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86" r:id="rId8"/>
    <p:sldId id="287" r:id="rId9"/>
    <p:sldId id="288" r:id="rId10"/>
    <p:sldId id="262" r:id="rId11"/>
    <p:sldId id="263" r:id="rId12"/>
    <p:sldId id="264" r:id="rId13"/>
    <p:sldId id="265" r:id="rId14"/>
    <p:sldId id="266" r:id="rId15"/>
    <p:sldId id="267" r:id="rId16"/>
    <p:sldId id="268" r:id="rId17"/>
    <p:sldId id="269"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4" r:id="rId31"/>
    <p:sldId id="285"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80" autoAdjust="0"/>
    <p:restoredTop sz="86425" autoAdjust="0"/>
  </p:normalViewPr>
  <p:slideViewPr>
    <p:cSldViewPr snapToGrid="0">
      <p:cViewPr varScale="1">
        <p:scale>
          <a:sx n="70" d="100"/>
          <a:sy n="70" d="100"/>
        </p:scale>
        <p:origin x="84" y="384"/>
      </p:cViewPr>
      <p:guideLst>
        <p:guide orient="horz" pos="2160"/>
        <p:guide pos="3840"/>
      </p:guideLst>
    </p:cSldViewPr>
  </p:slideViewPr>
  <p:outlineViewPr>
    <p:cViewPr>
      <p:scale>
        <a:sx n="33" d="100"/>
        <a:sy n="33" d="100"/>
      </p:scale>
      <p:origin x="0" y="-4452"/>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931D419-ADF2-48EC-A23E-87FE8DA30650}" type="datetimeFigureOut">
              <a:rPr lang="en-US" smtClean="0"/>
              <a:t>9/9/2025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46D613-DDF6-4063-8C49-211CB4C5BC6F}" type="slidenum">
              <a:rPr lang="en-US" smtClean="0"/>
              <a:t>‹#›</a:t>
            </a:fld>
            <a:endParaRPr lang="en-US"/>
          </a:p>
        </p:txBody>
      </p:sp>
    </p:spTree>
    <p:extLst>
      <p:ext uri="{BB962C8B-B14F-4D97-AF65-F5344CB8AC3E}">
        <p14:creationId xmlns:p14="http://schemas.microsoft.com/office/powerpoint/2010/main" val="18894368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931D419-ADF2-48EC-A23E-87FE8DA30650}" type="datetimeFigureOut">
              <a:rPr lang="en-US" smtClean="0"/>
              <a:t>9/9/2025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46D613-DDF6-4063-8C49-211CB4C5BC6F}" type="slidenum">
              <a:rPr lang="en-US" smtClean="0"/>
              <a:t>‹#›</a:t>
            </a:fld>
            <a:endParaRPr lang="en-US"/>
          </a:p>
        </p:txBody>
      </p:sp>
    </p:spTree>
    <p:extLst>
      <p:ext uri="{BB962C8B-B14F-4D97-AF65-F5344CB8AC3E}">
        <p14:creationId xmlns:p14="http://schemas.microsoft.com/office/powerpoint/2010/main" val="2776750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931D419-ADF2-48EC-A23E-87FE8DA30650}" type="datetimeFigureOut">
              <a:rPr lang="en-US" smtClean="0"/>
              <a:t>9/9/2025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46D613-DDF6-4063-8C49-211CB4C5BC6F}" type="slidenum">
              <a:rPr lang="en-US" smtClean="0"/>
              <a:t>‹#›</a:t>
            </a:fld>
            <a:endParaRPr lang="en-US"/>
          </a:p>
        </p:txBody>
      </p:sp>
    </p:spTree>
    <p:extLst>
      <p:ext uri="{BB962C8B-B14F-4D97-AF65-F5344CB8AC3E}">
        <p14:creationId xmlns:p14="http://schemas.microsoft.com/office/powerpoint/2010/main" val="31566599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931D419-ADF2-48EC-A23E-87FE8DA30650}" type="datetimeFigureOut">
              <a:rPr lang="en-US" smtClean="0"/>
              <a:t>9/9/2025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46D613-DDF6-4063-8C49-211CB4C5BC6F}" type="slidenum">
              <a:rPr lang="en-US" smtClean="0"/>
              <a:t>‹#›</a:t>
            </a:fld>
            <a:endParaRPr lang="en-US"/>
          </a:p>
        </p:txBody>
      </p:sp>
    </p:spTree>
    <p:extLst>
      <p:ext uri="{BB962C8B-B14F-4D97-AF65-F5344CB8AC3E}">
        <p14:creationId xmlns:p14="http://schemas.microsoft.com/office/powerpoint/2010/main" val="23613839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931D419-ADF2-48EC-A23E-87FE8DA30650}" type="datetimeFigureOut">
              <a:rPr lang="en-US" smtClean="0"/>
              <a:t>9/9/2025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46D613-DDF6-4063-8C49-211CB4C5BC6F}" type="slidenum">
              <a:rPr lang="en-US" smtClean="0"/>
              <a:t>‹#›</a:t>
            </a:fld>
            <a:endParaRPr lang="en-US"/>
          </a:p>
        </p:txBody>
      </p:sp>
    </p:spTree>
    <p:extLst>
      <p:ext uri="{BB962C8B-B14F-4D97-AF65-F5344CB8AC3E}">
        <p14:creationId xmlns:p14="http://schemas.microsoft.com/office/powerpoint/2010/main" val="36359714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931D419-ADF2-48EC-A23E-87FE8DA30650}" type="datetimeFigureOut">
              <a:rPr lang="en-US" smtClean="0"/>
              <a:t>9/9/2025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46D613-DDF6-4063-8C49-211CB4C5BC6F}" type="slidenum">
              <a:rPr lang="en-US" smtClean="0"/>
              <a:t>‹#›</a:t>
            </a:fld>
            <a:endParaRPr lang="en-US"/>
          </a:p>
        </p:txBody>
      </p:sp>
    </p:spTree>
    <p:extLst>
      <p:ext uri="{BB962C8B-B14F-4D97-AF65-F5344CB8AC3E}">
        <p14:creationId xmlns:p14="http://schemas.microsoft.com/office/powerpoint/2010/main" val="10898102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931D419-ADF2-48EC-A23E-87FE8DA30650}" type="datetimeFigureOut">
              <a:rPr lang="en-US" smtClean="0"/>
              <a:t>9/9/2025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146D613-DDF6-4063-8C49-211CB4C5BC6F}" type="slidenum">
              <a:rPr lang="en-US" smtClean="0"/>
              <a:t>‹#›</a:t>
            </a:fld>
            <a:endParaRPr lang="en-US"/>
          </a:p>
        </p:txBody>
      </p:sp>
    </p:spTree>
    <p:extLst>
      <p:ext uri="{BB962C8B-B14F-4D97-AF65-F5344CB8AC3E}">
        <p14:creationId xmlns:p14="http://schemas.microsoft.com/office/powerpoint/2010/main" val="11587831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931D419-ADF2-48EC-A23E-87FE8DA30650}" type="datetimeFigureOut">
              <a:rPr lang="en-US" smtClean="0"/>
              <a:t>9/9/2025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146D613-DDF6-4063-8C49-211CB4C5BC6F}" type="slidenum">
              <a:rPr lang="en-US" smtClean="0"/>
              <a:t>‹#›</a:t>
            </a:fld>
            <a:endParaRPr lang="en-US"/>
          </a:p>
        </p:txBody>
      </p:sp>
    </p:spTree>
    <p:extLst>
      <p:ext uri="{BB962C8B-B14F-4D97-AF65-F5344CB8AC3E}">
        <p14:creationId xmlns:p14="http://schemas.microsoft.com/office/powerpoint/2010/main" val="24450251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31D419-ADF2-48EC-A23E-87FE8DA30650}" type="datetimeFigureOut">
              <a:rPr lang="en-US" smtClean="0"/>
              <a:t>9/9/2025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146D613-DDF6-4063-8C49-211CB4C5BC6F}" type="slidenum">
              <a:rPr lang="en-US" smtClean="0"/>
              <a:t>‹#›</a:t>
            </a:fld>
            <a:endParaRPr lang="en-US"/>
          </a:p>
        </p:txBody>
      </p:sp>
    </p:spTree>
    <p:extLst>
      <p:ext uri="{BB962C8B-B14F-4D97-AF65-F5344CB8AC3E}">
        <p14:creationId xmlns:p14="http://schemas.microsoft.com/office/powerpoint/2010/main" val="38099449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931D419-ADF2-48EC-A23E-87FE8DA30650}" type="datetimeFigureOut">
              <a:rPr lang="en-US" smtClean="0"/>
              <a:t>9/9/2025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46D613-DDF6-4063-8C49-211CB4C5BC6F}" type="slidenum">
              <a:rPr lang="en-US" smtClean="0"/>
              <a:t>‹#›</a:t>
            </a:fld>
            <a:endParaRPr lang="en-US"/>
          </a:p>
        </p:txBody>
      </p:sp>
    </p:spTree>
    <p:extLst>
      <p:ext uri="{BB962C8B-B14F-4D97-AF65-F5344CB8AC3E}">
        <p14:creationId xmlns:p14="http://schemas.microsoft.com/office/powerpoint/2010/main" val="3572155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931D419-ADF2-48EC-A23E-87FE8DA30650}" type="datetimeFigureOut">
              <a:rPr lang="en-US" smtClean="0"/>
              <a:t>9/9/2025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46D613-DDF6-4063-8C49-211CB4C5BC6F}" type="slidenum">
              <a:rPr lang="en-US" smtClean="0"/>
              <a:t>‹#›</a:t>
            </a:fld>
            <a:endParaRPr lang="en-US"/>
          </a:p>
        </p:txBody>
      </p:sp>
    </p:spTree>
    <p:extLst>
      <p:ext uri="{BB962C8B-B14F-4D97-AF65-F5344CB8AC3E}">
        <p14:creationId xmlns:p14="http://schemas.microsoft.com/office/powerpoint/2010/main" val="24658795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10000" r="-10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31D419-ADF2-48EC-A23E-87FE8DA30650}" type="datetimeFigureOut">
              <a:rPr lang="en-US" smtClean="0"/>
              <a:t>9/9/2025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46D613-DDF6-4063-8C49-211CB4C5BC6F}" type="slidenum">
              <a:rPr lang="en-US" smtClean="0"/>
              <a:t>‹#›</a:t>
            </a:fld>
            <a:endParaRPr lang="en-US"/>
          </a:p>
        </p:txBody>
      </p:sp>
    </p:spTree>
    <p:extLst>
      <p:ext uri="{BB962C8B-B14F-4D97-AF65-F5344CB8AC3E}">
        <p14:creationId xmlns:p14="http://schemas.microsoft.com/office/powerpoint/2010/main" val="33449225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mailto:AYHLSafeSport@gmail.com"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mailto:SafesportCoordinator@ssprd.org"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mailto:ScottG@ssprd.org"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mailto:MAmidon@ssprd.or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626141"/>
            <a:ext cx="9144000" cy="2387600"/>
          </a:xfrm>
        </p:spPr>
        <p:txBody>
          <a:bodyPr/>
          <a:lstStyle/>
          <a:p>
            <a:r>
              <a:rPr lang="en-US" b="1" dirty="0">
                <a:solidFill>
                  <a:srgbClr val="FFFFFF"/>
                </a:solidFill>
              </a:rPr>
              <a:t>AYHL Divisional Meeting</a:t>
            </a:r>
          </a:p>
        </p:txBody>
      </p:sp>
      <p:sp>
        <p:nvSpPr>
          <p:cNvPr id="3" name="Subtitle 2"/>
          <p:cNvSpPr>
            <a:spLocks noGrp="1"/>
          </p:cNvSpPr>
          <p:nvPr>
            <p:ph type="subTitle" idx="1"/>
          </p:nvPr>
        </p:nvSpPr>
        <p:spPr>
          <a:xfrm>
            <a:off x="1524000" y="3233549"/>
            <a:ext cx="9144000" cy="1655762"/>
          </a:xfrm>
        </p:spPr>
        <p:txBody>
          <a:bodyPr/>
          <a:lstStyle/>
          <a:p>
            <a:r>
              <a:rPr lang="en-US" b="1" dirty="0">
                <a:solidFill>
                  <a:srgbClr val="FFFFFF"/>
                </a:solidFill>
              </a:rPr>
              <a:t>2025-2026 AYHL Recreational Season</a:t>
            </a:r>
          </a:p>
        </p:txBody>
      </p:sp>
      <p:pic>
        <p:nvPicPr>
          <p:cNvPr id="6" name="Picture 5" descr="A yellow and blue logo&#10;&#10;AI-generated content may be incorrect.">
            <a:extLst>
              <a:ext uri="{FF2B5EF4-FFF2-40B4-BE49-F238E27FC236}">
                <a16:creationId xmlns:a16="http://schemas.microsoft.com/office/drawing/2014/main" id="{8E0827F1-823F-A25E-0425-CD5DC136BFD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701356" y="4061430"/>
            <a:ext cx="4789288" cy="1948118"/>
          </a:xfrm>
          <a:prstGeom prst="rect">
            <a:avLst/>
          </a:prstGeom>
        </p:spPr>
      </p:pic>
    </p:spTree>
    <p:extLst>
      <p:ext uri="{BB962C8B-B14F-4D97-AF65-F5344CB8AC3E}">
        <p14:creationId xmlns:p14="http://schemas.microsoft.com/office/powerpoint/2010/main" val="16135012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0959" y="205273"/>
            <a:ext cx="10832841" cy="914401"/>
          </a:xfrm>
        </p:spPr>
        <p:txBody>
          <a:bodyPr/>
          <a:lstStyle/>
          <a:p>
            <a:r>
              <a:rPr lang="en-US" b="1" dirty="0">
                <a:solidFill>
                  <a:srgbClr val="FFFFFF"/>
                </a:solidFill>
              </a:rPr>
              <a:t>Expectations of AYHL Coaches</a:t>
            </a:r>
          </a:p>
        </p:txBody>
      </p:sp>
      <p:sp>
        <p:nvSpPr>
          <p:cNvPr id="3" name="Content Placeholder 2"/>
          <p:cNvSpPr>
            <a:spLocks noGrp="1"/>
          </p:cNvSpPr>
          <p:nvPr>
            <p:ph idx="1"/>
          </p:nvPr>
        </p:nvSpPr>
        <p:spPr>
          <a:xfrm>
            <a:off x="520959" y="1203649"/>
            <a:ext cx="11562184" cy="5570375"/>
          </a:xfrm>
        </p:spPr>
        <p:txBody>
          <a:bodyPr>
            <a:normAutofit fontScale="25000" lnSpcReduction="20000"/>
          </a:bodyPr>
          <a:lstStyle/>
          <a:p>
            <a:pPr marL="0" lvl="0" indent="0">
              <a:buNone/>
            </a:pPr>
            <a:r>
              <a:rPr lang="en-US" sz="6400" b="1" dirty="0">
                <a:solidFill>
                  <a:srgbClr val="FFFFFF"/>
                </a:solidFill>
              </a:rPr>
              <a:t>1. Positive Role Model: </a:t>
            </a:r>
            <a:r>
              <a:rPr lang="en-US" sz="6400" dirty="0">
                <a:solidFill>
                  <a:srgbClr val="FFFFFF"/>
                </a:solidFill>
              </a:rPr>
              <a:t>Arapahoe Warriors youth hockey coaches must serve as positive role models both on and off the ice, exhibiting good sportsmanship, respect, and professionalism.</a:t>
            </a:r>
          </a:p>
          <a:p>
            <a:pPr marL="0" indent="0">
              <a:buNone/>
            </a:pPr>
            <a:r>
              <a:rPr lang="en-US" sz="4000" dirty="0">
                <a:solidFill>
                  <a:srgbClr val="FFFFFF"/>
                </a:solidFill>
              </a:rPr>
              <a:t> </a:t>
            </a:r>
          </a:p>
          <a:p>
            <a:pPr marL="0" lvl="0" indent="0">
              <a:buNone/>
            </a:pPr>
            <a:r>
              <a:rPr lang="en-US" sz="6400" b="1" dirty="0">
                <a:solidFill>
                  <a:srgbClr val="FFFFFF"/>
                </a:solidFill>
              </a:rPr>
              <a:t>2. Exercise Integrity in Coaching: </a:t>
            </a:r>
            <a:r>
              <a:rPr lang="en-US" sz="6400" dirty="0">
                <a:solidFill>
                  <a:srgbClr val="FFFFFF"/>
                </a:solidFill>
              </a:rPr>
              <a:t>Coaches will exercise integrity in the practice of coaching, being honest, fair, and respectful of others at all times.</a:t>
            </a:r>
          </a:p>
          <a:p>
            <a:pPr marL="0" indent="0">
              <a:buNone/>
            </a:pPr>
            <a:r>
              <a:rPr lang="en-US" sz="4000" dirty="0">
                <a:solidFill>
                  <a:srgbClr val="FFFFFF"/>
                </a:solidFill>
              </a:rPr>
              <a:t> </a:t>
            </a:r>
          </a:p>
          <a:p>
            <a:pPr marL="0" lvl="0" indent="0">
              <a:buNone/>
            </a:pPr>
            <a:r>
              <a:rPr lang="en-US" sz="6400" b="1" dirty="0">
                <a:solidFill>
                  <a:srgbClr val="FFFFFF"/>
                </a:solidFill>
              </a:rPr>
              <a:t>3. Effective Communication: </a:t>
            </a:r>
            <a:r>
              <a:rPr lang="en-US" sz="6400" dirty="0">
                <a:solidFill>
                  <a:srgbClr val="FFFFFF"/>
                </a:solidFill>
              </a:rPr>
              <a:t>Coaches should communicate clearly and effectively with players, parents, and other members of the coaching staff, ensuring a cohesive and supportive team environment.</a:t>
            </a:r>
          </a:p>
          <a:p>
            <a:pPr marL="0" indent="0">
              <a:buNone/>
            </a:pPr>
            <a:r>
              <a:rPr lang="en-US" sz="4000" dirty="0">
                <a:solidFill>
                  <a:srgbClr val="FFFFFF"/>
                </a:solidFill>
              </a:rPr>
              <a:t> </a:t>
            </a:r>
          </a:p>
          <a:p>
            <a:pPr marL="0" lvl="0" indent="0">
              <a:buNone/>
            </a:pPr>
            <a:r>
              <a:rPr lang="en-US" sz="6400" b="1" dirty="0">
                <a:solidFill>
                  <a:srgbClr val="FFFFFF"/>
                </a:solidFill>
              </a:rPr>
              <a:t>4. Player Development: </a:t>
            </a:r>
            <a:r>
              <a:rPr lang="en-US" sz="6400" dirty="0">
                <a:solidFill>
                  <a:srgbClr val="FFFFFF"/>
                </a:solidFill>
              </a:rPr>
              <a:t>Coaches should focus on fostering the holistic development of players, including physical skills, mental toughness, and character-building.</a:t>
            </a:r>
          </a:p>
          <a:p>
            <a:pPr marL="0" indent="0">
              <a:buNone/>
            </a:pPr>
            <a:r>
              <a:rPr lang="en-US" sz="4000" dirty="0">
                <a:solidFill>
                  <a:srgbClr val="FFFFFF"/>
                </a:solidFill>
              </a:rPr>
              <a:t> </a:t>
            </a:r>
          </a:p>
          <a:p>
            <a:pPr marL="0" lvl="0" indent="0">
              <a:buNone/>
            </a:pPr>
            <a:r>
              <a:rPr lang="en-US" sz="6400" b="1" dirty="0">
                <a:solidFill>
                  <a:srgbClr val="FFFFFF"/>
                </a:solidFill>
              </a:rPr>
              <a:t>5. Encourage Effort and Improvement: </a:t>
            </a:r>
            <a:r>
              <a:rPr lang="en-US" sz="6400" dirty="0">
                <a:solidFill>
                  <a:srgbClr val="FFFFFF"/>
                </a:solidFill>
              </a:rPr>
              <a:t>Coaches should recognize and encourage players' efforts and improvements, emphasizing growth and progress over outcomes.</a:t>
            </a:r>
          </a:p>
          <a:p>
            <a:pPr marL="0" indent="0">
              <a:buNone/>
            </a:pPr>
            <a:r>
              <a:rPr lang="en-US" sz="4000" dirty="0">
                <a:solidFill>
                  <a:srgbClr val="FFFFFF"/>
                </a:solidFill>
              </a:rPr>
              <a:t> </a:t>
            </a:r>
          </a:p>
          <a:p>
            <a:pPr marL="0" lvl="0" indent="0">
              <a:buNone/>
            </a:pPr>
            <a:r>
              <a:rPr lang="en-US" sz="6400" dirty="0">
                <a:solidFill>
                  <a:srgbClr val="FFFFFF"/>
                </a:solidFill>
              </a:rPr>
              <a:t>6. </a:t>
            </a:r>
            <a:r>
              <a:rPr lang="en-US" sz="6400" b="1" dirty="0">
                <a:solidFill>
                  <a:srgbClr val="FFFFFF"/>
                </a:solidFill>
              </a:rPr>
              <a:t>Adherence to Rules and Policies: </a:t>
            </a:r>
            <a:r>
              <a:rPr lang="en-US" sz="6400" dirty="0">
                <a:solidFill>
                  <a:srgbClr val="FFFFFF"/>
                </a:solidFill>
              </a:rPr>
              <a:t>Coaches must adhere to all league and organizational rules and policies, including codes of conduct and safety guidelines.</a:t>
            </a:r>
          </a:p>
          <a:p>
            <a:pPr marL="0" indent="0">
              <a:buNone/>
            </a:pPr>
            <a:r>
              <a:rPr lang="en-US" sz="4000" dirty="0">
                <a:solidFill>
                  <a:srgbClr val="FFFFFF"/>
                </a:solidFill>
              </a:rPr>
              <a:t> </a:t>
            </a:r>
          </a:p>
          <a:p>
            <a:pPr marL="0" lvl="0" indent="0">
              <a:buNone/>
            </a:pPr>
            <a:r>
              <a:rPr lang="en-US" sz="6400" dirty="0">
                <a:solidFill>
                  <a:srgbClr val="FFFFFF"/>
                </a:solidFill>
              </a:rPr>
              <a:t>7. </a:t>
            </a:r>
            <a:r>
              <a:rPr lang="en-US" sz="6400" b="1" dirty="0">
                <a:solidFill>
                  <a:srgbClr val="FFFFFF"/>
                </a:solidFill>
              </a:rPr>
              <a:t>Continuous Learning: </a:t>
            </a:r>
            <a:r>
              <a:rPr lang="en-US" sz="6400" dirty="0">
                <a:solidFill>
                  <a:srgbClr val="FFFFFF"/>
                </a:solidFill>
              </a:rPr>
              <a:t>Coaches should demonstrate a commitment to continuous learning and self-improvement by attending workshops, seminars, and seeking educational resources.</a:t>
            </a:r>
          </a:p>
          <a:p>
            <a:pPr marL="0" indent="0">
              <a:buNone/>
            </a:pPr>
            <a:r>
              <a:rPr lang="en-US" sz="6400" dirty="0">
                <a:solidFill>
                  <a:srgbClr val="FFFFFF"/>
                </a:solidFill>
              </a:rPr>
              <a:t> </a:t>
            </a:r>
            <a:endParaRPr lang="en-US" sz="4000" dirty="0">
              <a:solidFill>
                <a:srgbClr val="FFFFFF"/>
              </a:solidFill>
            </a:endParaRPr>
          </a:p>
          <a:p>
            <a:pPr marL="0" lvl="0" indent="0">
              <a:buNone/>
            </a:pPr>
            <a:r>
              <a:rPr lang="en-US" sz="6400" dirty="0">
                <a:solidFill>
                  <a:srgbClr val="FFFFFF"/>
                </a:solidFill>
              </a:rPr>
              <a:t>8. </a:t>
            </a:r>
            <a:r>
              <a:rPr lang="en-US" sz="6400" b="1" dirty="0">
                <a:solidFill>
                  <a:srgbClr val="FFFFFF"/>
                </a:solidFill>
              </a:rPr>
              <a:t>Promote Sportsmanship: </a:t>
            </a:r>
            <a:r>
              <a:rPr lang="en-US" sz="6400" dirty="0">
                <a:solidFill>
                  <a:srgbClr val="FFFFFF"/>
                </a:solidFill>
              </a:rPr>
              <a:t>Coaches should instill the values of good sportsmanship in their players, promoting respect for opponents, referees, and officials.</a:t>
            </a:r>
          </a:p>
          <a:p>
            <a:pPr marL="0" indent="0">
              <a:buNone/>
            </a:pPr>
            <a:endParaRPr lang="en-US" sz="6400" dirty="0"/>
          </a:p>
        </p:txBody>
      </p:sp>
    </p:spTree>
    <p:extLst>
      <p:ext uri="{BB962C8B-B14F-4D97-AF65-F5344CB8AC3E}">
        <p14:creationId xmlns:p14="http://schemas.microsoft.com/office/powerpoint/2010/main" val="24799583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0959" y="205273"/>
            <a:ext cx="10832841" cy="914401"/>
          </a:xfrm>
        </p:spPr>
        <p:txBody>
          <a:bodyPr/>
          <a:lstStyle/>
          <a:p>
            <a:r>
              <a:rPr lang="en-US" b="1" dirty="0">
                <a:solidFill>
                  <a:srgbClr val="FFFFFF"/>
                </a:solidFill>
              </a:rPr>
              <a:t>Expectations of AYHL Coaches</a:t>
            </a:r>
          </a:p>
        </p:txBody>
      </p:sp>
      <p:sp>
        <p:nvSpPr>
          <p:cNvPr id="3" name="Content Placeholder 2"/>
          <p:cNvSpPr>
            <a:spLocks noGrp="1"/>
          </p:cNvSpPr>
          <p:nvPr>
            <p:ph idx="1"/>
          </p:nvPr>
        </p:nvSpPr>
        <p:spPr>
          <a:xfrm>
            <a:off x="520960" y="1203649"/>
            <a:ext cx="10899710" cy="5570375"/>
          </a:xfrm>
        </p:spPr>
        <p:txBody>
          <a:bodyPr>
            <a:normAutofit fontScale="40000" lnSpcReduction="20000"/>
          </a:bodyPr>
          <a:lstStyle/>
          <a:p>
            <a:pPr marL="0" lvl="0" indent="0">
              <a:buNone/>
            </a:pPr>
            <a:r>
              <a:rPr lang="en-US" sz="3800" b="1" dirty="0">
                <a:solidFill>
                  <a:srgbClr val="FFFFFF"/>
                </a:solidFill>
              </a:rPr>
              <a:t>9. Controlled Emotions: </a:t>
            </a:r>
            <a:r>
              <a:rPr lang="en-US" sz="3800" dirty="0">
                <a:solidFill>
                  <a:srgbClr val="FFFFFF"/>
                </a:solidFill>
              </a:rPr>
              <a:t>Coaches must maintain emotional composure during games and practices, setting a positive example for players and parents.</a:t>
            </a:r>
          </a:p>
          <a:p>
            <a:pPr marL="0" indent="0">
              <a:buNone/>
            </a:pPr>
            <a:r>
              <a:rPr lang="en-US" sz="3800" dirty="0">
                <a:solidFill>
                  <a:srgbClr val="FFFFFF"/>
                </a:solidFill>
              </a:rPr>
              <a:t> </a:t>
            </a:r>
          </a:p>
          <a:p>
            <a:pPr marL="0" lvl="0" indent="0">
              <a:buNone/>
            </a:pPr>
            <a:r>
              <a:rPr lang="en-US" sz="3800" b="1" dirty="0">
                <a:solidFill>
                  <a:srgbClr val="FFFFFF"/>
                </a:solidFill>
              </a:rPr>
              <a:t>10. Conflict Resolution: </a:t>
            </a:r>
            <a:r>
              <a:rPr lang="en-US" sz="3800" dirty="0">
                <a:solidFill>
                  <a:srgbClr val="FFFFFF"/>
                </a:solidFill>
              </a:rPr>
              <a:t>Coaches should handle conflicts or issues with players or parents calmly and constructively, seeking resolutions that are fair and considerate.</a:t>
            </a:r>
          </a:p>
          <a:p>
            <a:pPr marL="0" indent="0">
              <a:buNone/>
            </a:pPr>
            <a:r>
              <a:rPr lang="en-US" sz="3800" dirty="0">
                <a:solidFill>
                  <a:srgbClr val="FFFFFF"/>
                </a:solidFill>
              </a:rPr>
              <a:t> </a:t>
            </a:r>
          </a:p>
          <a:p>
            <a:pPr marL="0" lvl="0" indent="0">
              <a:buNone/>
            </a:pPr>
            <a:r>
              <a:rPr lang="en-US" sz="3800" b="1" dirty="0">
                <a:solidFill>
                  <a:srgbClr val="FFFFFF"/>
                </a:solidFill>
              </a:rPr>
              <a:t>11. Inclusion and Diversity: </a:t>
            </a:r>
            <a:r>
              <a:rPr lang="en-US" sz="3800" dirty="0">
                <a:solidFill>
                  <a:srgbClr val="FFFFFF"/>
                </a:solidFill>
              </a:rPr>
              <a:t>Coaches should foster an inclusive and diverse environment, where all players feel valued and included regardless of their background.</a:t>
            </a:r>
          </a:p>
          <a:p>
            <a:pPr marL="0" indent="0">
              <a:buNone/>
            </a:pPr>
            <a:r>
              <a:rPr lang="en-US" sz="3800" dirty="0">
                <a:solidFill>
                  <a:srgbClr val="FFFFFF"/>
                </a:solidFill>
              </a:rPr>
              <a:t> </a:t>
            </a:r>
          </a:p>
          <a:p>
            <a:pPr marL="0" lvl="0" indent="0">
              <a:buNone/>
            </a:pPr>
            <a:r>
              <a:rPr lang="en-US" sz="3800" b="1" dirty="0">
                <a:solidFill>
                  <a:srgbClr val="FFFFFF"/>
                </a:solidFill>
              </a:rPr>
              <a:t>12. Effective Practice Planning: </a:t>
            </a:r>
            <a:r>
              <a:rPr lang="en-US" sz="3800" dirty="0">
                <a:solidFill>
                  <a:srgbClr val="FFFFFF"/>
                </a:solidFill>
              </a:rPr>
              <a:t>Coaches should design well-structured and age-appropriate practices that focus on skill development and team cohesion.</a:t>
            </a:r>
          </a:p>
          <a:p>
            <a:pPr marL="0" indent="0">
              <a:buNone/>
            </a:pPr>
            <a:r>
              <a:rPr lang="en-US" sz="3800" dirty="0">
                <a:solidFill>
                  <a:srgbClr val="FFFFFF"/>
                </a:solidFill>
              </a:rPr>
              <a:t> </a:t>
            </a:r>
          </a:p>
          <a:p>
            <a:pPr marL="0" lvl="0" indent="0">
              <a:buNone/>
            </a:pPr>
            <a:r>
              <a:rPr lang="en-US" sz="3800" b="1" dirty="0">
                <a:solidFill>
                  <a:srgbClr val="FFFFFF"/>
                </a:solidFill>
              </a:rPr>
              <a:t>13. Supportive Feedback: </a:t>
            </a:r>
            <a:r>
              <a:rPr lang="en-US" sz="3800" dirty="0">
                <a:solidFill>
                  <a:srgbClr val="FFFFFF"/>
                </a:solidFill>
              </a:rPr>
              <a:t>Coaches should provide constructive and supportive feedback to players, helping them grow and develop as athletes and individuals.</a:t>
            </a:r>
          </a:p>
          <a:p>
            <a:pPr marL="0" indent="0">
              <a:buNone/>
            </a:pPr>
            <a:r>
              <a:rPr lang="en-US" sz="3800" dirty="0">
                <a:solidFill>
                  <a:srgbClr val="FFFFFF"/>
                </a:solidFill>
              </a:rPr>
              <a:t> </a:t>
            </a:r>
          </a:p>
          <a:p>
            <a:pPr marL="0" lvl="0" indent="0">
              <a:buNone/>
            </a:pPr>
            <a:r>
              <a:rPr lang="en-US" sz="3800" b="1" dirty="0">
                <a:solidFill>
                  <a:srgbClr val="FFFFFF"/>
                </a:solidFill>
              </a:rPr>
              <a:t>14. Preparation and Organization: </a:t>
            </a:r>
            <a:r>
              <a:rPr lang="en-US" sz="3800" dirty="0">
                <a:solidFill>
                  <a:srgbClr val="FFFFFF"/>
                </a:solidFill>
              </a:rPr>
              <a:t>Coaches must be well-prepared for practices and games, maximizing the players' learning opportunities and overall experience.</a:t>
            </a:r>
          </a:p>
          <a:p>
            <a:pPr marL="0" indent="0">
              <a:buNone/>
            </a:pPr>
            <a:r>
              <a:rPr lang="en-US" sz="3800" dirty="0">
                <a:solidFill>
                  <a:srgbClr val="FFFFFF"/>
                </a:solidFill>
              </a:rPr>
              <a:t> </a:t>
            </a:r>
          </a:p>
          <a:p>
            <a:pPr marL="0" lvl="0" indent="0">
              <a:buNone/>
            </a:pPr>
            <a:r>
              <a:rPr lang="en-US" sz="3800" b="1" dirty="0">
                <a:solidFill>
                  <a:srgbClr val="FFFFFF"/>
                </a:solidFill>
              </a:rPr>
              <a:t>15. Positive Reinforcement: </a:t>
            </a:r>
            <a:r>
              <a:rPr lang="en-US" sz="3800" dirty="0">
                <a:solidFill>
                  <a:srgbClr val="FFFFFF"/>
                </a:solidFill>
              </a:rPr>
              <a:t>Coaches should use positive reinforcement to motivate players, building their confidence and belief in their abilities.</a:t>
            </a:r>
          </a:p>
          <a:p>
            <a:pPr marL="0" indent="0">
              <a:buNone/>
            </a:pPr>
            <a:r>
              <a:rPr lang="en-US" sz="3800" dirty="0">
                <a:solidFill>
                  <a:srgbClr val="FFFFFF"/>
                </a:solidFill>
              </a:rPr>
              <a:t> </a:t>
            </a:r>
          </a:p>
          <a:p>
            <a:pPr marL="0" lvl="0" indent="0">
              <a:buNone/>
            </a:pPr>
            <a:r>
              <a:rPr lang="en-US" sz="3800" b="1" dirty="0">
                <a:solidFill>
                  <a:srgbClr val="FFFFFF"/>
                </a:solidFill>
              </a:rPr>
              <a:t>16. Team Building: </a:t>
            </a:r>
            <a:r>
              <a:rPr lang="en-US" sz="3800" dirty="0">
                <a:solidFill>
                  <a:srgbClr val="FFFFFF"/>
                </a:solidFill>
              </a:rPr>
              <a:t>Coaches should organize team-building activities and foster a strong sense of camaraderie among players to create a united and cohesive team.</a:t>
            </a:r>
          </a:p>
          <a:p>
            <a:endParaRPr lang="en-US" dirty="0">
              <a:solidFill>
                <a:srgbClr val="FFFFFF"/>
              </a:solidFill>
            </a:endParaRPr>
          </a:p>
        </p:txBody>
      </p:sp>
    </p:spTree>
    <p:extLst>
      <p:ext uri="{BB962C8B-B14F-4D97-AF65-F5344CB8AC3E}">
        <p14:creationId xmlns:p14="http://schemas.microsoft.com/office/powerpoint/2010/main" val="19672020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0959" y="205273"/>
            <a:ext cx="10832841" cy="914401"/>
          </a:xfrm>
        </p:spPr>
        <p:txBody>
          <a:bodyPr/>
          <a:lstStyle/>
          <a:p>
            <a:r>
              <a:rPr lang="en-US" b="1" dirty="0">
                <a:solidFill>
                  <a:srgbClr val="FFFFFF"/>
                </a:solidFill>
              </a:rPr>
              <a:t>Expectations of AYHL Coaches</a:t>
            </a:r>
          </a:p>
        </p:txBody>
      </p:sp>
      <p:sp>
        <p:nvSpPr>
          <p:cNvPr id="3" name="Content Placeholder 2"/>
          <p:cNvSpPr>
            <a:spLocks noGrp="1"/>
          </p:cNvSpPr>
          <p:nvPr>
            <p:ph idx="1"/>
          </p:nvPr>
        </p:nvSpPr>
        <p:spPr>
          <a:xfrm>
            <a:off x="520959" y="1203649"/>
            <a:ext cx="11338249" cy="5570375"/>
          </a:xfrm>
        </p:spPr>
        <p:txBody>
          <a:bodyPr>
            <a:normAutofit/>
          </a:bodyPr>
          <a:lstStyle/>
          <a:p>
            <a:pPr marL="0" indent="0">
              <a:buNone/>
            </a:pPr>
            <a:r>
              <a:rPr lang="en-US" u="sng" dirty="0">
                <a:solidFill>
                  <a:srgbClr val="FFFFFF"/>
                </a:solidFill>
              </a:rPr>
              <a:t>Consequence for Violations: </a:t>
            </a:r>
            <a:r>
              <a:rPr lang="en-US" dirty="0">
                <a:solidFill>
                  <a:srgbClr val="FFFFFF"/>
                </a:solidFill>
              </a:rPr>
              <a:t>Any violations of the above-listed behavior expectations, including abuse, hazing, taunting, or bullying, will be immediately directed to the Arapahoe Youth Development Committee (YDC), and further action may be taken if deemed necessary. </a:t>
            </a:r>
          </a:p>
          <a:p>
            <a:pPr marL="0" indent="0">
              <a:buNone/>
            </a:pPr>
            <a:endParaRPr lang="en-US" dirty="0">
              <a:solidFill>
                <a:srgbClr val="FFFFFF"/>
              </a:solidFill>
            </a:endParaRPr>
          </a:p>
          <a:p>
            <a:pPr marL="0" indent="0">
              <a:buNone/>
            </a:pPr>
            <a:r>
              <a:rPr lang="en-US" dirty="0">
                <a:solidFill>
                  <a:srgbClr val="FFFFFF"/>
                </a:solidFill>
              </a:rPr>
              <a:t>This ensures that all players understand the seriousness of adhering to the code of conduct and promotes a safe, respectful, and positive hockey environment for everyone involved.</a:t>
            </a:r>
          </a:p>
          <a:p>
            <a:endParaRPr lang="en-US" dirty="0"/>
          </a:p>
        </p:txBody>
      </p:sp>
    </p:spTree>
    <p:extLst>
      <p:ext uri="{BB962C8B-B14F-4D97-AF65-F5344CB8AC3E}">
        <p14:creationId xmlns:p14="http://schemas.microsoft.com/office/powerpoint/2010/main" val="42294101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0959" y="205273"/>
            <a:ext cx="10832841" cy="914401"/>
          </a:xfrm>
        </p:spPr>
        <p:txBody>
          <a:bodyPr/>
          <a:lstStyle/>
          <a:p>
            <a:r>
              <a:rPr lang="en-US" b="1" dirty="0">
                <a:solidFill>
                  <a:srgbClr val="FFFFFF"/>
                </a:solidFill>
              </a:rPr>
              <a:t>Conflict Resolution Approach for Coaches</a:t>
            </a:r>
          </a:p>
        </p:txBody>
      </p:sp>
      <p:sp>
        <p:nvSpPr>
          <p:cNvPr id="3" name="Content Placeholder 2"/>
          <p:cNvSpPr>
            <a:spLocks noGrp="1"/>
          </p:cNvSpPr>
          <p:nvPr>
            <p:ph idx="1"/>
          </p:nvPr>
        </p:nvSpPr>
        <p:spPr>
          <a:xfrm>
            <a:off x="520959" y="1203649"/>
            <a:ext cx="10946363" cy="5570375"/>
          </a:xfrm>
        </p:spPr>
        <p:txBody>
          <a:bodyPr>
            <a:normAutofit fontScale="70000" lnSpcReduction="20000"/>
          </a:bodyPr>
          <a:lstStyle/>
          <a:p>
            <a:pPr marL="514350" lvl="0" indent="-514350">
              <a:buFont typeface="+mj-lt"/>
              <a:buAutoNum type="arabicPeriod"/>
            </a:pPr>
            <a:r>
              <a:rPr lang="en-US" sz="2600" b="1" dirty="0">
                <a:solidFill>
                  <a:srgbClr val="FFFFFF"/>
                </a:solidFill>
              </a:rPr>
              <a:t>Recognize the Conflict:</a:t>
            </a:r>
            <a:r>
              <a:rPr lang="en-US" sz="2600" dirty="0">
                <a:solidFill>
                  <a:srgbClr val="FFFFFF"/>
                </a:solidFill>
              </a:rPr>
              <a:t> As a coach, be vigilant about recognizing any signs of conflict among players, parents, or coaching staff. Conflicts may arise from differences in playing time, communication issues, misunderstandings, or other factors.</a:t>
            </a:r>
          </a:p>
          <a:p>
            <a:pPr marL="514350" lvl="0" indent="-514350">
              <a:buFont typeface="+mj-lt"/>
              <a:buAutoNum type="arabicPeriod"/>
            </a:pPr>
            <a:r>
              <a:rPr lang="en-US" sz="2600" b="1" dirty="0">
                <a:solidFill>
                  <a:srgbClr val="FFFFFF"/>
                </a:solidFill>
              </a:rPr>
              <a:t>Listen Actively:</a:t>
            </a:r>
            <a:r>
              <a:rPr lang="en-US" sz="2600" dirty="0">
                <a:solidFill>
                  <a:srgbClr val="FFFFFF"/>
                </a:solidFill>
              </a:rPr>
              <a:t> When players or parents approach you with concerns or conflicts, practice active listening. Give them your full attention, maintain eye contact, and avoid interrupting. Let them express their feelings and perspectives without judgment. Communicate the 24 hour and email rule with your team parents. </a:t>
            </a:r>
          </a:p>
          <a:p>
            <a:pPr marL="514350" lvl="0" indent="-514350">
              <a:buFont typeface="+mj-lt"/>
              <a:buAutoNum type="arabicPeriod"/>
            </a:pPr>
            <a:r>
              <a:rPr lang="en-US" sz="2600" b="1" dirty="0">
                <a:solidFill>
                  <a:srgbClr val="FFFFFF"/>
                </a:solidFill>
              </a:rPr>
              <a:t>Schedule a Private Meeting:</a:t>
            </a:r>
            <a:r>
              <a:rPr lang="en-US" sz="2600" dirty="0">
                <a:solidFill>
                  <a:srgbClr val="FFFFFF"/>
                </a:solidFill>
              </a:rPr>
              <a:t> If the conflict involves individual players or parents, schedule a private meeting with each party involved. This ensures a safe and confidential space for open communication.</a:t>
            </a:r>
          </a:p>
          <a:p>
            <a:pPr marL="514350" lvl="0" indent="-514350">
              <a:buFont typeface="+mj-lt"/>
              <a:buAutoNum type="arabicPeriod"/>
            </a:pPr>
            <a:r>
              <a:rPr lang="en-US" sz="2600" b="1" dirty="0">
                <a:solidFill>
                  <a:srgbClr val="FFFFFF"/>
                </a:solidFill>
              </a:rPr>
              <a:t>Remain Calm and Neutral:</a:t>
            </a:r>
            <a:r>
              <a:rPr lang="en-US" sz="2600" dirty="0">
                <a:solidFill>
                  <a:srgbClr val="FFFFFF"/>
                </a:solidFill>
              </a:rPr>
              <a:t> As the mediator, maintain a calm and neutral demeanor during the meeting. Avoid taking sides and refrain from emotionally reacting to the conflict.</a:t>
            </a:r>
          </a:p>
          <a:p>
            <a:pPr marL="514350" lvl="0" indent="-514350">
              <a:buFont typeface="+mj-lt"/>
              <a:buAutoNum type="arabicPeriod"/>
            </a:pPr>
            <a:r>
              <a:rPr lang="en-US" sz="2600" b="1" dirty="0">
                <a:solidFill>
                  <a:srgbClr val="FFFFFF"/>
                </a:solidFill>
              </a:rPr>
              <a:t>Allow All Parties to Share:</a:t>
            </a:r>
            <a:r>
              <a:rPr lang="en-US" sz="2600" dirty="0">
                <a:solidFill>
                  <a:srgbClr val="FFFFFF"/>
                </a:solidFill>
              </a:rPr>
              <a:t> Encourage all parties involved to express their viewpoints and concerns. Let them share their perspectives, feelings, and thoughts about the situation.</a:t>
            </a:r>
          </a:p>
          <a:p>
            <a:pPr marL="514350" lvl="0" indent="-514350">
              <a:buFont typeface="+mj-lt"/>
              <a:buAutoNum type="arabicPeriod"/>
            </a:pPr>
            <a:r>
              <a:rPr lang="en-US" sz="2600" b="1" dirty="0">
                <a:solidFill>
                  <a:srgbClr val="FFFFFF"/>
                </a:solidFill>
              </a:rPr>
              <a:t>Identify the Root of the Conflict:</a:t>
            </a:r>
            <a:r>
              <a:rPr lang="en-US" sz="2600" dirty="0">
                <a:solidFill>
                  <a:srgbClr val="FFFFFF"/>
                </a:solidFill>
              </a:rPr>
              <a:t> Help the parties identify the underlying issues that led to the conflict. Often, conflicts are not just about the surface-level disagreement but may be rooted in deeper concerns.</a:t>
            </a:r>
          </a:p>
          <a:p>
            <a:pPr marL="514350" lvl="0" indent="-514350">
              <a:buFont typeface="+mj-lt"/>
              <a:buAutoNum type="arabicPeriod"/>
            </a:pPr>
            <a:r>
              <a:rPr lang="en-US" sz="2600" b="1" dirty="0">
                <a:solidFill>
                  <a:srgbClr val="FFFFFF"/>
                </a:solidFill>
              </a:rPr>
              <a:t>Find Common Ground:</a:t>
            </a:r>
            <a:r>
              <a:rPr lang="en-US" sz="2600" dirty="0">
                <a:solidFill>
                  <a:srgbClr val="FFFFFF"/>
                </a:solidFill>
              </a:rPr>
              <a:t> Look for areas of agreement or common ground among the parties. Finding shared interests can help in moving towards a resolution.</a:t>
            </a:r>
          </a:p>
          <a:p>
            <a:pPr marL="514350" lvl="0" indent="-514350">
              <a:buFont typeface="+mj-lt"/>
              <a:buAutoNum type="arabicPeriod"/>
            </a:pPr>
            <a:r>
              <a:rPr lang="en-US" sz="2600" b="1" dirty="0">
                <a:solidFill>
                  <a:srgbClr val="FFFFFF"/>
                </a:solidFill>
              </a:rPr>
              <a:t>Generate Possible Solutions:</a:t>
            </a:r>
            <a:r>
              <a:rPr lang="en-US" sz="2600" dirty="0">
                <a:solidFill>
                  <a:srgbClr val="FFFFFF"/>
                </a:solidFill>
              </a:rPr>
              <a:t> Work with the parties to brainstorm potential solutions to the conflict. Encourage creativity and openness to different ideas.</a:t>
            </a:r>
          </a:p>
          <a:p>
            <a:pPr marL="514350" lvl="0" indent="-514350">
              <a:buFont typeface="+mj-lt"/>
              <a:buAutoNum type="arabicPeriod"/>
            </a:pPr>
            <a:r>
              <a:rPr lang="en-US" sz="2600" b="1" dirty="0">
                <a:solidFill>
                  <a:srgbClr val="FFFFFF"/>
                </a:solidFill>
              </a:rPr>
              <a:t>Evaluate the Solutions:</a:t>
            </a:r>
            <a:r>
              <a:rPr lang="en-US" sz="2600" dirty="0">
                <a:solidFill>
                  <a:srgbClr val="FFFFFF"/>
                </a:solidFill>
              </a:rPr>
              <a:t> Evaluate the proposed solutions together with the involved parties. Discuss the pros and cons of each option and consider how they align with the overall goals and values of the team.</a:t>
            </a:r>
          </a:p>
          <a:p>
            <a:pPr marL="514350" lvl="0" indent="-514350">
              <a:buFont typeface="+mj-lt"/>
              <a:buAutoNum type="arabicPeriod"/>
            </a:pPr>
            <a:r>
              <a:rPr lang="en-US" sz="2600" b="1" dirty="0">
                <a:solidFill>
                  <a:srgbClr val="FFFFFF"/>
                </a:solidFill>
              </a:rPr>
              <a:t>Choose a Resolution:</a:t>
            </a:r>
            <a:r>
              <a:rPr lang="en-US" sz="2600" dirty="0">
                <a:solidFill>
                  <a:srgbClr val="FFFFFF"/>
                </a:solidFill>
              </a:rPr>
              <a:t> With input from all parties, choose the most suitable resolution to the conflict. Ensure that the chosen solution is fair, reasonable, and addresses the root cause of the conflict.</a:t>
            </a:r>
          </a:p>
          <a:p>
            <a:endParaRPr lang="en-US" dirty="0">
              <a:solidFill>
                <a:srgbClr val="FFFFFF"/>
              </a:solidFill>
            </a:endParaRPr>
          </a:p>
        </p:txBody>
      </p:sp>
    </p:spTree>
    <p:extLst>
      <p:ext uri="{BB962C8B-B14F-4D97-AF65-F5344CB8AC3E}">
        <p14:creationId xmlns:p14="http://schemas.microsoft.com/office/powerpoint/2010/main" val="25957899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0959" y="205273"/>
            <a:ext cx="10832841" cy="914401"/>
          </a:xfrm>
        </p:spPr>
        <p:txBody>
          <a:bodyPr/>
          <a:lstStyle/>
          <a:p>
            <a:r>
              <a:rPr lang="en-US" b="1" dirty="0">
                <a:solidFill>
                  <a:srgbClr val="FFFFFF"/>
                </a:solidFill>
              </a:rPr>
              <a:t>Conflict Resolution Approach for Coaches</a:t>
            </a:r>
          </a:p>
        </p:txBody>
      </p:sp>
      <p:sp>
        <p:nvSpPr>
          <p:cNvPr id="3" name="Content Placeholder 2"/>
          <p:cNvSpPr>
            <a:spLocks noGrp="1"/>
          </p:cNvSpPr>
          <p:nvPr>
            <p:ph idx="1"/>
          </p:nvPr>
        </p:nvSpPr>
        <p:spPr>
          <a:xfrm>
            <a:off x="520959" y="1203649"/>
            <a:ext cx="11263604" cy="5570375"/>
          </a:xfrm>
        </p:spPr>
        <p:txBody>
          <a:bodyPr>
            <a:normAutofit lnSpcReduction="10000"/>
          </a:bodyPr>
          <a:lstStyle/>
          <a:p>
            <a:pPr marL="514350" lvl="0" indent="-514350">
              <a:buFont typeface="+mj-lt"/>
              <a:buAutoNum type="arabicPeriod" startAt="11"/>
            </a:pPr>
            <a:r>
              <a:rPr lang="en-US" sz="1900" b="1" dirty="0">
                <a:solidFill>
                  <a:srgbClr val="FFFFFF"/>
                </a:solidFill>
              </a:rPr>
              <a:t>Implement the Resolution:</a:t>
            </a:r>
            <a:r>
              <a:rPr lang="en-US" sz="1900" dirty="0">
                <a:solidFill>
                  <a:srgbClr val="FFFFFF"/>
                </a:solidFill>
              </a:rPr>
              <a:t> Once a resolution is agreed upon, put it into action. Clearly communicate the plan to all relevant parties and ensure that everyone understands their roles in the resolution process.</a:t>
            </a:r>
          </a:p>
          <a:p>
            <a:pPr marL="514350" lvl="0" indent="-514350">
              <a:buFont typeface="+mj-lt"/>
              <a:buAutoNum type="arabicPeriod" startAt="11"/>
            </a:pPr>
            <a:r>
              <a:rPr lang="en-US" sz="1900" b="1" dirty="0">
                <a:solidFill>
                  <a:srgbClr val="FFFFFF"/>
                </a:solidFill>
              </a:rPr>
              <a:t>Follow Up:</a:t>
            </a:r>
            <a:r>
              <a:rPr lang="en-US" sz="1900" dirty="0">
                <a:solidFill>
                  <a:srgbClr val="FFFFFF"/>
                </a:solidFill>
              </a:rPr>
              <a:t> Monitor the situation after the resolution has been implemented. Check in with the involved parties to see how they are progressing and if any further adjustments are needed.</a:t>
            </a:r>
          </a:p>
          <a:p>
            <a:pPr marL="514350" lvl="0" indent="-514350">
              <a:buFont typeface="+mj-lt"/>
              <a:buAutoNum type="arabicPeriod" startAt="11"/>
            </a:pPr>
            <a:r>
              <a:rPr lang="en-US" sz="1900" b="1" dirty="0">
                <a:solidFill>
                  <a:srgbClr val="FFFFFF"/>
                </a:solidFill>
              </a:rPr>
              <a:t>Reinforce Positive Behavior:</a:t>
            </a:r>
            <a:r>
              <a:rPr lang="en-US" sz="1900" dirty="0">
                <a:solidFill>
                  <a:srgbClr val="FFFFFF"/>
                </a:solidFill>
              </a:rPr>
              <a:t> Encourage positive behavior and respectful communication among players, parents, and coaching staff moving forward. Recognize and acknowledge efforts to resolve conflicts in a constructive manner.</a:t>
            </a:r>
          </a:p>
          <a:p>
            <a:pPr marL="514350" lvl="0" indent="-514350">
              <a:buFont typeface="+mj-lt"/>
              <a:buAutoNum type="arabicPeriod" startAt="11"/>
            </a:pPr>
            <a:r>
              <a:rPr lang="en-US" sz="1900" b="1" dirty="0">
                <a:solidFill>
                  <a:srgbClr val="FFFFFF"/>
                </a:solidFill>
              </a:rPr>
              <a:t>Learn from the Experience:</a:t>
            </a:r>
            <a:r>
              <a:rPr lang="en-US" sz="1900" dirty="0">
                <a:solidFill>
                  <a:srgbClr val="FFFFFF"/>
                </a:solidFill>
              </a:rPr>
              <a:t> Reflect on the conflict resolution process and learn from the experience. Consider how future conflicts can be prevented or addressed more effectively.</a:t>
            </a:r>
          </a:p>
          <a:p>
            <a:pPr marL="514350" lvl="0" indent="-514350">
              <a:buFont typeface="+mj-lt"/>
              <a:buAutoNum type="arabicPeriod" startAt="11"/>
            </a:pPr>
            <a:r>
              <a:rPr lang="en-US" sz="1900" b="1" dirty="0">
                <a:solidFill>
                  <a:srgbClr val="FFFFFF"/>
                </a:solidFill>
              </a:rPr>
              <a:t>Communicate Season Expectations:</a:t>
            </a:r>
            <a:r>
              <a:rPr lang="en-US" sz="1900" dirty="0">
                <a:solidFill>
                  <a:srgbClr val="FFFFFF"/>
                </a:solidFill>
              </a:rPr>
              <a:t> Schedule a beginning of the season and mid-season parent meeting to discuss season expectations and to touch base and give parents an open forum to hear your goals and feedback on how the season is going.</a:t>
            </a:r>
          </a:p>
          <a:p>
            <a:pPr marL="514350" lvl="0" indent="-514350">
              <a:buFont typeface="+mj-lt"/>
              <a:buAutoNum type="arabicPeriod" startAt="11"/>
            </a:pPr>
            <a:r>
              <a:rPr lang="en-US" sz="1900" b="1" dirty="0">
                <a:solidFill>
                  <a:srgbClr val="FFFFFF"/>
                </a:solidFill>
              </a:rPr>
              <a:t>Document all Team Issues:</a:t>
            </a:r>
            <a:r>
              <a:rPr lang="en-US" sz="1900" dirty="0">
                <a:solidFill>
                  <a:srgbClr val="FFFFFF"/>
                </a:solidFill>
              </a:rPr>
              <a:t> Keep a written record with dates, times and those involved regarding team complaints and disciplinary issues. </a:t>
            </a:r>
          </a:p>
          <a:p>
            <a:pPr marL="0" indent="0">
              <a:buNone/>
            </a:pPr>
            <a:r>
              <a:rPr lang="en-US" sz="2200" dirty="0">
                <a:solidFill>
                  <a:srgbClr val="FFFFFF"/>
                </a:solidFill>
              </a:rPr>
              <a:t>Remember, conflict is a natural part of any team environment, and how it is handled can have a significant impact on team dynamics. By following these steps, youth hockey coaches can promote a positive and cohesive team culture and foster healthy relationships among all team members.</a:t>
            </a:r>
          </a:p>
          <a:p>
            <a:endParaRPr lang="en-US" dirty="0">
              <a:solidFill>
                <a:srgbClr val="FFFFFF"/>
              </a:solidFill>
            </a:endParaRPr>
          </a:p>
        </p:txBody>
      </p:sp>
    </p:spTree>
    <p:extLst>
      <p:ext uri="{BB962C8B-B14F-4D97-AF65-F5344CB8AC3E}">
        <p14:creationId xmlns:p14="http://schemas.microsoft.com/office/powerpoint/2010/main" val="39546601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0959" y="205273"/>
            <a:ext cx="10832841" cy="914401"/>
          </a:xfrm>
        </p:spPr>
        <p:txBody>
          <a:bodyPr/>
          <a:lstStyle/>
          <a:p>
            <a:r>
              <a:rPr lang="en-US" b="1" dirty="0">
                <a:solidFill>
                  <a:srgbClr val="FFFFFF"/>
                </a:solidFill>
              </a:rPr>
              <a:t>Coaches Chain of Complaint</a:t>
            </a:r>
          </a:p>
        </p:txBody>
      </p:sp>
      <p:sp>
        <p:nvSpPr>
          <p:cNvPr id="3" name="Content Placeholder 2"/>
          <p:cNvSpPr>
            <a:spLocks noGrp="1"/>
          </p:cNvSpPr>
          <p:nvPr>
            <p:ph idx="1"/>
          </p:nvPr>
        </p:nvSpPr>
        <p:spPr>
          <a:xfrm>
            <a:off x="520959" y="1203649"/>
            <a:ext cx="11263604" cy="5570375"/>
          </a:xfrm>
        </p:spPr>
        <p:txBody>
          <a:bodyPr>
            <a:normAutofit fontScale="77500" lnSpcReduction="20000"/>
          </a:bodyPr>
          <a:lstStyle/>
          <a:p>
            <a:pPr marL="0" indent="0">
              <a:buNone/>
            </a:pPr>
            <a:r>
              <a:rPr lang="en-US" dirty="0">
                <a:solidFill>
                  <a:srgbClr val="FFFFFF"/>
                </a:solidFill>
              </a:rPr>
              <a:t>AHI/AYHL is implementing the following chain of reporting for non Safe Sport conflicts involving coaches or team staff members so all parents, and players can work together to foster a culture of respect, understanding, and effective conflict resolution within the team. Encouraging open communication and addressing conflicts at the appropriate levels ultimately contributes to a positive team environment and the overall success and well-being of all team members.</a:t>
            </a:r>
          </a:p>
          <a:p>
            <a:pPr marL="0" indent="0">
              <a:buNone/>
            </a:pPr>
            <a:r>
              <a:rPr lang="en-US" b="1" i="1" dirty="0">
                <a:solidFill>
                  <a:srgbClr val="FFFFFF"/>
                </a:solidFill>
              </a:rPr>
              <a:t> </a:t>
            </a:r>
            <a:endParaRPr lang="en-US" dirty="0">
              <a:solidFill>
                <a:srgbClr val="FFFFFF"/>
              </a:solidFill>
            </a:endParaRPr>
          </a:p>
          <a:p>
            <a:pPr marL="0" indent="0">
              <a:buNone/>
            </a:pPr>
            <a:r>
              <a:rPr lang="en-US" b="1" u="sng" dirty="0">
                <a:solidFill>
                  <a:srgbClr val="FFFFFF"/>
                </a:solidFill>
              </a:rPr>
              <a:t>Chain of Complaint</a:t>
            </a:r>
            <a:endParaRPr lang="en-US" b="1" dirty="0">
              <a:solidFill>
                <a:srgbClr val="FFFFFF"/>
              </a:solidFill>
            </a:endParaRPr>
          </a:p>
          <a:p>
            <a:pPr marL="0" indent="0">
              <a:buNone/>
            </a:pPr>
            <a:r>
              <a:rPr lang="en-US" i="1" u="sng" dirty="0">
                <a:solidFill>
                  <a:srgbClr val="FFFFFF"/>
                </a:solidFill>
              </a:rPr>
              <a:t>If at any time a coach, team member, parent or spectator suspects a Safe Sport violation or misconduct you are required under mandatory reporting laws to report directly to SafeSport.</a:t>
            </a:r>
          </a:p>
          <a:p>
            <a:pPr marL="0" indent="0">
              <a:buNone/>
            </a:pPr>
            <a:endParaRPr lang="en-US" dirty="0">
              <a:solidFill>
                <a:srgbClr val="FFFFFF"/>
              </a:solidFill>
            </a:endParaRPr>
          </a:p>
          <a:p>
            <a:pPr marL="0" indent="0">
              <a:buNone/>
            </a:pPr>
            <a:r>
              <a:rPr lang="en-US" dirty="0">
                <a:solidFill>
                  <a:srgbClr val="FFFFFF"/>
                </a:solidFill>
              </a:rPr>
              <a:t>Recreation SafeSport Coordinator: Courtney Striker </a:t>
            </a:r>
            <a:r>
              <a:rPr lang="en-US" u="sng" dirty="0">
                <a:hlinkClick r:id="rId2"/>
              </a:rPr>
              <a:t>SafesportCoordinator@ssprd.org</a:t>
            </a:r>
            <a:endParaRPr lang="en-US" u="sng" dirty="0"/>
          </a:p>
          <a:p>
            <a:pPr marL="0" indent="0">
              <a:buNone/>
            </a:pPr>
            <a:endParaRPr lang="en-US" dirty="0">
              <a:solidFill>
                <a:srgbClr val="FFFFFF"/>
              </a:solidFill>
            </a:endParaRPr>
          </a:p>
          <a:p>
            <a:pPr marL="0" indent="0">
              <a:buNone/>
            </a:pPr>
            <a:r>
              <a:rPr lang="en-US" i="1" dirty="0">
                <a:solidFill>
                  <a:srgbClr val="FF0000"/>
                </a:solidFill>
              </a:rPr>
              <a:t>24-Hour Rule for Parents Complaints must wait 24 hours before taking any action to allow time for emotions to settle and for a calmer approach. As the first step in the chain of reporting for conflicts, parents are encouraged to take this time to reflect on the issue and ensure that they approach the matter with a clear and level-headed mindset. If the 24-hour rule is violated in any way, the coach must report the violation directly to the Arapahoe Warriors Youth Hockey (AHI/AYHL) Disciplinary Committee. This rule is essential to ensure that conflicts are approached with a rational and level-headed mindset, promoting effective and respectful communication.</a:t>
            </a:r>
            <a:endParaRPr lang="en-US" dirty="0">
              <a:solidFill>
                <a:srgbClr val="FF0000"/>
              </a:solidFill>
            </a:endParaRPr>
          </a:p>
          <a:p>
            <a:endParaRPr lang="en-US" dirty="0"/>
          </a:p>
        </p:txBody>
      </p:sp>
    </p:spTree>
    <p:extLst>
      <p:ext uri="{BB962C8B-B14F-4D97-AF65-F5344CB8AC3E}">
        <p14:creationId xmlns:p14="http://schemas.microsoft.com/office/powerpoint/2010/main" val="32630827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0959" y="205273"/>
            <a:ext cx="10832841" cy="914401"/>
          </a:xfrm>
        </p:spPr>
        <p:txBody>
          <a:bodyPr/>
          <a:lstStyle/>
          <a:p>
            <a:r>
              <a:rPr lang="en-US" b="1" dirty="0">
                <a:solidFill>
                  <a:srgbClr val="FFFFFF"/>
                </a:solidFill>
              </a:rPr>
              <a:t>Coaches Chain of Complaint</a:t>
            </a:r>
          </a:p>
        </p:txBody>
      </p:sp>
      <p:sp>
        <p:nvSpPr>
          <p:cNvPr id="3" name="Content Placeholder 2"/>
          <p:cNvSpPr>
            <a:spLocks noGrp="1"/>
          </p:cNvSpPr>
          <p:nvPr>
            <p:ph idx="1"/>
          </p:nvPr>
        </p:nvSpPr>
        <p:spPr>
          <a:xfrm>
            <a:off x="520959" y="1203649"/>
            <a:ext cx="11021008" cy="5570375"/>
          </a:xfrm>
        </p:spPr>
        <p:txBody>
          <a:bodyPr>
            <a:normAutofit fontScale="70000" lnSpcReduction="20000"/>
          </a:bodyPr>
          <a:lstStyle/>
          <a:p>
            <a:pPr marL="0" indent="0">
              <a:buNone/>
            </a:pPr>
            <a:r>
              <a:rPr lang="en-US" b="1" dirty="0">
                <a:solidFill>
                  <a:srgbClr val="FFFFFF"/>
                </a:solidFill>
              </a:rPr>
              <a:t>Level 1: Direct Resolution</a:t>
            </a:r>
            <a:r>
              <a:rPr lang="en-US" dirty="0">
                <a:solidFill>
                  <a:srgbClr val="FFFFFF"/>
                </a:solidFill>
              </a:rPr>
              <a:t> After the 24-hour waiting period, parents should first attempt to resolve the issue directly via e-mail (followed by in person) with the individual involved, such as the coach or another team member. This step fosters open communication and gives the parties involved an opportunity to address the conflict one-on-one. Encouraging direct resolution empowers parents to take ownership of their concerns and work towards finding solutions collaboratively.</a:t>
            </a:r>
          </a:p>
          <a:p>
            <a:pPr marL="0" indent="0">
              <a:buNone/>
            </a:pPr>
            <a:r>
              <a:rPr lang="en-US" b="1" dirty="0">
                <a:solidFill>
                  <a:srgbClr val="FFFFFF"/>
                </a:solidFill>
              </a:rPr>
              <a:t>Level 2: (a) Coach or Team Manager as Mediator</a:t>
            </a:r>
            <a:r>
              <a:rPr lang="en-US" dirty="0">
                <a:solidFill>
                  <a:srgbClr val="FFFFFF"/>
                </a:solidFill>
              </a:rPr>
              <a:t> If the conflict is between team members other than coaches or managers and remains unresolved after a direct attempt at resolution, parents can escalate the issue to the coach or team manager. Coaches and team managers play a vital role in addressing conflicts within the team environment and can act as mediators to find a resolution. Their involvement can help bridge gaps in communication and understanding among team members.</a:t>
            </a:r>
          </a:p>
          <a:p>
            <a:pPr marL="0" indent="0">
              <a:buNone/>
            </a:pPr>
            <a:r>
              <a:rPr lang="en-US" b="1" dirty="0">
                <a:solidFill>
                  <a:srgbClr val="FFFFFF"/>
                </a:solidFill>
              </a:rPr>
              <a:t>Level 2: (b) Third Party as Mediator </a:t>
            </a:r>
            <a:r>
              <a:rPr lang="en-US" dirty="0">
                <a:solidFill>
                  <a:srgbClr val="FFFFFF"/>
                </a:solidFill>
              </a:rPr>
              <a:t>If conflict involves team staff including head coach, assistant coach or manager and remains unresolved after direct attempt at resolution, parties may escalate the issue to a third-party mediator within the team.  This could be a neutral team member or someone who is appointed to handle such matters.</a:t>
            </a:r>
          </a:p>
          <a:p>
            <a:pPr marL="0" indent="0">
              <a:buNone/>
            </a:pPr>
            <a:r>
              <a:rPr lang="en-US" b="1" dirty="0">
                <a:solidFill>
                  <a:srgbClr val="FFFFFF"/>
                </a:solidFill>
              </a:rPr>
              <a:t>Level 3: Club/Association Representative</a:t>
            </a:r>
            <a:r>
              <a:rPr lang="en-US" dirty="0">
                <a:solidFill>
                  <a:srgbClr val="FFFFFF"/>
                </a:solidFill>
              </a:rPr>
              <a:t> If the conflict cannot be resolved at the team level, coaches can further escalate it to a club or association representative. This representative is responsible for overseeing team operations and conflict resolution within the organization. Their role ensures that conflicts are addressed at a higher level when needed.</a:t>
            </a:r>
          </a:p>
          <a:p>
            <a:pPr marL="0" indent="0">
              <a:buNone/>
            </a:pPr>
            <a:r>
              <a:rPr lang="en-US" b="1" dirty="0">
                <a:solidFill>
                  <a:srgbClr val="FFFFFF"/>
                </a:solidFill>
              </a:rPr>
              <a:t>Level 4: AHI/AYHL Discipline Committee</a:t>
            </a:r>
            <a:r>
              <a:rPr lang="en-US" dirty="0">
                <a:solidFill>
                  <a:srgbClr val="FFFFFF"/>
                </a:solidFill>
              </a:rPr>
              <a:t> If the conflict remains unresolved, club/association representative and coaches can escalate the matter to the appointed AHI/AYHL Discipline Committee. </a:t>
            </a:r>
          </a:p>
          <a:p>
            <a:pPr marL="0" indent="0">
              <a:buNone/>
            </a:pPr>
            <a:endParaRPr lang="en-US" dirty="0"/>
          </a:p>
        </p:txBody>
      </p:sp>
    </p:spTree>
    <p:extLst>
      <p:ext uri="{BB962C8B-B14F-4D97-AF65-F5344CB8AC3E}">
        <p14:creationId xmlns:p14="http://schemas.microsoft.com/office/powerpoint/2010/main" val="38464907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0959" y="205273"/>
            <a:ext cx="10832841" cy="914401"/>
          </a:xfrm>
        </p:spPr>
        <p:txBody>
          <a:bodyPr/>
          <a:lstStyle/>
          <a:p>
            <a:r>
              <a:rPr lang="en-US" b="1" dirty="0">
                <a:solidFill>
                  <a:srgbClr val="FFFFFF"/>
                </a:solidFill>
              </a:rPr>
              <a:t>Arapahoe Warriors Player Expectations</a:t>
            </a:r>
          </a:p>
        </p:txBody>
      </p:sp>
      <p:sp>
        <p:nvSpPr>
          <p:cNvPr id="3" name="Content Placeholder 2"/>
          <p:cNvSpPr>
            <a:spLocks noGrp="1"/>
          </p:cNvSpPr>
          <p:nvPr>
            <p:ph idx="1"/>
          </p:nvPr>
        </p:nvSpPr>
        <p:spPr>
          <a:xfrm>
            <a:off x="520959" y="1203649"/>
            <a:ext cx="11030339" cy="5570375"/>
          </a:xfrm>
        </p:spPr>
        <p:txBody>
          <a:bodyPr>
            <a:noAutofit/>
          </a:bodyPr>
          <a:lstStyle/>
          <a:p>
            <a:pPr marL="514350" lvl="0" indent="-514350">
              <a:buFont typeface="+mj-lt"/>
              <a:buAutoNum type="arabicPeriod"/>
            </a:pPr>
            <a:r>
              <a:rPr lang="en-US" sz="1600" b="1" dirty="0">
                <a:solidFill>
                  <a:srgbClr val="FFFFFF"/>
                </a:solidFill>
              </a:rPr>
              <a:t>Play for Fun:</a:t>
            </a:r>
            <a:r>
              <a:rPr lang="en-US" sz="1600" dirty="0">
                <a:solidFill>
                  <a:srgbClr val="FFFFFF"/>
                </a:solidFill>
              </a:rPr>
              <a:t> The primary purpose is to have fun and enjoy the sport of hockey. Players should always prioritize enjoyment and maintain a positive attitude during practices and games.</a:t>
            </a:r>
          </a:p>
          <a:p>
            <a:pPr marL="514350" lvl="0" indent="-514350">
              <a:buFont typeface="+mj-lt"/>
              <a:buAutoNum type="arabicPeriod"/>
            </a:pPr>
            <a:r>
              <a:rPr lang="en-US" sz="1600" b="1" dirty="0">
                <a:solidFill>
                  <a:srgbClr val="FFFFFF"/>
                </a:solidFill>
              </a:rPr>
              <a:t>Work Hard to Improve Your Skills:</a:t>
            </a:r>
            <a:r>
              <a:rPr lang="en-US" sz="1600" dirty="0">
                <a:solidFill>
                  <a:srgbClr val="FFFFFF"/>
                </a:solidFill>
              </a:rPr>
              <a:t> Players expected to dedicate themselves to continuous improvement, working hard to develop and refine their hockey skills both on and off the ice.</a:t>
            </a:r>
          </a:p>
          <a:p>
            <a:pPr marL="514350" lvl="0" indent="-514350">
              <a:buFont typeface="+mj-lt"/>
              <a:buAutoNum type="arabicPeriod"/>
            </a:pPr>
            <a:r>
              <a:rPr lang="en-US" sz="1600" b="1" dirty="0">
                <a:solidFill>
                  <a:srgbClr val="FFFFFF"/>
                </a:solidFill>
              </a:rPr>
              <a:t>Respect:</a:t>
            </a:r>
            <a:r>
              <a:rPr lang="en-US" sz="1600" dirty="0">
                <a:solidFill>
                  <a:srgbClr val="FFFFFF"/>
                </a:solidFill>
              </a:rPr>
              <a:t> Players must show respect to all coaches, teammates, opponents, referees, and spectators. No abuse, taunting, or bullying will be tolerated.</a:t>
            </a:r>
          </a:p>
          <a:p>
            <a:pPr marL="514350" lvl="0" indent="-514350">
              <a:buFont typeface="+mj-lt"/>
              <a:buAutoNum type="arabicPeriod"/>
            </a:pPr>
            <a:r>
              <a:rPr lang="en-US" sz="1600" b="1" dirty="0">
                <a:solidFill>
                  <a:srgbClr val="FFFFFF"/>
                </a:solidFill>
              </a:rPr>
              <a:t>Sportsmanship:</a:t>
            </a:r>
            <a:r>
              <a:rPr lang="en-US" sz="1600" dirty="0">
                <a:solidFill>
                  <a:srgbClr val="FFFFFF"/>
                </a:solidFill>
              </a:rPr>
              <a:t> Players should always display good sportsmanship, win or lose. They should shake hands with opponents after each game and refrain from unsportsmanlike behavior.</a:t>
            </a:r>
          </a:p>
          <a:p>
            <a:pPr marL="514350" lvl="0" indent="-514350">
              <a:buFont typeface="+mj-lt"/>
              <a:buAutoNum type="arabicPeriod"/>
            </a:pPr>
            <a:r>
              <a:rPr lang="en-US" sz="1600" b="1" dirty="0">
                <a:solidFill>
                  <a:srgbClr val="FFFFFF"/>
                </a:solidFill>
              </a:rPr>
              <a:t>Fair Play:</a:t>
            </a:r>
            <a:r>
              <a:rPr lang="en-US" sz="1600" dirty="0">
                <a:solidFill>
                  <a:srgbClr val="FFFFFF"/>
                </a:solidFill>
              </a:rPr>
              <a:t> Players are expected to follow the rules of the game and compete fairly. Cheating, diving, or trying to injure opponents is unacceptable.</a:t>
            </a:r>
          </a:p>
          <a:p>
            <a:pPr marL="514350" lvl="0" indent="-514350">
              <a:buFont typeface="+mj-lt"/>
              <a:buAutoNum type="arabicPeriod"/>
            </a:pPr>
            <a:r>
              <a:rPr lang="en-US" sz="1600" b="1" dirty="0">
                <a:solidFill>
                  <a:srgbClr val="FFFFFF"/>
                </a:solidFill>
              </a:rPr>
              <a:t>Teamwork:</a:t>
            </a:r>
            <a:r>
              <a:rPr lang="en-US" sz="1600" dirty="0">
                <a:solidFill>
                  <a:srgbClr val="FFFFFF"/>
                </a:solidFill>
              </a:rPr>
              <a:t> Players should work together as a team, supporting and encouraging each other. Selfish play and putting personal interests above the team's goals are not allowed.</a:t>
            </a:r>
          </a:p>
          <a:p>
            <a:pPr marL="514350" lvl="0" indent="-514350">
              <a:buFont typeface="+mj-lt"/>
              <a:buAutoNum type="arabicPeriod"/>
            </a:pPr>
            <a:r>
              <a:rPr lang="en-US" sz="1600" b="1" dirty="0">
                <a:solidFill>
                  <a:srgbClr val="FFFFFF"/>
                </a:solidFill>
              </a:rPr>
              <a:t>Commitment:</a:t>
            </a:r>
            <a:r>
              <a:rPr lang="en-US" sz="1600" dirty="0">
                <a:solidFill>
                  <a:srgbClr val="FFFFFF"/>
                </a:solidFill>
              </a:rPr>
              <a:t> Players are expected to attend practices, games, and team events regularly and be punctual. If unable to attend, they should inform their coaches in advance.</a:t>
            </a:r>
          </a:p>
          <a:p>
            <a:pPr marL="514350" lvl="0" indent="-514350">
              <a:buFont typeface="+mj-lt"/>
              <a:buAutoNum type="arabicPeriod"/>
            </a:pPr>
            <a:r>
              <a:rPr lang="en-US" sz="1600" b="1" dirty="0">
                <a:solidFill>
                  <a:srgbClr val="FFFFFF"/>
                </a:solidFill>
              </a:rPr>
              <a:t>Dedication:</a:t>
            </a:r>
            <a:r>
              <a:rPr lang="en-US" sz="1600" dirty="0">
                <a:solidFill>
                  <a:srgbClr val="FFFFFF"/>
                </a:solidFill>
              </a:rPr>
              <a:t> Players should demonstrate a strong work ethic and a desire to improve their skills and knowledge of the game.</a:t>
            </a:r>
          </a:p>
          <a:p>
            <a:pPr marL="514350" lvl="0" indent="-514350">
              <a:buFont typeface="+mj-lt"/>
              <a:buAutoNum type="arabicPeriod"/>
            </a:pPr>
            <a:r>
              <a:rPr lang="en-US" sz="1600" b="1" dirty="0">
                <a:solidFill>
                  <a:srgbClr val="FFFFFF"/>
                </a:solidFill>
              </a:rPr>
              <a:t>Equipment:</a:t>
            </a:r>
            <a:r>
              <a:rPr lang="en-US" sz="1600" dirty="0">
                <a:solidFill>
                  <a:srgbClr val="FFFFFF"/>
                </a:solidFill>
              </a:rPr>
              <a:t> Players must wear all the required safety equipment during practices and games. Taking care of their gear is essential to ensure their safety and longevity.</a:t>
            </a:r>
          </a:p>
        </p:txBody>
      </p:sp>
    </p:spTree>
    <p:extLst>
      <p:ext uri="{BB962C8B-B14F-4D97-AF65-F5344CB8AC3E}">
        <p14:creationId xmlns:p14="http://schemas.microsoft.com/office/powerpoint/2010/main" val="8876874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0959" y="205273"/>
            <a:ext cx="10832841" cy="914401"/>
          </a:xfrm>
        </p:spPr>
        <p:txBody>
          <a:bodyPr/>
          <a:lstStyle/>
          <a:p>
            <a:r>
              <a:rPr lang="en-US" b="1" dirty="0">
                <a:solidFill>
                  <a:srgbClr val="FFFFFF"/>
                </a:solidFill>
              </a:rPr>
              <a:t>Arapahoe Warriors Player Expectations</a:t>
            </a:r>
          </a:p>
        </p:txBody>
      </p:sp>
      <p:sp>
        <p:nvSpPr>
          <p:cNvPr id="3" name="Content Placeholder 2"/>
          <p:cNvSpPr>
            <a:spLocks noGrp="1"/>
          </p:cNvSpPr>
          <p:nvPr>
            <p:ph idx="1"/>
          </p:nvPr>
        </p:nvSpPr>
        <p:spPr>
          <a:xfrm>
            <a:off x="520959" y="1203649"/>
            <a:ext cx="11170298" cy="5570375"/>
          </a:xfrm>
        </p:spPr>
        <p:txBody>
          <a:bodyPr>
            <a:noAutofit/>
          </a:bodyPr>
          <a:lstStyle/>
          <a:p>
            <a:pPr marL="342900" lvl="0" indent="-342900">
              <a:buFont typeface="+mj-lt"/>
              <a:buAutoNum type="arabicPeriod" startAt="10"/>
            </a:pPr>
            <a:r>
              <a:rPr lang="en-US" sz="1600" b="1" dirty="0">
                <a:solidFill>
                  <a:srgbClr val="FFFFFF"/>
                </a:solidFill>
              </a:rPr>
              <a:t>Control:</a:t>
            </a:r>
            <a:r>
              <a:rPr lang="en-US" sz="1600" dirty="0">
                <a:solidFill>
                  <a:srgbClr val="FFFFFF"/>
                </a:solidFill>
              </a:rPr>
              <a:t> Players should control their emotions and reactions, avoiding outbursts or dangerous actions that could harm themselves or others.</a:t>
            </a:r>
          </a:p>
          <a:p>
            <a:pPr marL="342900" lvl="0" indent="-342900">
              <a:buFont typeface="+mj-lt"/>
              <a:buAutoNum type="arabicPeriod" startAt="10"/>
            </a:pPr>
            <a:r>
              <a:rPr lang="en-US" sz="1600" b="1" dirty="0">
                <a:solidFill>
                  <a:srgbClr val="FFFFFF"/>
                </a:solidFill>
              </a:rPr>
              <a:t>Responsible Behavior:</a:t>
            </a:r>
            <a:r>
              <a:rPr lang="en-US" sz="1600" dirty="0">
                <a:solidFill>
                  <a:srgbClr val="FFFFFF"/>
                </a:solidFill>
              </a:rPr>
              <a:t> Players must refrain from using drugs, alcohol, or tobacco products.</a:t>
            </a:r>
          </a:p>
          <a:p>
            <a:pPr marL="342900" lvl="0" indent="-342900">
              <a:buFont typeface="+mj-lt"/>
              <a:buAutoNum type="arabicPeriod" startAt="10"/>
            </a:pPr>
            <a:r>
              <a:rPr lang="en-US" sz="1600" b="1" dirty="0">
                <a:solidFill>
                  <a:srgbClr val="FFFFFF"/>
                </a:solidFill>
              </a:rPr>
              <a:t>No Use of Phones in Locker Rooms:</a:t>
            </a:r>
            <a:r>
              <a:rPr lang="en-US" sz="1600" dirty="0">
                <a:solidFill>
                  <a:srgbClr val="FFFFFF"/>
                </a:solidFill>
              </a:rPr>
              <a:t> Players are not allowed to use phones or electronic devices in the locker rooms.</a:t>
            </a:r>
          </a:p>
          <a:p>
            <a:pPr marL="342900" lvl="0" indent="-342900">
              <a:buFont typeface="+mj-lt"/>
              <a:buAutoNum type="arabicPeriod" startAt="10"/>
            </a:pPr>
            <a:r>
              <a:rPr lang="en-US" sz="1600" b="1" dirty="0">
                <a:solidFill>
                  <a:srgbClr val="FFFFFF"/>
                </a:solidFill>
              </a:rPr>
              <a:t>Social Media Use:</a:t>
            </a:r>
            <a:r>
              <a:rPr lang="en-US" sz="1600" dirty="0">
                <a:solidFill>
                  <a:srgbClr val="FFFFFF"/>
                </a:solidFill>
              </a:rPr>
              <a:t> Players should be mindful of their social media presence and avoid posting content that could negatively reflect on themselves, their team, or the sport.</a:t>
            </a:r>
          </a:p>
          <a:p>
            <a:pPr marL="342900" lvl="0" indent="-342900">
              <a:buFont typeface="+mj-lt"/>
              <a:buAutoNum type="arabicPeriod" startAt="10"/>
            </a:pPr>
            <a:r>
              <a:rPr lang="en-US" sz="1600" b="1" dirty="0">
                <a:solidFill>
                  <a:srgbClr val="FFFFFF"/>
                </a:solidFill>
              </a:rPr>
              <a:t>Respect Facilities:</a:t>
            </a:r>
            <a:r>
              <a:rPr lang="en-US" sz="1600" dirty="0">
                <a:solidFill>
                  <a:srgbClr val="FFFFFF"/>
                </a:solidFill>
              </a:rPr>
              <a:t> Players should treat all facilities, including rinks, dressing rooms, hotels, and any public facility, with respect, keeping them clean and free from damage.</a:t>
            </a:r>
          </a:p>
          <a:p>
            <a:pPr marL="342900" lvl="0" indent="-342900">
              <a:buFont typeface="+mj-lt"/>
              <a:buAutoNum type="arabicPeriod" startAt="10"/>
            </a:pPr>
            <a:r>
              <a:rPr lang="en-US" sz="1600" b="1" dirty="0">
                <a:solidFill>
                  <a:srgbClr val="FFFFFF"/>
                </a:solidFill>
              </a:rPr>
              <a:t>Respect of Teammates' Personal Space and Belongings:</a:t>
            </a:r>
            <a:r>
              <a:rPr lang="en-US" sz="1600" dirty="0">
                <a:solidFill>
                  <a:srgbClr val="FFFFFF"/>
                </a:solidFill>
              </a:rPr>
              <a:t> Players must respect their teammates' personal space and belongings, ensuring privacy and trust among the team.</a:t>
            </a:r>
          </a:p>
          <a:p>
            <a:pPr marL="342900" lvl="0" indent="-342900">
              <a:buFont typeface="+mj-lt"/>
              <a:buAutoNum type="arabicPeriod" startAt="10"/>
            </a:pPr>
            <a:r>
              <a:rPr lang="en-US" sz="1600" b="1" dirty="0">
                <a:solidFill>
                  <a:srgbClr val="FFFFFF"/>
                </a:solidFill>
              </a:rPr>
              <a:t>Listening and Learning:</a:t>
            </a:r>
            <a:r>
              <a:rPr lang="en-US" sz="1600" dirty="0">
                <a:solidFill>
                  <a:srgbClr val="FFFFFF"/>
                </a:solidFill>
              </a:rPr>
              <a:t> Players should listen to their coaches, learn from their feedback, and strive to improve their skills and understanding of the game.</a:t>
            </a:r>
          </a:p>
          <a:p>
            <a:pPr marL="342900" lvl="0" indent="-342900">
              <a:buFont typeface="+mj-lt"/>
              <a:buAutoNum type="arabicPeriod" startAt="10"/>
            </a:pPr>
            <a:r>
              <a:rPr lang="en-US" sz="1600" b="1" dirty="0">
                <a:solidFill>
                  <a:srgbClr val="FFFFFF"/>
                </a:solidFill>
              </a:rPr>
              <a:t>Injury Reporting:</a:t>
            </a:r>
            <a:r>
              <a:rPr lang="en-US" sz="1600" dirty="0">
                <a:solidFill>
                  <a:srgbClr val="FFFFFF"/>
                </a:solidFill>
              </a:rPr>
              <a:t> Players must promptly report any injuries to their coaches or team officials.</a:t>
            </a:r>
          </a:p>
          <a:p>
            <a:pPr marL="342900" lvl="0" indent="-342900">
              <a:buFont typeface="+mj-lt"/>
              <a:buAutoNum type="arabicPeriod" startAt="10"/>
            </a:pPr>
            <a:r>
              <a:rPr lang="en-US" sz="1600" b="1" dirty="0">
                <a:solidFill>
                  <a:srgbClr val="FFFFFF"/>
                </a:solidFill>
              </a:rPr>
              <a:t>Communication:</a:t>
            </a:r>
            <a:r>
              <a:rPr lang="en-US" sz="1600" dirty="0">
                <a:solidFill>
                  <a:srgbClr val="FFFFFF"/>
                </a:solidFill>
              </a:rPr>
              <a:t> Players should maintain open and respectful communication with coaches, teammates, and parents to address any concerns or issues.</a:t>
            </a:r>
          </a:p>
          <a:p>
            <a:pPr marL="342900" lvl="0" indent="-342900">
              <a:buFont typeface="+mj-lt"/>
              <a:buAutoNum type="arabicPeriod" startAt="10"/>
            </a:pPr>
            <a:r>
              <a:rPr lang="en-US" sz="1600" b="1" dirty="0">
                <a:solidFill>
                  <a:srgbClr val="FFFFFF"/>
                </a:solidFill>
              </a:rPr>
              <a:t>Positive Role Models:</a:t>
            </a:r>
            <a:r>
              <a:rPr lang="en-US" sz="1600" dirty="0">
                <a:solidFill>
                  <a:srgbClr val="FFFFFF"/>
                </a:solidFill>
              </a:rPr>
              <a:t> Players are representatives of the Arapahoe Warriors and should act as positive role models both on and off the ice.</a:t>
            </a:r>
          </a:p>
          <a:p>
            <a:pPr marL="0" lvl="0" indent="0">
              <a:buNone/>
            </a:pPr>
            <a:endParaRPr lang="en-US" sz="1600" dirty="0"/>
          </a:p>
        </p:txBody>
      </p:sp>
    </p:spTree>
    <p:extLst>
      <p:ext uri="{BB962C8B-B14F-4D97-AF65-F5344CB8AC3E}">
        <p14:creationId xmlns:p14="http://schemas.microsoft.com/office/powerpoint/2010/main" val="13395741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0959" y="205273"/>
            <a:ext cx="10832841" cy="914401"/>
          </a:xfrm>
        </p:spPr>
        <p:txBody>
          <a:bodyPr/>
          <a:lstStyle/>
          <a:p>
            <a:r>
              <a:rPr lang="en-US" b="1" dirty="0">
                <a:solidFill>
                  <a:srgbClr val="FFFFFF"/>
                </a:solidFill>
              </a:rPr>
              <a:t>Arapahoe Warriors Player Expectations</a:t>
            </a:r>
          </a:p>
        </p:txBody>
      </p:sp>
      <p:sp>
        <p:nvSpPr>
          <p:cNvPr id="3" name="Content Placeholder 2"/>
          <p:cNvSpPr>
            <a:spLocks noGrp="1"/>
          </p:cNvSpPr>
          <p:nvPr>
            <p:ph idx="1"/>
          </p:nvPr>
        </p:nvSpPr>
        <p:spPr>
          <a:xfrm>
            <a:off x="520959" y="1203649"/>
            <a:ext cx="11160968" cy="5570375"/>
          </a:xfrm>
        </p:spPr>
        <p:txBody>
          <a:bodyPr>
            <a:noAutofit/>
          </a:bodyPr>
          <a:lstStyle/>
          <a:p>
            <a:pPr marL="0" indent="0">
              <a:buNone/>
            </a:pPr>
            <a:r>
              <a:rPr lang="en-US" b="1" dirty="0">
                <a:solidFill>
                  <a:srgbClr val="FFFFFF"/>
                </a:solidFill>
              </a:rPr>
              <a:t>Consequence for Violations</a:t>
            </a:r>
            <a:endParaRPr lang="en-US" dirty="0">
              <a:solidFill>
                <a:srgbClr val="FFFFFF"/>
              </a:solidFill>
            </a:endParaRPr>
          </a:p>
          <a:p>
            <a:pPr marL="0" indent="0">
              <a:buNone/>
            </a:pPr>
            <a:r>
              <a:rPr lang="en-US" dirty="0">
                <a:solidFill>
                  <a:srgbClr val="FFFFFF"/>
                </a:solidFill>
              </a:rPr>
              <a:t>Any violations of the above-listed behavior expectations, including abuse, taunting, or bullying, will be immediately directed to the Arapahoe Youth Development Committee (YDC), and further action may be taken if deemed necessary. This ensures that all players understand the seriousness of adhering to the code of conduct and promotes a safe, respectful, and positive hockey environment for everyone involved.</a:t>
            </a:r>
          </a:p>
          <a:p>
            <a:pPr marL="0" lvl="0" indent="0">
              <a:buNone/>
            </a:pPr>
            <a:endParaRPr lang="en-US" sz="1600" dirty="0"/>
          </a:p>
        </p:txBody>
      </p:sp>
    </p:spTree>
    <p:extLst>
      <p:ext uri="{BB962C8B-B14F-4D97-AF65-F5344CB8AC3E}">
        <p14:creationId xmlns:p14="http://schemas.microsoft.com/office/powerpoint/2010/main" val="15561538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B8A24A-E2A6-51B7-CC38-EF8F589185BF}"/>
              </a:ext>
            </a:extLst>
          </p:cNvPr>
          <p:cNvSpPr>
            <a:spLocks noGrp="1"/>
          </p:cNvSpPr>
          <p:nvPr>
            <p:ph type="title"/>
          </p:nvPr>
        </p:nvSpPr>
        <p:spPr>
          <a:xfrm>
            <a:off x="838200" y="-1325563"/>
            <a:ext cx="10515600" cy="1325563"/>
          </a:xfrm>
        </p:spPr>
        <p:txBody>
          <a:bodyPr vert="horz" lIns="91440" tIns="45720" rIns="91440" bIns="45720" rtlCol="0" anchor="b">
            <a:normAutofit/>
          </a:bodyPr>
          <a:lstStyle/>
          <a:p>
            <a:r>
              <a:rPr lang="en-US" dirty="0"/>
              <a:t>Items for Review</a:t>
            </a:r>
          </a:p>
        </p:txBody>
      </p:sp>
      <p:sp>
        <p:nvSpPr>
          <p:cNvPr id="3" name="Content Placeholder 2"/>
          <p:cNvSpPr>
            <a:spLocks noGrp="1"/>
          </p:cNvSpPr>
          <p:nvPr>
            <p:ph idx="1"/>
          </p:nvPr>
        </p:nvSpPr>
        <p:spPr>
          <a:xfrm>
            <a:off x="821094" y="793102"/>
            <a:ext cx="10532706" cy="5383861"/>
          </a:xfrm>
        </p:spPr>
        <p:txBody>
          <a:bodyPr>
            <a:normAutofit lnSpcReduction="10000"/>
          </a:bodyPr>
          <a:lstStyle/>
          <a:p>
            <a:r>
              <a:rPr lang="en-US" dirty="0">
                <a:solidFill>
                  <a:srgbClr val="FFFFFF"/>
                </a:solidFill>
              </a:rPr>
              <a:t>AYHL Code of Conduct</a:t>
            </a:r>
          </a:p>
          <a:p>
            <a:r>
              <a:rPr lang="en-US" dirty="0">
                <a:solidFill>
                  <a:srgbClr val="FFFFFF"/>
                </a:solidFill>
              </a:rPr>
              <a:t>Safe Sport</a:t>
            </a:r>
          </a:p>
          <a:p>
            <a:r>
              <a:rPr lang="en-US" dirty="0">
                <a:solidFill>
                  <a:srgbClr val="FFFFFF"/>
                </a:solidFill>
              </a:rPr>
              <a:t>Expectations of AYHL Coaches</a:t>
            </a:r>
          </a:p>
          <a:p>
            <a:r>
              <a:rPr lang="en-US" dirty="0">
                <a:solidFill>
                  <a:srgbClr val="FFFFFF"/>
                </a:solidFill>
              </a:rPr>
              <a:t>Conflict Resolution for Coaches</a:t>
            </a:r>
          </a:p>
          <a:p>
            <a:r>
              <a:rPr lang="en-US" dirty="0">
                <a:solidFill>
                  <a:srgbClr val="FFFFFF"/>
                </a:solidFill>
              </a:rPr>
              <a:t>Coaches Chain of Complaint</a:t>
            </a:r>
          </a:p>
          <a:p>
            <a:r>
              <a:rPr lang="en-US" dirty="0">
                <a:solidFill>
                  <a:srgbClr val="FFFFFF"/>
                </a:solidFill>
              </a:rPr>
              <a:t>Arapahoe Player Expectations</a:t>
            </a:r>
          </a:p>
          <a:p>
            <a:r>
              <a:rPr lang="en-US" dirty="0">
                <a:solidFill>
                  <a:srgbClr val="FFFFFF"/>
                </a:solidFill>
              </a:rPr>
              <a:t>Locker Room Rules</a:t>
            </a:r>
          </a:p>
          <a:p>
            <a:r>
              <a:rPr lang="en-US" dirty="0">
                <a:solidFill>
                  <a:srgbClr val="FFFFFF"/>
                </a:solidFill>
              </a:rPr>
              <a:t>Disciplinary Process &amp; Procedures</a:t>
            </a:r>
          </a:p>
          <a:p>
            <a:r>
              <a:rPr lang="en-US" dirty="0">
                <a:solidFill>
                  <a:srgbClr val="FFFFFF"/>
                </a:solidFill>
              </a:rPr>
              <a:t>Warrior Outreach Program</a:t>
            </a:r>
          </a:p>
          <a:p>
            <a:r>
              <a:rPr lang="en-US" dirty="0">
                <a:solidFill>
                  <a:srgbClr val="FFFFFF"/>
                </a:solidFill>
              </a:rPr>
              <a:t>Ask a Referee</a:t>
            </a:r>
          </a:p>
          <a:p>
            <a:r>
              <a:rPr lang="en-US" dirty="0">
                <a:solidFill>
                  <a:srgbClr val="FFFFFF"/>
                </a:solidFill>
              </a:rPr>
              <a:t>Questions</a:t>
            </a:r>
          </a:p>
        </p:txBody>
      </p:sp>
    </p:spTree>
    <p:extLst>
      <p:ext uri="{BB962C8B-B14F-4D97-AF65-F5344CB8AC3E}">
        <p14:creationId xmlns:p14="http://schemas.microsoft.com/office/powerpoint/2010/main" val="14707086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0959" y="205273"/>
            <a:ext cx="10832841" cy="914401"/>
          </a:xfrm>
        </p:spPr>
        <p:txBody>
          <a:bodyPr/>
          <a:lstStyle/>
          <a:p>
            <a:r>
              <a:rPr lang="en-US" b="1" dirty="0">
                <a:solidFill>
                  <a:srgbClr val="FFFFFF"/>
                </a:solidFill>
              </a:rPr>
              <a:t>Player Locker Room Rules</a:t>
            </a:r>
          </a:p>
        </p:txBody>
      </p:sp>
      <p:sp>
        <p:nvSpPr>
          <p:cNvPr id="3" name="Content Placeholder 2"/>
          <p:cNvSpPr>
            <a:spLocks noGrp="1"/>
          </p:cNvSpPr>
          <p:nvPr>
            <p:ph idx="1"/>
          </p:nvPr>
        </p:nvSpPr>
        <p:spPr>
          <a:xfrm>
            <a:off x="520959" y="1203649"/>
            <a:ext cx="11151637" cy="5570375"/>
          </a:xfrm>
        </p:spPr>
        <p:txBody>
          <a:bodyPr>
            <a:noAutofit/>
          </a:bodyPr>
          <a:lstStyle/>
          <a:p>
            <a:pPr marL="0" indent="0">
              <a:buNone/>
            </a:pPr>
            <a:r>
              <a:rPr lang="en-US" sz="1600" b="1" dirty="0">
                <a:solidFill>
                  <a:srgbClr val="FFFFFF"/>
                </a:solidFill>
              </a:rPr>
              <a:t>ARAPAHOE WARRIORS LOCKER ROOM RULES AND POLICIES</a:t>
            </a:r>
          </a:p>
          <a:p>
            <a:pPr marL="0" indent="0">
              <a:buNone/>
            </a:pPr>
            <a:endParaRPr lang="en-US" sz="1600" dirty="0">
              <a:solidFill>
                <a:srgbClr val="FFFFFF"/>
              </a:solidFill>
            </a:endParaRPr>
          </a:p>
          <a:p>
            <a:pPr marL="342900" lvl="0" indent="-342900">
              <a:buFont typeface="+mj-lt"/>
              <a:buAutoNum type="arabicPeriod"/>
            </a:pPr>
            <a:r>
              <a:rPr lang="en-US" sz="1600" b="1" dirty="0">
                <a:solidFill>
                  <a:srgbClr val="FFFFFF"/>
                </a:solidFill>
              </a:rPr>
              <a:t>Players are NOT to remain in the locker room without coaches’ or Locker Room Monitor’s supervision. If you are in the locker room and there are no coaches or SafeSport qualified adults, you need to leave immediately.</a:t>
            </a:r>
            <a:endParaRPr lang="en-US" sz="1600" dirty="0">
              <a:solidFill>
                <a:srgbClr val="FFFFFF"/>
              </a:solidFill>
            </a:endParaRPr>
          </a:p>
          <a:p>
            <a:pPr marL="342900" lvl="0" indent="-342900">
              <a:buFont typeface="+mj-lt"/>
              <a:buAutoNum type="arabicPeriod"/>
            </a:pPr>
            <a:r>
              <a:rPr lang="en-US" sz="1600" b="1" dirty="0">
                <a:solidFill>
                  <a:srgbClr val="FFFFFF"/>
                </a:solidFill>
              </a:rPr>
              <a:t>No Horseplay. Do Not Push or Shove Anyone</a:t>
            </a:r>
            <a:endParaRPr lang="en-US" sz="1600" dirty="0">
              <a:solidFill>
                <a:srgbClr val="FFFFFF"/>
              </a:solidFill>
            </a:endParaRPr>
          </a:p>
          <a:p>
            <a:pPr marL="342900" lvl="0" indent="-342900">
              <a:buFont typeface="+mj-lt"/>
              <a:buAutoNum type="arabicPeriod"/>
            </a:pPr>
            <a:r>
              <a:rPr lang="en-US" sz="1600" b="1" dirty="0">
                <a:solidFill>
                  <a:srgbClr val="FFFFFF"/>
                </a:solidFill>
              </a:rPr>
              <a:t>Do Not Run</a:t>
            </a:r>
            <a:endParaRPr lang="en-US" sz="1600" dirty="0">
              <a:solidFill>
                <a:srgbClr val="FFFFFF"/>
              </a:solidFill>
            </a:endParaRPr>
          </a:p>
          <a:p>
            <a:pPr marL="342900" lvl="0" indent="-342900">
              <a:buFont typeface="+mj-lt"/>
              <a:buAutoNum type="arabicPeriod"/>
            </a:pPr>
            <a:r>
              <a:rPr lang="en-US" sz="1600" b="1" dirty="0">
                <a:solidFill>
                  <a:srgbClr val="FFFFFF"/>
                </a:solidFill>
              </a:rPr>
              <a:t>No Stick Play outside the Ice. Only Proper Stick Play on the Ice</a:t>
            </a:r>
            <a:endParaRPr lang="en-US" sz="1600" dirty="0">
              <a:solidFill>
                <a:srgbClr val="FFFFFF"/>
              </a:solidFill>
            </a:endParaRPr>
          </a:p>
          <a:p>
            <a:pPr marL="342900" lvl="0" indent="-342900">
              <a:buFont typeface="+mj-lt"/>
              <a:buAutoNum type="arabicPeriod"/>
            </a:pPr>
            <a:r>
              <a:rPr lang="en-US" sz="1600" b="1" dirty="0">
                <a:solidFill>
                  <a:srgbClr val="FFFFFF"/>
                </a:solidFill>
              </a:rPr>
              <a:t>Do Not Throw Items</a:t>
            </a:r>
            <a:endParaRPr lang="en-US" sz="1600" dirty="0">
              <a:solidFill>
                <a:srgbClr val="FFFFFF"/>
              </a:solidFill>
            </a:endParaRPr>
          </a:p>
          <a:p>
            <a:pPr marL="342900" lvl="0" indent="-342900">
              <a:buFont typeface="+mj-lt"/>
              <a:buAutoNum type="arabicPeriod"/>
            </a:pPr>
            <a:r>
              <a:rPr lang="en-US" sz="1600" b="1" dirty="0">
                <a:solidFill>
                  <a:srgbClr val="FFFFFF"/>
                </a:solidFill>
              </a:rPr>
              <a:t>No Ethnic, Racial, Sexual Comments or Behavior</a:t>
            </a:r>
            <a:endParaRPr lang="en-US" sz="1600" dirty="0">
              <a:solidFill>
                <a:srgbClr val="FFFFFF"/>
              </a:solidFill>
            </a:endParaRPr>
          </a:p>
          <a:p>
            <a:pPr marL="342900" lvl="0" indent="-342900">
              <a:buFont typeface="+mj-lt"/>
              <a:buAutoNum type="arabicPeriod"/>
            </a:pPr>
            <a:r>
              <a:rPr lang="en-US" sz="1600" b="1" dirty="0">
                <a:solidFill>
                  <a:srgbClr val="FFFFFF"/>
                </a:solidFill>
              </a:rPr>
              <a:t>Show Respect at all times – no Derogatory Comments or Hazing</a:t>
            </a:r>
            <a:endParaRPr lang="en-US" sz="1600" dirty="0">
              <a:solidFill>
                <a:srgbClr val="FFFFFF"/>
              </a:solidFill>
            </a:endParaRPr>
          </a:p>
          <a:p>
            <a:pPr marL="342900" lvl="0" indent="-342900">
              <a:buFont typeface="+mj-lt"/>
              <a:buAutoNum type="arabicPeriod"/>
            </a:pPr>
            <a:r>
              <a:rPr lang="en-US" sz="1600" b="1" dirty="0">
                <a:solidFill>
                  <a:srgbClr val="FFFFFF"/>
                </a:solidFill>
              </a:rPr>
              <a:t>NEVER Criticize another player</a:t>
            </a:r>
            <a:endParaRPr lang="en-US" sz="1600" dirty="0">
              <a:solidFill>
                <a:srgbClr val="FFFFFF"/>
              </a:solidFill>
            </a:endParaRPr>
          </a:p>
          <a:p>
            <a:pPr marL="342900" lvl="0" indent="-342900">
              <a:buFont typeface="+mj-lt"/>
              <a:buAutoNum type="arabicPeriod"/>
            </a:pPr>
            <a:r>
              <a:rPr lang="en-US" sz="1600" b="1" dirty="0">
                <a:solidFill>
                  <a:srgbClr val="FFFFFF"/>
                </a:solidFill>
              </a:rPr>
              <a:t>Keep the Locker Room Clean - Discard all trash in trash cans. This includes wrappers, cups, papers, tape, etc. Leave the locker room cleaner than when you arrived. </a:t>
            </a:r>
            <a:endParaRPr lang="en-US" sz="1600" dirty="0">
              <a:solidFill>
                <a:srgbClr val="FFFFFF"/>
              </a:solidFill>
            </a:endParaRPr>
          </a:p>
          <a:p>
            <a:pPr marL="342900" lvl="0" indent="-342900">
              <a:buFont typeface="+mj-lt"/>
              <a:buAutoNum type="arabicPeriod"/>
            </a:pPr>
            <a:r>
              <a:rPr lang="en-US" sz="1600" b="1" dirty="0">
                <a:solidFill>
                  <a:srgbClr val="FFFFFF"/>
                </a:solidFill>
              </a:rPr>
              <a:t>Honor the Player Agreement</a:t>
            </a:r>
          </a:p>
          <a:p>
            <a:pPr marL="342900" indent="-342900">
              <a:buFont typeface="+mj-lt"/>
              <a:buAutoNum type="arabicPeriod"/>
            </a:pPr>
            <a:r>
              <a:rPr lang="en-US" sz="1600" b="1" dirty="0">
                <a:solidFill>
                  <a:srgbClr val="FFFFFF"/>
                </a:solidFill>
              </a:rPr>
              <a:t>Take Pride In yourself and how you behave.</a:t>
            </a:r>
            <a:endParaRPr lang="en-US" sz="1600" dirty="0">
              <a:solidFill>
                <a:srgbClr val="FFFFFF"/>
              </a:solidFill>
            </a:endParaRPr>
          </a:p>
          <a:p>
            <a:pPr lvl="0"/>
            <a:endParaRPr lang="en-US" sz="1600" dirty="0"/>
          </a:p>
          <a:p>
            <a:pPr marL="0" lvl="0" indent="0">
              <a:buNone/>
            </a:pPr>
            <a:endParaRPr lang="en-US" sz="1600" dirty="0"/>
          </a:p>
        </p:txBody>
      </p:sp>
    </p:spTree>
    <p:extLst>
      <p:ext uri="{BB962C8B-B14F-4D97-AF65-F5344CB8AC3E}">
        <p14:creationId xmlns:p14="http://schemas.microsoft.com/office/powerpoint/2010/main" val="42586861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0959" y="205273"/>
            <a:ext cx="10832841" cy="914401"/>
          </a:xfrm>
        </p:spPr>
        <p:txBody>
          <a:bodyPr/>
          <a:lstStyle/>
          <a:p>
            <a:r>
              <a:rPr lang="en-US" b="1" dirty="0">
                <a:solidFill>
                  <a:srgbClr val="FFFFFF"/>
                </a:solidFill>
              </a:rPr>
              <a:t>Player Locker Room Rules</a:t>
            </a:r>
          </a:p>
        </p:txBody>
      </p:sp>
      <p:sp>
        <p:nvSpPr>
          <p:cNvPr id="3" name="Content Placeholder 2"/>
          <p:cNvSpPr>
            <a:spLocks noGrp="1"/>
          </p:cNvSpPr>
          <p:nvPr>
            <p:ph idx="1"/>
          </p:nvPr>
        </p:nvSpPr>
        <p:spPr>
          <a:xfrm>
            <a:off x="520959" y="1203649"/>
            <a:ext cx="11179629" cy="5570375"/>
          </a:xfrm>
        </p:spPr>
        <p:txBody>
          <a:bodyPr>
            <a:noAutofit/>
          </a:bodyPr>
          <a:lstStyle/>
          <a:p>
            <a:pPr marL="342900" lvl="0" indent="-342900">
              <a:buFont typeface="+mj-lt"/>
              <a:buAutoNum type="arabicPeriod" startAt="12"/>
            </a:pPr>
            <a:r>
              <a:rPr lang="en-US" sz="1600" b="1" dirty="0">
                <a:solidFill>
                  <a:srgbClr val="FFFFFF"/>
                </a:solidFill>
              </a:rPr>
              <a:t>Be ready for practice on time and games at the assigned time.</a:t>
            </a:r>
            <a:endParaRPr lang="en-US" sz="1600" dirty="0">
              <a:solidFill>
                <a:srgbClr val="FFFFFF"/>
              </a:solidFill>
            </a:endParaRPr>
          </a:p>
          <a:p>
            <a:pPr marL="342900" lvl="0" indent="-342900">
              <a:buFont typeface="+mj-lt"/>
              <a:buAutoNum type="arabicPeriod" startAt="12"/>
            </a:pPr>
            <a:r>
              <a:rPr lang="en-US" sz="1600" b="1" dirty="0">
                <a:solidFill>
                  <a:srgbClr val="FFFFFF"/>
                </a:solidFill>
              </a:rPr>
              <a:t>Do not take items that do not belong to you. If it appears an item has been left behind, give it to a coach or the Arena Office so they can try to return it to the owner. </a:t>
            </a:r>
            <a:endParaRPr lang="en-US" sz="1600" dirty="0">
              <a:solidFill>
                <a:srgbClr val="FFFFFF"/>
              </a:solidFill>
            </a:endParaRPr>
          </a:p>
          <a:p>
            <a:pPr marL="342900" lvl="0" indent="-342900">
              <a:buFont typeface="+mj-lt"/>
              <a:buAutoNum type="arabicPeriod" startAt="12"/>
            </a:pPr>
            <a:r>
              <a:rPr lang="en-US" sz="1600" b="1" dirty="0">
                <a:solidFill>
                  <a:srgbClr val="FFFFFF"/>
                </a:solidFill>
              </a:rPr>
              <a:t>Listen – Pay Attention when you are addressed either individually or as a group. </a:t>
            </a:r>
            <a:endParaRPr lang="en-US" sz="1600" dirty="0">
              <a:solidFill>
                <a:srgbClr val="FFFFFF"/>
              </a:solidFill>
            </a:endParaRPr>
          </a:p>
          <a:p>
            <a:pPr marL="342900" lvl="0" indent="-342900">
              <a:buFont typeface="+mj-lt"/>
              <a:buAutoNum type="arabicPeriod" startAt="12"/>
            </a:pPr>
            <a:r>
              <a:rPr lang="en-US" sz="1600" b="1" dirty="0">
                <a:solidFill>
                  <a:srgbClr val="FFFFFF"/>
                </a:solidFill>
              </a:rPr>
              <a:t>Don’t linger in the locker rooms. Do not make your coaches wait for you while you get ready to leave. The Locker Room is a place to get ready, to learn or a place to get undressed. It is not a social place.</a:t>
            </a:r>
            <a:endParaRPr lang="en-US" sz="1600" dirty="0">
              <a:solidFill>
                <a:srgbClr val="FFFFFF"/>
              </a:solidFill>
            </a:endParaRPr>
          </a:p>
          <a:p>
            <a:pPr marL="342900" lvl="0" indent="-342900">
              <a:buFont typeface="+mj-lt"/>
              <a:buAutoNum type="arabicPeriod" startAt="12"/>
            </a:pPr>
            <a:r>
              <a:rPr lang="en-US" sz="1600" b="1" dirty="0">
                <a:solidFill>
                  <a:srgbClr val="FFFFFF"/>
                </a:solidFill>
              </a:rPr>
              <a:t>Players will be held personally responsible for the destruction of any property. </a:t>
            </a:r>
            <a:endParaRPr lang="en-US" sz="1600" dirty="0">
              <a:solidFill>
                <a:srgbClr val="FFFFFF"/>
              </a:solidFill>
            </a:endParaRPr>
          </a:p>
          <a:p>
            <a:pPr marL="342900" lvl="0" indent="-342900">
              <a:buFont typeface="+mj-lt"/>
              <a:buAutoNum type="arabicPeriod" startAt="12"/>
            </a:pPr>
            <a:r>
              <a:rPr lang="en-US" sz="1600" b="1" dirty="0">
                <a:solidFill>
                  <a:srgbClr val="FFFFFF"/>
                </a:solidFill>
              </a:rPr>
              <a:t>No Disruptive Behavior of any kind. Disruptive behavior will not be tolerated.</a:t>
            </a:r>
            <a:endParaRPr lang="en-US" sz="1600" dirty="0">
              <a:solidFill>
                <a:srgbClr val="FFFFFF"/>
              </a:solidFill>
            </a:endParaRPr>
          </a:p>
          <a:p>
            <a:pPr marL="342900" lvl="0" indent="-342900">
              <a:buFont typeface="+mj-lt"/>
              <a:buAutoNum type="arabicPeriod" startAt="12"/>
            </a:pPr>
            <a:r>
              <a:rPr lang="en-US" sz="1600" b="1" dirty="0">
                <a:solidFill>
                  <a:srgbClr val="FFFFFF"/>
                </a:solidFill>
              </a:rPr>
              <a:t>No video or camera equipment of any kind in the locker room. Locker rooms are for changing - not taking pictures. Players who use any photo/video equipment of any kind in the locker room are subject to suspension. </a:t>
            </a:r>
            <a:endParaRPr lang="en-US" sz="1600" dirty="0">
              <a:solidFill>
                <a:srgbClr val="FFFFFF"/>
              </a:solidFill>
            </a:endParaRPr>
          </a:p>
          <a:p>
            <a:pPr marL="0" indent="0">
              <a:buNone/>
            </a:pPr>
            <a:r>
              <a:rPr lang="en-US" sz="1800" b="1" dirty="0">
                <a:solidFill>
                  <a:srgbClr val="FFFFFF"/>
                </a:solidFill>
              </a:rPr>
              <a:t> </a:t>
            </a:r>
          </a:p>
          <a:p>
            <a:pPr marL="0" indent="0">
              <a:buNone/>
            </a:pPr>
            <a:r>
              <a:rPr lang="en-US" sz="1800" b="1" dirty="0">
                <a:solidFill>
                  <a:srgbClr val="FFFFFF"/>
                </a:solidFill>
              </a:rPr>
              <a:t>The Locker Rooms, Playing Area and the Arena are like classrooms in a school. They are places of learning. The Locker room rules are in effect to ensure a safe environment where learning or preparation to learn can take place. If you choose to break any of the above listed rules, disciplinary action against you will be taken. We will not tolerate behavior problems in our Locker Room, Arena or on the ice.</a:t>
            </a:r>
            <a:endParaRPr lang="en-US" sz="1800" dirty="0">
              <a:solidFill>
                <a:srgbClr val="FFFFFF"/>
              </a:solidFill>
            </a:endParaRPr>
          </a:p>
          <a:p>
            <a:pPr lvl="0"/>
            <a:endParaRPr lang="en-US" sz="1600" dirty="0"/>
          </a:p>
          <a:p>
            <a:pPr marL="0" lvl="0" indent="0">
              <a:buNone/>
            </a:pPr>
            <a:endParaRPr lang="en-US" sz="1600" dirty="0"/>
          </a:p>
        </p:txBody>
      </p:sp>
    </p:spTree>
    <p:extLst>
      <p:ext uri="{BB962C8B-B14F-4D97-AF65-F5344CB8AC3E}">
        <p14:creationId xmlns:p14="http://schemas.microsoft.com/office/powerpoint/2010/main" val="38833293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0959" y="205273"/>
            <a:ext cx="10832841" cy="914401"/>
          </a:xfrm>
        </p:spPr>
        <p:txBody>
          <a:bodyPr>
            <a:normAutofit fontScale="90000"/>
          </a:bodyPr>
          <a:lstStyle/>
          <a:p>
            <a:r>
              <a:rPr lang="en-US" b="1" dirty="0">
                <a:solidFill>
                  <a:srgbClr val="FFFFFF"/>
                </a:solidFill>
              </a:rPr>
              <a:t>AHI Discipline Process and Committee Procedures</a:t>
            </a:r>
          </a:p>
        </p:txBody>
      </p:sp>
      <p:sp>
        <p:nvSpPr>
          <p:cNvPr id="3" name="Content Placeholder 2"/>
          <p:cNvSpPr>
            <a:spLocks noGrp="1"/>
          </p:cNvSpPr>
          <p:nvPr>
            <p:ph idx="1"/>
          </p:nvPr>
        </p:nvSpPr>
        <p:spPr>
          <a:xfrm>
            <a:off x="520959" y="1203649"/>
            <a:ext cx="11104984" cy="5570375"/>
          </a:xfrm>
        </p:spPr>
        <p:txBody>
          <a:bodyPr>
            <a:noAutofit/>
          </a:bodyPr>
          <a:lstStyle/>
          <a:p>
            <a:pPr marL="0" indent="0">
              <a:buNone/>
            </a:pPr>
            <a:r>
              <a:rPr lang="en-US" sz="1800" b="1" u="sng" dirty="0">
                <a:solidFill>
                  <a:srgbClr val="FFFFFF"/>
                </a:solidFill>
              </a:rPr>
              <a:t>Discipline Committee Objective </a:t>
            </a:r>
            <a:endParaRPr lang="en-US" sz="1800" dirty="0">
              <a:solidFill>
                <a:srgbClr val="FFFFFF"/>
              </a:solidFill>
            </a:endParaRPr>
          </a:p>
          <a:p>
            <a:pPr marL="0" indent="0">
              <a:buNone/>
            </a:pPr>
            <a:r>
              <a:rPr lang="en-US" sz="1800" dirty="0">
                <a:solidFill>
                  <a:srgbClr val="FFFFFF"/>
                </a:solidFill>
              </a:rPr>
              <a:t>A Discipline Committee has been established as part of the Arapahoe Youth Hockey Association (AHI/AYHL) to help enforce USA Hockey’s Zero Tolerance Policy, the CAHA, USA Hockey and the AYHL Code of Conduct. It is the intent of the Discipline Committee that any individual participating in the activities in the Association, including but not limited to, players, coaches, officials, fans and parents, exhibit qualities of good sportsmanship and civil behavior and abide by the Code of Conduct established by the association. </a:t>
            </a:r>
          </a:p>
          <a:p>
            <a:pPr marL="0" indent="0">
              <a:buNone/>
            </a:pPr>
            <a:r>
              <a:rPr lang="en-US" sz="1800" b="1" u="sng" dirty="0">
                <a:solidFill>
                  <a:srgbClr val="FFFFFF"/>
                </a:solidFill>
              </a:rPr>
              <a:t>Committee Makeup </a:t>
            </a:r>
            <a:endParaRPr lang="en-US" sz="1800" dirty="0">
              <a:solidFill>
                <a:srgbClr val="FFFFFF"/>
              </a:solidFill>
            </a:endParaRPr>
          </a:p>
          <a:p>
            <a:pPr marL="0" indent="0">
              <a:buNone/>
            </a:pPr>
            <a:r>
              <a:rPr lang="en-US" sz="1800" dirty="0">
                <a:solidFill>
                  <a:srgbClr val="FFFFFF"/>
                </a:solidFill>
              </a:rPr>
              <a:t>The Discipline Committee is made up of six full time or part time SSPRD employees who are members of the Ice Hockey Office.  Committee members are expected to be reasonably available for all discipline hearings, be active participants in the process and maintain an un-biased, reasonable point of view congruent with imposing fair discipline rulings. A minimum of three committee members must be present for each hearing.  </a:t>
            </a:r>
          </a:p>
          <a:p>
            <a:pPr marL="0" indent="0">
              <a:buNone/>
            </a:pPr>
            <a:r>
              <a:rPr lang="en-US" sz="1800" b="1" u="sng" dirty="0">
                <a:solidFill>
                  <a:srgbClr val="FFFFFF"/>
                </a:solidFill>
              </a:rPr>
              <a:t>Necessary Discipline Actions </a:t>
            </a:r>
            <a:endParaRPr lang="en-US" sz="1800" dirty="0">
              <a:solidFill>
                <a:srgbClr val="FFFFFF"/>
              </a:solidFill>
            </a:endParaRPr>
          </a:p>
          <a:p>
            <a:pPr marL="0" indent="0">
              <a:buNone/>
            </a:pPr>
            <a:r>
              <a:rPr lang="en-US" sz="1800" dirty="0">
                <a:solidFill>
                  <a:srgbClr val="FFFFFF"/>
                </a:solidFill>
              </a:rPr>
              <a:t>All coaches, players, board members and parents will adhere to the Code of Conduct found in the AYHL guidelines on the AYHL website. Any deviation from the code, or any action deemed detrimental, unsportsmanlike, or damaging to the Association may be subject to disciplinary action. </a:t>
            </a:r>
          </a:p>
          <a:p>
            <a:pPr lvl="0"/>
            <a:endParaRPr lang="en-US" sz="1600" dirty="0"/>
          </a:p>
          <a:p>
            <a:pPr marL="0" lvl="0" indent="0">
              <a:buNone/>
            </a:pPr>
            <a:endParaRPr lang="en-US" sz="1600" dirty="0"/>
          </a:p>
        </p:txBody>
      </p:sp>
    </p:spTree>
    <p:extLst>
      <p:ext uri="{BB962C8B-B14F-4D97-AF65-F5344CB8AC3E}">
        <p14:creationId xmlns:p14="http://schemas.microsoft.com/office/powerpoint/2010/main" val="24032125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0959" y="205273"/>
            <a:ext cx="10832841" cy="914401"/>
          </a:xfrm>
        </p:spPr>
        <p:txBody>
          <a:bodyPr>
            <a:normAutofit fontScale="90000"/>
          </a:bodyPr>
          <a:lstStyle/>
          <a:p>
            <a:r>
              <a:rPr lang="en-US" b="1" dirty="0">
                <a:solidFill>
                  <a:srgbClr val="FFFFFF"/>
                </a:solidFill>
              </a:rPr>
              <a:t>AHI Discipline Process and Committee Procedures</a:t>
            </a:r>
          </a:p>
        </p:txBody>
      </p:sp>
      <p:sp>
        <p:nvSpPr>
          <p:cNvPr id="3" name="Content Placeholder 2"/>
          <p:cNvSpPr>
            <a:spLocks noGrp="1"/>
          </p:cNvSpPr>
          <p:nvPr>
            <p:ph idx="1"/>
          </p:nvPr>
        </p:nvSpPr>
        <p:spPr>
          <a:xfrm>
            <a:off x="520959" y="1203649"/>
            <a:ext cx="10983686" cy="5570375"/>
          </a:xfrm>
        </p:spPr>
        <p:txBody>
          <a:bodyPr>
            <a:noAutofit/>
          </a:bodyPr>
          <a:lstStyle/>
          <a:p>
            <a:pPr marL="0" indent="0">
              <a:buNone/>
            </a:pPr>
            <a:r>
              <a:rPr lang="en-US" sz="1800" b="1" u="sng" dirty="0">
                <a:solidFill>
                  <a:srgbClr val="FFFFFF"/>
                </a:solidFill>
              </a:rPr>
              <a:t>Discipline Guidelines for Parents/Coaches/Staff Members </a:t>
            </a:r>
            <a:endParaRPr lang="en-US" sz="1800" dirty="0">
              <a:solidFill>
                <a:srgbClr val="FFFFFF"/>
              </a:solidFill>
            </a:endParaRPr>
          </a:p>
          <a:p>
            <a:pPr marL="0" indent="0">
              <a:buNone/>
            </a:pPr>
            <a:r>
              <a:rPr lang="en-US" sz="1800" dirty="0">
                <a:solidFill>
                  <a:srgbClr val="FFFFFF"/>
                </a:solidFill>
              </a:rPr>
              <a:t>In addition to adherence to the AYHL Code of Conduct, the following actions may be subject to disciplinary action: </a:t>
            </a:r>
          </a:p>
          <a:p>
            <a:pPr marL="0" indent="0">
              <a:buNone/>
            </a:pPr>
            <a:r>
              <a:rPr lang="en-US" sz="1800" dirty="0">
                <a:solidFill>
                  <a:srgbClr val="FFFFFF"/>
                </a:solidFill>
              </a:rPr>
              <a:t>*If you are asked to leave an AYHL arena or any hosting facility by a referee, parent representative, board member or coach because of your actions. </a:t>
            </a:r>
          </a:p>
          <a:p>
            <a:pPr marL="0" indent="0">
              <a:buNone/>
            </a:pPr>
            <a:r>
              <a:rPr lang="en-US" sz="1800" dirty="0">
                <a:solidFill>
                  <a:srgbClr val="FF0000"/>
                </a:solidFill>
              </a:rPr>
              <a:t>*If you approach a coach or other representative of AYHL in anger or frustration either in person, by phone or by email prior to following appropriate reporting procedures after the designated 24-hour rule. </a:t>
            </a:r>
          </a:p>
          <a:p>
            <a:pPr marL="0" indent="0">
              <a:buNone/>
            </a:pPr>
            <a:r>
              <a:rPr lang="en-US" sz="1800" dirty="0">
                <a:solidFill>
                  <a:srgbClr val="FFFFFF"/>
                </a:solidFill>
              </a:rPr>
              <a:t>*If your actions against any other persons, including but not limited to, players, fans, parents, officials, board members and rink managers, causes a disruption on or off the ice or represents the AYHL in a derogatory manner. </a:t>
            </a:r>
          </a:p>
          <a:p>
            <a:pPr marL="0" indent="0">
              <a:buNone/>
            </a:pPr>
            <a:r>
              <a:rPr lang="en-US" sz="1800" dirty="0">
                <a:solidFill>
                  <a:srgbClr val="FFFFFF"/>
                </a:solidFill>
              </a:rPr>
              <a:t>*If you enter the locker room, bench area or ice, without permission from the coaching staff, in frustration or anger. </a:t>
            </a:r>
          </a:p>
          <a:p>
            <a:pPr lvl="0"/>
            <a:endParaRPr lang="en-US" sz="1600" dirty="0"/>
          </a:p>
          <a:p>
            <a:pPr marL="0" lvl="0" indent="0">
              <a:buNone/>
            </a:pPr>
            <a:endParaRPr lang="en-US" sz="1600" dirty="0"/>
          </a:p>
        </p:txBody>
      </p:sp>
    </p:spTree>
    <p:extLst>
      <p:ext uri="{BB962C8B-B14F-4D97-AF65-F5344CB8AC3E}">
        <p14:creationId xmlns:p14="http://schemas.microsoft.com/office/powerpoint/2010/main" val="14684843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0959" y="205273"/>
            <a:ext cx="10832841" cy="914401"/>
          </a:xfrm>
        </p:spPr>
        <p:txBody>
          <a:bodyPr>
            <a:normAutofit fontScale="90000"/>
          </a:bodyPr>
          <a:lstStyle/>
          <a:p>
            <a:r>
              <a:rPr lang="en-US" b="1" dirty="0">
                <a:solidFill>
                  <a:srgbClr val="FFFFFF"/>
                </a:solidFill>
              </a:rPr>
              <a:t>AHI Discipline Process and Committee Procedures</a:t>
            </a:r>
          </a:p>
        </p:txBody>
      </p:sp>
      <p:sp>
        <p:nvSpPr>
          <p:cNvPr id="3" name="Content Placeholder 2"/>
          <p:cNvSpPr>
            <a:spLocks noGrp="1"/>
          </p:cNvSpPr>
          <p:nvPr>
            <p:ph idx="1"/>
          </p:nvPr>
        </p:nvSpPr>
        <p:spPr>
          <a:xfrm>
            <a:off x="520959" y="1203649"/>
            <a:ext cx="11366241" cy="5570375"/>
          </a:xfrm>
        </p:spPr>
        <p:txBody>
          <a:bodyPr>
            <a:noAutofit/>
          </a:bodyPr>
          <a:lstStyle/>
          <a:p>
            <a:pPr marL="0" indent="0">
              <a:buNone/>
            </a:pPr>
            <a:r>
              <a:rPr lang="en-US" sz="1800" b="1" u="sng" dirty="0">
                <a:solidFill>
                  <a:srgbClr val="FFFFFF"/>
                </a:solidFill>
              </a:rPr>
              <a:t>Notice of Disciplinary Action </a:t>
            </a:r>
            <a:endParaRPr lang="en-US" sz="1800" dirty="0">
              <a:solidFill>
                <a:srgbClr val="FFFFFF"/>
              </a:solidFill>
            </a:endParaRPr>
          </a:p>
          <a:p>
            <a:pPr marL="0" indent="0">
              <a:buNone/>
            </a:pPr>
            <a:r>
              <a:rPr lang="en-US" sz="1800" dirty="0">
                <a:solidFill>
                  <a:srgbClr val="FFFFFF"/>
                </a:solidFill>
              </a:rPr>
              <a:t>The purpose of the discipline procedure is to provide all parties with a fair hearing prior to being subject to disciplinary action and to allow for an opportunity for parties to prepare and present their case and argument in accordance with these rules.  All persons requested to attend a discipline hearing will be given 48-hours advance notice of a scheduled hearing. </a:t>
            </a:r>
          </a:p>
          <a:p>
            <a:pPr marL="0" indent="0">
              <a:buNone/>
            </a:pPr>
            <a:r>
              <a:rPr lang="en-US" sz="1800" dirty="0">
                <a:solidFill>
                  <a:srgbClr val="FFFFFF"/>
                </a:solidFill>
              </a:rPr>
              <a:t>Notice of this request will be arranged by the AYHL Discipline Committee and may be communicated by telephone, email or in person. Confirmation of contact by recipient will be requested. Failure to respond to the request and failure to appear at the scheduled meeting will warrant further disciplinary action, including not allowing the subject’s skater(s) on the ice.  Minutes will be taken during all disciplinary hearings and retained for the remainder of the family’s membership within the AYHL. Results of the Discipline Committee decision will be forwarded in writing to all parties within 48-hours of review. </a:t>
            </a:r>
          </a:p>
          <a:p>
            <a:pPr marL="0" indent="0">
              <a:buNone/>
            </a:pPr>
            <a:r>
              <a:rPr lang="en-US" sz="1800" b="1" u="sng" dirty="0">
                <a:solidFill>
                  <a:srgbClr val="FFFFFF"/>
                </a:solidFill>
              </a:rPr>
              <a:t>24 Hour Rule </a:t>
            </a:r>
            <a:endParaRPr lang="en-US" sz="1800" dirty="0">
              <a:solidFill>
                <a:srgbClr val="FFFFFF"/>
              </a:solidFill>
            </a:endParaRPr>
          </a:p>
          <a:p>
            <a:pPr marL="0" indent="0">
              <a:buNone/>
            </a:pPr>
            <a:r>
              <a:rPr lang="en-US" sz="1800" dirty="0">
                <a:solidFill>
                  <a:srgbClr val="FFFFFF"/>
                </a:solidFill>
              </a:rPr>
              <a:t>No member shall initiate the complaint process (see complaint reporting procedures document) to discuss a game, a game incident or a situation that occurred during the game that has provoked an adverse emotional response or a hostile situation until at least 24-hours after the fact. The intent of this rule is to move an emotional and confrontational discussion away from the presence of players, and to allow the parties to “cool off,” compose themselves and put the provoking incident in perspective before meeting to discuss it. </a:t>
            </a:r>
          </a:p>
          <a:p>
            <a:pPr lvl="0"/>
            <a:endParaRPr lang="en-US" sz="1600" dirty="0"/>
          </a:p>
          <a:p>
            <a:pPr marL="0" lvl="0" indent="0">
              <a:buNone/>
            </a:pPr>
            <a:endParaRPr lang="en-US" sz="1600" dirty="0"/>
          </a:p>
        </p:txBody>
      </p:sp>
    </p:spTree>
    <p:extLst>
      <p:ext uri="{BB962C8B-B14F-4D97-AF65-F5344CB8AC3E}">
        <p14:creationId xmlns:p14="http://schemas.microsoft.com/office/powerpoint/2010/main" val="34751475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0959" y="205273"/>
            <a:ext cx="10832841" cy="914401"/>
          </a:xfrm>
        </p:spPr>
        <p:txBody>
          <a:bodyPr>
            <a:normAutofit fontScale="90000"/>
          </a:bodyPr>
          <a:lstStyle/>
          <a:p>
            <a:r>
              <a:rPr lang="en-US" b="1" dirty="0">
                <a:solidFill>
                  <a:srgbClr val="FFFFFF"/>
                </a:solidFill>
              </a:rPr>
              <a:t>AHI Discipline Process and Committee Procedures</a:t>
            </a:r>
          </a:p>
        </p:txBody>
      </p:sp>
      <p:sp>
        <p:nvSpPr>
          <p:cNvPr id="3" name="Content Placeholder 2"/>
          <p:cNvSpPr>
            <a:spLocks noGrp="1"/>
          </p:cNvSpPr>
          <p:nvPr>
            <p:ph idx="1"/>
          </p:nvPr>
        </p:nvSpPr>
        <p:spPr>
          <a:xfrm>
            <a:off x="520959" y="1203649"/>
            <a:ext cx="11310257" cy="5570375"/>
          </a:xfrm>
        </p:spPr>
        <p:txBody>
          <a:bodyPr>
            <a:noAutofit/>
          </a:bodyPr>
          <a:lstStyle/>
          <a:p>
            <a:pPr marL="0" indent="0">
              <a:buNone/>
            </a:pPr>
            <a:r>
              <a:rPr lang="en-US" sz="1800" b="1" u="sng" dirty="0">
                <a:solidFill>
                  <a:srgbClr val="FFFFFF"/>
                </a:solidFill>
              </a:rPr>
              <a:t>Chain of Complaint</a:t>
            </a:r>
            <a:endParaRPr lang="en-US" sz="1800" dirty="0">
              <a:solidFill>
                <a:srgbClr val="FFFFFF"/>
              </a:solidFill>
            </a:endParaRPr>
          </a:p>
          <a:p>
            <a:pPr marL="0" indent="0">
              <a:buNone/>
            </a:pPr>
            <a:r>
              <a:rPr lang="en-US" sz="1800" b="1" i="1" u="sng" dirty="0">
                <a:solidFill>
                  <a:srgbClr val="FFFFFF"/>
                </a:solidFill>
              </a:rPr>
              <a:t>If at any time a coach, team member, parent or spectator suspects a </a:t>
            </a:r>
            <a:r>
              <a:rPr lang="en-US" sz="1800" b="1" i="1" u="sng" dirty="0" err="1">
                <a:solidFill>
                  <a:srgbClr val="FFFFFF"/>
                </a:solidFill>
              </a:rPr>
              <a:t>Safesport</a:t>
            </a:r>
            <a:r>
              <a:rPr lang="en-US" sz="1800" b="1" i="1" u="sng" dirty="0">
                <a:solidFill>
                  <a:srgbClr val="FFFFFF"/>
                </a:solidFill>
              </a:rPr>
              <a:t> violation or misconduct you are required under mandatory reporting laws to report directly to SafeSport.</a:t>
            </a:r>
            <a:endParaRPr lang="en-US" sz="1800" dirty="0">
              <a:solidFill>
                <a:srgbClr val="FFFFFF"/>
              </a:solidFill>
            </a:endParaRPr>
          </a:p>
          <a:p>
            <a:pPr marL="0" indent="0">
              <a:buNone/>
            </a:pPr>
            <a:r>
              <a:rPr lang="en-US" sz="1800" dirty="0">
                <a:solidFill>
                  <a:srgbClr val="FFFFFF"/>
                </a:solidFill>
              </a:rPr>
              <a:t>Recreation Safe Sport Coordinator: Courtney Striker </a:t>
            </a:r>
            <a:r>
              <a:rPr lang="en-US" sz="1800" u="sng" dirty="0">
                <a:solidFill>
                  <a:srgbClr val="FFFFFF"/>
                </a:solidFill>
                <a:hlinkClick r:id="rId2"/>
              </a:rPr>
              <a:t>SafesportCoordinator@ssprd.org</a:t>
            </a:r>
            <a:r>
              <a:rPr lang="en-US" sz="1800" dirty="0">
                <a:solidFill>
                  <a:srgbClr val="FFFFFF"/>
                </a:solidFill>
              </a:rPr>
              <a:t>  AHI/AYHL has established clear steps for resolving non Safe Sport conflicts in effort to ensure that issues are handled at the appropriate levels. Below is the AHI Chain of Complaint:</a:t>
            </a:r>
          </a:p>
          <a:p>
            <a:pPr marL="342900" lvl="0" indent="-342900">
              <a:buFont typeface="+mj-lt"/>
              <a:buAutoNum type="arabicPeriod"/>
            </a:pPr>
            <a:r>
              <a:rPr lang="en-US" sz="1800" dirty="0">
                <a:solidFill>
                  <a:srgbClr val="FFFFFF"/>
                </a:solidFill>
              </a:rPr>
              <a:t>Complaint must wait 24 hours before taking any action to allow time for emotions to settle and for a calmer approach.</a:t>
            </a:r>
          </a:p>
          <a:p>
            <a:pPr marL="342900" lvl="0" indent="-342900">
              <a:buFont typeface="+mj-lt"/>
              <a:buAutoNum type="arabicPeriod"/>
            </a:pPr>
            <a:r>
              <a:rPr lang="en-US" sz="1800" dirty="0">
                <a:solidFill>
                  <a:srgbClr val="FFFFFF"/>
                </a:solidFill>
              </a:rPr>
              <a:t>The parent should first attempt to resolve the issue directly via email (followed by in person) with the other party involved, such as the coach, staff member, or other team member without any formal intervention.</a:t>
            </a:r>
          </a:p>
          <a:p>
            <a:pPr marL="342900" lvl="0" indent="-342900">
              <a:buFont typeface="+mj-lt"/>
              <a:buAutoNum type="arabicPeriod"/>
            </a:pPr>
            <a:r>
              <a:rPr lang="en-US" sz="1800" dirty="0">
                <a:solidFill>
                  <a:srgbClr val="FFFFFF"/>
                </a:solidFill>
              </a:rPr>
              <a:t>If the issue remains unresolved, parties will involve a third party as a mediator within the team. This could be a neutral team member, or someone appointed to handle such matters.</a:t>
            </a:r>
          </a:p>
          <a:p>
            <a:pPr marL="342900" lvl="0" indent="-342900">
              <a:buFont typeface="+mj-lt"/>
              <a:buAutoNum type="arabicPeriod"/>
            </a:pPr>
            <a:r>
              <a:rPr lang="en-US" sz="1800" dirty="0">
                <a:solidFill>
                  <a:srgbClr val="FFFFFF"/>
                </a:solidFill>
              </a:rPr>
              <a:t>Only if there is still no satisfactory resolution should the issue be escalated to the disciplinary committee.</a:t>
            </a:r>
          </a:p>
          <a:p>
            <a:pPr marL="342900" lvl="0" indent="-342900">
              <a:buFont typeface="+mj-lt"/>
              <a:buAutoNum type="arabicPeriod"/>
            </a:pPr>
            <a:r>
              <a:rPr lang="en-US" sz="1800" dirty="0">
                <a:solidFill>
                  <a:srgbClr val="FFFFFF"/>
                </a:solidFill>
              </a:rPr>
              <a:t>This chain of complaints allows for an initial attempt at informal resolution and only escalates to higher levels, when necessary, which can save time and effort for all parties involved. It also encourages communication and cooperation among team members to address issues effectively.</a:t>
            </a:r>
          </a:p>
          <a:p>
            <a:pPr marL="0" lvl="0" indent="0">
              <a:buNone/>
            </a:pPr>
            <a:endParaRPr lang="en-US" sz="1600" dirty="0"/>
          </a:p>
          <a:p>
            <a:pPr marL="0" lvl="0" indent="0">
              <a:buNone/>
            </a:pPr>
            <a:endParaRPr lang="en-US" sz="1600" dirty="0"/>
          </a:p>
        </p:txBody>
      </p:sp>
    </p:spTree>
    <p:extLst>
      <p:ext uri="{BB962C8B-B14F-4D97-AF65-F5344CB8AC3E}">
        <p14:creationId xmlns:p14="http://schemas.microsoft.com/office/powerpoint/2010/main" val="575654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0959" y="205273"/>
            <a:ext cx="10832841" cy="914401"/>
          </a:xfrm>
        </p:spPr>
        <p:txBody>
          <a:bodyPr>
            <a:normAutofit fontScale="90000"/>
          </a:bodyPr>
          <a:lstStyle/>
          <a:p>
            <a:r>
              <a:rPr lang="en-US" b="1" dirty="0">
                <a:solidFill>
                  <a:srgbClr val="FFFFFF"/>
                </a:solidFill>
              </a:rPr>
              <a:t>AHI Discipline Process and Committee Procedures</a:t>
            </a:r>
          </a:p>
        </p:txBody>
      </p:sp>
      <p:sp>
        <p:nvSpPr>
          <p:cNvPr id="3" name="Content Placeholder 2"/>
          <p:cNvSpPr>
            <a:spLocks noGrp="1"/>
          </p:cNvSpPr>
          <p:nvPr>
            <p:ph idx="1"/>
          </p:nvPr>
        </p:nvSpPr>
        <p:spPr>
          <a:xfrm>
            <a:off x="520959" y="1203649"/>
            <a:ext cx="11123645" cy="5570375"/>
          </a:xfrm>
        </p:spPr>
        <p:txBody>
          <a:bodyPr>
            <a:noAutofit/>
          </a:bodyPr>
          <a:lstStyle/>
          <a:p>
            <a:pPr marL="0" indent="0">
              <a:buNone/>
            </a:pPr>
            <a:r>
              <a:rPr lang="en-US" sz="1800" b="1" u="sng" dirty="0">
                <a:solidFill>
                  <a:srgbClr val="FFFFFF"/>
                </a:solidFill>
              </a:rPr>
              <a:t>Disciplinary Guidelines </a:t>
            </a:r>
            <a:endParaRPr lang="en-US" sz="1800" dirty="0">
              <a:solidFill>
                <a:srgbClr val="FFFFFF"/>
              </a:solidFill>
            </a:endParaRPr>
          </a:p>
          <a:p>
            <a:pPr marL="0" indent="0">
              <a:buNone/>
            </a:pPr>
            <a:r>
              <a:rPr lang="en-US" sz="1800" dirty="0">
                <a:solidFill>
                  <a:srgbClr val="FFFFFF"/>
                </a:solidFill>
              </a:rPr>
              <a:t>While the Discipline Committee reserves the right to review each hearing on a case-by-case basis, the following guidelines are taken into consideration during the process. The Committee reserves the right to escalate beyond and or deviate from these guidelines should the situation call for it. </a:t>
            </a:r>
          </a:p>
          <a:p>
            <a:pPr marL="0" indent="0">
              <a:buNone/>
            </a:pPr>
            <a:r>
              <a:rPr lang="en-US" sz="1800" dirty="0">
                <a:solidFill>
                  <a:srgbClr val="FFFFFF"/>
                </a:solidFill>
              </a:rPr>
              <a:t>*</a:t>
            </a:r>
            <a:r>
              <a:rPr lang="en-US" sz="1800" u="sng" dirty="0">
                <a:solidFill>
                  <a:srgbClr val="FFFFFF"/>
                </a:solidFill>
              </a:rPr>
              <a:t>First Offense</a:t>
            </a:r>
            <a:r>
              <a:rPr lang="en-US" sz="1800" dirty="0">
                <a:solidFill>
                  <a:srgbClr val="FFFFFF"/>
                </a:solidFill>
              </a:rPr>
              <a:t>: Written warning and/or possible short-term suspension of offending party from all AYHL activities. </a:t>
            </a:r>
          </a:p>
          <a:p>
            <a:pPr marL="0" indent="0">
              <a:buNone/>
            </a:pPr>
            <a:r>
              <a:rPr lang="en-US" sz="1800" u="sng" dirty="0">
                <a:solidFill>
                  <a:srgbClr val="FFFFFF"/>
                </a:solidFill>
              </a:rPr>
              <a:t>*Second Offense:</a:t>
            </a:r>
            <a:r>
              <a:rPr lang="en-US" sz="1800" dirty="0">
                <a:solidFill>
                  <a:srgbClr val="FFFFFF"/>
                </a:solidFill>
              </a:rPr>
              <a:t> Possible long-term suspension of offending party from all AYHL activities. </a:t>
            </a:r>
          </a:p>
          <a:p>
            <a:pPr marL="0" indent="0">
              <a:buNone/>
            </a:pPr>
            <a:r>
              <a:rPr lang="en-US" sz="1800" u="sng" dirty="0">
                <a:solidFill>
                  <a:srgbClr val="FFFFFF"/>
                </a:solidFill>
              </a:rPr>
              <a:t>*Third Offense:</a:t>
            </a:r>
            <a:r>
              <a:rPr lang="en-US" sz="1800" dirty="0">
                <a:solidFill>
                  <a:srgbClr val="FFFFFF"/>
                </a:solidFill>
              </a:rPr>
              <a:t> Season long (or longer) suspension of offending party from all AYHL activities </a:t>
            </a:r>
          </a:p>
          <a:p>
            <a:pPr marL="0" indent="0">
              <a:buNone/>
            </a:pPr>
            <a:r>
              <a:rPr lang="en-US" sz="1800" u="sng" dirty="0">
                <a:solidFill>
                  <a:srgbClr val="FFFFFF"/>
                </a:solidFill>
              </a:rPr>
              <a:t>*Any offense</a:t>
            </a:r>
            <a:r>
              <a:rPr lang="en-US" sz="1800" dirty="0">
                <a:solidFill>
                  <a:srgbClr val="FFFFFF"/>
                </a:solidFill>
              </a:rPr>
              <a:t> that occurs at an AYHL function, to include a crime alleging violence, illegal activity, sexual misconduct, intentional property damage or other criminal activities is </a:t>
            </a:r>
            <a:r>
              <a:rPr lang="en-US" sz="1800" b="1" dirty="0">
                <a:solidFill>
                  <a:srgbClr val="FFFFFF"/>
                </a:solidFill>
              </a:rPr>
              <a:t>subject to third offense penalties</a:t>
            </a:r>
            <a:r>
              <a:rPr lang="en-US" sz="1800" dirty="0">
                <a:solidFill>
                  <a:srgbClr val="FFFFFF"/>
                </a:solidFill>
              </a:rPr>
              <a:t>, regardless if a first or second offense have been committed. </a:t>
            </a:r>
          </a:p>
          <a:p>
            <a:pPr marL="0" indent="0">
              <a:buNone/>
            </a:pPr>
            <a:r>
              <a:rPr lang="en-US" sz="1800" dirty="0">
                <a:solidFill>
                  <a:srgbClr val="FFFFFF"/>
                </a:solidFill>
              </a:rPr>
              <a:t>*</a:t>
            </a:r>
            <a:r>
              <a:rPr lang="en-US" sz="1800" u="sng" dirty="0">
                <a:solidFill>
                  <a:srgbClr val="FFFFFF"/>
                </a:solidFill>
              </a:rPr>
              <a:t>Failure to adhere </a:t>
            </a:r>
            <a:r>
              <a:rPr lang="en-US" sz="1800" dirty="0">
                <a:solidFill>
                  <a:srgbClr val="FFFFFF"/>
                </a:solidFill>
              </a:rPr>
              <a:t>to Discipline Committee decisions will result in suspension of the involved party’s player(s). </a:t>
            </a:r>
          </a:p>
          <a:p>
            <a:pPr marL="0" lvl="0" indent="0">
              <a:buNone/>
            </a:pPr>
            <a:endParaRPr lang="en-US" sz="1600" dirty="0"/>
          </a:p>
        </p:txBody>
      </p:sp>
    </p:spTree>
    <p:extLst>
      <p:ext uri="{BB962C8B-B14F-4D97-AF65-F5344CB8AC3E}">
        <p14:creationId xmlns:p14="http://schemas.microsoft.com/office/powerpoint/2010/main" val="14832412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0959" y="205273"/>
            <a:ext cx="10832841" cy="914401"/>
          </a:xfrm>
        </p:spPr>
        <p:txBody>
          <a:bodyPr>
            <a:normAutofit fontScale="90000"/>
          </a:bodyPr>
          <a:lstStyle/>
          <a:p>
            <a:r>
              <a:rPr lang="en-US" b="1" dirty="0">
                <a:solidFill>
                  <a:srgbClr val="FFFFFF"/>
                </a:solidFill>
              </a:rPr>
              <a:t>AHI Discipline Process and Committee Procedures</a:t>
            </a:r>
          </a:p>
        </p:txBody>
      </p:sp>
      <p:sp>
        <p:nvSpPr>
          <p:cNvPr id="3" name="Content Placeholder 2"/>
          <p:cNvSpPr>
            <a:spLocks noGrp="1"/>
          </p:cNvSpPr>
          <p:nvPr>
            <p:ph idx="1"/>
          </p:nvPr>
        </p:nvSpPr>
        <p:spPr>
          <a:xfrm>
            <a:off x="520959" y="1203649"/>
            <a:ext cx="10918372" cy="5570375"/>
          </a:xfrm>
        </p:spPr>
        <p:txBody>
          <a:bodyPr>
            <a:noAutofit/>
          </a:bodyPr>
          <a:lstStyle/>
          <a:p>
            <a:pPr marL="0" indent="0">
              <a:buNone/>
            </a:pPr>
            <a:r>
              <a:rPr lang="en-US" sz="1800" b="1" u="sng" dirty="0">
                <a:solidFill>
                  <a:srgbClr val="FFFFFF"/>
                </a:solidFill>
              </a:rPr>
              <a:t>Appealing a Discipline Committee Decision </a:t>
            </a:r>
            <a:endParaRPr lang="en-US" sz="1800" dirty="0">
              <a:solidFill>
                <a:srgbClr val="FFFFFF"/>
              </a:solidFill>
            </a:endParaRPr>
          </a:p>
          <a:p>
            <a:pPr marL="0" indent="0">
              <a:buNone/>
            </a:pPr>
            <a:r>
              <a:rPr lang="en-US" sz="1800" dirty="0">
                <a:solidFill>
                  <a:srgbClr val="FFFFFF"/>
                </a:solidFill>
              </a:rPr>
              <a:t>All members have the right to appeal the decision of the Discipline Committee. The first step in this process is to submit a formal written appeal to the General Manager of the Sports Complex/FSC.   This written appeal must be submitted within 2 business days of the receipt of the Discipline Committee hearing results. The GM will schedule a hearing within 30 days of receipt of the written appeal. Notice of an appeal hearing will be given at least 7 days PRIOR to the hearing date. All appeals will follow guidelines set forth in USA Hockey By-law 10.   If a member is unsatisfied with the results of the appeal hearing by the GM, he/she may appeal to the Colorado Amateur Hockey Association according to their procedures.</a:t>
            </a:r>
          </a:p>
          <a:p>
            <a:pPr marL="0" indent="0">
              <a:buNone/>
            </a:pPr>
            <a:r>
              <a:rPr lang="en-US" sz="1800" b="1" u="sng" dirty="0">
                <a:solidFill>
                  <a:srgbClr val="FFFFFF"/>
                </a:solidFill>
              </a:rPr>
              <a:t>Reporting Infractions </a:t>
            </a:r>
            <a:endParaRPr lang="en-US" sz="1800" dirty="0">
              <a:solidFill>
                <a:srgbClr val="FFFFFF"/>
              </a:solidFill>
            </a:endParaRPr>
          </a:p>
          <a:p>
            <a:pPr marL="0" indent="0">
              <a:buNone/>
            </a:pPr>
            <a:r>
              <a:rPr lang="en-US" sz="1800" dirty="0">
                <a:solidFill>
                  <a:srgbClr val="FFFFFF"/>
                </a:solidFill>
              </a:rPr>
              <a:t>All members of the AYHL are encouraged to report any behavior infractions as outlined above to the AYHL Discipline Committee. In most cases, infractions are of public knowledge and will automatically be investigated by Discipline Committee members to determine the necessary steps in the disciplinary process. However, infractions may be reported by individuals who feel discipline action is necessary for the benefit of the AYHL, or when Zero Tolerance and Code of Conduct rules have been broken. These infractions should be reported directly to the Disciplinary Committee (</a:t>
            </a:r>
            <a:r>
              <a:rPr lang="en-US" sz="1800" u="sng" dirty="0">
                <a:solidFill>
                  <a:srgbClr val="FF0000"/>
                </a:solidFill>
                <a:hlinkClick r:id="rId2"/>
              </a:rPr>
              <a:t>ScottG@ssprd.org</a:t>
            </a:r>
            <a:r>
              <a:rPr lang="en-US" sz="1800" u="sng" dirty="0">
                <a:solidFill>
                  <a:srgbClr val="FFFFFF"/>
                </a:solidFill>
              </a:rPr>
              <a:t>)</a:t>
            </a:r>
            <a:r>
              <a:rPr lang="en-US" sz="1800" dirty="0">
                <a:solidFill>
                  <a:srgbClr val="FFFFFF"/>
                </a:solidFill>
              </a:rPr>
              <a:t> either in writing, by phone or in person. </a:t>
            </a:r>
          </a:p>
          <a:p>
            <a:pPr marL="0" indent="0">
              <a:buNone/>
            </a:pPr>
            <a:endParaRPr lang="en-US" sz="1800" dirty="0"/>
          </a:p>
          <a:p>
            <a:pPr marL="0" lvl="0" indent="0">
              <a:buNone/>
            </a:pPr>
            <a:endParaRPr lang="en-US" sz="1600" dirty="0"/>
          </a:p>
        </p:txBody>
      </p:sp>
    </p:spTree>
    <p:extLst>
      <p:ext uri="{BB962C8B-B14F-4D97-AF65-F5344CB8AC3E}">
        <p14:creationId xmlns:p14="http://schemas.microsoft.com/office/powerpoint/2010/main" val="28605986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0959" y="205273"/>
            <a:ext cx="10832841" cy="914401"/>
          </a:xfrm>
        </p:spPr>
        <p:txBody>
          <a:bodyPr>
            <a:normAutofit fontScale="90000"/>
          </a:bodyPr>
          <a:lstStyle/>
          <a:p>
            <a:r>
              <a:rPr lang="en-US" b="1" dirty="0">
                <a:solidFill>
                  <a:srgbClr val="FFFFFF"/>
                </a:solidFill>
              </a:rPr>
              <a:t>AHI Discipline Process and Committee Procedures</a:t>
            </a:r>
          </a:p>
        </p:txBody>
      </p:sp>
      <p:sp>
        <p:nvSpPr>
          <p:cNvPr id="3" name="Content Placeholder 2"/>
          <p:cNvSpPr>
            <a:spLocks noGrp="1"/>
          </p:cNvSpPr>
          <p:nvPr>
            <p:ph idx="1"/>
          </p:nvPr>
        </p:nvSpPr>
        <p:spPr>
          <a:xfrm>
            <a:off x="520959" y="1203649"/>
            <a:ext cx="11216951" cy="5570375"/>
          </a:xfrm>
        </p:spPr>
        <p:txBody>
          <a:bodyPr>
            <a:noAutofit/>
          </a:bodyPr>
          <a:lstStyle/>
          <a:p>
            <a:pPr marL="0" indent="0">
              <a:buNone/>
            </a:pPr>
            <a:r>
              <a:rPr lang="en-US" sz="1800" b="1" u="sng" dirty="0">
                <a:solidFill>
                  <a:srgbClr val="FFFFFF"/>
                </a:solidFill>
              </a:rPr>
              <a:t>Good Intentions </a:t>
            </a:r>
            <a:endParaRPr lang="en-US" sz="1800" dirty="0">
              <a:solidFill>
                <a:srgbClr val="FFFFFF"/>
              </a:solidFill>
            </a:endParaRPr>
          </a:p>
          <a:p>
            <a:pPr marL="0" indent="0">
              <a:buNone/>
            </a:pPr>
            <a:r>
              <a:rPr lang="en-US" sz="1800" dirty="0">
                <a:solidFill>
                  <a:srgbClr val="FFFFFF"/>
                </a:solidFill>
              </a:rPr>
              <a:t>The intent of the Discipline Committee and the discipline guidelines is to help prevent unnecessary behavioral incidents and to foster more sportsmanlike behavior within the Association, both in the stands and on the ice. The hope is that coaches, parents and layers will “think twice” before engaging in inappropriate behavior and that the actions of the Discipline Committee will not be necessary. Thank you for helping the AYHL model positive attitudes and behaviors to our skaters.</a:t>
            </a:r>
          </a:p>
          <a:p>
            <a:pPr marL="0" indent="0">
              <a:buNone/>
            </a:pPr>
            <a:endParaRPr lang="en-US" sz="1800" dirty="0"/>
          </a:p>
          <a:p>
            <a:pPr marL="0" lvl="0" indent="0">
              <a:buNone/>
            </a:pPr>
            <a:endParaRPr lang="en-US" sz="1600" dirty="0"/>
          </a:p>
        </p:txBody>
      </p:sp>
    </p:spTree>
    <p:extLst>
      <p:ext uri="{BB962C8B-B14F-4D97-AF65-F5344CB8AC3E}">
        <p14:creationId xmlns:p14="http://schemas.microsoft.com/office/powerpoint/2010/main" val="5962505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0959" y="205273"/>
            <a:ext cx="10832841" cy="914401"/>
          </a:xfrm>
        </p:spPr>
        <p:txBody>
          <a:bodyPr>
            <a:normAutofit fontScale="90000"/>
          </a:bodyPr>
          <a:lstStyle/>
          <a:p>
            <a:r>
              <a:rPr lang="en-US" b="1" dirty="0">
                <a:solidFill>
                  <a:srgbClr val="FFFFFF"/>
                </a:solidFill>
              </a:rPr>
              <a:t>The Warrior Outreach Program  </a:t>
            </a:r>
            <a:r>
              <a:rPr lang="en-US" sz="2000" b="1" u="sng" dirty="0">
                <a:solidFill>
                  <a:srgbClr val="FFFFFF"/>
                </a:solidFill>
              </a:rPr>
              <a:t>Contribution, Connection, Community</a:t>
            </a:r>
            <a:br>
              <a:rPr lang="en-US" dirty="0">
                <a:solidFill>
                  <a:srgbClr val="FFFFFF"/>
                </a:solidFill>
              </a:rPr>
            </a:br>
            <a:endParaRPr lang="en-US" b="1" dirty="0">
              <a:solidFill>
                <a:srgbClr val="FFFFFF"/>
              </a:solidFill>
            </a:endParaRPr>
          </a:p>
        </p:txBody>
      </p:sp>
      <p:sp>
        <p:nvSpPr>
          <p:cNvPr id="3" name="Content Placeholder 2"/>
          <p:cNvSpPr>
            <a:spLocks noGrp="1"/>
          </p:cNvSpPr>
          <p:nvPr>
            <p:ph idx="1"/>
          </p:nvPr>
        </p:nvSpPr>
        <p:spPr>
          <a:xfrm>
            <a:off x="520959" y="970384"/>
            <a:ext cx="11440886" cy="5803641"/>
          </a:xfrm>
        </p:spPr>
        <p:txBody>
          <a:bodyPr>
            <a:noAutofit/>
          </a:bodyPr>
          <a:lstStyle/>
          <a:p>
            <a:pPr marL="0" indent="0">
              <a:buNone/>
            </a:pPr>
            <a:r>
              <a:rPr lang="en-US" sz="1600" dirty="0">
                <a:solidFill>
                  <a:srgbClr val="FFFFFF"/>
                </a:solidFill>
              </a:rPr>
              <a:t>The Arapahoe Youth Hockey Travel and Recreation leaders and its member organizations/teams believe it is our responsibility that participation includes more than just playing hockey and spectating. Life skills must be a part of the equation to building well-rounded young people. As a part of that effort, the association sponsors Team community services activities throughout the season to help build social awareness and consciousness in our youth athletes.</a:t>
            </a:r>
          </a:p>
          <a:p>
            <a:pPr marL="0" indent="0">
              <a:buNone/>
            </a:pPr>
            <a:r>
              <a:rPr lang="en-US" sz="1600" dirty="0">
                <a:solidFill>
                  <a:srgbClr val="FFFFFF"/>
                </a:solidFill>
              </a:rPr>
              <a:t>The Arapahoe Youth Hockey program has 250 coaches and over 1,000 players just within the Warrior programs.  Our facilities (the Sports Complex and the Family Sports Center) serves a Tier I program, 9 High School teams, 75+ youth hockey teams, 90 + in house adult teams, over 300 figure skaters and 1,000s of Learn to play/skate players.  The SSPRD ice facilities are host to hundreds of tournaments and events year-round.  The importance of community service lies in the fact that it connects us to the community by improving it, and making it a better place for all of us to live in.</a:t>
            </a:r>
          </a:p>
          <a:p>
            <a:pPr marL="0" indent="0">
              <a:buNone/>
            </a:pPr>
            <a:r>
              <a:rPr lang="en-US" sz="1600" dirty="0">
                <a:solidFill>
                  <a:srgbClr val="FFFFFF"/>
                </a:solidFill>
              </a:rPr>
              <a:t>Volunteering and community service provides you with a perfect opportunity to become closer to the community you live in. Community service broadens your horizons by helping you understand the needs and the challenges South Suburban Parks and Recreations Department staff are having when it comes to keeping the Sports Complex and Sports Center clean, functional and prosperous.  It does not only have positive effects on SSPRD and AYHL, but it will bring benefits to your life and personal development. Community Service helps establish a connection and friendships.   The easiest way to bond with your teammates is through activities you perform together.  Meaningful youth engagement increases the sense of ownership and attachment for young generations in the community. This develops positive relationships with others and builds deep emotions with teammates, their home facilities and their community. </a:t>
            </a:r>
          </a:p>
          <a:p>
            <a:pPr marL="0" indent="0">
              <a:buNone/>
            </a:pPr>
            <a:r>
              <a:rPr lang="en-US" sz="1600" dirty="0">
                <a:solidFill>
                  <a:srgbClr val="FFFFFF"/>
                </a:solidFill>
              </a:rPr>
              <a:t> The Warrior outreach program offers each AYHL team the opportunity to give back to their hockey community by volunteering at events like: </a:t>
            </a:r>
            <a:r>
              <a:rPr lang="en-US" sz="1600" b="1" dirty="0">
                <a:solidFill>
                  <a:srgbClr val="FFFFFF"/>
                </a:solidFill>
              </a:rPr>
              <a:t>Mile High Mites, Try Hockey For Free events, Mite Nights, Mite Skill Competitions, cleaning locker rooms, benches, stands, hockey equipment holding areas</a:t>
            </a:r>
            <a:r>
              <a:rPr lang="en-US" sz="1600" dirty="0">
                <a:solidFill>
                  <a:srgbClr val="FFFFFF"/>
                </a:solidFill>
              </a:rPr>
              <a:t>, etc.  The Warrior Outreach Program provides opportunities for each team to donate 3-4 hours of service back to the community. Team Managers should contact the ice office to schedule their team’s service events with dates and times in mind.</a:t>
            </a:r>
          </a:p>
          <a:p>
            <a:pPr marL="0" indent="0">
              <a:buNone/>
            </a:pPr>
            <a:r>
              <a:rPr lang="en-US" sz="2000" dirty="0">
                <a:solidFill>
                  <a:srgbClr val="FFFFFF"/>
                </a:solidFill>
              </a:rPr>
              <a:t>Please send all requests to Amidon @</a:t>
            </a:r>
            <a:r>
              <a:rPr lang="en-US" sz="2000" dirty="0"/>
              <a:t> </a:t>
            </a:r>
            <a:r>
              <a:rPr lang="en-US" sz="2000" u="sng" dirty="0">
                <a:hlinkClick r:id="rId2"/>
              </a:rPr>
              <a:t>MAmidon@ssprd.org</a:t>
            </a:r>
            <a:endParaRPr lang="en-US" sz="2000" dirty="0"/>
          </a:p>
          <a:p>
            <a:pPr marL="0" indent="0">
              <a:buNone/>
            </a:pPr>
            <a:endParaRPr lang="en-US" sz="1600" dirty="0">
              <a:solidFill>
                <a:srgbClr val="FFFFFF"/>
              </a:solidFill>
            </a:endParaRPr>
          </a:p>
          <a:p>
            <a:pPr marL="0" indent="0">
              <a:buNone/>
            </a:pPr>
            <a:endParaRPr lang="en-US" sz="1800" dirty="0"/>
          </a:p>
          <a:p>
            <a:pPr marL="0" lvl="0" indent="0">
              <a:buNone/>
            </a:pPr>
            <a:endParaRPr lang="en-US" sz="1600" dirty="0"/>
          </a:p>
        </p:txBody>
      </p:sp>
    </p:spTree>
    <p:extLst>
      <p:ext uri="{BB962C8B-B14F-4D97-AF65-F5344CB8AC3E}">
        <p14:creationId xmlns:p14="http://schemas.microsoft.com/office/powerpoint/2010/main" val="22493562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5564" y="0"/>
            <a:ext cx="10515600" cy="1325563"/>
          </a:xfrm>
        </p:spPr>
        <p:txBody>
          <a:bodyPr/>
          <a:lstStyle/>
          <a:p>
            <a:r>
              <a:rPr lang="en-US" b="1" dirty="0">
                <a:solidFill>
                  <a:srgbClr val="FFFFFF"/>
                </a:solidFill>
              </a:rPr>
              <a:t>AYHL Code of Conduct</a:t>
            </a:r>
          </a:p>
        </p:txBody>
      </p:sp>
      <p:sp>
        <p:nvSpPr>
          <p:cNvPr id="3" name="Content Placeholder 2"/>
          <p:cNvSpPr>
            <a:spLocks noGrp="1"/>
          </p:cNvSpPr>
          <p:nvPr>
            <p:ph idx="1"/>
          </p:nvPr>
        </p:nvSpPr>
        <p:spPr>
          <a:xfrm>
            <a:off x="520959" y="1175657"/>
            <a:ext cx="10515600" cy="5253232"/>
          </a:xfrm>
        </p:spPr>
        <p:txBody>
          <a:bodyPr>
            <a:normAutofit/>
          </a:bodyPr>
          <a:lstStyle/>
          <a:p>
            <a:r>
              <a:rPr lang="en-US" sz="2400" b="1" dirty="0">
                <a:solidFill>
                  <a:srgbClr val="FFFFFF"/>
                </a:solidFill>
              </a:rPr>
              <a:t>ALL PARTICIPANTS/MEMBERS ARE BOUND BY THE RULES AND REGULATIONS OF USA HOCKEY AND THE ARAPAHOE YOUTH HOCKEY LEAGUE. A PARTICIPANT/MEMBER IS DEFINED AS A PLAYER, COACH, PARENT, VOLUNTEER OR SPECTATOR. </a:t>
            </a:r>
            <a:r>
              <a:rPr lang="en-US" sz="2400" dirty="0">
                <a:solidFill>
                  <a:srgbClr val="FFFFFF"/>
                </a:solidFill>
              </a:rPr>
              <a:t>These rules and regulations may be amended or repealed at the discretion of the Arapahoe Youth Hockey League and Suburban Parks and Recreation District.</a:t>
            </a:r>
          </a:p>
          <a:p>
            <a:r>
              <a:rPr lang="en-US" sz="2400" b="1" dirty="0">
                <a:solidFill>
                  <a:srgbClr val="FFFFFF"/>
                </a:solidFill>
              </a:rPr>
              <a:t>The Code of Conduct is based on the rules of USA Hockey, </a:t>
            </a:r>
            <a:br>
              <a:rPr lang="en-US" sz="2400" b="1" dirty="0">
                <a:solidFill>
                  <a:srgbClr val="FFFFFF"/>
                </a:solidFill>
              </a:rPr>
            </a:br>
            <a:r>
              <a:rPr lang="en-US" sz="2400" b="1" dirty="0">
                <a:solidFill>
                  <a:srgbClr val="FFFFFF"/>
                </a:solidFill>
              </a:rPr>
              <a:t>CAHA, CCYHL, RMHF and CRHL.</a:t>
            </a:r>
          </a:p>
        </p:txBody>
      </p:sp>
    </p:spTree>
    <p:extLst>
      <p:ext uri="{BB962C8B-B14F-4D97-AF65-F5344CB8AC3E}">
        <p14:creationId xmlns:p14="http://schemas.microsoft.com/office/powerpoint/2010/main" val="400531962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2927" y="2584579"/>
            <a:ext cx="10832841" cy="914401"/>
          </a:xfrm>
        </p:spPr>
        <p:txBody>
          <a:bodyPr>
            <a:noAutofit/>
          </a:bodyPr>
          <a:lstStyle/>
          <a:p>
            <a:pPr algn="ctr"/>
            <a:r>
              <a:rPr lang="en-US" sz="7200" b="1" dirty="0">
                <a:solidFill>
                  <a:srgbClr val="FFFFFF"/>
                </a:solidFill>
              </a:rPr>
              <a:t>Ask a Referee</a:t>
            </a:r>
          </a:p>
        </p:txBody>
      </p:sp>
    </p:spTree>
    <p:extLst>
      <p:ext uri="{BB962C8B-B14F-4D97-AF65-F5344CB8AC3E}">
        <p14:creationId xmlns:p14="http://schemas.microsoft.com/office/powerpoint/2010/main" val="20416039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2927" y="2584579"/>
            <a:ext cx="10832841" cy="914401"/>
          </a:xfrm>
        </p:spPr>
        <p:txBody>
          <a:bodyPr>
            <a:noAutofit/>
          </a:bodyPr>
          <a:lstStyle/>
          <a:p>
            <a:pPr algn="ctr"/>
            <a:r>
              <a:rPr lang="en-US" sz="7200" b="1" dirty="0">
                <a:solidFill>
                  <a:srgbClr val="FFFFFF"/>
                </a:solidFill>
              </a:rPr>
              <a:t>Questions</a:t>
            </a:r>
          </a:p>
        </p:txBody>
      </p:sp>
    </p:spTree>
    <p:extLst>
      <p:ext uri="{BB962C8B-B14F-4D97-AF65-F5344CB8AC3E}">
        <p14:creationId xmlns:p14="http://schemas.microsoft.com/office/powerpoint/2010/main" val="32460218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0959" y="0"/>
            <a:ext cx="10515600" cy="1325563"/>
          </a:xfrm>
        </p:spPr>
        <p:txBody>
          <a:bodyPr/>
          <a:lstStyle/>
          <a:p>
            <a:r>
              <a:rPr lang="en-US" b="1" dirty="0">
                <a:solidFill>
                  <a:srgbClr val="FFFFFF"/>
                </a:solidFill>
              </a:rPr>
              <a:t>AYHL Code of Conduct </a:t>
            </a:r>
          </a:p>
        </p:txBody>
      </p:sp>
      <p:sp>
        <p:nvSpPr>
          <p:cNvPr id="3" name="Content Placeholder 2"/>
          <p:cNvSpPr>
            <a:spLocks noGrp="1"/>
          </p:cNvSpPr>
          <p:nvPr>
            <p:ph idx="1"/>
          </p:nvPr>
        </p:nvSpPr>
        <p:spPr>
          <a:xfrm>
            <a:off x="520959" y="970384"/>
            <a:ext cx="11011678" cy="5458505"/>
          </a:xfrm>
        </p:spPr>
        <p:txBody>
          <a:bodyPr>
            <a:normAutofit fontScale="70000" lnSpcReduction="20000"/>
          </a:bodyPr>
          <a:lstStyle/>
          <a:p>
            <a:pPr marL="0" indent="0">
              <a:buNone/>
            </a:pPr>
            <a:endParaRPr lang="en-US" sz="1300" dirty="0">
              <a:solidFill>
                <a:srgbClr val="FFFFFF"/>
              </a:solidFill>
            </a:endParaRPr>
          </a:p>
          <a:p>
            <a:pPr marL="0" indent="0">
              <a:buNone/>
            </a:pPr>
            <a:r>
              <a:rPr lang="en-US" sz="3800" dirty="0">
                <a:solidFill>
                  <a:srgbClr val="FFFFFF"/>
                </a:solidFill>
              </a:rPr>
              <a:t>A breach of any of the following points constitutes a violation of the AYHL Code of Conduct. This list includes, but is not limited to, the following:</a:t>
            </a:r>
          </a:p>
          <a:p>
            <a:pPr marL="0" indent="0">
              <a:buNone/>
            </a:pPr>
            <a:endParaRPr lang="en-US" sz="3800" dirty="0">
              <a:solidFill>
                <a:srgbClr val="FFFFFF"/>
              </a:solidFill>
            </a:endParaRPr>
          </a:p>
          <a:p>
            <a:pPr marL="0" indent="0">
              <a:buNone/>
            </a:pPr>
            <a:r>
              <a:rPr lang="en-US" sz="2900" dirty="0">
                <a:solidFill>
                  <a:srgbClr val="FFFFFF"/>
                </a:solidFill>
              </a:rPr>
              <a:t>• Making physical contact with any player, coach, on-ice or off-ice official, association or league representative, arena personnel, spectator, or parent. </a:t>
            </a:r>
          </a:p>
          <a:p>
            <a:pPr marL="0" indent="0">
              <a:buNone/>
            </a:pPr>
            <a:r>
              <a:rPr lang="en-US" sz="2900" dirty="0">
                <a:solidFill>
                  <a:srgbClr val="FFFFFF"/>
                </a:solidFill>
              </a:rPr>
              <a:t>• Taunting or threatening any player, coach, official, association or league representative, arena personnel, spectator, or parent.</a:t>
            </a:r>
          </a:p>
          <a:p>
            <a:pPr marL="0" indent="0">
              <a:buNone/>
            </a:pPr>
            <a:r>
              <a:rPr lang="en-US" dirty="0">
                <a:solidFill>
                  <a:srgbClr val="FFFFFF"/>
                </a:solidFill>
              </a:rPr>
              <a:t>• Going onto the ice surface for any reason, unless directed by a coach or other official.</a:t>
            </a:r>
          </a:p>
          <a:p>
            <a:pPr marL="0" indent="0">
              <a:buNone/>
            </a:pPr>
            <a:r>
              <a:rPr lang="en-US" dirty="0">
                <a:solidFill>
                  <a:srgbClr val="FFFFFF"/>
                </a:solidFill>
              </a:rPr>
              <a:t>• Entering the bench area during a game, unless directed by a coach or other official.</a:t>
            </a:r>
          </a:p>
          <a:p>
            <a:pPr marL="0" indent="0">
              <a:buNone/>
            </a:pPr>
            <a:r>
              <a:rPr lang="en-US" dirty="0">
                <a:solidFill>
                  <a:srgbClr val="FFFFFF"/>
                </a:solidFill>
              </a:rPr>
              <a:t>• Entering the locker room of any opposing team or obstructing their access or exit from said room or arena.</a:t>
            </a:r>
          </a:p>
          <a:p>
            <a:pPr marL="0" indent="0">
              <a:buNone/>
            </a:pPr>
            <a:r>
              <a:rPr lang="en-US" dirty="0">
                <a:solidFill>
                  <a:srgbClr val="FFFFFF"/>
                </a:solidFill>
              </a:rPr>
              <a:t>• Entering the locker room of any official or obstructing their access or exit from said room or arena.</a:t>
            </a:r>
          </a:p>
          <a:p>
            <a:pPr marL="0" indent="0">
              <a:buNone/>
            </a:pPr>
            <a:r>
              <a:rPr lang="en-US" dirty="0">
                <a:solidFill>
                  <a:srgbClr val="FFFFFF"/>
                </a:solidFill>
              </a:rPr>
              <a:t>• Using profane and/or vulgar language or mannerisms that is offensive to other persons.</a:t>
            </a:r>
          </a:p>
          <a:p>
            <a:pPr marL="0" indent="0">
              <a:buNone/>
            </a:pPr>
            <a:r>
              <a:rPr lang="en-US" dirty="0">
                <a:solidFill>
                  <a:srgbClr val="FFFFFF"/>
                </a:solidFill>
              </a:rPr>
              <a:t>• Throwing of any object onto the ice surface, into the player’s area, or at another individual.</a:t>
            </a:r>
          </a:p>
          <a:p>
            <a:pPr marL="0" indent="0">
              <a:buNone/>
            </a:pPr>
            <a:r>
              <a:rPr lang="en-US" dirty="0">
                <a:solidFill>
                  <a:srgbClr val="FFFFFF"/>
                </a:solidFill>
              </a:rPr>
              <a:t>• Pounding or climbing on the glass.</a:t>
            </a:r>
          </a:p>
          <a:p>
            <a:pPr marL="0" indent="0">
              <a:buNone/>
            </a:pPr>
            <a:r>
              <a:rPr lang="en-US" dirty="0">
                <a:solidFill>
                  <a:srgbClr val="FFFFFF"/>
                </a:solidFill>
              </a:rPr>
              <a:t>• Defacing or damaging property belonging to any individual, team, association, or arena.</a:t>
            </a:r>
          </a:p>
          <a:p>
            <a:endParaRPr lang="en-US" sz="2400" dirty="0"/>
          </a:p>
        </p:txBody>
      </p:sp>
    </p:spTree>
    <p:extLst>
      <p:ext uri="{BB962C8B-B14F-4D97-AF65-F5344CB8AC3E}">
        <p14:creationId xmlns:p14="http://schemas.microsoft.com/office/powerpoint/2010/main" val="26997366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0959" y="205273"/>
            <a:ext cx="10832841" cy="914401"/>
          </a:xfrm>
        </p:spPr>
        <p:txBody>
          <a:bodyPr/>
          <a:lstStyle/>
          <a:p>
            <a:r>
              <a:rPr lang="en-US" b="1" dirty="0">
                <a:solidFill>
                  <a:srgbClr val="FFFFFF"/>
                </a:solidFill>
              </a:rPr>
              <a:t>AYHL Code of Conduct </a:t>
            </a:r>
          </a:p>
        </p:txBody>
      </p:sp>
      <p:sp>
        <p:nvSpPr>
          <p:cNvPr id="3" name="Content Placeholder 2"/>
          <p:cNvSpPr>
            <a:spLocks noGrp="1"/>
          </p:cNvSpPr>
          <p:nvPr>
            <p:ph idx="1"/>
          </p:nvPr>
        </p:nvSpPr>
        <p:spPr>
          <a:xfrm>
            <a:off x="520959" y="1203649"/>
            <a:ext cx="10832841" cy="5570375"/>
          </a:xfrm>
        </p:spPr>
        <p:txBody>
          <a:bodyPr>
            <a:normAutofit fontScale="85000" lnSpcReduction="20000"/>
          </a:bodyPr>
          <a:lstStyle/>
          <a:p>
            <a:r>
              <a:rPr lang="en-US" dirty="0">
                <a:solidFill>
                  <a:srgbClr val="FFFFFF"/>
                </a:solidFill>
              </a:rPr>
              <a:t>Violating SSPRD or AYHL rules, including, but not limited to:	</a:t>
            </a:r>
          </a:p>
          <a:p>
            <a:pPr lvl="0"/>
            <a:r>
              <a:rPr lang="en-US" dirty="0">
                <a:solidFill>
                  <a:srgbClr val="FFFFFF"/>
                </a:solidFill>
              </a:rPr>
              <a:t>Damage to the facility and/or vandalism of any sort </a:t>
            </a:r>
          </a:p>
          <a:p>
            <a:pPr lvl="0"/>
            <a:r>
              <a:rPr lang="en-US" dirty="0">
                <a:solidFill>
                  <a:srgbClr val="FFFFFF"/>
                </a:solidFill>
              </a:rPr>
              <a:t>Theft of any kind</a:t>
            </a:r>
          </a:p>
          <a:p>
            <a:pPr lvl="0"/>
            <a:r>
              <a:rPr lang="en-US" dirty="0">
                <a:solidFill>
                  <a:srgbClr val="FFFFFF"/>
                </a:solidFill>
              </a:rPr>
              <a:t>Violation of the floor hockey rule</a:t>
            </a:r>
          </a:p>
          <a:p>
            <a:pPr lvl="0"/>
            <a:r>
              <a:rPr lang="en-US" dirty="0">
                <a:solidFill>
                  <a:srgbClr val="FFFFFF"/>
                </a:solidFill>
              </a:rPr>
              <a:t>Being involved with any activity that would warrant the summoning of law enforcement officials.</a:t>
            </a:r>
          </a:p>
          <a:p>
            <a:pPr lvl="0"/>
            <a:r>
              <a:rPr lang="en-US" dirty="0">
                <a:solidFill>
                  <a:srgbClr val="FFFFFF"/>
                </a:solidFill>
              </a:rPr>
              <a:t>Being involved with illegal drugs in and/or around the Family Sports Center/Sports Complex</a:t>
            </a:r>
          </a:p>
          <a:p>
            <a:pPr lvl="0"/>
            <a:r>
              <a:rPr lang="en-US" dirty="0">
                <a:solidFill>
                  <a:srgbClr val="FFFFFF"/>
                </a:solidFill>
              </a:rPr>
              <a:t>As a player, being involved with alcohol in and/or around the Family Sports Center/Sports Complex</a:t>
            </a:r>
          </a:p>
          <a:p>
            <a:pPr lvl="0"/>
            <a:r>
              <a:rPr lang="en-US" dirty="0">
                <a:solidFill>
                  <a:srgbClr val="FFFFFF"/>
                </a:solidFill>
              </a:rPr>
              <a:t>As a volunteer or coach, being involved with alcohol prior to or during a game in/or around the Family Sports Center/Sports Complex</a:t>
            </a:r>
          </a:p>
          <a:p>
            <a:r>
              <a:rPr lang="en-US" dirty="0">
                <a:solidFill>
                  <a:srgbClr val="FFFFFF"/>
                </a:solidFill>
              </a:rPr>
              <a:t>Inciting other persons to become involved in any of the above listed activities. </a:t>
            </a:r>
          </a:p>
          <a:p>
            <a:pPr lvl="0"/>
            <a:r>
              <a:rPr lang="en-US" dirty="0">
                <a:solidFill>
                  <a:srgbClr val="FFFFFF"/>
                </a:solidFill>
              </a:rPr>
              <a:t>Any other conduct deemed inappropriate by the officials, representatives, AYHL leadership and rink personnel.</a:t>
            </a:r>
          </a:p>
        </p:txBody>
      </p:sp>
    </p:spTree>
    <p:extLst>
      <p:ext uri="{BB962C8B-B14F-4D97-AF65-F5344CB8AC3E}">
        <p14:creationId xmlns:p14="http://schemas.microsoft.com/office/powerpoint/2010/main" val="22705343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0959" y="205273"/>
            <a:ext cx="10832841" cy="914401"/>
          </a:xfrm>
        </p:spPr>
        <p:txBody>
          <a:bodyPr/>
          <a:lstStyle/>
          <a:p>
            <a:r>
              <a:rPr lang="en-US" b="1" dirty="0">
                <a:solidFill>
                  <a:srgbClr val="FFFFFF"/>
                </a:solidFill>
              </a:rPr>
              <a:t>AYHL Code of Conduct</a:t>
            </a:r>
          </a:p>
        </p:txBody>
      </p:sp>
      <p:sp>
        <p:nvSpPr>
          <p:cNvPr id="3" name="Content Placeholder 2"/>
          <p:cNvSpPr>
            <a:spLocks noGrp="1"/>
          </p:cNvSpPr>
          <p:nvPr>
            <p:ph idx="1"/>
          </p:nvPr>
        </p:nvSpPr>
        <p:spPr>
          <a:xfrm>
            <a:off x="520959" y="1203649"/>
            <a:ext cx="11095653" cy="5570375"/>
          </a:xfrm>
        </p:spPr>
        <p:txBody>
          <a:bodyPr>
            <a:normAutofit/>
          </a:bodyPr>
          <a:lstStyle/>
          <a:p>
            <a:pPr marL="0" indent="0">
              <a:buNone/>
            </a:pPr>
            <a:r>
              <a:rPr lang="en-US" dirty="0">
                <a:solidFill>
                  <a:srgbClr val="FFFFFF"/>
                </a:solidFill>
              </a:rPr>
              <a:t>It is the intent of AYHL to provide a fair and impartial review procedure to determine whether a participant/member has been involved in misconduct while participating in activities sponsored by AYHL, USA Hockey, CAHA, RMHF, CRHL, or any other participating event. If it is found that a participant/member has violated the Code of Conduct, AYHL will discipline the individual in accordance with the procedures and penalties set forth in the AYHL policy and guidelines, including Safe Sport, if applicable.</a:t>
            </a:r>
          </a:p>
          <a:p>
            <a:pPr marL="0" indent="0">
              <a:buNone/>
            </a:pPr>
            <a:endParaRPr lang="en-US" sz="2400" dirty="0"/>
          </a:p>
        </p:txBody>
      </p:sp>
    </p:spTree>
    <p:extLst>
      <p:ext uri="{BB962C8B-B14F-4D97-AF65-F5344CB8AC3E}">
        <p14:creationId xmlns:p14="http://schemas.microsoft.com/office/powerpoint/2010/main" val="35983528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F951D-31AE-9940-AD83-5A10042CE9AE}"/>
              </a:ext>
            </a:extLst>
          </p:cNvPr>
          <p:cNvSpPr>
            <a:spLocks noGrp="1"/>
          </p:cNvSpPr>
          <p:nvPr>
            <p:ph type="title"/>
          </p:nvPr>
        </p:nvSpPr>
        <p:spPr>
          <a:xfrm>
            <a:off x="2885660" y="166343"/>
            <a:ext cx="6099313" cy="1325563"/>
          </a:xfrm>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lstStyle/>
          <a:p>
            <a:pPr algn="ctr"/>
            <a:r>
              <a:rPr lang="en-US" dirty="0">
                <a:solidFill>
                  <a:schemeClr val="bg1"/>
                </a:solidFill>
                <a:latin typeface="Amasis MT Pro Black" panose="02040A04050005020304" pitchFamily="18" charset="0"/>
              </a:rPr>
              <a:t>What Is Safe Sport?</a:t>
            </a:r>
          </a:p>
        </p:txBody>
      </p:sp>
      <p:sp>
        <p:nvSpPr>
          <p:cNvPr id="3" name="Content Placeholder 2">
            <a:extLst>
              <a:ext uri="{FF2B5EF4-FFF2-40B4-BE49-F238E27FC236}">
                <a16:creationId xmlns:a16="http://schemas.microsoft.com/office/drawing/2014/main" id="{E11C4E02-F416-F8C6-AA1F-B67E09F24CDC}"/>
              </a:ext>
            </a:extLst>
          </p:cNvPr>
          <p:cNvSpPr>
            <a:spLocks noGrp="1"/>
          </p:cNvSpPr>
          <p:nvPr>
            <p:ph idx="1"/>
          </p:nvPr>
        </p:nvSpPr>
        <p:spPr>
          <a:xfrm>
            <a:off x="89451" y="1381539"/>
            <a:ext cx="12066105" cy="5377070"/>
          </a:xfrm>
        </p:spPr>
        <p:txBody>
          <a:bodyPr>
            <a:normAutofit lnSpcReduction="10000"/>
          </a:bodyPr>
          <a:lstStyle/>
          <a:p>
            <a:pPr marL="0" indent="0" algn="ctr">
              <a:lnSpc>
                <a:spcPct val="100000"/>
              </a:lnSpc>
              <a:buNone/>
            </a:pPr>
            <a:r>
              <a:rPr lang="en-US" b="0" i="0" dirty="0">
                <a:solidFill>
                  <a:schemeClr val="bg1"/>
                </a:solidFill>
                <a:effectLst/>
                <a:latin typeface="YALBszL9wLA 0"/>
              </a:rPr>
              <a:t>Safe Sport is a program adopted by USA Hockey and the Arapahoe Youth Hockey League</a:t>
            </a:r>
            <a:r>
              <a:rPr lang="en-US" dirty="0">
                <a:solidFill>
                  <a:schemeClr val="bg1"/>
                </a:solidFill>
                <a:latin typeface="YALBszL9wLA 0"/>
              </a:rPr>
              <a:t> dedicated to the safety of its participants, both on and off the ice. </a:t>
            </a:r>
          </a:p>
          <a:p>
            <a:pPr marL="0" indent="0" algn="ctr">
              <a:lnSpc>
                <a:spcPct val="100000"/>
              </a:lnSpc>
              <a:buNone/>
            </a:pPr>
            <a:endParaRPr lang="en-US" b="0" i="0" dirty="0">
              <a:solidFill>
                <a:schemeClr val="bg1"/>
              </a:solidFill>
              <a:effectLst/>
              <a:latin typeface="YALBszL9wLA 0"/>
            </a:endParaRPr>
          </a:p>
          <a:p>
            <a:pPr marL="0" indent="0" algn="ctr">
              <a:lnSpc>
                <a:spcPct val="100000"/>
              </a:lnSpc>
              <a:buNone/>
            </a:pPr>
            <a:r>
              <a:rPr lang="en-US" b="0" i="0" dirty="0">
                <a:solidFill>
                  <a:schemeClr val="bg1"/>
                </a:solidFill>
                <a:effectLst/>
                <a:latin typeface="YALBszL9wLA 0"/>
              </a:rPr>
              <a:t>AHYL has systems in place to protect its participants from all types of abuse, including physical, sexual and other types of abuse and misconduct that can be harmful to our youth hockey players and other participants.</a:t>
            </a:r>
          </a:p>
          <a:p>
            <a:pPr marL="0" indent="0" algn="ctr">
              <a:lnSpc>
                <a:spcPct val="100000"/>
              </a:lnSpc>
              <a:buNone/>
            </a:pPr>
            <a:endParaRPr lang="en-US" dirty="0">
              <a:solidFill>
                <a:schemeClr val="bg1"/>
              </a:solidFill>
              <a:effectLst/>
              <a:latin typeface="YALBszL9wLA 0"/>
            </a:endParaRPr>
          </a:p>
          <a:p>
            <a:pPr marL="0" indent="0" algn="ctr">
              <a:buNone/>
            </a:pPr>
            <a:r>
              <a:rPr lang="en-US" b="0" i="0" dirty="0">
                <a:solidFill>
                  <a:schemeClr val="bg1"/>
                </a:solidFill>
                <a:effectLst/>
                <a:latin typeface="YALBszL9wLA 0"/>
              </a:rPr>
              <a:t>AYHL has a </a:t>
            </a:r>
            <a:r>
              <a:rPr lang="en-US" b="1" i="0" dirty="0">
                <a:solidFill>
                  <a:schemeClr val="bg1"/>
                </a:solidFill>
                <a:effectLst/>
                <a:latin typeface="YALBszL9wLA 0"/>
              </a:rPr>
              <a:t>zero-tolerance</a:t>
            </a:r>
            <a:r>
              <a:rPr lang="en-US" b="0" i="0" dirty="0">
                <a:solidFill>
                  <a:schemeClr val="bg1"/>
                </a:solidFill>
                <a:effectLst/>
                <a:latin typeface="YALBszL9wLA 0"/>
              </a:rPr>
              <a:t> policy for any type</a:t>
            </a:r>
            <a:r>
              <a:rPr lang="en-US" dirty="0">
                <a:solidFill>
                  <a:schemeClr val="bg1"/>
                </a:solidFill>
                <a:latin typeface="YALBszL9wLA 0"/>
              </a:rPr>
              <a:t> </a:t>
            </a:r>
            <a:r>
              <a:rPr lang="en-US" b="0" i="0" dirty="0">
                <a:solidFill>
                  <a:schemeClr val="bg1"/>
                </a:solidFill>
                <a:effectLst/>
                <a:latin typeface="YALBszL9wLA 0"/>
              </a:rPr>
              <a:t>of misconduct or abuse. </a:t>
            </a:r>
          </a:p>
          <a:p>
            <a:pPr marL="0" indent="0" algn="ctr">
              <a:buNone/>
            </a:pPr>
            <a:endParaRPr lang="en-US" dirty="0">
              <a:solidFill>
                <a:schemeClr val="bg1"/>
              </a:solidFill>
              <a:effectLst/>
              <a:latin typeface="YALBszL9wLA 0"/>
            </a:endParaRPr>
          </a:p>
          <a:p>
            <a:pPr marL="0" indent="0" algn="ctr">
              <a:buNone/>
            </a:pPr>
            <a:r>
              <a:rPr lang="en-US" b="0" i="0" dirty="0">
                <a:solidFill>
                  <a:schemeClr val="bg1"/>
                </a:solidFill>
                <a:effectLst/>
                <a:latin typeface="YALBszL9wLA 0"/>
              </a:rPr>
              <a:t>We </a:t>
            </a:r>
            <a:r>
              <a:rPr lang="en-US" b="1" i="0" dirty="0">
                <a:solidFill>
                  <a:schemeClr val="bg1"/>
                </a:solidFill>
                <a:effectLst/>
                <a:latin typeface="YALBszL9wLA 0"/>
              </a:rPr>
              <a:t>want</a:t>
            </a:r>
            <a:r>
              <a:rPr lang="en-US" b="0" i="0" dirty="0">
                <a:solidFill>
                  <a:schemeClr val="bg1"/>
                </a:solidFill>
                <a:effectLst/>
                <a:latin typeface="YALBszL9wLA 0"/>
              </a:rPr>
              <a:t> you to report any type of misconduct so it can be dealt with </a:t>
            </a:r>
          </a:p>
          <a:p>
            <a:pPr marL="0" indent="0" algn="ctr">
              <a:buNone/>
            </a:pPr>
            <a:r>
              <a:rPr lang="en-US" b="0" i="0" dirty="0">
                <a:solidFill>
                  <a:schemeClr val="bg1"/>
                </a:solidFill>
                <a:effectLst/>
                <a:latin typeface="YALBszL9wLA 0"/>
              </a:rPr>
              <a:t>quickly and appropriately.</a:t>
            </a:r>
            <a:endParaRPr lang="en-US" dirty="0">
              <a:solidFill>
                <a:schemeClr val="bg1"/>
              </a:solidFill>
              <a:effectLst/>
              <a:latin typeface="YALBszL9wLA 0"/>
            </a:endParaRPr>
          </a:p>
          <a:p>
            <a:pPr marL="0" indent="0">
              <a:buNone/>
            </a:pPr>
            <a:endParaRPr lang="en-US" dirty="0"/>
          </a:p>
        </p:txBody>
      </p:sp>
    </p:spTree>
    <p:extLst>
      <p:ext uri="{BB962C8B-B14F-4D97-AF65-F5344CB8AC3E}">
        <p14:creationId xmlns:p14="http://schemas.microsoft.com/office/powerpoint/2010/main" val="18722988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2FA2C6-A15B-8CB1-01A1-EDBD0BFA5B6D}"/>
              </a:ext>
            </a:extLst>
          </p:cNvPr>
          <p:cNvSpPr>
            <a:spLocks noGrp="1"/>
          </p:cNvSpPr>
          <p:nvPr>
            <p:ph type="title"/>
          </p:nvPr>
        </p:nvSpPr>
        <p:spPr>
          <a:xfrm>
            <a:off x="2239617" y="155424"/>
            <a:ext cx="7712766" cy="1325563"/>
          </a:xfrm>
        </p:spPr>
        <p:txBody>
          <a:bodyPr>
            <a:normAutofit/>
          </a:bodyPr>
          <a:lstStyle/>
          <a:p>
            <a:r>
              <a:rPr lang="en-US" dirty="0">
                <a:solidFill>
                  <a:schemeClr val="bg1"/>
                </a:solidFill>
                <a:latin typeface="Amasis MT Pro Black" panose="02040A04050005020304" pitchFamily="18" charset="0"/>
              </a:rPr>
              <a:t>THINK BEFORE YOU ACT!</a:t>
            </a:r>
          </a:p>
        </p:txBody>
      </p:sp>
      <p:sp>
        <p:nvSpPr>
          <p:cNvPr id="4" name="TextBox 3">
            <a:extLst>
              <a:ext uri="{FF2B5EF4-FFF2-40B4-BE49-F238E27FC236}">
                <a16:creationId xmlns:a16="http://schemas.microsoft.com/office/drawing/2014/main" id="{505E06DA-09BF-8CF1-E6A3-E149E9EDFAAD}"/>
              </a:ext>
            </a:extLst>
          </p:cNvPr>
          <p:cNvSpPr txBox="1"/>
          <p:nvPr/>
        </p:nvSpPr>
        <p:spPr>
          <a:xfrm>
            <a:off x="2579205" y="1277168"/>
            <a:ext cx="6957391" cy="461665"/>
          </a:xfrm>
          <a:prstGeom prst="rect">
            <a:avLst/>
          </a:prstGeom>
          <a:noFill/>
        </p:spPr>
        <p:txBody>
          <a:bodyPr wrap="square" rtlCol="0">
            <a:spAutoFit/>
          </a:bodyPr>
          <a:lstStyle/>
          <a:p>
            <a:pPr algn="just"/>
            <a:r>
              <a:rPr lang="en-US" sz="2400" dirty="0">
                <a:highlight>
                  <a:srgbClr val="FFFF00"/>
                </a:highlight>
                <a:latin typeface="Amasis MT Pro Black" panose="02040A04050005020304" pitchFamily="18" charset="0"/>
              </a:rPr>
              <a:t>Are you creating a safe locker room space??</a:t>
            </a:r>
          </a:p>
        </p:txBody>
      </p:sp>
      <p:sp>
        <p:nvSpPr>
          <p:cNvPr id="3" name="Content Placeholder 2">
            <a:extLst>
              <a:ext uri="{FF2B5EF4-FFF2-40B4-BE49-F238E27FC236}">
                <a16:creationId xmlns:a16="http://schemas.microsoft.com/office/drawing/2014/main" id="{BED540EB-B1E5-4252-04A4-6D7E98538422}"/>
              </a:ext>
            </a:extLst>
          </p:cNvPr>
          <p:cNvSpPr>
            <a:spLocks noGrp="1"/>
          </p:cNvSpPr>
          <p:nvPr>
            <p:ph idx="1"/>
          </p:nvPr>
        </p:nvSpPr>
        <p:spPr>
          <a:xfrm>
            <a:off x="882926" y="2020307"/>
            <a:ext cx="3286539" cy="2333901"/>
          </a:xfrm>
        </p:spPr>
        <p:txBody>
          <a:bodyPr>
            <a:normAutofit/>
          </a:bodyPr>
          <a:lstStyle/>
          <a:p>
            <a:pPr>
              <a:buFont typeface="Wingdings" panose="05000000000000000000" pitchFamily="2" charset="2"/>
              <a:buChar char="v"/>
            </a:pPr>
            <a:r>
              <a:rPr lang="en-US" sz="4000" dirty="0">
                <a:solidFill>
                  <a:schemeClr val="bg1"/>
                </a:solidFill>
              </a:rPr>
              <a:t>Harassment</a:t>
            </a:r>
          </a:p>
          <a:p>
            <a:pPr>
              <a:buFont typeface="Wingdings" panose="05000000000000000000" pitchFamily="2" charset="2"/>
              <a:buChar char="v"/>
            </a:pPr>
            <a:r>
              <a:rPr lang="en-US" sz="4000" dirty="0">
                <a:solidFill>
                  <a:schemeClr val="bg1"/>
                </a:solidFill>
              </a:rPr>
              <a:t>Hazing</a:t>
            </a:r>
          </a:p>
          <a:p>
            <a:pPr>
              <a:buFont typeface="Wingdings" panose="05000000000000000000" pitchFamily="2" charset="2"/>
              <a:buChar char="v"/>
            </a:pPr>
            <a:r>
              <a:rPr lang="en-US" sz="4000" dirty="0">
                <a:solidFill>
                  <a:schemeClr val="bg1"/>
                </a:solidFill>
              </a:rPr>
              <a:t>Threats</a:t>
            </a:r>
          </a:p>
        </p:txBody>
      </p:sp>
      <p:sp>
        <p:nvSpPr>
          <p:cNvPr id="9" name="TextBox 8">
            <a:extLst>
              <a:ext uri="{FF2B5EF4-FFF2-40B4-BE49-F238E27FC236}">
                <a16:creationId xmlns:a16="http://schemas.microsoft.com/office/drawing/2014/main" id="{C908A553-CA42-B62B-DE79-F9392DEB2879}"/>
              </a:ext>
            </a:extLst>
          </p:cNvPr>
          <p:cNvSpPr txBox="1"/>
          <p:nvPr/>
        </p:nvSpPr>
        <p:spPr>
          <a:xfrm>
            <a:off x="4969564" y="1949069"/>
            <a:ext cx="7434471" cy="2554545"/>
          </a:xfrm>
          <a:prstGeom prst="rect">
            <a:avLst/>
          </a:prstGeom>
          <a:noFill/>
        </p:spPr>
        <p:txBody>
          <a:bodyPr wrap="square" rtlCol="0">
            <a:spAutoFit/>
          </a:bodyPr>
          <a:lstStyle/>
          <a:p>
            <a:pPr marL="285750" indent="-285750">
              <a:buFont typeface="Wingdings" panose="05000000000000000000" pitchFamily="2" charset="2"/>
              <a:buChar char="v"/>
            </a:pPr>
            <a:r>
              <a:rPr lang="en-US" sz="4000" dirty="0">
                <a:solidFill>
                  <a:schemeClr val="bg1"/>
                </a:solidFill>
              </a:rPr>
              <a:t>Abuse (physical, mental, sexual)</a:t>
            </a:r>
          </a:p>
          <a:p>
            <a:pPr marL="285750" indent="-285750">
              <a:buFont typeface="Wingdings" panose="05000000000000000000" pitchFamily="2" charset="2"/>
              <a:buChar char="v"/>
            </a:pPr>
            <a:r>
              <a:rPr lang="en-US" sz="4000" dirty="0">
                <a:solidFill>
                  <a:schemeClr val="bg1"/>
                </a:solidFill>
              </a:rPr>
              <a:t>Bullying</a:t>
            </a:r>
          </a:p>
          <a:p>
            <a:pPr marL="285750" indent="-285750">
              <a:buFont typeface="Wingdings" panose="05000000000000000000" pitchFamily="2" charset="2"/>
              <a:buChar char="v"/>
            </a:pPr>
            <a:r>
              <a:rPr lang="en-US" sz="4000" dirty="0">
                <a:solidFill>
                  <a:schemeClr val="bg1"/>
                </a:solidFill>
              </a:rPr>
              <a:t>Misconduct</a:t>
            </a:r>
          </a:p>
          <a:p>
            <a:pPr marL="285750" indent="-285750">
              <a:buFont typeface="Wingdings" panose="05000000000000000000" pitchFamily="2" charset="2"/>
              <a:buChar char="v"/>
            </a:pPr>
            <a:endParaRPr lang="en-US" sz="4000" dirty="0"/>
          </a:p>
        </p:txBody>
      </p:sp>
      <p:sp>
        <p:nvSpPr>
          <p:cNvPr id="6" name="TextBox 5">
            <a:extLst>
              <a:ext uri="{FF2B5EF4-FFF2-40B4-BE49-F238E27FC236}">
                <a16:creationId xmlns:a16="http://schemas.microsoft.com/office/drawing/2014/main" id="{C34A781E-342B-0EB8-84D3-9144CB9940D6}"/>
              </a:ext>
            </a:extLst>
          </p:cNvPr>
          <p:cNvSpPr txBox="1"/>
          <p:nvPr/>
        </p:nvSpPr>
        <p:spPr>
          <a:xfrm>
            <a:off x="1461053" y="4182893"/>
            <a:ext cx="8950186" cy="769441"/>
          </a:xfrm>
          <a:prstGeom prst="rect">
            <a:avLst/>
          </a:prstGeom>
          <a:noFill/>
        </p:spPr>
        <p:txBody>
          <a:bodyPr wrap="square" rtlCol="0">
            <a:spAutoFit/>
          </a:bodyPr>
          <a:lstStyle/>
          <a:p>
            <a:pPr algn="ctr"/>
            <a:r>
              <a:rPr lang="en-US" sz="4400" dirty="0">
                <a:solidFill>
                  <a:schemeClr val="bg1"/>
                </a:solidFill>
                <a:latin typeface="Amasis MT Pro Black" panose="02040A04050005020304" pitchFamily="18" charset="0"/>
              </a:rPr>
              <a:t>WILL NOT BE TOLERATED!!</a:t>
            </a:r>
          </a:p>
        </p:txBody>
      </p:sp>
      <p:sp>
        <p:nvSpPr>
          <p:cNvPr id="10" name="TextBox 9">
            <a:extLst>
              <a:ext uri="{FF2B5EF4-FFF2-40B4-BE49-F238E27FC236}">
                <a16:creationId xmlns:a16="http://schemas.microsoft.com/office/drawing/2014/main" id="{1A0591EF-E028-0135-7C0C-0F55F91117A7}"/>
              </a:ext>
            </a:extLst>
          </p:cNvPr>
          <p:cNvSpPr txBox="1"/>
          <p:nvPr/>
        </p:nvSpPr>
        <p:spPr>
          <a:xfrm>
            <a:off x="159027" y="5123622"/>
            <a:ext cx="11867322" cy="1200329"/>
          </a:xfrm>
          <a:prstGeom prst="rect">
            <a:avLst/>
          </a:prstGeom>
          <a:noFill/>
        </p:spPr>
        <p:txBody>
          <a:bodyPr wrap="square" rtlCol="0">
            <a:spAutoFit/>
          </a:bodyPr>
          <a:lstStyle/>
          <a:p>
            <a:pPr algn="ctr"/>
            <a:r>
              <a:rPr lang="en-US" sz="2400" dirty="0">
                <a:highlight>
                  <a:srgbClr val="00FFFF"/>
                </a:highlight>
              </a:rPr>
              <a:t>Your locker room is a safe space. You are protected by the AYHL locker room policy. If you feel that any of these guidelines have been abused, please tell your parent or coach. You are a valued player of the Arapahoe Youth Hockey League</a:t>
            </a:r>
          </a:p>
        </p:txBody>
      </p:sp>
    </p:spTree>
    <p:extLst>
      <p:ext uri="{BB962C8B-B14F-4D97-AF65-F5344CB8AC3E}">
        <p14:creationId xmlns:p14="http://schemas.microsoft.com/office/powerpoint/2010/main" val="41757059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FBAD6C-8DAC-7705-217C-7B433353F611}"/>
              </a:ext>
            </a:extLst>
          </p:cNvPr>
          <p:cNvSpPr>
            <a:spLocks noGrp="1"/>
          </p:cNvSpPr>
          <p:nvPr>
            <p:ph type="title"/>
          </p:nvPr>
        </p:nvSpPr>
        <p:spPr/>
        <p:txBody>
          <a:bodyPr>
            <a:normAutofit/>
          </a:bodyPr>
          <a:lstStyle/>
          <a:p>
            <a:r>
              <a:rPr lang="en-US" sz="4000" dirty="0">
                <a:solidFill>
                  <a:schemeClr val="bg1"/>
                </a:solidFill>
                <a:latin typeface="Amasis MT Pro Black" panose="02040A04050005020304" pitchFamily="18" charset="0"/>
              </a:rPr>
              <a:t>Resources and how to report a violation</a:t>
            </a:r>
          </a:p>
        </p:txBody>
      </p:sp>
      <p:sp>
        <p:nvSpPr>
          <p:cNvPr id="3" name="Content Placeholder 2">
            <a:extLst>
              <a:ext uri="{FF2B5EF4-FFF2-40B4-BE49-F238E27FC236}">
                <a16:creationId xmlns:a16="http://schemas.microsoft.com/office/drawing/2014/main" id="{E66B6A95-B58F-8015-568E-EF4FD5B5BD1A}"/>
              </a:ext>
            </a:extLst>
          </p:cNvPr>
          <p:cNvSpPr>
            <a:spLocks noGrp="1"/>
          </p:cNvSpPr>
          <p:nvPr>
            <p:ph idx="1"/>
          </p:nvPr>
        </p:nvSpPr>
        <p:spPr>
          <a:xfrm>
            <a:off x="838200" y="1825625"/>
            <a:ext cx="10515600" cy="2671832"/>
          </a:xfrm>
        </p:spPr>
        <p:txBody>
          <a:bodyPr/>
          <a:lstStyle/>
          <a:p>
            <a:pPr>
              <a:buFont typeface="Wingdings" panose="05000000000000000000" pitchFamily="2" charset="2"/>
              <a:buChar char="Ø"/>
            </a:pPr>
            <a:r>
              <a:rPr lang="en-US" dirty="0">
                <a:solidFill>
                  <a:schemeClr val="bg1"/>
                </a:solidFill>
                <a:latin typeface="Aptos Display" panose="020B0004020202020204" pitchFamily="34" charset="0"/>
              </a:rPr>
              <a:t>Email AYHL Safe Sport coordinator: SafesportCoordinator@ssprd.org</a:t>
            </a:r>
          </a:p>
          <a:p>
            <a:pPr>
              <a:buFont typeface="Wingdings" panose="05000000000000000000" pitchFamily="2" charset="2"/>
              <a:buChar char="Ø"/>
            </a:pPr>
            <a:r>
              <a:rPr lang="en-US" dirty="0">
                <a:solidFill>
                  <a:schemeClr val="bg1"/>
                </a:solidFill>
                <a:latin typeface="Aptos Display" panose="020B0004020202020204" pitchFamily="34" charset="0"/>
              </a:rPr>
              <a:t>Call to report: 833-5US-SAFE</a:t>
            </a:r>
          </a:p>
          <a:p>
            <a:pPr>
              <a:buFont typeface="Wingdings" panose="05000000000000000000" pitchFamily="2" charset="2"/>
              <a:buChar char="Ø"/>
            </a:pPr>
            <a:r>
              <a:rPr lang="en-US" dirty="0">
                <a:solidFill>
                  <a:schemeClr val="bg1"/>
                </a:solidFill>
                <a:latin typeface="Aptos Display" panose="020B0004020202020204" pitchFamily="34" charset="0"/>
              </a:rPr>
              <a:t>Safe Sport Helpline: 866-200-0796</a:t>
            </a:r>
          </a:p>
          <a:p>
            <a:pPr>
              <a:buFont typeface="Wingdings" panose="05000000000000000000" pitchFamily="2" charset="2"/>
              <a:buChar char="Ø"/>
            </a:pPr>
            <a:r>
              <a:rPr lang="en-US" dirty="0">
                <a:solidFill>
                  <a:schemeClr val="bg1"/>
                </a:solidFill>
                <a:latin typeface="Aptos Display" panose="020B0004020202020204" pitchFamily="34" charset="0"/>
              </a:rPr>
              <a:t>Website for Safe Sport: USCENTERFORSAFESPORT.ORG</a:t>
            </a:r>
          </a:p>
          <a:p>
            <a:pPr>
              <a:buFont typeface="Wingdings" panose="05000000000000000000" pitchFamily="2" charset="2"/>
              <a:buChar char="Ø"/>
            </a:pPr>
            <a:r>
              <a:rPr lang="en-US" dirty="0">
                <a:solidFill>
                  <a:schemeClr val="bg1"/>
                </a:solidFill>
                <a:latin typeface="Aptos Display" panose="020B0004020202020204" pitchFamily="34" charset="0"/>
              </a:rPr>
              <a:t>Website for USA Hockey: USAHOCKEY.ORG</a:t>
            </a:r>
          </a:p>
        </p:txBody>
      </p:sp>
      <p:sp>
        <p:nvSpPr>
          <p:cNvPr id="4" name="TextBox 3">
            <a:extLst>
              <a:ext uri="{FF2B5EF4-FFF2-40B4-BE49-F238E27FC236}">
                <a16:creationId xmlns:a16="http://schemas.microsoft.com/office/drawing/2014/main" id="{EDEACCA3-B58F-59FE-0AF2-267491BED312}"/>
              </a:ext>
            </a:extLst>
          </p:cNvPr>
          <p:cNvSpPr txBox="1"/>
          <p:nvPr/>
        </p:nvSpPr>
        <p:spPr>
          <a:xfrm>
            <a:off x="755374" y="5083864"/>
            <a:ext cx="10598426" cy="1200329"/>
          </a:xfrm>
          <a:prstGeom prst="rect">
            <a:avLst/>
          </a:prstGeom>
          <a:noFill/>
        </p:spPr>
        <p:txBody>
          <a:bodyPr wrap="square" rtlCol="0">
            <a:spAutoFit/>
          </a:bodyPr>
          <a:lstStyle/>
          <a:p>
            <a:pPr algn="ctr"/>
            <a:r>
              <a:rPr lang="en-US" sz="2400" dirty="0">
                <a:solidFill>
                  <a:schemeClr val="bg1"/>
                </a:solidFill>
                <a:latin typeface="Aptos ExtraBold" panose="020B0004020202020204" pitchFamily="34" charset="0"/>
              </a:rPr>
              <a:t>No event is too dumb or ridiculous to discuss. </a:t>
            </a:r>
          </a:p>
          <a:p>
            <a:pPr algn="ctr"/>
            <a:r>
              <a:rPr lang="en-US" sz="2400" dirty="0">
                <a:solidFill>
                  <a:schemeClr val="bg1"/>
                </a:solidFill>
                <a:latin typeface="Aptos ExtraBold" panose="020B0004020202020204" pitchFamily="34" charset="0"/>
              </a:rPr>
              <a:t>Please reach out with any questions or concerns. </a:t>
            </a:r>
          </a:p>
          <a:p>
            <a:pPr algn="ctr"/>
            <a:r>
              <a:rPr lang="en-US" sz="2400" dirty="0">
                <a:solidFill>
                  <a:schemeClr val="bg1"/>
                </a:solidFill>
                <a:latin typeface="Aptos ExtraBold" panose="020B0004020202020204" pitchFamily="34" charset="0"/>
              </a:rPr>
              <a:t>We want you and your player to feel safe.  </a:t>
            </a:r>
          </a:p>
        </p:txBody>
      </p:sp>
    </p:spTree>
    <p:extLst>
      <p:ext uri="{BB962C8B-B14F-4D97-AF65-F5344CB8AC3E}">
        <p14:creationId xmlns:p14="http://schemas.microsoft.com/office/powerpoint/2010/main" val="35645608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4003</TotalTime>
  <Words>5512</Words>
  <Application>Microsoft Office PowerPoint</Application>
  <PresentationFormat>Widescreen</PresentationFormat>
  <Paragraphs>244</Paragraphs>
  <Slides>31</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31</vt:i4>
      </vt:variant>
    </vt:vector>
  </HeadingPairs>
  <TitlesOfParts>
    <vt:vector size="40" baseType="lpstr">
      <vt:lpstr>Amasis MT Pro Black</vt:lpstr>
      <vt:lpstr>Aptos Display</vt:lpstr>
      <vt:lpstr>Aptos ExtraBold</vt:lpstr>
      <vt:lpstr>Arial</vt:lpstr>
      <vt:lpstr>Calibri</vt:lpstr>
      <vt:lpstr>Calibri Light</vt:lpstr>
      <vt:lpstr>Wingdings</vt:lpstr>
      <vt:lpstr>YALBszL9wLA 0</vt:lpstr>
      <vt:lpstr>Office Theme</vt:lpstr>
      <vt:lpstr>AYHL Divisional Meeting</vt:lpstr>
      <vt:lpstr>Items for Review</vt:lpstr>
      <vt:lpstr>AYHL Code of Conduct</vt:lpstr>
      <vt:lpstr>AYHL Code of Conduct </vt:lpstr>
      <vt:lpstr>AYHL Code of Conduct </vt:lpstr>
      <vt:lpstr>AYHL Code of Conduct</vt:lpstr>
      <vt:lpstr>What Is Safe Sport?</vt:lpstr>
      <vt:lpstr>THINK BEFORE YOU ACT!</vt:lpstr>
      <vt:lpstr>Resources and how to report a violation</vt:lpstr>
      <vt:lpstr>Expectations of AYHL Coaches</vt:lpstr>
      <vt:lpstr>Expectations of AYHL Coaches</vt:lpstr>
      <vt:lpstr>Expectations of AYHL Coaches</vt:lpstr>
      <vt:lpstr>Conflict Resolution Approach for Coaches</vt:lpstr>
      <vt:lpstr>Conflict Resolution Approach for Coaches</vt:lpstr>
      <vt:lpstr>Coaches Chain of Complaint</vt:lpstr>
      <vt:lpstr>Coaches Chain of Complaint</vt:lpstr>
      <vt:lpstr>Arapahoe Warriors Player Expectations</vt:lpstr>
      <vt:lpstr>Arapahoe Warriors Player Expectations</vt:lpstr>
      <vt:lpstr>Arapahoe Warriors Player Expectations</vt:lpstr>
      <vt:lpstr>Player Locker Room Rules</vt:lpstr>
      <vt:lpstr>Player Locker Room Rules</vt:lpstr>
      <vt:lpstr>AHI Discipline Process and Committee Procedures</vt:lpstr>
      <vt:lpstr>AHI Discipline Process and Committee Procedures</vt:lpstr>
      <vt:lpstr>AHI Discipline Process and Committee Procedures</vt:lpstr>
      <vt:lpstr>AHI Discipline Process and Committee Procedures</vt:lpstr>
      <vt:lpstr>AHI Discipline Process and Committee Procedures</vt:lpstr>
      <vt:lpstr>AHI Discipline Process and Committee Procedures</vt:lpstr>
      <vt:lpstr>AHI Discipline Process and Committee Procedures</vt:lpstr>
      <vt:lpstr>The Warrior Outreach Program  Contribution, Connection, Community </vt:lpstr>
      <vt:lpstr>Ask a Referee</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Susan Pfeiffer</dc:creator>
  <cp:lastModifiedBy>Susan Pfeiffer</cp:lastModifiedBy>
  <cp:revision>27</cp:revision>
  <dcterms:created xsi:type="dcterms:W3CDTF">2023-08-28T19:58:28Z</dcterms:created>
  <dcterms:modified xsi:type="dcterms:W3CDTF">2025-09-09T17:15:27Z</dcterms:modified>
</cp:coreProperties>
</file>