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0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8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9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3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7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FigureOut">
              <a:rPr lang="en-US" dirty="0"/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7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52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506" y="985405"/>
            <a:ext cx="9214666" cy="131727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Modern No. 20"/>
              </a:rPr>
              <a:t>BPBA Parent Meeting 2025-26</a:t>
            </a:r>
          </a:p>
        </p:txBody>
      </p:sp>
      <p:pic>
        <p:nvPicPr>
          <p:cNvPr id="5" name="Picture 4" descr="A logo for a basketball association&#10;&#10;AI-generated content may be incorrect.">
            <a:extLst>
              <a:ext uri="{FF2B5EF4-FFF2-40B4-BE49-F238E27FC236}">
                <a16:creationId xmlns:a16="http://schemas.microsoft.com/office/drawing/2014/main" id="{A1D615B3-2781-0767-0CB5-DEC6315A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44" y="3331158"/>
            <a:ext cx="3229841" cy="2776970"/>
          </a:xfrm>
          <a:prstGeom prst="rect">
            <a:avLst/>
          </a:prstGeom>
        </p:spPr>
      </p:pic>
      <p:pic>
        <p:nvPicPr>
          <p:cNvPr id="6" name="Picture 5" descr="A logo of a tiger">
            <a:extLst>
              <a:ext uri="{FF2B5EF4-FFF2-40B4-BE49-F238E27FC236}">
                <a16:creationId xmlns:a16="http://schemas.microsoft.com/office/drawing/2014/main" id="{B2153C8E-8D79-020F-2554-9AD18EE4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38" y="3333585"/>
            <a:ext cx="2944091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7AA-5C48-F7FB-30BF-101AE287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EF70065B-3A9A-0321-9AA8-F4AFE0C6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14" y="-3030"/>
            <a:ext cx="12197195" cy="68626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566FD-BF9F-2C34-7C51-85B39F11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FF1B-B6E7-4A96-86CF-A96B5F6CB990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B4B3-1995-1A7E-005F-08D8CC01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533A-B778-82D8-F65F-53F53F9E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2CED-B34D-1209-6FBF-C9A4D71A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ign on a fence&#10;&#10;AI-generated content may be incorrect.">
            <a:extLst>
              <a:ext uri="{FF2B5EF4-FFF2-40B4-BE49-F238E27FC236}">
                <a16:creationId xmlns:a16="http://schemas.microsoft.com/office/drawing/2014/main" id="{EDB7C97F-47E3-A6C6-0950-8FFDF9FC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" y="-3031"/>
            <a:ext cx="12190998" cy="686261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EDFA0-EDE9-43A1-D136-BE49993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3723-19B7-4181-8EAF-81485F4CE2F6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3C0C0-8536-0448-D87F-352885AE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5802-9542-389C-1ADF-374755D0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B460-1F82-FE2B-7E38-42622770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Player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B531-F372-1C55-D74F-297E65D0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55" y="2132156"/>
            <a:ext cx="5083122" cy="42908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1. Effort and Attitude</a:t>
            </a:r>
            <a:endParaRPr lang="en-US" sz="1200" b="1" dirty="0">
              <a:solidFill>
                <a:srgbClr val="FF0000"/>
              </a:solidFill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Always give your best effort.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Stay positive.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Support teammates.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endParaRPr lang="en-US" sz="1200" dirty="0">
              <a:latin typeface="Modern No. 20"/>
            </a:endParaRPr>
          </a:p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2. Learning and Development</a:t>
            </a:r>
            <a:endParaRPr lang="en-US" sz="1200">
              <a:solidFill>
                <a:srgbClr val="FF0000"/>
              </a:solidFill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Focus on fundamentals.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Be coachable.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Ask questions.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endParaRPr lang="en-US" sz="1200" dirty="0">
              <a:latin typeface="Modern No. 20"/>
            </a:endParaRPr>
          </a:p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3. Teamwork and Sportsmanship</a:t>
            </a:r>
            <a:endParaRPr lang="en-US" sz="1200">
              <a:solidFill>
                <a:srgbClr val="FF0000"/>
              </a:solidFill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Play as a team.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r>
              <a:rPr lang="en-US" sz="1200">
                <a:latin typeface="Modern No. 20"/>
                <a:ea typeface="+mn-lt"/>
                <a:cs typeface="+mn-lt"/>
              </a:rPr>
              <a:t>uccess.</a:t>
            </a:r>
            <a:endParaRPr lang="en-US" sz="120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Respect everyone.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r>
              <a:rPr lang="en-US" sz="1200" b="1">
                <a:latin typeface="Modern No. 20"/>
                <a:ea typeface="+mn-lt"/>
                <a:cs typeface="+mn-lt"/>
              </a:rPr>
              <a:t>Celebrate effort, not just wins.</a:t>
            </a:r>
            <a:r>
              <a:rPr lang="en-US" sz="1200" dirty="0">
                <a:latin typeface="Modern No. 20"/>
                <a:ea typeface="+mn-lt"/>
                <a:cs typeface="+mn-lt"/>
              </a:rPr>
              <a:t> </a:t>
            </a:r>
            <a:endParaRPr lang="en-US" sz="1200" dirty="0">
              <a:latin typeface="Modern No. 20"/>
            </a:endParaRPr>
          </a:p>
          <a:p>
            <a:endParaRPr lang="en-US" sz="1200" b="1" dirty="0">
              <a:latin typeface="Modern No. 20"/>
            </a:endParaRPr>
          </a:p>
          <a:p>
            <a:endParaRPr lang="en-US" sz="1200" b="1" dirty="0">
              <a:latin typeface="Modern No. 20"/>
            </a:endParaRPr>
          </a:p>
          <a:p>
            <a:endParaRPr lang="en-US" sz="1200" dirty="0">
              <a:latin typeface="Modern No. 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9B1D3-229A-0AD4-9FB0-2FC4BD75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C7-F3D3-48F9-9C56-0DF95A406269}" type="datetime1">
              <a:t>9/22/25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61A4D-4F0F-7217-D9A9-95404EB8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171-BEC8-17FE-C95F-1018D66E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154FE-2FF1-8E39-2C35-D62DA62728C3}"/>
              </a:ext>
            </a:extLst>
          </p:cNvPr>
          <p:cNvSpPr txBox="1"/>
          <p:nvPr/>
        </p:nvSpPr>
        <p:spPr>
          <a:xfrm>
            <a:off x="5692775" y="2128838"/>
            <a:ext cx="552132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4. Practice and Attendance</a:t>
            </a:r>
          </a:p>
          <a:p>
            <a:endParaRPr lang="en-US" sz="1200" b="1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Be on time and ready.</a:t>
            </a:r>
            <a:endParaRPr lang="en-US" sz="1200">
              <a:latin typeface="Modern No. 20"/>
            </a:endParaRPr>
          </a:p>
          <a:p>
            <a:pPr marL="228600" indent="-228600">
              <a:buFont typeface=""/>
              <a:buChar char="•"/>
            </a:pPr>
            <a:endParaRPr lang="en-US" sz="1200" b="1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Practice consistently.</a:t>
            </a:r>
            <a:r>
              <a:rPr lang="en-US" sz="1200" dirty="0">
                <a:latin typeface="Modern No. 20"/>
              </a:rPr>
              <a:t> </a:t>
            </a: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Communicate.</a:t>
            </a:r>
            <a:r>
              <a:rPr lang="en-US" sz="1200" dirty="0">
                <a:latin typeface="Modern No. 20"/>
              </a:rPr>
              <a:t> </a:t>
            </a: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5. Game Day Behavior</a:t>
            </a:r>
            <a:endParaRPr lang="en-US" sz="1200" b="1" dirty="0">
              <a:solidFill>
                <a:srgbClr val="FF0000"/>
              </a:solidFill>
              <a:latin typeface="Modern No. 20"/>
            </a:endParaRPr>
          </a:p>
          <a:p>
            <a:endParaRPr lang="en-US" sz="1200" b="1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Follow the game plan.</a:t>
            </a:r>
            <a:r>
              <a:rPr lang="en-US" sz="1200" dirty="0">
                <a:latin typeface="Modern No. 20"/>
              </a:rPr>
              <a:t> </a:t>
            </a: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Stay focused.</a:t>
            </a:r>
            <a:r>
              <a:rPr lang="en-US" sz="1200" dirty="0">
                <a:latin typeface="Modern No. 20"/>
              </a:rPr>
              <a:t> </a:t>
            </a: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Handle wins and losses with grace.</a:t>
            </a:r>
            <a:endParaRPr lang="en-US" sz="1200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r>
              <a:rPr lang="en-US" sz="1200" b="1">
                <a:solidFill>
                  <a:srgbClr val="FF0000"/>
                </a:solidFill>
                <a:latin typeface="Modern No. 20"/>
              </a:rPr>
              <a:t>6. Academic and Personal Balance</a:t>
            </a:r>
            <a:endParaRPr lang="en-US" sz="1200" b="1" dirty="0">
              <a:solidFill>
                <a:srgbClr val="FFFFFF"/>
              </a:solidFill>
              <a:latin typeface="Modern No. 20"/>
            </a:endParaRPr>
          </a:p>
          <a:p>
            <a:endParaRPr lang="en-US" sz="1200" b="1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School comes first.</a:t>
            </a:r>
            <a:r>
              <a:rPr lang="en-US" sz="1200" dirty="0">
                <a:latin typeface="Modern No. 20"/>
              </a:rPr>
              <a:t> </a:t>
            </a:r>
          </a:p>
          <a:p>
            <a:pPr marL="228600" indent="-228600">
              <a:buFont typeface=""/>
              <a:buChar char="•"/>
            </a:pPr>
            <a:endParaRPr lang="en-US" sz="1200" dirty="0">
              <a:latin typeface="Modern No. 20"/>
            </a:endParaRPr>
          </a:p>
          <a:p>
            <a:pPr marL="228600" indent="-228600">
              <a:buFont typeface=""/>
              <a:buChar char="•"/>
            </a:pPr>
            <a:r>
              <a:rPr lang="en-US" sz="1200" b="1">
                <a:latin typeface="Modern No. 20"/>
              </a:rPr>
              <a:t>Balance sports with rest and fun.</a:t>
            </a:r>
            <a:r>
              <a:rPr lang="en-US" sz="1200" dirty="0">
                <a:latin typeface="Modern No. 2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55E9D-936D-A167-3531-B5151B940956}"/>
              </a:ext>
            </a:extLst>
          </p:cNvPr>
          <p:cNvSpPr/>
          <p:nvPr/>
        </p:nvSpPr>
        <p:spPr>
          <a:xfrm>
            <a:off x="329045" y="121227"/>
            <a:ext cx="762000" cy="225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for a basketball association&#10;&#10;AI-generated content may be incorrect.">
            <a:extLst>
              <a:ext uri="{FF2B5EF4-FFF2-40B4-BE49-F238E27FC236}">
                <a16:creationId xmlns:a16="http://schemas.microsoft.com/office/drawing/2014/main" id="{F5D3FF86-9AB0-59A0-DBCA-3DBDDE8A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687" y="911225"/>
            <a:ext cx="2857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6341-AC40-BE4F-D1B4-DC8C32C9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Modern No. 20"/>
              </a:rPr>
              <a:t>                        Thank you...</a:t>
            </a:r>
            <a:endParaRPr lang="en-US" dirty="0">
              <a:solidFill>
                <a:srgbClr val="FF0000"/>
              </a:solidFill>
              <a:latin typeface="Modern No. 20"/>
            </a:endParaRPr>
          </a:p>
        </p:txBody>
      </p:sp>
      <p:pic>
        <p:nvPicPr>
          <p:cNvPr id="8" name="Content Placeholder 7" descr="A logo of a tiger&#10;&#10;AI-generated content may be incorrect.">
            <a:extLst>
              <a:ext uri="{FF2B5EF4-FFF2-40B4-BE49-F238E27FC236}">
                <a16:creationId xmlns:a16="http://schemas.microsoft.com/office/drawing/2014/main" id="{9AF354AD-FCF8-B0B4-55F1-9EEA7D033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330" y="2523042"/>
            <a:ext cx="3333750" cy="29440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2BCA4-2BD9-C9B1-F7EB-F59A9E32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6A4-9730-42F7-8FC8-8282371B08C0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32B9-073E-7205-296D-B7654A1E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3161-3D4E-6937-85F5-813B06C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62F84-4FDF-2FDB-7A95-05986DBE25F6}"/>
              </a:ext>
            </a:extLst>
          </p:cNvPr>
          <p:cNvSpPr/>
          <p:nvPr/>
        </p:nvSpPr>
        <p:spPr>
          <a:xfrm>
            <a:off x="398317" y="112567"/>
            <a:ext cx="675409" cy="199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4B553-EE6F-E27B-B0AC-BE9883E65540}"/>
              </a:ext>
            </a:extLst>
          </p:cNvPr>
          <p:cNvSpPr txBox="1"/>
          <p:nvPr/>
        </p:nvSpPr>
        <p:spPr>
          <a:xfrm>
            <a:off x="5870863" y="3532909"/>
            <a:ext cx="203488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  <a:latin typeface="Modern No. 20"/>
              </a:rPr>
              <a:t>BPBA</a:t>
            </a:r>
          </a:p>
        </p:txBody>
      </p:sp>
      <p:pic>
        <p:nvPicPr>
          <p:cNvPr id="10" name="Picture 9" descr="A group of girls wearing medals&#10;&#10;AI-generated content may be incorrect.">
            <a:extLst>
              <a:ext uri="{FF2B5EF4-FFF2-40B4-BE49-F238E27FC236}">
                <a16:creationId xmlns:a16="http://schemas.microsoft.com/office/drawing/2014/main" id="{D1E2C684-8D8A-22D9-892C-2D2DF6DD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801" y="389227"/>
            <a:ext cx="2479964" cy="2477366"/>
          </a:xfrm>
          <a:prstGeom prst="rect">
            <a:avLst/>
          </a:prstGeom>
        </p:spPr>
      </p:pic>
      <p:pic>
        <p:nvPicPr>
          <p:cNvPr id="11" name="Picture 10" descr="A group of boys holding trophies&#10;&#10;AI-generated content may be incorrect.">
            <a:extLst>
              <a:ext uri="{FF2B5EF4-FFF2-40B4-BE49-F238E27FC236}">
                <a16:creationId xmlns:a16="http://schemas.microsoft.com/office/drawing/2014/main" id="{1B8E5364-D530-7F2A-B8F4-9FBFA4F77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3922568"/>
            <a:ext cx="3333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335C-A8A6-D153-FBE0-74E73499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78" y="308475"/>
            <a:ext cx="8934975" cy="93655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Modern No. 20"/>
              </a:rPr>
              <a:t>Season Overview: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C2860-D913-E498-642B-0E612691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59" y="1492826"/>
            <a:ext cx="7005204" cy="3358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dern No. 20"/>
              </a:rPr>
              <a:t>BPBA overview</a:t>
            </a:r>
          </a:p>
          <a:p>
            <a:r>
              <a:rPr lang="en-US">
                <a:solidFill>
                  <a:schemeClr val="bg1"/>
                </a:solidFill>
                <a:latin typeface="Modern No. 20"/>
              </a:rPr>
              <a:t>Registration and Fee information outline</a:t>
            </a:r>
          </a:p>
          <a:p>
            <a:r>
              <a:rPr lang="en-US">
                <a:solidFill>
                  <a:schemeClr val="bg1"/>
                </a:solidFill>
                <a:latin typeface="Modern No. 20"/>
              </a:rPr>
              <a:t>Practice and Tournament Information</a:t>
            </a:r>
          </a:p>
          <a:p>
            <a:r>
              <a:rPr lang="en-US">
                <a:solidFill>
                  <a:schemeClr val="bg1"/>
                </a:solidFill>
                <a:latin typeface="Modern No. 20"/>
              </a:rPr>
              <a:t>Volunteer/Dibs</a:t>
            </a:r>
          </a:p>
          <a:p>
            <a:r>
              <a:rPr lang="en-US">
                <a:solidFill>
                  <a:schemeClr val="bg1"/>
                </a:solidFill>
                <a:latin typeface="Modern No. 20"/>
              </a:rPr>
              <a:t>Coaches</a:t>
            </a:r>
          </a:p>
          <a:p>
            <a:r>
              <a:rPr lang="en-US">
                <a:solidFill>
                  <a:schemeClr val="bg1"/>
                </a:solidFill>
                <a:latin typeface="Modern No. 20"/>
              </a:rPr>
              <a:t>Parent and Player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72DBC-4369-6835-D1F4-10118FDA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549A-D3D9-4204-A36C-F29F6941D60B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B2A8B-EBC0-8EB8-9457-8D267FD1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478DF-BA19-4FF7-F7D2-1E3F4083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5AA9-CC1E-D9C3-8892-BDA3EE74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74" y="620202"/>
            <a:ext cx="8837560" cy="143878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Modern No. 20"/>
              </a:rPr>
              <a:t>About BPBA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31EF-00F9-9CF8-90CD-B61DD264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41" y="2306781"/>
            <a:ext cx="8766123" cy="39336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Belle Plaine Basketball Association (BPBA) was founded in 2006.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Is a proud member of the Mn Youth Athletic Services (MYAS). This is who helps to support and host a lot of the tournaments and leagues through the state for basketball, including the Mn state tournament. 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Board Members: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Shelly Williams (President)                      Tom Endres (Volunteer Coordinator)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Peter Klaverkamp(Vice President)            Rebecca Tanner (Website/Social Media)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Andy Holiday (Tournament Director)      Brady Wohler (non-voting member)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Tara Henke (Facilites Coordinator)          Elliot Rudd (non-voting member)</a:t>
            </a:r>
          </a:p>
          <a:p>
            <a:r>
              <a:rPr lang="en-US" sz="1600">
                <a:solidFill>
                  <a:srgbClr val="FF0000"/>
                </a:solidFill>
                <a:latin typeface="Modern No. 20"/>
              </a:rPr>
              <a:t>Terry Schmidt/ Brady Hartmann (Uniform/ Player Experience)</a:t>
            </a:r>
          </a:p>
          <a:p>
            <a:endParaRPr lang="en-US" sz="1600">
              <a:solidFill>
                <a:srgbClr val="FF0000"/>
              </a:solidFill>
              <a:latin typeface="Modern No. 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B6A7-F245-7C49-A742-FD6F0D5F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729D-4E4C-4612-92C1-8A393B4B9ADA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8BE25-06C6-7BFC-9F48-A8376BDD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6D9E-5345-70D7-E606-01D8CCAE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3</a:t>
            </a:fld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D459A04B-6CA5-5BEC-C3F6-9C8F0748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713" y="411162"/>
            <a:ext cx="2846388" cy="1995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191D0-37E3-6234-D91F-7E0E614E2539}"/>
              </a:ext>
            </a:extLst>
          </p:cNvPr>
          <p:cNvSpPr/>
          <p:nvPr/>
        </p:nvSpPr>
        <p:spPr>
          <a:xfrm>
            <a:off x="406976" y="138545"/>
            <a:ext cx="580159" cy="138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698D-900F-A02A-944C-03ABBEA8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ed oval with black text">
            <a:extLst>
              <a:ext uri="{FF2B5EF4-FFF2-40B4-BE49-F238E27FC236}">
                <a16:creationId xmlns:a16="http://schemas.microsoft.com/office/drawing/2014/main" id="{C01E3813-7B48-B1A0-6488-DAB7851A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" y="3463"/>
            <a:ext cx="12193719" cy="68575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237A-92CD-B6F1-ECF6-74F3052F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385D-C375-4309-BA66-964D0E577605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38BD-DB7E-8A9E-27AC-CB0AD17A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DACA9-E750-CEA1-E815-AAEBB32E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54E6-F3A9-2D5A-ECB5-6F617C18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Modern No. 20"/>
              </a:rPr>
              <a:t>Tiger Paw Challenge Tournament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59A1-EE89-E08C-29BB-15DA0048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31" y="2055996"/>
            <a:ext cx="10236468" cy="3744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r>
              <a:rPr lang="en-US" dirty="0">
                <a:solidFill>
                  <a:srgbClr val="FF0000"/>
                </a:solidFill>
                <a:latin typeface="Modern No. 20"/>
              </a:rPr>
              <a:t> Tentatively Jan18 or 19th 2026</a:t>
            </a:r>
          </a:p>
          <a:p>
            <a:endParaRPr lang="en-US" dirty="0">
              <a:solidFill>
                <a:srgbClr val="FF0000"/>
              </a:solidFill>
              <a:latin typeface="Modern No. 20"/>
            </a:endParaRPr>
          </a:p>
          <a:p>
            <a:r>
              <a:rPr lang="en-US" dirty="0">
                <a:solidFill>
                  <a:srgbClr val="FF0000"/>
                </a:solidFill>
                <a:latin typeface="Modern No. 20"/>
              </a:rPr>
              <a:t>Includes both Boys and Girls  3 /4 -8</a:t>
            </a:r>
            <a:r>
              <a:rPr lang="en-US" baseline="30000" dirty="0">
                <a:solidFill>
                  <a:srgbClr val="FF0000"/>
                </a:solidFill>
                <a:latin typeface="Modern No. 20"/>
              </a:rPr>
              <a:t>th</a:t>
            </a:r>
            <a:r>
              <a:rPr lang="en-US" dirty="0">
                <a:solidFill>
                  <a:srgbClr val="FF0000"/>
                </a:solidFill>
                <a:latin typeface="Modern No. 20"/>
              </a:rPr>
              <a:t> Grade</a:t>
            </a:r>
          </a:p>
          <a:p>
            <a:endParaRPr lang="en-US" dirty="0">
              <a:solidFill>
                <a:srgbClr val="FF0000"/>
              </a:solidFill>
              <a:latin typeface="Modern No. 20"/>
            </a:endParaRPr>
          </a:p>
          <a:p>
            <a:r>
              <a:rPr lang="en-US" dirty="0">
                <a:solidFill>
                  <a:srgbClr val="FF0000"/>
                </a:solidFill>
                <a:latin typeface="Modern No. 20"/>
              </a:rPr>
              <a:t>This will be the opportunity to get volunteer hours (set up/concessions/gate)</a:t>
            </a:r>
          </a:p>
          <a:p>
            <a:endParaRPr lang="en-US" dirty="0">
              <a:solidFill>
                <a:srgbClr val="FF0000"/>
              </a:solidFill>
              <a:latin typeface="Modern No. 20"/>
            </a:endParaRPr>
          </a:p>
          <a:p>
            <a:r>
              <a:rPr lang="en-US" dirty="0">
                <a:solidFill>
                  <a:srgbClr val="FF0000"/>
                </a:solidFill>
                <a:latin typeface="Modern No. 20"/>
              </a:rPr>
              <a:t>(Change from the previous years, which had two tournaments)</a:t>
            </a:r>
          </a:p>
          <a:p>
            <a:endParaRPr lang="en-US" dirty="0">
              <a:solidFill>
                <a:srgbClr val="FF0000"/>
              </a:solidFill>
              <a:latin typeface="Modern No. 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08D34-85D5-1250-A068-E78E94A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2D9B-A8B0-445F-9835-0F2F0FA4D8D9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645E3-F2CD-3A7D-BEFE-4A0E5538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C6BA-0B60-1C39-61FC-FE82240A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5</a:t>
            </a:fld>
            <a:endParaRPr lang="en-US"/>
          </a:p>
        </p:txBody>
      </p:sp>
      <p:pic>
        <p:nvPicPr>
          <p:cNvPr id="10" name="Picture 9" descr="A basketball going into a net&#10;&#10;AI-generated content may be incorrect.">
            <a:extLst>
              <a:ext uri="{FF2B5EF4-FFF2-40B4-BE49-F238E27FC236}">
                <a16:creationId xmlns:a16="http://schemas.microsoft.com/office/drawing/2014/main" id="{D35E7F8C-440F-D072-8B1A-F312D187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308" y="2578742"/>
            <a:ext cx="3772142" cy="2356413"/>
          </a:xfrm>
          <a:prstGeom prst="rect">
            <a:avLst/>
          </a:prstGeom>
        </p:spPr>
      </p:pic>
      <p:pic>
        <p:nvPicPr>
          <p:cNvPr id="11" name="Picture 10" descr="A logo of a tiger&#10;&#10;AI-generated content may be incorrect.">
            <a:extLst>
              <a:ext uri="{FF2B5EF4-FFF2-40B4-BE49-F238E27FC236}">
                <a16:creationId xmlns:a16="http://schemas.microsoft.com/office/drawing/2014/main" id="{8125EA3E-681D-C7E3-2975-3A2044413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8" y="74149"/>
            <a:ext cx="1327473" cy="12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2AFB-C3E5-C558-8040-E87B8E4B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ed and white card with black text&#10;&#10;AI-generated content may be incorrect.">
            <a:extLst>
              <a:ext uri="{FF2B5EF4-FFF2-40B4-BE49-F238E27FC236}">
                <a16:creationId xmlns:a16="http://schemas.microsoft.com/office/drawing/2014/main" id="{1C3481E4-CA18-943C-95BB-1F90215EE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" y="-3030"/>
            <a:ext cx="12190270" cy="68626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B1697-E000-38FE-B95B-5D49CC28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B1C5-2500-4D44-80BF-1159E04F074B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8938B-F6DE-DFF2-CA58-A8356682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6476-1B39-EC6C-4485-5CADA98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A27F-F63E-A9D2-8857-22780BED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ed and white text on a white background">
            <a:extLst>
              <a:ext uri="{FF2B5EF4-FFF2-40B4-BE49-F238E27FC236}">
                <a16:creationId xmlns:a16="http://schemas.microsoft.com/office/drawing/2014/main" id="{3948CDBA-8DB2-6DAA-CF39-40032D4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" y="-3031"/>
            <a:ext cx="12187547" cy="68626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97F81-4C4B-05DA-2CB7-C167CABF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AA8C-83E1-4390-9695-DE9E1EC2D5A0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DC9CE-7B5E-1569-3D91-2EDA0EE3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9B86-865F-C08C-B0A1-27E2DBB9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61BC-3AAA-E56F-4C27-1563C08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Modern No. 20"/>
              </a:rPr>
              <a:t>      Financial and Volunteer Commitment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295A-71C3-83F7-75A4-DF77178D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F88-FFD9-49B7-A360-F5777CB91083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BBF8-FB5E-7967-09F0-2C30FA23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80E5-8329-E500-8D58-28ADA1E5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339120-2C7A-B1AE-2DCC-3366C44D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172" y="2462645"/>
            <a:ext cx="3921361" cy="3870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Neue Haas Grotesk Text Pro"/>
              </a:rPr>
              <a:t>          </a:t>
            </a:r>
            <a:r>
              <a:rPr lang="en-US" u="sng" dirty="0">
                <a:latin typeface="Modern No. 20"/>
              </a:rPr>
              <a:t>Volunteer Commitment </a:t>
            </a:r>
          </a:p>
          <a:p>
            <a:pPr marL="285750" indent="-285750"/>
            <a:r>
              <a:rPr lang="en-US" dirty="0">
                <a:latin typeface="Modern No. 20"/>
              </a:rPr>
              <a:t>6 hours per player</a:t>
            </a:r>
          </a:p>
          <a:p>
            <a:pPr marL="285750" indent="-285750"/>
            <a:r>
              <a:rPr lang="en-US" dirty="0">
                <a:latin typeface="Modern No. 20"/>
              </a:rPr>
              <a:t>$300 check due at time of tryouts/evaluations as a deposit for volunteer hours (Max cap of 12 hour per family with $300 check)</a:t>
            </a:r>
          </a:p>
          <a:p>
            <a:pPr marL="285750" indent="-285750"/>
            <a:r>
              <a:rPr lang="en-US" dirty="0">
                <a:latin typeface="Modern No. 20"/>
              </a:rPr>
              <a:t>Checks are shred when hours are complete or in the event child is not placed on a team.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260B1-E1F2-1084-DF4D-DFC747957326}"/>
              </a:ext>
            </a:extLst>
          </p:cNvPr>
          <p:cNvSpPr/>
          <p:nvPr/>
        </p:nvSpPr>
        <p:spPr>
          <a:xfrm>
            <a:off x="424295" y="121227"/>
            <a:ext cx="632113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C6A9E-5190-E566-5A4A-0602EB9770BA}"/>
              </a:ext>
            </a:extLst>
          </p:cNvPr>
          <p:cNvSpPr txBox="1"/>
          <p:nvPr/>
        </p:nvSpPr>
        <p:spPr>
          <a:xfrm>
            <a:off x="8061613" y="2303318"/>
            <a:ext cx="308263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odern No. 20"/>
              </a:rPr>
              <a:t>         </a:t>
            </a:r>
            <a:r>
              <a:rPr lang="en-US" u="sng">
                <a:latin typeface="Modern No. 20"/>
              </a:rPr>
              <a:t>Uniform Fees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dern No. 20"/>
              </a:rPr>
              <a:t>Same Uniform as 2024-25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dern No. 20"/>
              </a:rPr>
              <a:t>Full Uniform cost is approx. $110  (jersey and shorts are $55 each)</a:t>
            </a:r>
            <a:endParaRPr lang="en-US" dirty="0">
              <a:latin typeface="Modern No. 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08DFA-299D-DFB4-AA70-DF703E31E061}"/>
              </a:ext>
            </a:extLst>
          </p:cNvPr>
          <p:cNvSpPr txBox="1"/>
          <p:nvPr/>
        </p:nvSpPr>
        <p:spPr>
          <a:xfrm>
            <a:off x="536863" y="2571749"/>
            <a:ext cx="2727613" cy="10304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6B5C9-12EE-2412-E3FF-1E5462A35C25}"/>
              </a:ext>
            </a:extLst>
          </p:cNvPr>
          <p:cNvSpPr txBox="1"/>
          <p:nvPr/>
        </p:nvSpPr>
        <p:spPr>
          <a:xfrm>
            <a:off x="424295" y="2571749"/>
            <a:ext cx="295274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latin typeface="Modern No. 20"/>
              </a:rPr>
              <a:t>Tournament/ </a:t>
            </a:r>
            <a:r>
              <a:rPr lang="en-US" u="sng">
                <a:latin typeface="Modern No. 20"/>
              </a:rPr>
              <a:t>Facilities Fee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dern No. 20"/>
              </a:rPr>
              <a:t>4th Grade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dern No. 20"/>
              </a:rPr>
              <a:t>5th Grade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dern No. 20"/>
              </a:rPr>
              <a:t>6-8th Grade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Modern No. 20"/>
            </a:endParaRPr>
          </a:p>
          <a:p>
            <a:r>
              <a:rPr lang="en-US" dirty="0">
                <a:latin typeface="Modern No. 20"/>
              </a:rPr>
              <a:t>This covers insurnace, </a:t>
            </a:r>
            <a:r>
              <a:rPr lang="en-US">
                <a:latin typeface="Modern No. 20"/>
              </a:rPr>
              <a:t>tournament fees, facility fees, equipment etc.</a:t>
            </a:r>
          </a:p>
          <a:p>
            <a:endParaRPr lang="en-US" dirty="0">
              <a:latin typeface="Modern No. 20"/>
            </a:endParaRPr>
          </a:p>
          <a:p>
            <a:r>
              <a:rPr lang="en-US">
                <a:latin typeface="Modern No. 20"/>
              </a:rPr>
              <a:t>Shooting shirts will be provided to players at no charge</a:t>
            </a:r>
            <a:endParaRPr lang="en-US" dirty="0">
              <a:latin typeface="Modern No. 20"/>
            </a:endParaRPr>
          </a:p>
        </p:txBody>
      </p:sp>
    </p:spTree>
    <p:extLst>
      <p:ext uri="{BB962C8B-B14F-4D97-AF65-F5344CB8AC3E}">
        <p14:creationId xmlns:p14="http://schemas.microsoft.com/office/powerpoint/2010/main" val="141238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D0BC-BBEB-3B24-78FB-1903C582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lack and white hand with red text&#10;&#10;AI-generated content may be incorrect.">
            <a:extLst>
              <a:ext uri="{FF2B5EF4-FFF2-40B4-BE49-F238E27FC236}">
                <a16:creationId xmlns:a16="http://schemas.microsoft.com/office/drawing/2014/main" id="{B3870F25-85E1-366A-2DE0-8A5F74BC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5" y="-3031"/>
            <a:ext cx="12241425" cy="68626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9750-798E-AA9F-9F83-95E135E2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F06-8384-4278-9DB7-F0FB0773C781}" type="datetime1"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D4C0-D228-E4AF-8D08-F088E3AB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1ED5-5D62-F5EF-C1AD-652518CB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0706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DylanVTI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Dylan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Dyl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CD0E21EA-FD0B-4FCD-9D95-B274E3CB7535}" vid="{F2F2D961-94DA-46D9-ABD7-77D6D5FB2C2D}"/>
    </a:ext>
  </a:extLst>
</a:theme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474</Words>
  <Application>Microsoft Macintosh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Modern No. 20</vt:lpstr>
      <vt:lpstr>Neue Haas Grotesk Text Pro</vt:lpstr>
      <vt:lpstr>DylanVTI</vt:lpstr>
      <vt:lpstr>BPBA Parent Meeting 2025-26</vt:lpstr>
      <vt:lpstr>Season Overview: </vt:lpstr>
      <vt:lpstr>About BPBA</vt:lpstr>
      <vt:lpstr>PowerPoint Presentation</vt:lpstr>
      <vt:lpstr>Tiger Paw Challenge Tournament</vt:lpstr>
      <vt:lpstr>PowerPoint Presentation</vt:lpstr>
      <vt:lpstr>PowerPoint Presentation</vt:lpstr>
      <vt:lpstr>      Financial and Volunteer Commitment </vt:lpstr>
      <vt:lpstr>PowerPoint Presentation</vt:lpstr>
      <vt:lpstr>PowerPoint Presentation</vt:lpstr>
      <vt:lpstr>PowerPoint Presentation</vt:lpstr>
      <vt:lpstr>Player Expectations</vt:lpstr>
      <vt:lpstr>                        Thank you...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BPBA Parent Meeting 2025-26</dc:title>
  <dc:creator/>
  <cp:lastModifiedBy>justin.tiny.tanner@gmail.com</cp:lastModifiedBy>
  <cp:revision>281</cp:revision>
  <dcterms:created xsi:type="dcterms:W3CDTF">2025-05-23T16:28:18Z</dcterms:created>
  <dcterms:modified xsi:type="dcterms:W3CDTF">2025-09-23T04:06:25Z</dcterms:modified>
</cp:coreProperties>
</file>