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1pPr>
    <a:lvl2pPr marL="0" marR="0" indent="4572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2pPr>
    <a:lvl3pPr marL="0" marR="0" indent="9144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3pPr>
    <a:lvl4pPr marL="0" marR="0" indent="13716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4pPr>
    <a:lvl5pPr marL="0" marR="0" indent="18288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5pPr>
    <a:lvl6pPr marL="0" marR="0" indent="22860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6pPr>
    <a:lvl7pPr marL="0" marR="0" indent="27432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7pPr>
    <a:lvl8pPr marL="0" marR="0" indent="32004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8pPr>
    <a:lvl9pPr marL="0" marR="0" indent="36576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381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381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firstRow>
  </a:tblStyle>
  <a:tblStyle styleId="{C7B018BB-80A7-4F77-B60F-C8B233D01FF8}"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381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firstCol>
    <a:lastRow>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1">
              <a:satOff val="-1029"/>
              <a:lumOff val="-15629"/>
            </a:schemeClr>
          </a:solidFill>
        </a:fill>
      </a:tcStyle>
    </a:firstRow>
  </a:tblStyle>
  <a:tblStyle styleId="{EEE7283C-3CF3-47DC-8721-378D4A62B228}"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2">
              <a:hueOff val="-168224"/>
              <a:satOff val="18883"/>
              <a:lumOff val="-31844"/>
            </a:schemeClr>
          </a:solidFill>
        </a:fill>
      </a:tcStyle>
    </a:firstCol>
    <a:lastRow>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chemeClr val="accent2">
                  <a:hueOff val="-168224"/>
                  <a:satOff val="18883"/>
                  <a:lumOff val="-31844"/>
                </a:schemeClr>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00DBB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97492"/>
              <a:satOff val="-3125"/>
              <a:lumOff val="27021"/>
            </a:schemeClr>
          </a:solidFill>
        </a:fill>
      </a:tcStyle>
    </a:wholeTbl>
    <a:band2H>
      <a:tcTxStyle b="def" i="def"/>
      <a:tcStyle>
        <a:tcBdr/>
        <a:fill>
          <a:solidFill>
            <a:srgbClr val="FFFB00"/>
          </a:solidFill>
        </a:fill>
      </a:tcStyle>
    </a:band2H>
    <a:firstCol>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410732"/>
            </a:schemeClr>
          </a:solidFill>
        </a:fill>
      </a:tcStyle>
    </a:firstCol>
    <a:lastRow>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38100" cap="flat">
              <a:solidFill>
                <a:schemeClr val="accent4">
                  <a:hueOff val="-410732"/>
                </a:schemeClr>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97492"/>
              <a:satOff val="-3125"/>
              <a:lumOff val="27021"/>
            </a:schemeClr>
          </a:solidFill>
        </a:fill>
      </a:tcStyle>
    </a:lastRow>
    <a:firstRow>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737021"/>
            </a:schemeClr>
          </a:solidFill>
        </a:fill>
      </a:tcStyle>
    </a:firstRow>
  </a:tblStyle>
  <a:tblStyle styleId="{33BA23B1-9221-436E-865A-0063620EA4FD}"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b="def" i="def"/>
      <a:tcStyle>
        <a:tcBdr/>
        <a:fill>
          <a:solidFill>
            <a:srgbClr val="DF9DFE"/>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6">
              <a:hueOff val="114748"/>
              <a:satOff val="1446"/>
              <a:lumOff val="-8963"/>
            </a:schemeClr>
          </a:solid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chemeClr val="accent6">
                  <a:hueOff val="114748"/>
                  <a:satOff val="1446"/>
                  <a:lumOff val="-8963"/>
                </a:schemeClr>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6">
              <a:satOff val="-21357"/>
              <a:lumOff val="-20662"/>
            </a:schemeClr>
          </a:solidFill>
        </a:fill>
      </a:tcStyle>
    </a:firstRow>
  </a:tblStyle>
  <a:tblStyle styleId="{2708684C-4D16-4618-839F-0558EEFCDFE6}"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381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500" y="12268782"/>
            <a:ext cx="21971000" cy="660401"/>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pPr/>
            <a:r>
              <a:t>Author and Date</a:t>
            </a:r>
          </a:p>
        </p:txBody>
      </p:sp>
      <p:sp>
        <p:nvSpPr>
          <p:cNvPr id="12" name="Body Level One…"/>
          <p:cNvSpPr txBox="1"/>
          <p:nvPr>
            <p:ph type="body" sz="quarter" idx="1" hasCustomPrompt="1"/>
          </p:nvPr>
        </p:nvSpPr>
        <p:spPr>
          <a:xfrm>
            <a:off x="1206500" y="7357839"/>
            <a:ext cx="21971000" cy="2006601"/>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Presentation Subtitle</a:t>
            </a:r>
          </a:p>
          <a:p>
            <a:pPr lvl="1"/>
            <a:r>
              <a:t/>
            </a:r>
          </a:p>
          <a:p>
            <a:pPr lvl="2"/>
            <a:r>
              <a:t/>
            </a:r>
          </a:p>
          <a:p>
            <a:pPr lvl="3"/>
            <a:r>
              <a:t/>
            </a:r>
          </a:p>
          <a:p>
            <a:pPr lvl="4"/>
            <a:r>
              <a:t/>
            </a:r>
          </a:p>
        </p:txBody>
      </p:sp>
      <p:sp>
        <p:nvSpPr>
          <p:cNvPr id="13" name="Presentation Title"/>
          <p:cNvSpPr txBox="1"/>
          <p:nvPr>
            <p:ph type="title" hasCustomPrompt="1"/>
          </p:nvPr>
        </p:nvSpPr>
        <p:spPr>
          <a:xfrm>
            <a:off x="1206500" y="2621719"/>
            <a:ext cx="21971000" cy="4648201"/>
          </a:xfrm>
          <a:prstGeom prst="rect">
            <a:avLst/>
          </a:prstGeom>
        </p:spPr>
        <p:txBody>
          <a:bodyPr anchor="b"/>
          <a:lstStyle>
            <a:lvl1pPr defTabSz="355600">
              <a:defRPr spc="-119" sz="12000"/>
            </a:lvl1pPr>
          </a:lstStyle>
          <a:p>
            <a:pPr/>
            <a:r>
              <a:t>Presentation Title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prstGeom prst="rect">
            <a:avLst/>
          </a:prstGeom>
        </p:spPr>
        <p:txBody>
          <a:bodyPr/>
          <a:lstStyle/>
          <a:p>
            <a:pPr/>
            <a:r>
              <a:t>Slide Title</a:t>
            </a:r>
          </a:p>
        </p:txBody>
      </p:sp>
      <p:sp>
        <p:nvSpPr>
          <p:cNvPr id="100" name="Slide Subtitl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Subtitl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Agenda Subtitle</a:t>
            </a:r>
          </a:p>
        </p:txBody>
      </p:sp>
      <p:sp>
        <p:nvSpPr>
          <p:cNvPr id="109" name="Body Level One…"/>
          <p:cNvSpPr txBox="1"/>
          <p:nvPr>
            <p:ph type="body" idx="1" hasCustomPrompt="1"/>
          </p:nvPr>
        </p:nvSpPr>
        <p:spPr>
          <a:xfrm>
            <a:off x="1206500" y="4248504"/>
            <a:ext cx="21971000" cy="8256012"/>
          </a:xfrm>
          <a:prstGeom prst="rect">
            <a:avLst/>
          </a:prstGeom>
        </p:spPr>
        <p:txBody>
          <a:bodyPr/>
          <a:lstStyle>
            <a:lvl1pPr marL="0" indent="0" defTabSz="825500">
              <a:spcBef>
                <a:spcPts val="6000"/>
              </a:spcBef>
              <a:buSzTx/>
              <a:buNone/>
              <a:defRPr sz="5000"/>
            </a:lvl1pPr>
            <a:lvl2pPr marL="0" indent="457200" defTabSz="825500">
              <a:spcBef>
                <a:spcPts val="6000"/>
              </a:spcBef>
              <a:buSzTx/>
              <a:buNone/>
              <a:defRPr sz="5000"/>
            </a:lvl2pPr>
            <a:lvl3pPr marL="0" indent="914400" defTabSz="825500">
              <a:spcBef>
                <a:spcPts val="6000"/>
              </a:spcBef>
              <a:buSzTx/>
              <a:buNone/>
              <a:defRPr sz="5000"/>
            </a:lvl3pPr>
            <a:lvl4pPr marL="0" indent="1371600" defTabSz="825500">
              <a:spcBef>
                <a:spcPts val="6000"/>
              </a:spcBef>
              <a:buSzTx/>
              <a:buNone/>
              <a:defRPr sz="5000"/>
            </a:lvl4pPr>
            <a:lvl5pPr marL="0" indent="1828800" defTabSz="825500">
              <a:spcBef>
                <a:spcPts val="6000"/>
              </a:spcBef>
              <a:buSzTx/>
              <a:buNone/>
              <a:defRPr sz="5000"/>
            </a:lvl5pPr>
          </a:lstStyle>
          <a:p>
            <a:pPr/>
            <a:r>
              <a:t>Agenda Topics</a:t>
            </a:r>
          </a:p>
          <a:p>
            <a:pPr lvl="1"/>
            <a:r>
              <a:t/>
            </a:r>
          </a:p>
          <a:p>
            <a:pPr lvl="2"/>
            <a:r>
              <a:t/>
            </a:r>
          </a:p>
          <a:p>
            <a:pPr lvl="3"/>
            <a:r>
              <a:t/>
            </a:r>
          </a:p>
          <a:p>
            <a:pPr lvl="4"/>
            <a:r>
              <a:t/>
            </a:r>
          </a:p>
        </p:txBody>
      </p:sp>
      <p:sp>
        <p:nvSpPr>
          <p:cNvPr id="110" name="Agenda Title"/>
          <p:cNvSpPr txBox="1"/>
          <p:nvPr>
            <p:ph type="title" hasCustomPrompt="1"/>
          </p:nvPr>
        </p:nvSpPr>
        <p:spPr>
          <a:prstGeom prst="rect">
            <a:avLst/>
          </a:prstGeom>
        </p:spPr>
        <p:txBody>
          <a:bodyPr/>
          <a:lstStyle/>
          <a:p>
            <a:pPr/>
            <a:r>
              <a:t>Agenda Title</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191644"/>
            <a:ext cx="21971000" cy="4089401"/>
          </a:xfrm>
          <a:prstGeom prst="rect">
            <a:avLst/>
          </a:prstGeom>
        </p:spPr>
        <p:txBody>
          <a:bodyPr anchor="ctr"/>
          <a:lstStyle>
            <a:lvl1pPr marL="0" indent="0" algn="ctr">
              <a:lnSpc>
                <a:spcPct val="90000"/>
              </a:lnSpc>
              <a:spcBef>
                <a:spcPts val="0"/>
              </a:spcBef>
              <a:buSzTx/>
              <a:buNone/>
              <a:defRPr spc="-119" sz="12000">
                <a:latin typeface="+mn-lt"/>
                <a:ea typeface="+mn-ea"/>
                <a:cs typeface="+mn-cs"/>
                <a:sym typeface="Produkt Extralight"/>
              </a:defRPr>
            </a:lvl1pPr>
            <a:lvl2pPr marL="0" indent="457200" algn="ctr">
              <a:lnSpc>
                <a:spcPct val="90000"/>
              </a:lnSpc>
              <a:spcBef>
                <a:spcPts val="0"/>
              </a:spcBef>
              <a:buSzTx/>
              <a:buNone/>
              <a:defRPr spc="-119" sz="12000">
                <a:latin typeface="+mn-lt"/>
                <a:ea typeface="+mn-ea"/>
                <a:cs typeface="+mn-cs"/>
                <a:sym typeface="Produkt Extralight"/>
              </a:defRPr>
            </a:lvl2pPr>
            <a:lvl3pPr marL="0" indent="914400" algn="ctr">
              <a:lnSpc>
                <a:spcPct val="90000"/>
              </a:lnSpc>
              <a:spcBef>
                <a:spcPts val="0"/>
              </a:spcBef>
              <a:buSzTx/>
              <a:buNone/>
              <a:defRPr spc="-119" sz="12000">
                <a:latin typeface="+mn-lt"/>
                <a:ea typeface="+mn-ea"/>
                <a:cs typeface="+mn-cs"/>
                <a:sym typeface="Produkt Extralight"/>
              </a:defRPr>
            </a:lvl3pPr>
            <a:lvl4pPr marL="0" indent="1371600" algn="ctr">
              <a:lnSpc>
                <a:spcPct val="90000"/>
              </a:lnSpc>
              <a:spcBef>
                <a:spcPts val="0"/>
              </a:spcBef>
              <a:buSzTx/>
              <a:buNone/>
              <a:defRPr spc="-119" sz="12000">
                <a:latin typeface="+mn-lt"/>
                <a:ea typeface="+mn-ea"/>
                <a:cs typeface="+mn-cs"/>
                <a:sym typeface="Produkt Extralight"/>
              </a:defRPr>
            </a:lvl4pPr>
            <a:lvl5pPr marL="0" indent="1828800" algn="ctr">
              <a:lnSpc>
                <a:spcPct val="90000"/>
              </a:lnSpc>
              <a:spcBef>
                <a:spcPts val="0"/>
              </a:spcBef>
              <a:buSzTx/>
              <a:buNone/>
              <a:defRPr spc="-119" sz="12000">
                <a:latin typeface="+mn-lt"/>
                <a:ea typeface="+mn-ea"/>
                <a:cs typeface="+mn-cs"/>
                <a:sym typeface="Produkt Extralight"/>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207360"/>
            <a:ext cx="21971000" cy="7351451"/>
          </a:xfrm>
          <a:prstGeom prst="rect">
            <a:avLst/>
          </a:prstGeom>
        </p:spPr>
        <p:txBody>
          <a:bodyPr anchor="b"/>
          <a:lstStyle>
            <a:lvl1pPr marL="0" indent="0" algn="ctr">
              <a:lnSpc>
                <a:spcPct val="90000"/>
              </a:lnSpc>
              <a:spcBef>
                <a:spcPts val="0"/>
              </a:spcBef>
              <a:buSzTx/>
              <a:buNone/>
              <a:defRPr spc="-1750" sz="35000">
                <a:latin typeface="+mn-lt"/>
                <a:ea typeface="+mn-ea"/>
                <a:cs typeface="+mn-cs"/>
                <a:sym typeface="Produkt Extralight"/>
              </a:defRPr>
            </a:lvl1pPr>
            <a:lvl2pPr marL="0" indent="457200" algn="ctr">
              <a:lnSpc>
                <a:spcPct val="90000"/>
              </a:lnSpc>
              <a:spcBef>
                <a:spcPts val="0"/>
              </a:spcBef>
              <a:buSzTx/>
              <a:buNone/>
              <a:defRPr spc="-1750" sz="35000">
                <a:latin typeface="+mn-lt"/>
                <a:ea typeface="+mn-ea"/>
                <a:cs typeface="+mn-cs"/>
                <a:sym typeface="Produkt Extralight"/>
              </a:defRPr>
            </a:lvl2pPr>
            <a:lvl3pPr marL="0" indent="914400" algn="ctr">
              <a:lnSpc>
                <a:spcPct val="90000"/>
              </a:lnSpc>
              <a:spcBef>
                <a:spcPts val="0"/>
              </a:spcBef>
              <a:buSzTx/>
              <a:buNone/>
              <a:defRPr spc="-1750" sz="35000">
                <a:latin typeface="+mn-lt"/>
                <a:ea typeface="+mn-ea"/>
                <a:cs typeface="+mn-cs"/>
                <a:sym typeface="Produkt Extralight"/>
              </a:defRPr>
            </a:lvl3pPr>
            <a:lvl4pPr marL="0" indent="1371600" algn="ctr">
              <a:lnSpc>
                <a:spcPct val="90000"/>
              </a:lnSpc>
              <a:spcBef>
                <a:spcPts val="0"/>
              </a:spcBef>
              <a:buSzTx/>
              <a:buNone/>
              <a:defRPr spc="-1750" sz="35000">
                <a:latin typeface="+mn-lt"/>
                <a:ea typeface="+mn-ea"/>
                <a:cs typeface="+mn-cs"/>
                <a:sym typeface="Produkt Extralight"/>
              </a:defRPr>
            </a:lvl4pPr>
            <a:lvl5pPr marL="0" indent="1828800" algn="ctr">
              <a:lnSpc>
                <a:spcPct val="90000"/>
              </a:lnSpc>
              <a:spcBef>
                <a:spcPts val="0"/>
              </a:spcBef>
              <a:buSzTx/>
              <a:buNone/>
              <a:defRPr spc="-1750" sz="35000">
                <a:latin typeface="+mn-lt"/>
                <a:ea typeface="+mn-ea"/>
                <a:cs typeface="+mn-cs"/>
                <a:sym typeface="Produkt Extralight"/>
              </a:defRPr>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128000"/>
            <a:ext cx="21971000" cy="1079500"/>
          </a:xfrm>
          <a:prstGeom prst="rect">
            <a:avLst/>
          </a:prstGeom>
        </p:spPr>
        <p:txBody>
          <a:bodyPr lIns="45719" tIns="45719" rIns="45719" bIns="45719"/>
          <a:lstStyle>
            <a:lvl1pPr marL="0" indent="0" algn="ctr" defTabSz="825500">
              <a:lnSpc>
                <a:spcPct val="90000"/>
              </a:lnSpc>
              <a:spcBef>
                <a:spcPts val="0"/>
              </a:spcBef>
              <a:buSzTx/>
              <a:buNone/>
              <a:defRPr spc="-55" sz="5500">
                <a:latin typeface="+mn-lt"/>
                <a:ea typeface="+mn-ea"/>
                <a:cs typeface="+mn-cs"/>
                <a:sym typeface="Produkt Extralight"/>
              </a:defRPr>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Body Level One…"/>
          <p:cNvSpPr txBox="1"/>
          <p:nvPr>
            <p:ph type="body" sz="quarter" idx="1" hasCustomPrompt="1"/>
          </p:nvPr>
        </p:nvSpPr>
        <p:spPr>
          <a:xfrm>
            <a:off x="5194300" y="4165600"/>
            <a:ext cx="13995400" cy="4428667"/>
          </a:xfrm>
          <a:prstGeom prst="rect">
            <a:avLst/>
          </a:prstGeom>
        </p:spPr>
        <p:txBody>
          <a:bodyPr anchor="b"/>
          <a:lstStyle>
            <a:lvl1pPr marL="254000" indent="-254000">
              <a:lnSpc>
                <a:spcPct val="90000"/>
              </a:lnSpc>
              <a:spcBef>
                <a:spcPts val="0"/>
              </a:spcBef>
              <a:buSzTx/>
              <a:buNone/>
              <a:defRPr spc="-93" sz="9300">
                <a:latin typeface="+mn-lt"/>
                <a:ea typeface="+mn-ea"/>
                <a:cs typeface="+mn-cs"/>
                <a:sym typeface="Produkt Extralight"/>
              </a:defRPr>
            </a:lvl1pPr>
            <a:lvl2pPr marL="254000" indent="203200">
              <a:lnSpc>
                <a:spcPct val="90000"/>
              </a:lnSpc>
              <a:spcBef>
                <a:spcPts val="0"/>
              </a:spcBef>
              <a:buSzTx/>
              <a:buNone/>
              <a:defRPr spc="-93" sz="9300">
                <a:latin typeface="+mn-lt"/>
                <a:ea typeface="+mn-ea"/>
                <a:cs typeface="+mn-cs"/>
                <a:sym typeface="Produkt Extralight"/>
              </a:defRPr>
            </a:lvl2pPr>
            <a:lvl3pPr marL="254000" indent="660400">
              <a:lnSpc>
                <a:spcPct val="90000"/>
              </a:lnSpc>
              <a:spcBef>
                <a:spcPts val="0"/>
              </a:spcBef>
              <a:buSzTx/>
              <a:buNone/>
              <a:defRPr spc="-93" sz="9300">
                <a:latin typeface="+mn-lt"/>
                <a:ea typeface="+mn-ea"/>
                <a:cs typeface="+mn-cs"/>
                <a:sym typeface="Produkt Extralight"/>
              </a:defRPr>
            </a:lvl3pPr>
            <a:lvl4pPr marL="254000" indent="1117600">
              <a:lnSpc>
                <a:spcPct val="90000"/>
              </a:lnSpc>
              <a:spcBef>
                <a:spcPts val="0"/>
              </a:spcBef>
              <a:buSzTx/>
              <a:buNone/>
              <a:defRPr spc="-93" sz="9300">
                <a:latin typeface="+mn-lt"/>
                <a:ea typeface="+mn-ea"/>
                <a:cs typeface="+mn-cs"/>
                <a:sym typeface="Produkt Extralight"/>
              </a:defRPr>
            </a:lvl4pPr>
            <a:lvl5pPr marL="254000" indent="1574800">
              <a:lnSpc>
                <a:spcPct val="90000"/>
              </a:lnSpc>
              <a:spcBef>
                <a:spcPts val="0"/>
              </a:spcBef>
              <a:buSzTx/>
              <a:buNone/>
              <a:defRPr spc="-93" sz="9300">
                <a:latin typeface="+mn-lt"/>
                <a:ea typeface="+mn-ea"/>
                <a:cs typeface="+mn-cs"/>
                <a:sym typeface="Produkt Extralight"/>
              </a:defRPr>
            </a:lvl5pPr>
          </a:lstStyle>
          <a:p>
            <a:pPr/>
            <a:r>
              <a:t>“Notable Quote”</a:t>
            </a:r>
          </a:p>
          <a:p>
            <a:pPr lvl="1"/>
            <a:r>
              <a:t/>
            </a:r>
          </a:p>
          <a:p>
            <a:pPr lvl="2"/>
            <a:r>
              <a:t/>
            </a:r>
          </a:p>
          <a:p>
            <a:pPr lvl="3"/>
            <a:r>
              <a:t/>
            </a:r>
          </a:p>
          <a:p>
            <a:pPr lvl="4"/>
            <a:r>
              <a:t/>
            </a:r>
          </a:p>
        </p:txBody>
      </p:sp>
      <p:sp>
        <p:nvSpPr>
          <p:cNvPr id="136" name="Attribution"/>
          <p:cNvSpPr txBox="1"/>
          <p:nvPr>
            <p:ph type="body" sz="quarter" idx="21" hasCustomPrompt="1"/>
          </p:nvPr>
        </p:nvSpPr>
        <p:spPr>
          <a:xfrm>
            <a:off x="5456257" y="9559997"/>
            <a:ext cx="13471486" cy="698501"/>
          </a:xfrm>
          <a:prstGeom prst="rect">
            <a:avLst/>
          </a:prstGeom>
        </p:spPr>
        <p:txBody>
          <a:bodyPr lIns="45719" tIns="45719" rIns="45719" bIns="45719"/>
          <a:lstStyle>
            <a:lvl1pPr marL="0" indent="0" defTabSz="825500">
              <a:spcBef>
                <a:spcPts val="0"/>
              </a:spcBef>
              <a:buSzTx/>
              <a:buNone/>
              <a:defRPr sz="3600">
                <a:latin typeface="Produkt Light"/>
                <a:ea typeface="Produkt Light"/>
                <a:cs typeface="Produkt Light"/>
                <a:sym typeface="Produkt Light"/>
              </a:defRPr>
            </a:lvl1pPr>
          </a:lstStyle>
          <a:p>
            <a:pPr/>
            <a:r>
              <a:t>Attribution</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lack and white close-up of curved pieces of paper"/>
          <p:cNvSpPr/>
          <p:nvPr>
            <p:ph type="pic" sz="quarter" idx="21"/>
          </p:nvPr>
        </p:nvSpPr>
        <p:spPr>
          <a:xfrm>
            <a:off x="7353300" y="3632200"/>
            <a:ext cx="9677400" cy="6451600"/>
          </a:xfrm>
          <a:prstGeom prst="rect">
            <a:avLst/>
          </a:prstGeom>
        </p:spPr>
        <p:txBody>
          <a:bodyPr lIns="91439" tIns="45719" rIns="91439" bIns="45719">
            <a:noAutofit/>
          </a:bodyPr>
          <a:lstStyle/>
          <a:p>
            <a:pPr/>
          </a:p>
        </p:txBody>
      </p:sp>
      <p:sp>
        <p:nvSpPr>
          <p:cNvPr id="145" name="Gray disc against a gray background"/>
          <p:cNvSpPr/>
          <p:nvPr>
            <p:ph type="pic" sz="quarter" idx="22"/>
          </p:nvPr>
        </p:nvSpPr>
        <p:spPr>
          <a:xfrm>
            <a:off x="14897100" y="3632200"/>
            <a:ext cx="9131300" cy="6457073"/>
          </a:xfrm>
          <a:prstGeom prst="rect">
            <a:avLst/>
          </a:prstGeom>
        </p:spPr>
        <p:txBody>
          <a:bodyPr lIns="91439" tIns="45719" rIns="91439" bIns="45719">
            <a:noAutofit/>
          </a:bodyPr>
          <a:lstStyle/>
          <a:p>
            <a:pPr/>
          </a:p>
        </p:txBody>
      </p:sp>
      <p:sp>
        <p:nvSpPr>
          <p:cNvPr id="146" name="Abstract image of two gray discs intersecting"/>
          <p:cNvSpPr/>
          <p:nvPr>
            <p:ph type="pic" sz="half" idx="23"/>
          </p:nvPr>
        </p:nvSpPr>
        <p:spPr>
          <a:xfrm>
            <a:off x="-749300" y="3632200"/>
            <a:ext cx="11303000" cy="64516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000000"/>
        </a:solidFill>
      </p:bgPr>
    </p:bg>
    <p:spTree>
      <p:nvGrpSpPr>
        <p:cNvPr id="1" name=""/>
        <p:cNvGrpSpPr/>
        <p:nvPr/>
      </p:nvGrpSpPr>
      <p:grpSpPr>
        <a:xfrm>
          <a:off x="0" y="0"/>
          <a:ext cx="0" cy="0"/>
          <a:chOff x="0" y="0"/>
          <a:chExt cx="0" cy="0"/>
        </a:xfrm>
      </p:grpSpPr>
      <p:sp>
        <p:nvSpPr>
          <p:cNvPr id="154" name="Black and white close-up of woven texture"/>
          <p:cNvSpPr/>
          <p:nvPr>
            <p:ph type="pic" idx="21"/>
          </p:nvPr>
        </p:nvSpPr>
        <p:spPr>
          <a:xfrm>
            <a:off x="-38100" y="-1293994"/>
            <a:ext cx="24447500" cy="16295514"/>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000000"/>
        </a:solidFill>
      </p:bgPr>
    </p:bg>
    <p:spTree>
      <p:nvGrpSpPr>
        <p:cNvPr id="1" name=""/>
        <p:cNvGrpSpPr/>
        <p:nvPr/>
      </p:nvGrpSpPr>
      <p:grpSpPr>
        <a:xfrm>
          <a:off x="0" y="0"/>
          <a:ext cx="0" cy="0"/>
          <a:chOff x="0" y="0"/>
          <a:chExt cx="0" cy="0"/>
        </a:xfrm>
      </p:grpSpPr>
      <p:sp>
        <p:nvSpPr>
          <p:cNvPr id="21" name="Gray abstract curve and line"/>
          <p:cNvSpPr/>
          <p:nvPr>
            <p:ph type="pic" idx="21"/>
          </p:nvPr>
        </p:nvSpPr>
        <p:spPr>
          <a:xfrm>
            <a:off x="-50800" y="-1828800"/>
            <a:ext cx="24574500" cy="17373600"/>
          </a:xfrm>
          <a:prstGeom prst="rect">
            <a:avLst/>
          </a:prstGeom>
        </p:spPr>
        <p:txBody>
          <a:bodyPr lIns="91439" tIns="45719" rIns="91439" bIns="45719">
            <a:noAutofit/>
          </a:bodyPr>
          <a:lstStyle/>
          <a:p>
            <a:pPr/>
          </a:p>
        </p:txBody>
      </p:sp>
      <p:sp>
        <p:nvSpPr>
          <p:cNvPr id="22" name="Author and Date"/>
          <p:cNvSpPr txBox="1"/>
          <p:nvPr>
            <p:ph type="body" sz="quarter" idx="22" hasCustomPrompt="1"/>
          </p:nvPr>
        </p:nvSpPr>
        <p:spPr>
          <a:xfrm>
            <a:off x="1206500" y="12268200"/>
            <a:ext cx="21971000" cy="660400"/>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pPr/>
            <a:r>
              <a:t>Author and Date</a:t>
            </a:r>
          </a:p>
        </p:txBody>
      </p:sp>
      <p:sp>
        <p:nvSpPr>
          <p:cNvPr id="23" name="Body Level One…"/>
          <p:cNvSpPr txBox="1"/>
          <p:nvPr>
            <p:ph type="body" sz="quarter" idx="1" hasCustomPrompt="1"/>
          </p:nvPr>
        </p:nvSpPr>
        <p:spPr>
          <a:xfrm>
            <a:off x="1206500" y="7353300"/>
            <a:ext cx="21971000" cy="2006600"/>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Presentation Subtitle</a:t>
            </a:r>
          </a:p>
          <a:p>
            <a:pPr lvl="1"/>
            <a:r>
              <a:t/>
            </a:r>
          </a:p>
          <a:p>
            <a:pPr lvl="2"/>
            <a:r>
              <a:t/>
            </a:r>
          </a:p>
          <a:p>
            <a:pPr lvl="3"/>
            <a:r>
              <a:t/>
            </a:r>
          </a:p>
          <a:p>
            <a:pPr lvl="4"/>
            <a:r>
              <a:t/>
            </a:r>
          </a:p>
        </p:txBody>
      </p:sp>
      <p:sp>
        <p:nvSpPr>
          <p:cNvPr id="24" name="Presentation Title"/>
          <p:cNvSpPr txBox="1"/>
          <p:nvPr>
            <p:ph type="title" hasCustomPrompt="1"/>
          </p:nvPr>
        </p:nvSpPr>
        <p:spPr>
          <a:xfrm>
            <a:off x="1206500" y="2611945"/>
            <a:ext cx="21971000" cy="4648201"/>
          </a:xfrm>
          <a:prstGeom prst="rect">
            <a:avLst/>
          </a:prstGeom>
        </p:spPr>
        <p:txBody>
          <a:bodyPr anchor="b"/>
          <a:lstStyle>
            <a:lvl1pPr defTabSz="355600">
              <a:defRPr spc="-119" sz="12000"/>
            </a:lvl1pPr>
          </a:lstStyle>
          <a:p>
            <a:pPr/>
            <a:r>
              <a:t>Presentation Title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Corridor of an open-air concrete structure under a partly cloudy sky"/>
          <p:cNvSpPr/>
          <p:nvPr>
            <p:ph type="pic" idx="21"/>
          </p:nvPr>
        </p:nvSpPr>
        <p:spPr>
          <a:xfrm>
            <a:off x="8140700" y="0"/>
            <a:ext cx="20574000" cy="137160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3335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149476"/>
            <a:ext cx="9779000" cy="5385424"/>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61" name="View through a mesh-like ceiling under a blue sky"/>
          <p:cNvSpPr/>
          <p:nvPr>
            <p:ph type="pic" idx="22"/>
          </p:nvPr>
        </p:nvSpPr>
        <p:spPr>
          <a:xfrm>
            <a:off x="8140700" y="0"/>
            <a:ext cx="20574000" cy="13716000"/>
          </a:xfrm>
          <a:prstGeom prst="rect">
            <a:avLst/>
          </a:prstGeom>
        </p:spPr>
        <p:txBody>
          <a:bodyPr lIns="91439" tIns="45719" rIns="91439" bIns="45719">
            <a:noAutofit/>
          </a:bodyPr>
          <a:lstStyle/>
          <a:p>
            <a:pPr/>
          </a:p>
        </p:txBody>
      </p:sp>
      <p:sp>
        <p:nvSpPr>
          <p:cNvPr id="62" name="Slide Title"/>
          <p:cNvSpPr txBox="1"/>
          <p:nvPr>
            <p:ph type="title" hasCustomPrompt="1"/>
          </p:nvPr>
        </p:nvSpPr>
        <p:spPr>
          <a:xfrm>
            <a:off x="1206500" y="635000"/>
            <a:ext cx="9779000" cy="1689100"/>
          </a:xfrm>
          <a:prstGeom prst="rect">
            <a:avLst/>
          </a:prstGeom>
        </p:spPr>
        <p:txBody>
          <a:bodyPr/>
          <a:lstStyle/>
          <a:p>
            <a:pPr/>
            <a:r>
              <a:t>Slide Title</a:t>
            </a:r>
          </a:p>
        </p:txBody>
      </p:sp>
      <p:sp>
        <p:nvSpPr>
          <p:cNvPr id="63"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72" name="Slide Title"/>
          <p:cNvSpPr txBox="1"/>
          <p:nvPr>
            <p:ph type="title" hasCustomPrompt="1"/>
          </p:nvPr>
        </p:nvSpPr>
        <p:spPr>
          <a:prstGeom prst="rect">
            <a:avLst/>
          </a:prstGeom>
        </p:spPr>
        <p:txBody>
          <a:bodyPr/>
          <a:lstStyle/>
          <a:p>
            <a:pPr/>
            <a:r>
              <a:t>Slide Title</a:t>
            </a:r>
          </a:p>
        </p:txBody>
      </p:sp>
      <p:sp>
        <p:nvSpPr>
          <p:cNvPr id="73"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82" name="Slide Title"/>
          <p:cNvSpPr txBox="1"/>
          <p:nvPr>
            <p:ph type="title" hasCustomPrompt="1"/>
          </p:nvPr>
        </p:nvSpPr>
        <p:spPr>
          <a:xfrm>
            <a:off x="1206500" y="635000"/>
            <a:ext cx="9779000" cy="1689100"/>
          </a:xfrm>
          <a:prstGeom prst="rect">
            <a:avLst/>
          </a:prstGeom>
        </p:spPr>
        <p:txBody>
          <a:bodyPr/>
          <a:lstStyle/>
          <a:p>
            <a:pPr/>
            <a:r>
              <a:t>Slide Title</a:t>
            </a:r>
          </a:p>
        </p:txBody>
      </p:sp>
      <p:sp>
        <p:nvSpPr>
          <p:cNvPr id="83"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 name="Section Title"/>
          <p:cNvSpPr txBox="1"/>
          <p:nvPr>
            <p:ph type="title" hasCustomPrompt="1"/>
          </p:nvPr>
        </p:nvSpPr>
        <p:spPr>
          <a:xfrm>
            <a:off x="1206500" y="3906899"/>
            <a:ext cx="21971004" cy="4648201"/>
          </a:xfrm>
          <a:prstGeom prst="rect">
            <a:avLst/>
          </a:prstGeom>
        </p:spPr>
        <p:txBody>
          <a:bodyPr anchor="ctr"/>
          <a:lstStyle>
            <a:lvl1pPr>
              <a:defRPr spc="-119" sz="12000"/>
            </a:lvl1pPr>
          </a:lstStyle>
          <a:p>
            <a:pPr/>
            <a:r>
              <a:t>Section Title</a:t>
            </a: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635000"/>
            <a:ext cx="21971000" cy="168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60642"/>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23558499" y="12458699"/>
            <a:ext cx="388621" cy="429261"/>
          </a:xfrm>
          <a:prstGeom prst="rect">
            <a:avLst/>
          </a:prstGeom>
          <a:ln w="12700">
            <a:miter lim="400000"/>
          </a:ln>
        </p:spPr>
        <p:txBody>
          <a:bodyPr wrap="none" lIns="50800" tIns="50800" rIns="50800" bIns="50800" anchor="b">
            <a:spAutoFit/>
          </a:bodyPr>
          <a:lstStyle>
            <a:lvl1pPr algn="r" defTabSz="584200">
              <a:spcBef>
                <a:spcPts val="0"/>
              </a:spcBef>
              <a:defRPr sz="2000">
                <a:latin typeface="Graphik"/>
                <a:ea typeface="Graphik"/>
                <a:cs typeface="Graphik"/>
                <a:sym typeface="Graphik"/>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1pPr>
      <a:lvl2pPr marL="0" marR="0" indent="4572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2pPr>
      <a:lvl3pPr marL="0" marR="0" indent="9144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3pPr>
      <a:lvl4pPr marL="0" marR="0" indent="13716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4pPr>
      <a:lvl5pPr marL="0" marR="0" indent="18288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5pPr>
      <a:lvl6pPr marL="0" marR="0" indent="22860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6pPr>
      <a:lvl7pPr marL="0" marR="0" indent="27432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7pPr>
      <a:lvl8pPr marL="0" marR="0" indent="32004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8pPr>
      <a:lvl9pPr marL="0" marR="0" indent="36576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9pPr>
    </p:titleStyle>
    <p:bodyStyle>
      <a:lvl1pPr marL="4572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1pPr>
      <a:lvl2pPr marL="9144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2pPr>
      <a:lvl3pPr marL="13716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3pPr>
      <a:lvl4pPr marL="18288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4pPr>
      <a:lvl5pPr marL="22860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5pPr>
      <a:lvl6pPr marL="27432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6pPr>
      <a:lvl7pPr marL="32004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7pPr>
      <a:lvl8pPr marL="36576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8pPr>
      <a:lvl9pPr marL="41148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9pPr>
    </p:bodyStyle>
    <p:otherStyle>
      <a:lvl1pPr marL="0" marR="0" indent="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1pPr>
      <a:lvl2pPr marL="0" marR="0" indent="4572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2pPr>
      <a:lvl3pPr marL="0" marR="0" indent="9144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3pPr>
      <a:lvl4pPr marL="0" marR="0" indent="13716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4pPr>
      <a:lvl5pPr marL="0" marR="0" indent="18288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5pPr>
      <a:lvl6pPr marL="0" marR="0" indent="22860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6pPr>
      <a:lvl7pPr marL="0" marR="0" indent="27432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7pPr>
      <a:lvl8pPr marL="0" marR="0" indent="32004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8pPr>
      <a:lvl9pPr marL="0" marR="0" indent="36576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eptember 8, 2025"/>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September 8, 2025</a:t>
            </a:r>
          </a:p>
        </p:txBody>
      </p:sp>
      <p:sp>
        <p:nvSpPr>
          <p:cNvPr id="172" name="2025-26 Coaches Meeting"/>
          <p:cNvSpPr txBox="1"/>
          <p:nvPr>
            <p:ph type="ctrTitle"/>
          </p:nvPr>
        </p:nvSpPr>
        <p:spPr>
          <a:xfrm>
            <a:off x="1206500" y="4754430"/>
            <a:ext cx="21971000" cy="4648201"/>
          </a:xfrm>
          <a:prstGeom prst="rect">
            <a:avLst/>
          </a:prstGeom>
        </p:spPr>
        <p:txBody>
          <a:bodyPr/>
          <a:lstStyle/>
          <a:p>
            <a:pPr/>
            <a:r>
              <a:t>2025-26 Coaches Meeting</a:t>
            </a:r>
          </a:p>
        </p:txBody>
      </p:sp>
      <p:pic>
        <p:nvPicPr>
          <p:cNvPr id="173" name="846eae22737173e29c819d2fa05945de-rimg-w720-h507-gmir.jpg" descr="846eae22737173e29c819d2fa05945de-rimg-w720-h507-gmir.jpg"/>
          <p:cNvPicPr>
            <a:picLocks noChangeAspect="1"/>
          </p:cNvPicPr>
          <p:nvPr/>
        </p:nvPicPr>
        <p:blipFill>
          <a:blip r:embed="rId2">
            <a:extLst/>
          </a:blip>
          <a:srcRect l="230" t="1395" r="281" b="1202"/>
          <a:stretch>
            <a:fillRect/>
          </a:stretch>
        </p:blipFill>
        <p:spPr>
          <a:xfrm>
            <a:off x="8304588" y="55425"/>
            <a:ext cx="9097196" cy="6271578"/>
          </a:xfrm>
          <a:custGeom>
            <a:avLst/>
            <a:gdLst/>
            <a:ahLst/>
            <a:cxnLst>
              <a:cxn ang="0">
                <a:pos x="wd2" y="hd2"/>
              </a:cxn>
              <a:cxn ang="5400000">
                <a:pos x="wd2" y="hd2"/>
              </a:cxn>
              <a:cxn ang="10800000">
                <a:pos x="wd2" y="hd2"/>
              </a:cxn>
              <a:cxn ang="16200000">
                <a:pos x="wd2" y="hd2"/>
              </a:cxn>
            </a:cxnLst>
            <a:rect l="0" t="0" r="r" b="b"/>
            <a:pathLst>
              <a:path w="21596" h="21561" fill="norm" stroke="1" extrusionOk="0">
                <a:moveTo>
                  <a:pt x="11165" y="0"/>
                </a:moveTo>
                <a:cubicBezTo>
                  <a:pt x="10287" y="-3"/>
                  <a:pt x="8559" y="101"/>
                  <a:pt x="8355" y="169"/>
                </a:cubicBezTo>
                <a:cubicBezTo>
                  <a:pt x="8283" y="193"/>
                  <a:pt x="8144" y="214"/>
                  <a:pt x="8045" y="214"/>
                </a:cubicBezTo>
                <a:cubicBezTo>
                  <a:pt x="7866" y="215"/>
                  <a:pt x="7302" y="323"/>
                  <a:pt x="6778" y="456"/>
                </a:cubicBezTo>
                <a:cubicBezTo>
                  <a:pt x="6136" y="619"/>
                  <a:pt x="6004" y="659"/>
                  <a:pt x="5905" y="719"/>
                </a:cubicBezTo>
                <a:cubicBezTo>
                  <a:pt x="5848" y="754"/>
                  <a:pt x="5756" y="783"/>
                  <a:pt x="5702" y="783"/>
                </a:cubicBezTo>
                <a:cubicBezTo>
                  <a:pt x="5563" y="783"/>
                  <a:pt x="4994" y="987"/>
                  <a:pt x="4847" y="1090"/>
                </a:cubicBezTo>
                <a:cubicBezTo>
                  <a:pt x="4689" y="1200"/>
                  <a:pt x="4588" y="1401"/>
                  <a:pt x="4569" y="1641"/>
                </a:cubicBezTo>
                <a:cubicBezTo>
                  <a:pt x="4561" y="1746"/>
                  <a:pt x="4543" y="1843"/>
                  <a:pt x="4529" y="1856"/>
                </a:cubicBezTo>
                <a:cubicBezTo>
                  <a:pt x="4514" y="1868"/>
                  <a:pt x="4502" y="1917"/>
                  <a:pt x="4502" y="1963"/>
                </a:cubicBezTo>
                <a:cubicBezTo>
                  <a:pt x="4502" y="2087"/>
                  <a:pt x="4472" y="2070"/>
                  <a:pt x="4298" y="1856"/>
                </a:cubicBezTo>
                <a:cubicBezTo>
                  <a:pt x="4115" y="1630"/>
                  <a:pt x="3885" y="1504"/>
                  <a:pt x="3741" y="1549"/>
                </a:cubicBezTo>
                <a:cubicBezTo>
                  <a:pt x="3569" y="1602"/>
                  <a:pt x="2842" y="1960"/>
                  <a:pt x="2445" y="2186"/>
                </a:cubicBezTo>
                <a:cubicBezTo>
                  <a:pt x="2058" y="2406"/>
                  <a:pt x="1928" y="2538"/>
                  <a:pt x="1766" y="2882"/>
                </a:cubicBezTo>
                <a:cubicBezTo>
                  <a:pt x="1739" y="2940"/>
                  <a:pt x="1709" y="2996"/>
                  <a:pt x="1699" y="3008"/>
                </a:cubicBezTo>
                <a:cubicBezTo>
                  <a:pt x="1662" y="3055"/>
                  <a:pt x="956" y="4347"/>
                  <a:pt x="907" y="4459"/>
                </a:cubicBezTo>
                <a:cubicBezTo>
                  <a:pt x="859" y="4567"/>
                  <a:pt x="819" y="4825"/>
                  <a:pt x="723" y="5650"/>
                </a:cubicBezTo>
                <a:cubicBezTo>
                  <a:pt x="704" y="5818"/>
                  <a:pt x="679" y="5975"/>
                  <a:pt x="669" y="5999"/>
                </a:cubicBezTo>
                <a:cubicBezTo>
                  <a:pt x="658" y="6023"/>
                  <a:pt x="633" y="6239"/>
                  <a:pt x="613" y="6480"/>
                </a:cubicBezTo>
                <a:cubicBezTo>
                  <a:pt x="593" y="6720"/>
                  <a:pt x="567" y="6936"/>
                  <a:pt x="554" y="6960"/>
                </a:cubicBezTo>
                <a:cubicBezTo>
                  <a:pt x="541" y="6984"/>
                  <a:pt x="520" y="7151"/>
                  <a:pt x="508" y="7331"/>
                </a:cubicBezTo>
                <a:cubicBezTo>
                  <a:pt x="497" y="7511"/>
                  <a:pt x="478" y="7678"/>
                  <a:pt x="467" y="7702"/>
                </a:cubicBezTo>
                <a:cubicBezTo>
                  <a:pt x="448" y="7744"/>
                  <a:pt x="379" y="8308"/>
                  <a:pt x="307" y="9012"/>
                </a:cubicBezTo>
                <a:cubicBezTo>
                  <a:pt x="290" y="9180"/>
                  <a:pt x="264" y="9351"/>
                  <a:pt x="250" y="9390"/>
                </a:cubicBezTo>
                <a:cubicBezTo>
                  <a:pt x="236" y="9429"/>
                  <a:pt x="216" y="9586"/>
                  <a:pt x="205" y="9739"/>
                </a:cubicBezTo>
                <a:cubicBezTo>
                  <a:pt x="194" y="9892"/>
                  <a:pt x="167" y="10104"/>
                  <a:pt x="145" y="10213"/>
                </a:cubicBezTo>
                <a:cubicBezTo>
                  <a:pt x="122" y="10321"/>
                  <a:pt x="94" y="10556"/>
                  <a:pt x="83" y="10736"/>
                </a:cubicBezTo>
                <a:cubicBezTo>
                  <a:pt x="71" y="10917"/>
                  <a:pt x="50" y="11088"/>
                  <a:pt x="34" y="11116"/>
                </a:cubicBezTo>
                <a:cubicBezTo>
                  <a:pt x="19" y="11144"/>
                  <a:pt x="4" y="11360"/>
                  <a:pt x="1" y="11596"/>
                </a:cubicBezTo>
                <a:cubicBezTo>
                  <a:pt x="-4" y="11930"/>
                  <a:pt x="6" y="12061"/>
                  <a:pt x="48" y="12187"/>
                </a:cubicBezTo>
                <a:cubicBezTo>
                  <a:pt x="98" y="12339"/>
                  <a:pt x="294" y="12614"/>
                  <a:pt x="351" y="12614"/>
                </a:cubicBezTo>
                <a:cubicBezTo>
                  <a:pt x="366" y="12614"/>
                  <a:pt x="512" y="12752"/>
                  <a:pt x="676" y="12920"/>
                </a:cubicBezTo>
                <a:cubicBezTo>
                  <a:pt x="840" y="13087"/>
                  <a:pt x="1016" y="13255"/>
                  <a:pt x="1067" y="13293"/>
                </a:cubicBezTo>
                <a:cubicBezTo>
                  <a:pt x="1126" y="13338"/>
                  <a:pt x="1154" y="13386"/>
                  <a:pt x="1143" y="13426"/>
                </a:cubicBezTo>
                <a:cubicBezTo>
                  <a:pt x="1116" y="13528"/>
                  <a:pt x="1156" y="13619"/>
                  <a:pt x="1291" y="13765"/>
                </a:cubicBezTo>
                <a:cubicBezTo>
                  <a:pt x="1361" y="13841"/>
                  <a:pt x="1547" y="14052"/>
                  <a:pt x="1702" y="14233"/>
                </a:cubicBezTo>
                <a:cubicBezTo>
                  <a:pt x="1858" y="14415"/>
                  <a:pt x="2029" y="14608"/>
                  <a:pt x="2083" y="14662"/>
                </a:cubicBezTo>
                <a:cubicBezTo>
                  <a:pt x="2193" y="14773"/>
                  <a:pt x="2213" y="14947"/>
                  <a:pt x="2138" y="15154"/>
                </a:cubicBezTo>
                <a:cubicBezTo>
                  <a:pt x="2115" y="15219"/>
                  <a:pt x="2086" y="15337"/>
                  <a:pt x="2074" y="15416"/>
                </a:cubicBezTo>
                <a:cubicBezTo>
                  <a:pt x="2062" y="15496"/>
                  <a:pt x="2043" y="15581"/>
                  <a:pt x="2031" y="15605"/>
                </a:cubicBezTo>
                <a:cubicBezTo>
                  <a:pt x="2019" y="15629"/>
                  <a:pt x="1993" y="15766"/>
                  <a:pt x="1972" y="15910"/>
                </a:cubicBezTo>
                <a:cubicBezTo>
                  <a:pt x="1950" y="16054"/>
                  <a:pt x="1922" y="16192"/>
                  <a:pt x="1908" y="16216"/>
                </a:cubicBezTo>
                <a:cubicBezTo>
                  <a:pt x="1895" y="16240"/>
                  <a:pt x="1875" y="16338"/>
                  <a:pt x="1863" y="16434"/>
                </a:cubicBezTo>
                <a:cubicBezTo>
                  <a:pt x="1851" y="16530"/>
                  <a:pt x="1831" y="16628"/>
                  <a:pt x="1818" y="16653"/>
                </a:cubicBezTo>
                <a:cubicBezTo>
                  <a:pt x="1794" y="16697"/>
                  <a:pt x="1718" y="17070"/>
                  <a:pt x="1663" y="17417"/>
                </a:cubicBezTo>
                <a:cubicBezTo>
                  <a:pt x="1645" y="17525"/>
                  <a:pt x="1620" y="17633"/>
                  <a:pt x="1607" y="17657"/>
                </a:cubicBezTo>
                <a:cubicBezTo>
                  <a:pt x="1594" y="17681"/>
                  <a:pt x="1565" y="17824"/>
                  <a:pt x="1544" y="17976"/>
                </a:cubicBezTo>
                <a:cubicBezTo>
                  <a:pt x="1510" y="18213"/>
                  <a:pt x="1511" y="18258"/>
                  <a:pt x="1549" y="18293"/>
                </a:cubicBezTo>
                <a:cubicBezTo>
                  <a:pt x="1633" y="18370"/>
                  <a:pt x="1725" y="18333"/>
                  <a:pt x="1859" y="18170"/>
                </a:cubicBezTo>
                <a:cubicBezTo>
                  <a:pt x="1932" y="18080"/>
                  <a:pt x="2066" y="17924"/>
                  <a:pt x="2154" y="17823"/>
                </a:cubicBezTo>
                <a:cubicBezTo>
                  <a:pt x="2243" y="17722"/>
                  <a:pt x="2389" y="17555"/>
                  <a:pt x="2478" y="17452"/>
                </a:cubicBezTo>
                <a:cubicBezTo>
                  <a:pt x="2568" y="17349"/>
                  <a:pt x="2697" y="17206"/>
                  <a:pt x="2765" y="17136"/>
                </a:cubicBezTo>
                <a:cubicBezTo>
                  <a:pt x="2833" y="17065"/>
                  <a:pt x="2893" y="16992"/>
                  <a:pt x="2899" y="16973"/>
                </a:cubicBezTo>
                <a:cubicBezTo>
                  <a:pt x="2904" y="16955"/>
                  <a:pt x="3013" y="16834"/>
                  <a:pt x="3140" y="16704"/>
                </a:cubicBezTo>
                <a:cubicBezTo>
                  <a:pt x="3267" y="16575"/>
                  <a:pt x="3398" y="16427"/>
                  <a:pt x="3429" y="16376"/>
                </a:cubicBezTo>
                <a:cubicBezTo>
                  <a:pt x="3461" y="16324"/>
                  <a:pt x="3500" y="16281"/>
                  <a:pt x="3516" y="16281"/>
                </a:cubicBezTo>
                <a:cubicBezTo>
                  <a:pt x="3542" y="16281"/>
                  <a:pt x="3640" y="16392"/>
                  <a:pt x="3824" y="16627"/>
                </a:cubicBezTo>
                <a:cubicBezTo>
                  <a:pt x="3857" y="16669"/>
                  <a:pt x="3985" y="16809"/>
                  <a:pt x="4107" y="16938"/>
                </a:cubicBezTo>
                <a:cubicBezTo>
                  <a:pt x="4230" y="17066"/>
                  <a:pt x="4376" y="17232"/>
                  <a:pt x="4432" y="17306"/>
                </a:cubicBezTo>
                <a:lnTo>
                  <a:pt x="4532" y="17440"/>
                </a:lnTo>
                <a:lnTo>
                  <a:pt x="4470" y="17745"/>
                </a:lnTo>
                <a:cubicBezTo>
                  <a:pt x="4436" y="17913"/>
                  <a:pt x="4396" y="18125"/>
                  <a:pt x="4380" y="18216"/>
                </a:cubicBezTo>
                <a:cubicBezTo>
                  <a:pt x="4364" y="18307"/>
                  <a:pt x="4338" y="18415"/>
                  <a:pt x="4323" y="18456"/>
                </a:cubicBezTo>
                <a:cubicBezTo>
                  <a:pt x="4284" y="18566"/>
                  <a:pt x="4139" y="19303"/>
                  <a:pt x="4139" y="19392"/>
                </a:cubicBezTo>
                <a:cubicBezTo>
                  <a:pt x="4140" y="19434"/>
                  <a:pt x="4127" y="19469"/>
                  <a:pt x="4110" y="19469"/>
                </a:cubicBezTo>
                <a:cubicBezTo>
                  <a:pt x="4061" y="19469"/>
                  <a:pt x="4076" y="19608"/>
                  <a:pt x="4133" y="19671"/>
                </a:cubicBezTo>
                <a:cubicBezTo>
                  <a:pt x="4213" y="19759"/>
                  <a:pt x="4280" y="19743"/>
                  <a:pt x="4388" y="19609"/>
                </a:cubicBezTo>
                <a:cubicBezTo>
                  <a:pt x="4443" y="19542"/>
                  <a:pt x="4582" y="19391"/>
                  <a:pt x="4698" y="19274"/>
                </a:cubicBezTo>
                <a:cubicBezTo>
                  <a:pt x="4814" y="19157"/>
                  <a:pt x="4958" y="19001"/>
                  <a:pt x="5019" y="18927"/>
                </a:cubicBezTo>
                <a:cubicBezTo>
                  <a:pt x="5079" y="18853"/>
                  <a:pt x="5167" y="18746"/>
                  <a:pt x="5214" y="18688"/>
                </a:cubicBezTo>
                <a:cubicBezTo>
                  <a:pt x="5262" y="18631"/>
                  <a:pt x="5376" y="18503"/>
                  <a:pt x="5467" y="18406"/>
                </a:cubicBezTo>
                <a:cubicBezTo>
                  <a:pt x="5558" y="18308"/>
                  <a:pt x="5681" y="18169"/>
                  <a:pt x="5740" y="18096"/>
                </a:cubicBezTo>
                <a:cubicBezTo>
                  <a:pt x="5966" y="17818"/>
                  <a:pt x="6015" y="17761"/>
                  <a:pt x="6228" y="17533"/>
                </a:cubicBezTo>
                <a:cubicBezTo>
                  <a:pt x="6349" y="17403"/>
                  <a:pt x="6466" y="17266"/>
                  <a:pt x="6488" y="17227"/>
                </a:cubicBezTo>
                <a:cubicBezTo>
                  <a:pt x="6552" y="17115"/>
                  <a:pt x="6619" y="17140"/>
                  <a:pt x="6785" y="17340"/>
                </a:cubicBezTo>
                <a:cubicBezTo>
                  <a:pt x="7116" y="17740"/>
                  <a:pt x="7497" y="18174"/>
                  <a:pt x="7758" y="18448"/>
                </a:cubicBezTo>
                <a:cubicBezTo>
                  <a:pt x="8088" y="18793"/>
                  <a:pt x="8150" y="18893"/>
                  <a:pt x="8130" y="19050"/>
                </a:cubicBezTo>
                <a:cubicBezTo>
                  <a:pt x="8120" y="19124"/>
                  <a:pt x="8093" y="19239"/>
                  <a:pt x="8070" y="19304"/>
                </a:cubicBezTo>
                <a:cubicBezTo>
                  <a:pt x="8048" y="19368"/>
                  <a:pt x="8030" y="19457"/>
                  <a:pt x="8030" y="19500"/>
                </a:cubicBezTo>
                <a:cubicBezTo>
                  <a:pt x="8030" y="19543"/>
                  <a:pt x="8011" y="19629"/>
                  <a:pt x="7988" y="19691"/>
                </a:cubicBezTo>
                <a:cubicBezTo>
                  <a:pt x="7966" y="19753"/>
                  <a:pt x="7937" y="19881"/>
                  <a:pt x="7925" y="19975"/>
                </a:cubicBezTo>
                <a:cubicBezTo>
                  <a:pt x="7913" y="20069"/>
                  <a:pt x="7893" y="20165"/>
                  <a:pt x="7880" y="20189"/>
                </a:cubicBezTo>
                <a:cubicBezTo>
                  <a:pt x="7867" y="20213"/>
                  <a:pt x="7838" y="20377"/>
                  <a:pt x="7817" y="20552"/>
                </a:cubicBezTo>
                <a:cubicBezTo>
                  <a:pt x="7795" y="20727"/>
                  <a:pt x="7766" y="20881"/>
                  <a:pt x="7753" y="20893"/>
                </a:cubicBezTo>
                <a:cubicBezTo>
                  <a:pt x="7739" y="20905"/>
                  <a:pt x="7727" y="20958"/>
                  <a:pt x="7726" y="21010"/>
                </a:cubicBezTo>
                <a:cubicBezTo>
                  <a:pt x="7726" y="21063"/>
                  <a:pt x="7708" y="21179"/>
                  <a:pt x="7686" y="21267"/>
                </a:cubicBezTo>
                <a:cubicBezTo>
                  <a:pt x="7652" y="21406"/>
                  <a:pt x="7652" y="21437"/>
                  <a:pt x="7693" y="21496"/>
                </a:cubicBezTo>
                <a:cubicBezTo>
                  <a:pt x="7763" y="21597"/>
                  <a:pt x="7856" y="21580"/>
                  <a:pt x="7978" y="21444"/>
                </a:cubicBezTo>
                <a:cubicBezTo>
                  <a:pt x="8037" y="21378"/>
                  <a:pt x="8164" y="21237"/>
                  <a:pt x="8261" y="21130"/>
                </a:cubicBezTo>
                <a:cubicBezTo>
                  <a:pt x="8357" y="21024"/>
                  <a:pt x="8538" y="20818"/>
                  <a:pt x="8663" y="20672"/>
                </a:cubicBezTo>
                <a:cubicBezTo>
                  <a:pt x="8787" y="20526"/>
                  <a:pt x="8969" y="20319"/>
                  <a:pt x="9067" y="20211"/>
                </a:cubicBezTo>
                <a:cubicBezTo>
                  <a:pt x="9330" y="19921"/>
                  <a:pt x="9674" y="19539"/>
                  <a:pt x="9924" y="19259"/>
                </a:cubicBezTo>
                <a:cubicBezTo>
                  <a:pt x="10046" y="19122"/>
                  <a:pt x="10223" y="18927"/>
                  <a:pt x="10316" y="18825"/>
                </a:cubicBezTo>
                <a:cubicBezTo>
                  <a:pt x="10410" y="18722"/>
                  <a:pt x="10513" y="18604"/>
                  <a:pt x="10546" y="18563"/>
                </a:cubicBezTo>
                <a:cubicBezTo>
                  <a:pt x="10579" y="18521"/>
                  <a:pt x="10646" y="18444"/>
                  <a:pt x="10694" y="18391"/>
                </a:cubicBezTo>
                <a:lnTo>
                  <a:pt x="10782" y="18294"/>
                </a:lnTo>
                <a:lnTo>
                  <a:pt x="10891" y="18447"/>
                </a:lnTo>
                <a:cubicBezTo>
                  <a:pt x="10951" y="18531"/>
                  <a:pt x="11127" y="18742"/>
                  <a:pt x="11282" y="18915"/>
                </a:cubicBezTo>
                <a:cubicBezTo>
                  <a:pt x="11437" y="19088"/>
                  <a:pt x="11706" y="19393"/>
                  <a:pt x="11880" y="19593"/>
                </a:cubicBezTo>
                <a:cubicBezTo>
                  <a:pt x="12054" y="19793"/>
                  <a:pt x="12253" y="20015"/>
                  <a:pt x="12321" y="20087"/>
                </a:cubicBezTo>
                <a:cubicBezTo>
                  <a:pt x="12390" y="20158"/>
                  <a:pt x="12494" y="20273"/>
                  <a:pt x="12552" y="20342"/>
                </a:cubicBezTo>
                <a:cubicBezTo>
                  <a:pt x="12756" y="20584"/>
                  <a:pt x="12931" y="20777"/>
                  <a:pt x="13159" y="21016"/>
                </a:cubicBezTo>
                <a:cubicBezTo>
                  <a:pt x="13285" y="21148"/>
                  <a:pt x="13432" y="21317"/>
                  <a:pt x="13485" y="21388"/>
                </a:cubicBezTo>
                <a:cubicBezTo>
                  <a:pt x="13587" y="21527"/>
                  <a:pt x="13741" y="21593"/>
                  <a:pt x="13848" y="21544"/>
                </a:cubicBezTo>
                <a:cubicBezTo>
                  <a:pt x="13905" y="21517"/>
                  <a:pt x="13909" y="21494"/>
                  <a:pt x="13891" y="21311"/>
                </a:cubicBezTo>
                <a:cubicBezTo>
                  <a:pt x="13880" y="21199"/>
                  <a:pt x="13860" y="21085"/>
                  <a:pt x="13846" y="21060"/>
                </a:cubicBezTo>
                <a:cubicBezTo>
                  <a:pt x="13832" y="21034"/>
                  <a:pt x="13804" y="20906"/>
                  <a:pt x="13785" y="20776"/>
                </a:cubicBezTo>
                <a:cubicBezTo>
                  <a:pt x="13766" y="20645"/>
                  <a:pt x="13741" y="20519"/>
                  <a:pt x="13728" y="20495"/>
                </a:cubicBezTo>
                <a:cubicBezTo>
                  <a:pt x="13715" y="20471"/>
                  <a:pt x="13695" y="20369"/>
                  <a:pt x="13684" y="20267"/>
                </a:cubicBezTo>
                <a:cubicBezTo>
                  <a:pt x="13672" y="20165"/>
                  <a:pt x="13652" y="20071"/>
                  <a:pt x="13638" y="20059"/>
                </a:cubicBezTo>
                <a:cubicBezTo>
                  <a:pt x="13625" y="20048"/>
                  <a:pt x="13605" y="19964"/>
                  <a:pt x="13594" y="19874"/>
                </a:cubicBezTo>
                <a:cubicBezTo>
                  <a:pt x="13574" y="19704"/>
                  <a:pt x="13475" y="19259"/>
                  <a:pt x="13419" y="19088"/>
                </a:cubicBezTo>
                <a:cubicBezTo>
                  <a:pt x="13375" y="18956"/>
                  <a:pt x="13393" y="18932"/>
                  <a:pt x="14054" y="18215"/>
                </a:cubicBezTo>
                <a:cubicBezTo>
                  <a:pt x="14148" y="18113"/>
                  <a:pt x="14279" y="17965"/>
                  <a:pt x="14344" y="17887"/>
                </a:cubicBezTo>
                <a:cubicBezTo>
                  <a:pt x="15000" y="17100"/>
                  <a:pt x="14968" y="17133"/>
                  <a:pt x="15005" y="17205"/>
                </a:cubicBezTo>
                <a:cubicBezTo>
                  <a:pt x="15024" y="17241"/>
                  <a:pt x="15118" y="17356"/>
                  <a:pt x="15215" y="17463"/>
                </a:cubicBezTo>
                <a:cubicBezTo>
                  <a:pt x="15311" y="17570"/>
                  <a:pt x="15497" y="17775"/>
                  <a:pt x="15627" y="17919"/>
                </a:cubicBezTo>
                <a:cubicBezTo>
                  <a:pt x="15757" y="18063"/>
                  <a:pt x="15942" y="18268"/>
                  <a:pt x="16039" y="18373"/>
                </a:cubicBezTo>
                <a:cubicBezTo>
                  <a:pt x="16136" y="18478"/>
                  <a:pt x="16229" y="18588"/>
                  <a:pt x="16245" y="18617"/>
                </a:cubicBezTo>
                <a:cubicBezTo>
                  <a:pt x="16262" y="18646"/>
                  <a:pt x="16358" y="18757"/>
                  <a:pt x="16460" y="18863"/>
                </a:cubicBezTo>
                <a:cubicBezTo>
                  <a:pt x="16562" y="18968"/>
                  <a:pt x="16761" y="19186"/>
                  <a:pt x="16903" y="19347"/>
                </a:cubicBezTo>
                <a:cubicBezTo>
                  <a:pt x="17238" y="19727"/>
                  <a:pt x="17327" y="19792"/>
                  <a:pt x="17410" y="19728"/>
                </a:cubicBezTo>
                <a:cubicBezTo>
                  <a:pt x="17466" y="19685"/>
                  <a:pt x="17471" y="19653"/>
                  <a:pt x="17454" y="19467"/>
                </a:cubicBezTo>
                <a:cubicBezTo>
                  <a:pt x="17443" y="19351"/>
                  <a:pt x="17414" y="19186"/>
                  <a:pt x="17390" y="19102"/>
                </a:cubicBezTo>
                <a:cubicBezTo>
                  <a:pt x="17366" y="19017"/>
                  <a:pt x="17346" y="18916"/>
                  <a:pt x="17346" y="18876"/>
                </a:cubicBezTo>
                <a:cubicBezTo>
                  <a:pt x="17346" y="18837"/>
                  <a:pt x="17327" y="18743"/>
                  <a:pt x="17304" y="18668"/>
                </a:cubicBezTo>
                <a:cubicBezTo>
                  <a:pt x="17262" y="18524"/>
                  <a:pt x="17150" y="18007"/>
                  <a:pt x="17117" y="17799"/>
                </a:cubicBezTo>
                <a:cubicBezTo>
                  <a:pt x="17106" y="17732"/>
                  <a:pt x="17085" y="17667"/>
                  <a:pt x="17071" y="17654"/>
                </a:cubicBezTo>
                <a:cubicBezTo>
                  <a:pt x="17056" y="17641"/>
                  <a:pt x="17044" y="17578"/>
                  <a:pt x="17044" y="17513"/>
                </a:cubicBezTo>
                <a:cubicBezTo>
                  <a:pt x="17045" y="17413"/>
                  <a:pt x="17099" y="17341"/>
                  <a:pt x="17413" y="17024"/>
                </a:cubicBezTo>
                <a:cubicBezTo>
                  <a:pt x="17615" y="16820"/>
                  <a:pt x="17839" y="16579"/>
                  <a:pt x="17911" y="16489"/>
                </a:cubicBezTo>
                <a:cubicBezTo>
                  <a:pt x="18065" y="16298"/>
                  <a:pt x="18089" y="16292"/>
                  <a:pt x="18213" y="16423"/>
                </a:cubicBezTo>
                <a:cubicBezTo>
                  <a:pt x="18438" y="16664"/>
                  <a:pt x="18571" y="16814"/>
                  <a:pt x="18635" y="16899"/>
                </a:cubicBezTo>
                <a:cubicBezTo>
                  <a:pt x="18672" y="16950"/>
                  <a:pt x="18789" y="17082"/>
                  <a:pt x="18895" y="17193"/>
                </a:cubicBezTo>
                <a:cubicBezTo>
                  <a:pt x="19270" y="17589"/>
                  <a:pt x="19562" y="17913"/>
                  <a:pt x="19618" y="17996"/>
                </a:cubicBezTo>
                <a:cubicBezTo>
                  <a:pt x="19701" y="18120"/>
                  <a:pt x="19942" y="18333"/>
                  <a:pt x="19999" y="18333"/>
                </a:cubicBezTo>
                <a:cubicBezTo>
                  <a:pt x="20026" y="18333"/>
                  <a:pt x="20073" y="18307"/>
                  <a:pt x="20103" y="18275"/>
                </a:cubicBezTo>
                <a:cubicBezTo>
                  <a:pt x="20158" y="18217"/>
                  <a:pt x="20158" y="18206"/>
                  <a:pt x="20091" y="17893"/>
                </a:cubicBezTo>
                <a:cubicBezTo>
                  <a:pt x="20054" y="17715"/>
                  <a:pt x="20012" y="17530"/>
                  <a:pt x="19998" y="17482"/>
                </a:cubicBezTo>
                <a:cubicBezTo>
                  <a:pt x="19953" y="17324"/>
                  <a:pt x="19818" y="16671"/>
                  <a:pt x="19818" y="16612"/>
                </a:cubicBezTo>
                <a:cubicBezTo>
                  <a:pt x="19818" y="16580"/>
                  <a:pt x="19798" y="16498"/>
                  <a:pt x="19773" y="16429"/>
                </a:cubicBezTo>
                <a:cubicBezTo>
                  <a:pt x="19748" y="16360"/>
                  <a:pt x="19728" y="16260"/>
                  <a:pt x="19728" y="16208"/>
                </a:cubicBezTo>
                <a:cubicBezTo>
                  <a:pt x="19727" y="16155"/>
                  <a:pt x="19715" y="16101"/>
                  <a:pt x="19700" y="16088"/>
                </a:cubicBezTo>
                <a:cubicBezTo>
                  <a:pt x="19685" y="16074"/>
                  <a:pt x="19663" y="15979"/>
                  <a:pt x="19651" y="15878"/>
                </a:cubicBezTo>
                <a:cubicBezTo>
                  <a:pt x="19640" y="15776"/>
                  <a:pt x="19613" y="15633"/>
                  <a:pt x="19591" y="15561"/>
                </a:cubicBezTo>
                <a:cubicBezTo>
                  <a:pt x="19569" y="15489"/>
                  <a:pt x="19542" y="15361"/>
                  <a:pt x="19531" y="15277"/>
                </a:cubicBezTo>
                <a:cubicBezTo>
                  <a:pt x="19519" y="15193"/>
                  <a:pt x="19500" y="15105"/>
                  <a:pt x="19487" y="15081"/>
                </a:cubicBezTo>
                <a:cubicBezTo>
                  <a:pt x="19475" y="15057"/>
                  <a:pt x="19456" y="14986"/>
                  <a:pt x="19446" y="14924"/>
                </a:cubicBezTo>
                <a:cubicBezTo>
                  <a:pt x="19430" y="14827"/>
                  <a:pt x="19448" y="14784"/>
                  <a:pt x="19564" y="14644"/>
                </a:cubicBezTo>
                <a:cubicBezTo>
                  <a:pt x="19639" y="14553"/>
                  <a:pt x="19753" y="14424"/>
                  <a:pt x="19819" y="14355"/>
                </a:cubicBezTo>
                <a:cubicBezTo>
                  <a:pt x="19884" y="14286"/>
                  <a:pt x="19969" y="14193"/>
                  <a:pt x="20006" y="14147"/>
                </a:cubicBezTo>
                <a:cubicBezTo>
                  <a:pt x="20044" y="14102"/>
                  <a:pt x="20183" y="13939"/>
                  <a:pt x="20315" y="13785"/>
                </a:cubicBezTo>
                <a:cubicBezTo>
                  <a:pt x="20491" y="13579"/>
                  <a:pt x="20559" y="13471"/>
                  <a:pt x="20566" y="13386"/>
                </a:cubicBezTo>
                <a:cubicBezTo>
                  <a:pt x="20575" y="13272"/>
                  <a:pt x="20891" y="12853"/>
                  <a:pt x="21337" y="12364"/>
                </a:cubicBezTo>
                <a:cubicBezTo>
                  <a:pt x="21447" y="12243"/>
                  <a:pt x="21511" y="12138"/>
                  <a:pt x="21522" y="12059"/>
                </a:cubicBezTo>
                <a:cubicBezTo>
                  <a:pt x="21532" y="11992"/>
                  <a:pt x="21553" y="11904"/>
                  <a:pt x="21569" y="11862"/>
                </a:cubicBezTo>
                <a:cubicBezTo>
                  <a:pt x="21587" y="11813"/>
                  <a:pt x="21596" y="11667"/>
                  <a:pt x="21596" y="11528"/>
                </a:cubicBezTo>
                <a:cubicBezTo>
                  <a:pt x="21596" y="11389"/>
                  <a:pt x="21587" y="11258"/>
                  <a:pt x="21569" y="11241"/>
                </a:cubicBezTo>
                <a:cubicBezTo>
                  <a:pt x="21553" y="11228"/>
                  <a:pt x="21533" y="11084"/>
                  <a:pt x="21522" y="10922"/>
                </a:cubicBezTo>
                <a:cubicBezTo>
                  <a:pt x="21512" y="10760"/>
                  <a:pt x="21485" y="10519"/>
                  <a:pt x="21461" y="10387"/>
                </a:cubicBezTo>
                <a:cubicBezTo>
                  <a:pt x="21438" y="10255"/>
                  <a:pt x="21411" y="10043"/>
                  <a:pt x="21401" y="9915"/>
                </a:cubicBezTo>
                <a:cubicBezTo>
                  <a:pt x="21391" y="9787"/>
                  <a:pt x="21371" y="9649"/>
                  <a:pt x="21357" y="9609"/>
                </a:cubicBezTo>
                <a:cubicBezTo>
                  <a:pt x="21342" y="9570"/>
                  <a:pt x="21315" y="9388"/>
                  <a:pt x="21297" y="9208"/>
                </a:cubicBezTo>
                <a:cubicBezTo>
                  <a:pt x="21206" y="8306"/>
                  <a:pt x="21176" y="8177"/>
                  <a:pt x="20968" y="7818"/>
                </a:cubicBezTo>
                <a:cubicBezTo>
                  <a:pt x="20790" y="7510"/>
                  <a:pt x="20695" y="7314"/>
                  <a:pt x="20693" y="7252"/>
                </a:cubicBezTo>
                <a:cubicBezTo>
                  <a:pt x="20693" y="7220"/>
                  <a:pt x="20719" y="7142"/>
                  <a:pt x="20753" y="7081"/>
                </a:cubicBezTo>
                <a:cubicBezTo>
                  <a:pt x="20803" y="6988"/>
                  <a:pt x="20813" y="6905"/>
                  <a:pt x="20813" y="6559"/>
                </a:cubicBezTo>
                <a:cubicBezTo>
                  <a:pt x="20813" y="6107"/>
                  <a:pt x="20759" y="5326"/>
                  <a:pt x="20722" y="5257"/>
                </a:cubicBezTo>
                <a:cubicBezTo>
                  <a:pt x="20710" y="5233"/>
                  <a:pt x="20690" y="5076"/>
                  <a:pt x="20678" y="4908"/>
                </a:cubicBezTo>
                <a:cubicBezTo>
                  <a:pt x="20666" y="4740"/>
                  <a:pt x="20646" y="4582"/>
                  <a:pt x="20634" y="4558"/>
                </a:cubicBezTo>
                <a:cubicBezTo>
                  <a:pt x="20622" y="4534"/>
                  <a:pt x="20597" y="4436"/>
                  <a:pt x="20577" y="4339"/>
                </a:cubicBezTo>
                <a:cubicBezTo>
                  <a:pt x="20558" y="4242"/>
                  <a:pt x="20498" y="4084"/>
                  <a:pt x="20443" y="3990"/>
                </a:cubicBezTo>
                <a:cubicBezTo>
                  <a:pt x="20388" y="3895"/>
                  <a:pt x="20249" y="3639"/>
                  <a:pt x="20135" y="3423"/>
                </a:cubicBezTo>
                <a:cubicBezTo>
                  <a:pt x="20020" y="3207"/>
                  <a:pt x="19919" y="3021"/>
                  <a:pt x="19909" y="3008"/>
                </a:cubicBezTo>
                <a:cubicBezTo>
                  <a:pt x="19900" y="2996"/>
                  <a:pt x="19819" y="2845"/>
                  <a:pt x="19730" y="2670"/>
                </a:cubicBezTo>
                <a:cubicBezTo>
                  <a:pt x="19635" y="2482"/>
                  <a:pt x="19519" y="2309"/>
                  <a:pt x="19445" y="2247"/>
                </a:cubicBezTo>
                <a:cubicBezTo>
                  <a:pt x="19257" y="2089"/>
                  <a:pt x="18046" y="1481"/>
                  <a:pt x="17921" y="1482"/>
                </a:cubicBezTo>
                <a:cubicBezTo>
                  <a:pt x="17748" y="1483"/>
                  <a:pt x="17567" y="1632"/>
                  <a:pt x="17327" y="1969"/>
                </a:cubicBezTo>
                <a:lnTo>
                  <a:pt x="17105" y="2281"/>
                </a:lnTo>
                <a:lnTo>
                  <a:pt x="17105" y="1924"/>
                </a:lnTo>
                <a:cubicBezTo>
                  <a:pt x="17105" y="1483"/>
                  <a:pt x="17026" y="1255"/>
                  <a:pt x="16821" y="1101"/>
                </a:cubicBezTo>
                <a:cubicBezTo>
                  <a:pt x="16717" y="1023"/>
                  <a:pt x="16216" y="842"/>
                  <a:pt x="15986" y="801"/>
                </a:cubicBezTo>
                <a:cubicBezTo>
                  <a:pt x="15896" y="785"/>
                  <a:pt x="15745" y="734"/>
                  <a:pt x="15650" y="689"/>
                </a:cubicBezTo>
                <a:cubicBezTo>
                  <a:pt x="15555" y="644"/>
                  <a:pt x="15338" y="574"/>
                  <a:pt x="15167" y="535"/>
                </a:cubicBezTo>
                <a:cubicBezTo>
                  <a:pt x="14863" y="464"/>
                  <a:pt x="14856" y="464"/>
                  <a:pt x="14713" y="555"/>
                </a:cubicBezTo>
                <a:lnTo>
                  <a:pt x="14569" y="648"/>
                </a:lnTo>
                <a:lnTo>
                  <a:pt x="14426" y="499"/>
                </a:lnTo>
                <a:cubicBezTo>
                  <a:pt x="14252" y="319"/>
                  <a:pt x="14149" y="282"/>
                  <a:pt x="13547" y="195"/>
                </a:cubicBezTo>
                <a:cubicBezTo>
                  <a:pt x="12961" y="110"/>
                  <a:pt x="12813" y="110"/>
                  <a:pt x="12701" y="194"/>
                </a:cubicBezTo>
                <a:cubicBezTo>
                  <a:pt x="12617" y="256"/>
                  <a:pt x="12606" y="255"/>
                  <a:pt x="12520" y="162"/>
                </a:cubicBezTo>
                <a:cubicBezTo>
                  <a:pt x="12397" y="31"/>
                  <a:pt x="12166" y="3"/>
                  <a:pt x="11165" y="0"/>
                </a:cubicBezTo>
                <a:close/>
              </a:path>
            </a:pathLst>
          </a:custGeom>
          <a:ln w="25400">
            <a:miter lim="400000"/>
          </a:ln>
          <a:effectLst>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General Structure of a Practice"/>
          <p:cNvSpPr txBox="1"/>
          <p:nvPr>
            <p:ph type="title"/>
          </p:nvPr>
        </p:nvSpPr>
        <p:spPr>
          <a:prstGeom prst="rect">
            <a:avLst/>
          </a:prstGeom>
        </p:spPr>
        <p:txBody>
          <a:bodyPr/>
          <a:lstStyle>
            <a:lvl1pPr defTabSz="2316421">
              <a:defRPr spc="-95" sz="9500"/>
            </a:lvl1pPr>
          </a:lstStyle>
          <a:p>
            <a:pPr/>
            <a:r>
              <a:t>General Structure of a Practice</a:t>
            </a:r>
          </a:p>
        </p:txBody>
      </p:sp>
      <p:sp>
        <p:nvSpPr>
          <p:cNvPr id="208" name="Plan ahead, give definitive assignments, keep a general schedul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Plan ahead, give definitive assignments, keep a general schedule</a:t>
            </a:r>
          </a:p>
        </p:txBody>
      </p:sp>
      <p:sp>
        <p:nvSpPr>
          <p:cNvPr id="209" name="Make sure someone puts a plan together before arriving at the rink…"/>
          <p:cNvSpPr txBox="1"/>
          <p:nvPr>
            <p:ph type="body" idx="1"/>
          </p:nvPr>
        </p:nvSpPr>
        <p:spPr>
          <a:prstGeom prst="rect">
            <a:avLst/>
          </a:prstGeom>
        </p:spPr>
        <p:txBody>
          <a:bodyPr/>
          <a:lstStyle/>
          <a:p>
            <a:pPr marL="425195" indent="-425195" defTabSz="2267655">
              <a:spcBef>
                <a:spcPts val="4300"/>
              </a:spcBef>
              <a:defRPr sz="3720"/>
            </a:pPr>
            <a:r>
              <a:t>Make sure someone puts a plan together before arriving at the rink</a:t>
            </a:r>
          </a:p>
          <a:p>
            <a:pPr marL="425195" indent="-425195" defTabSz="2267655">
              <a:spcBef>
                <a:spcPts val="4300"/>
              </a:spcBef>
              <a:defRPr sz="3720"/>
            </a:pPr>
            <a:r>
              <a:t>Delegate drills and set up to assistant coaches before practice</a:t>
            </a:r>
          </a:p>
          <a:p>
            <a:pPr marL="425195" indent="-425195" defTabSz="2267655">
              <a:spcBef>
                <a:spcPts val="4300"/>
              </a:spcBef>
              <a:defRPr sz="3720"/>
            </a:pPr>
            <a:r>
              <a:t>Make sure all coaches know and have a chance to review their assigned drills several hours before practice starts</a:t>
            </a:r>
          </a:p>
          <a:p>
            <a:pPr marL="425195" indent="-425195" defTabSz="2267655">
              <a:spcBef>
                <a:spcPts val="4300"/>
              </a:spcBef>
              <a:defRPr sz="3720"/>
            </a:pPr>
            <a:r>
              <a:t>Ice time is really tight.  Make sure from the second you hit the ice, there is a plan for every minute of it.  Its okay to be flexible if a certain drill isn’t working.</a:t>
            </a:r>
          </a:p>
          <a:p>
            <a:pPr marL="425195" indent="-425195" defTabSz="2267655">
              <a:spcBef>
                <a:spcPts val="4300"/>
              </a:spcBef>
              <a:defRPr sz="3720"/>
            </a:pPr>
            <a:r>
              <a:t>Make sure everyone knows when the next set of drills need set up and what their responsibilities are</a:t>
            </a:r>
          </a:p>
          <a:p>
            <a:pPr marL="425195" indent="-425195" defTabSz="2267655">
              <a:spcBef>
                <a:spcPts val="4300"/>
              </a:spcBef>
              <a:defRPr sz="3720"/>
            </a:pPr>
            <a:r>
              <a:t>Consider sending practice plans to players</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2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209">
                                            <p:bg/>
                                          </p:spTgt>
                                        </p:tgtEl>
                                        <p:attrNameLst>
                                          <p:attrName>style.visibility</p:attrName>
                                        </p:attrNameLst>
                                      </p:cBhvr>
                                      <p:to>
                                        <p:strVal val="visible"/>
                                      </p:to>
                                    </p:set>
                                    <p:animEffect filter="fade" transition="in">
                                      <p:cBhvr>
                                        <p:cTn id="11" dur="2000"/>
                                        <p:tgtEl>
                                          <p:spTgt spid="209">
                                            <p:bg/>
                                          </p:spTgt>
                                        </p:tgtEl>
                                      </p:cBhvr>
                                    </p:animEffect>
                                  </p:childTnLst>
                                </p:cTn>
                              </p:par>
                              <p:par>
                                <p:cTn id="12" presetClass="entr" nodeType="withEffect" presetSubtype="0" presetID="10" grpId="2" fill="hold">
                                  <p:stCondLst>
                                    <p:cond delay="0"/>
                                  </p:stCondLst>
                                  <p:iterate type="el" backwards="0">
                                    <p:tmAbs val="0"/>
                                  </p:iterate>
                                  <p:childTnLst>
                                    <p:set>
                                      <p:cBhvr>
                                        <p:cTn id="13" fill="hold"/>
                                        <p:tgtEl>
                                          <p:spTgt spid="209">
                                            <p:txEl>
                                              <p:pRg st="0" end="0"/>
                                            </p:txEl>
                                          </p:spTgt>
                                        </p:tgtEl>
                                        <p:attrNameLst>
                                          <p:attrName>style.visibility</p:attrName>
                                        </p:attrNameLst>
                                      </p:cBhvr>
                                      <p:to>
                                        <p:strVal val="visible"/>
                                      </p:to>
                                    </p:set>
                                    <p:animEffect filter="fade" transition="in">
                                      <p:cBhvr>
                                        <p:cTn id="14" dur="2000"/>
                                        <p:tgtEl>
                                          <p:spTgt spid="209">
                                            <p:txEl>
                                              <p:pRg st="0" end="0"/>
                                            </p:txEl>
                                          </p:spTgt>
                                        </p:tgtEl>
                                      </p:cBhvr>
                                    </p:animEffect>
                                  </p:childTnLst>
                                </p:cTn>
                              </p:par>
                            </p:childTnLst>
                          </p:cTn>
                        </p:par>
                        <p:par>
                          <p:cTn id="15" fill="hold">
                            <p:stCondLst>
                              <p:cond delay="2000"/>
                            </p:stCondLst>
                            <p:childTnLst>
                              <p:par>
                                <p:cTn id="16" presetClass="entr" nodeType="afterEffect" presetID="10" grpId="2" fill="hold">
                                  <p:stCondLst>
                                    <p:cond delay="0"/>
                                  </p:stCondLst>
                                  <p:iterate type="el" backwards="0">
                                    <p:tmAbs val="0"/>
                                  </p:iterate>
                                  <p:childTnLst>
                                    <p:set>
                                      <p:cBhvr>
                                        <p:cTn id="17" fill="hold"/>
                                        <p:tgtEl>
                                          <p:spTgt spid="209">
                                            <p:txEl>
                                              <p:pRg st="1" end="1"/>
                                            </p:txEl>
                                          </p:spTgt>
                                        </p:tgtEl>
                                        <p:attrNameLst>
                                          <p:attrName>style.visibility</p:attrName>
                                        </p:attrNameLst>
                                      </p:cBhvr>
                                      <p:to>
                                        <p:strVal val="visible"/>
                                      </p:to>
                                    </p:set>
                                    <p:animEffect filter="fade" transition="in">
                                      <p:cBhvr>
                                        <p:cTn id="18" dur="2000"/>
                                        <p:tgtEl>
                                          <p:spTgt spid="209">
                                            <p:txEl>
                                              <p:pRg st="1" end="1"/>
                                            </p:txEl>
                                          </p:spTgt>
                                        </p:tgtEl>
                                      </p:cBhvr>
                                    </p:animEffect>
                                  </p:childTnLst>
                                </p:cTn>
                              </p:par>
                            </p:childTnLst>
                          </p:cTn>
                        </p:par>
                        <p:par>
                          <p:cTn id="19" fill="hold">
                            <p:stCondLst>
                              <p:cond delay="4000"/>
                            </p:stCondLst>
                            <p:childTnLst>
                              <p:par>
                                <p:cTn id="20" presetClass="entr" nodeType="afterEffect" presetID="10" grpId="2" fill="hold">
                                  <p:stCondLst>
                                    <p:cond delay="0"/>
                                  </p:stCondLst>
                                  <p:iterate type="el" backwards="0">
                                    <p:tmAbs val="0"/>
                                  </p:iterate>
                                  <p:childTnLst>
                                    <p:set>
                                      <p:cBhvr>
                                        <p:cTn id="21" fill="hold"/>
                                        <p:tgtEl>
                                          <p:spTgt spid="209">
                                            <p:txEl>
                                              <p:pRg st="2" end="2"/>
                                            </p:txEl>
                                          </p:spTgt>
                                        </p:tgtEl>
                                        <p:attrNameLst>
                                          <p:attrName>style.visibility</p:attrName>
                                        </p:attrNameLst>
                                      </p:cBhvr>
                                      <p:to>
                                        <p:strVal val="visible"/>
                                      </p:to>
                                    </p:set>
                                    <p:animEffect filter="fade" transition="in">
                                      <p:cBhvr>
                                        <p:cTn id="22" dur="2000"/>
                                        <p:tgtEl>
                                          <p:spTgt spid="209">
                                            <p:txEl>
                                              <p:pRg st="2" end="2"/>
                                            </p:txEl>
                                          </p:spTgt>
                                        </p:tgtEl>
                                      </p:cBhvr>
                                    </p:animEffect>
                                  </p:childTnLst>
                                </p:cTn>
                              </p:par>
                            </p:childTnLst>
                          </p:cTn>
                        </p:par>
                        <p:par>
                          <p:cTn id="23" fill="hold">
                            <p:stCondLst>
                              <p:cond delay="6000"/>
                            </p:stCondLst>
                            <p:childTnLst>
                              <p:par>
                                <p:cTn id="24" presetClass="entr" nodeType="afterEffect" presetID="10" grpId="2" fill="hold">
                                  <p:stCondLst>
                                    <p:cond delay="0"/>
                                  </p:stCondLst>
                                  <p:iterate type="el" backwards="0">
                                    <p:tmAbs val="0"/>
                                  </p:iterate>
                                  <p:childTnLst>
                                    <p:set>
                                      <p:cBhvr>
                                        <p:cTn id="25" fill="hold"/>
                                        <p:tgtEl>
                                          <p:spTgt spid="209">
                                            <p:txEl>
                                              <p:pRg st="3" end="3"/>
                                            </p:txEl>
                                          </p:spTgt>
                                        </p:tgtEl>
                                        <p:attrNameLst>
                                          <p:attrName>style.visibility</p:attrName>
                                        </p:attrNameLst>
                                      </p:cBhvr>
                                      <p:to>
                                        <p:strVal val="visible"/>
                                      </p:to>
                                    </p:set>
                                    <p:animEffect filter="fade" transition="in">
                                      <p:cBhvr>
                                        <p:cTn id="26" dur="2000"/>
                                        <p:tgtEl>
                                          <p:spTgt spid="209">
                                            <p:txEl>
                                              <p:pRg st="3" end="3"/>
                                            </p:txEl>
                                          </p:spTgt>
                                        </p:tgtEl>
                                      </p:cBhvr>
                                    </p:animEffect>
                                  </p:childTnLst>
                                </p:cTn>
                              </p:par>
                            </p:childTnLst>
                          </p:cTn>
                        </p:par>
                        <p:par>
                          <p:cTn id="27" fill="hold">
                            <p:stCondLst>
                              <p:cond delay="8000"/>
                            </p:stCondLst>
                            <p:childTnLst>
                              <p:par>
                                <p:cTn id="28" presetClass="entr" nodeType="afterEffect" presetID="10" grpId="2" fill="hold">
                                  <p:stCondLst>
                                    <p:cond delay="0"/>
                                  </p:stCondLst>
                                  <p:iterate type="el" backwards="0">
                                    <p:tmAbs val="0"/>
                                  </p:iterate>
                                  <p:childTnLst>
                                    <p:set>
                                      <p:cBhvr>
                                        <p:cTn id="29" fill="hold"/>
                                        <p:tgtEl>
                                          <p:spTgt spid="209">
                                            <p:txEl>
                                              <p:pRg st="4" end="4"/>
                                            </p:txEl>
                                          </p:spTgt>
                                        </p:tgtEl>
                                        <p:attrNameLst>
                                          <p:attrName>style.visibility</p:attrName>
                                        </p:attrNameLst>
                                      </p:cBhvr>
                                      <p:to>
                                        <p:strVal val="visible"/>
                                      </p:to>
                                    </p:set>
                                    <p:animEffect filter="fade" transition="in">
                                      <p:cBhvr>
                                        <p:cTn id="30" dur="2000"/>
                                        <p:tgtEl>
                                          <p:spTgt spid="209">
                                            <p:txEl>
                                              <p:pRg st="4" end="4"/>
                                            </p:txEl>
                                          </p:spTgt>
                                        </p:tgtEl>
                                      </p:cBhvr>
                                    </p:animEffect>
                                  </p:childTnLst>
                                </p:cTn>
                              </p:par>
                            </p:childTnLst>
                          </p:cTn>
                        </p:par>
                        <p:par>
                          <p:cTn id="31" fill="hold">
                            <p:stCondLst>
                              <p:cond delay="10000"/>
                            </p:stCondLst>
                            <p:childTnLst>
                              <p:par>
                                <p:cTn id="32" presetClass="entr" nodeType="afterEffect" presetID="10" grpId="2" fill="hold">
                                  <p:stCondLst>
                                    <p:cond delay="0"/>
                                  </p:stCondLst>
                                  <p:iterate type="el" backwards="0">
                                    <p:tmAbs val="0"/>
                                  </p:iterate>
                                  <p:childTnLst>
                                    <p:set>
                                      <p:cBhvr>
                                        <p:cTn id="33" fill="hold"/>
                                        <p:tgtEl>
                                          <p:spTgt spid="209">
                                            <p:txEl>
                                              <p:pRg st="5" end="5"/>
                                            </p:txEl>
                                          </p:spTgt>
                                        </p:tgtEl>
                                        <p:attrNameLst>
                                          <p:attrName>style.visibility</p:attrName>
                                        </p:attrNameLst>
                                      </p:cBhvr>
                                      <p:to>
                                        <p:strVal val="visible"/>
                                      </p:to>
                                    </p:set>
                                    <p:animEffect filter="fade" transition="in">
                                      <p:cBhvr>
                                        <p:cTn id="34" dur="2000"/>
                                        <p:tgtEl>
                                          <p:spTgt spid="209">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9" grpId="2"/>
      <p:bldP build="whole" bldLvl="1" animBg="1" rev="0" advAuto="0" spid="208"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General Structure of a Practice"/>
          <p:cNvSpPr txBox="1"/>
          <p:nvPr>
            <p:ph type="title"/>
          </p:nvPr>
        </p:nvSpPr>
        <p:spPr>
          <a:prstGeom prst="rect">
            <a:avLst/>
          </a:prstGeom>
        </p:spPr>
        <p:txBody>
          <a:bodyPr/>
          <a:lstStyle>
            <a:lvl1pPr defTabSz="2316421">
              <a:defRPr spc="-95" sz="9500"/>
            </a:lvl1pPr>
          </a:lstStyle>
          <a:p>
            <a:pPr/>
            <a:r>
              <a:t>General Structure of a Practice</a:t>
            </a:r>
          </a:p>
        </p:txBody>
      </p:sp>
      <p:sp>
        <p:nvSpPr>
          <p:cNvPr id="212" name="You will have flexibility in how you structure practices based on the needs of your team, your assistant coaching staff, and your personal preferences…"/>
          <p:cNvSpPr txBox="1"/>
          <p:nvPr>
            <p:ph type="body" idx="1"/>
          </p:nvPr>
        </p:nvSpPr>
        <p:spPr>
          <a:xfrm>
            <a:off x="1206500" y="2530776"/>
            <a:ext cx="21241296" cy="11109380"/>
          </a:xfrm>
          <a:prstGeom prst="rect">
            <a:avLst/>
          </a:prstGeom>
        </p:spPr>
        <p:txBody>
          <a:bodyPr/>
          <a:lstStyle/>
          <a:p>
            <a:pPr/>
            <a:r>
              <a:t>You will have flexibility in how you structure practices based on the needs of your team, your assistant coaching staff, and your personal preferences</a:t>
            </a:r>
          </a:p>
          <a:p>
            <a:pPr/>
            <a:r>
              <a:t>Suggested flow:</a:t>
            </a:r>
          </a:p>
          <a:p>
            <a:pPr lvl="1"/>
            <a:r>
              <a:t>General Warm Up</a:t>
            </a:r>
          </a:p>
          <a:p>
            <a:pPr lvl="1"/>
            <a:r>
              <a:t>Skills based stations</a:t>
            </a:r>
          </a:p>
          <a:p>
            <a:pPr lvl="1"/>
            <a:r>
              <a:t>Some form of game play in each practice</a:t>
            </a:r>
          </a:p>
          <a:p>
            <a:pPr lvl="1"/>
            <a:r>
              <a:t>End with a positive statement</a:t>
            </a:r>
          </a:p>
          <a:p>
            <a:pPr/>
            <a:r>
              <a:t>Make sure you fully utilize skills and student coaches at your practice</a:t>
            </a:r>
          </a:p>
          <a:p>
            <a:pPr/>
            <a:r>
              <a:t>High school players have a lot of experience and knowledge they don’t know how to communicate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2000">
        <p159:morph option="byObjec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2">
                                            <p:bg/>
                                          </p:spTgt>
                                        </p:tgtEl>
                                        <p:attrNameLst>
                                          <p:attrName>style.visibility</p:attrName>
                                        </p:attrNameLst>
                                      </p:cBhvr>
                                      <p:to>
                                        <p:strVal val="visible"/>
                                      </p:to>
                                    </p:set>
                                    <p:animEffect filter="fade" transition="in">
                                      <p:cBhvr>
                                        <p:cTn id="7" dur="2000"/>
                                        <p:tgtEl>
                                          <p:spTgt spid="21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12">
                                            <p:txEl>
                                              <p:pRg st="0" end="0"/>
                                            </p:txEl>
                                          </p:spTgt>
                                        </p:tgtEl>
                                        <p:attrNameLst>
                                          <p:attrName>style.visibility</p:attrName>
                                        </p:attrNameLst>
                                      </p:cBhvr>
                                      <p:to>
                                        <p:strVal val="visible"/>
                                      </p:to>
                                    </p:set>
                                    <p:animEffect filter="fade" transition="in">
                                      <p:cBhvr>
                                        <p:cTn id="10" dur="2000"/>
                                        <p:tgtEl>
                                          <p:spTgt spid="2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12">
                                            <p:txEl>
                                              <p:pRg st="1" end="1"/>
                                            </p:txEl>
                                          </p:spTgt>
                                        </p:tgtEl>
                                        <p:attrNameLst>
                                          <p:attrName>style.visibility</p:attrName>
                                        </p:attrNameLst>
                                      </p:cBhvr>
                                      <p:to>
                                        <p:strVal val="visible"/>
                                      </p:to>
                                    </p:set>
                                    <p:animEffect filter="fade" transition="in">
                                      <p:cBhvr>
                                        <p:cTn id="15" dur="2000"/>
                                        <p:tgtEl>
                                          <p:spTgt spid="212">
                                            <p:txEl>
                                              <p:pRg st="1" end="1"/>
                                            </p:txEl>
                                          </p:spTgt>
                                        </p:tgtEl>
                                      </p:cBhvr>
                                    </p:animEffect>
                                  </p:childTnLst>
                                </p:cTn>
                              </p:par>
                            </p:childTnLst>
                          </p:cTn>
                        </p:par>
                        <p:par>
                          <p:cTn id="16" fill="hold">
                            <p:stCondLst>
                              <p:cond delay="2000"/>
                            </p:stCondLst>
                            <p:childTnLst>
                              <p:par>
                                <p:cTn id="17" presetClass="entr" nodeType="afterEffect" presetID="10" grpId="1" fill="hold">
                                  <p:stCondLst>
                                    <p:cond delay="0"/>
                                  </p:stCondLst>
                                  <p:iterate type="el" backwards="0">
                                    <p:tmAbs val="0"/>
                                  </p:iterate>
                                  <p:childTnLst>
                                    <p:set>
                                      <p:cBhvr>
                                        <p:cTn id="18" fill="hold"/>
                                        <p:tgtEl>
                                          <p:spTgt spid="212">
                                            <p:txEl>
                                              <p:pRg st="2" end="2"/>
                                            </p:txEl>
                                          </p:spTgt>
                                        </p:tgtEl>
                                        <p:attrNameLst>
                                          <p:attrName>style.visibility</p:attrName>
                                        </p:attrNameLst>
                                      </p:cBhvr>
                                      <p:to>
                                        <p:strVal val="visible"/>
                                      </p:to>
                                    </p:set>
                                    <p:animEffect filter="fade" transition="in">
                                      <p:cBhvr>
                                        <p:cTn id="19" dur="2000"/>
                                        <p:tgtEl>
                                          <p:spTgt spid="212">
                                            <p:txEl>
                                              <p:pRg st="2" end="2"/>
                                            </p:txEl>
                                          </p:spTgt>
                                        </p:tgtEl>
                                      </p:cBhvr>
                                    </p:animEffect>
                                  </p:childTnLst>
                                </p:cTn>
                              </p:par>
                            </p:childTnLst>
                          </p:cTn>
                        </p:par>
                        <p:par>
                          <p:cTn id="20" fill="hold">
                            <p:stCondLst>
                              <p:cond delay="4000"/>
                            </p:stCondLst>
                            <p:childTnLst>
                              <p:par>
                                <p:cTn id="21" presetClass="entr" nodeType="afterEffect" presetID="10" grpId="1" fill="hold">
                                  <p:stCondLst>
                                    <p:cond delay="0"/>
                                  </p:stCondLst>
                                  <p:iterate type="el" backwards="0">
                                    <p:tmAbs val="0"/>
                                  </p:iterate>
                                  <p:childTnLst>
                                    <p:set>
                                      <p:cBhvr>
                                        <p:cTn id="22" fill="hold"/>
                                        <p:tgtEl>
                                          <p:spTgt spid="212">
                                            <p:txEl>
                                              <p:pRg st="3" end="3"/>
                                            </p:txEl>
                                          </p:spTgt>
                                        </p:tgtEl>
                                        <p:attrNameLst>
                                          <p:attrName>style.visibility</p:attrName>
                                        </p:attrNameLst>
                                      </p:cBhvr>
                                      <p:to>
                                        <p:strVal val="visible"/>
                                      </p:to>
                                    </p:set>
                                    <p:animEffect filter="fade" transition="in">
                                      <p:cBhvr>
                                        <p:cTn id="23" dur="2000"/>
                                        <p:tgtEl>
                                          <p:spTgt spid="212">
                                            <p:txEl>
                                              <p:pRg st="3" end="3"/>
                                            </p:txEl>
                                          </p:spTgt>
                                        </p:tgtEl>
                                      </p:cBhvr>
                                    </p:animEffect>
                                  </p:childTnLst>
                                </p:cTn>
                              </p:par>
                            </p:childTnLst>
                          </p:cTn>
                        </p:par>
                        <p:par>
                          <p:cTn id="24" fill="hold">
                            <p:stCondLst>
                              <p:cond delay="6000"/>
                            </p:stCondLst>
                            <p:childTnLst>
                              <p:par>
                                <p:cTn id="25" presetClass="entr" nodeType="afterEffect" presetID="10" grpId="1" fill="hold">
                                  <p:stCondLst>
                                    <p:cond delay="0"/>
                                  </p:stCondLst>
                                  <p:iterate type="el" backwards="0">
                                    <p:tmAbs val="0"/>
                                  </p:iterate>
                                  <p:childTnLst>
                                    <p:set>
                                      <p:cBhvr>
                                        <p:cTn id="26" fill="hold"/>
                                        <p:tgtEl>
                                          <p:spTgt spid="212">
                                            <p:txEl>
                                              <p:pRg st="4" end="4"/>
                                            </p:txEl>
                                          </p:spTgt>
                                        </p:tgtEl>
                                        <p:attrNameLst>
                                          <p:attrName>style.visibility</p:attrName>
                                        </p:attrNameLst>
                                      </p:cBhvr>
                                      <p:to>
                                        <p:strVal val="visible"/>
                                      </p:to>
                                    </p:set>
                                    <p:animEffect filter="fade" transition="in">
                                      <p:cBhvr>
                                        <p:cTn id="27" dur="2000"/>
                                        <p:tgtEl>
                                          <p:spTgt spid="212">
                                            <p:txEl>
                                              <p:pRg st="4" end="4"/>
                                            </p:txEl>
                                          </p:spTgt>
                                        </p:tgtEl>
                                      </p:cBhvr>
                                    </p:animEffect>
                                  </p:childTnLst>
                                </p:cTn>
                              </p:par>
                            </p:childTnLst>
                          </p:cTn>
                        </p:par>
                        <p:par>
                          <p:cTn id="28" fill="hold">
                            <p:stCondLst>
                              <p:cond delay="8000"/>
                            </p:stCondLst>
                            <p:childTnLst>
                              <p:par>
                                <p:cTn id="29" presetClass="entr" nodeType="afterEffect" presetID="10" grpId="1" fill="hold">
                                  <p:stCondLst>
                                    <p:cond delay="0"/>
                                  </p:stCondLst>
                                  <p:iterate type="el" backwards="0">
                                    <p:tmAbs val="0"/>
                                  </p:iterate>
                                  <p:childTnLst>
                                    <p:set>
                                      <p:cBhvr>
                                        <p:cTn id="30" fill="hold"/>
                                        <p:tgtEl>
                                          <p:spTgt spid="212">
                                            <p:txEl>
                                              <p:pRg st="5" end="5"/>
                                            </p:txEl>
                                          </p:spTgt>
                                        </p:tgtEl>
                                        <p:attrNameLst>
                                          <p:attrName>style.visibility</p:attrName>
                                        </p:attrNameLst>
                                      </p:cBhvr>
                                      <p:to>
                                        <p:strVal val="visible"/>
                                      </p:to>
                                    </p:set>
                                    <p:animEffect filter="fade" transition="in">
                                      <p:cBhvr>
                                        <p:cTn id="31" dur="2000"/>
                                        <p:tgtEl>
                                          <p:spTgt spid="21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ID="10" grpId="1" fill="hold">
                                  <p:stCondLst>
                                    <p:cond delay="0"/>
                                  </p:stCondLst>
                                  <p:iterate type="el" backwards="0">
                                    <p:tmAbs val="0"/>
                                  </p:iterate>
                                  <p:childTnLst>
                                    <p:set>
                                      <p:cBhvr>
                                        <p:cTn id="35" fill="hold"/>
                                        <p:tgtEl>
                                          <p:spTgt spid="212">
                                            <p:txEl>
                                              <p:pRg st="6" end="6"/>
                                            </p:txEl>
                                          </p:spTgt>
                                        </p:tgtEl>
                                        <p:attrNameLst>
                                          <p:attrName>style.visibility</p:attrName>
                                        </p:attrNameLst>
                                      </p:cBhvr>
                                      <p:to>
                                        <p:strVal val="visible"/>
                                      </p:to>
                                    </p:set>
                                    <p:animEffect filter="fade" transition="in">
                                      <p:cBhvr>
                                        <p:cTn id="36" dur="2000"/>
                                        <p:tgtEl>
                                          <p:spTgt spid="212">
                                            <p:txEl>
                                              <p:pRg st="6" end="6"/>
                                            </p:txEl>
                                          </p:spTgt>
                                        </p:tgtEl>
                                      </p:cBhvr>
                                    </p:animEffect>
                                  </p:childTnLst>
                                </p:cTn>
                              </p:par>
                            </p:childTnLst>
                          </p:cTn>
                        </p:par>
                        <p:par>
                          <p:cTn id="37" fill="hold">
                            <p:stCondLst>
                              <p:cond delay="2000"/>
                            </p:stCondLst>
                            <p:childTnLst>
                              <p:par>
                                <p:cTn id="38" presetClass="entr" nodeType="afterEffect" presetID="10" grpId="1" fill="hold">
                                  <p:stCondLst>
                                    <p:cond delay="0"/>
                                  </p:stCondLst>
                                  <p:iterate type="el" backwards="0">
                                    <p:tmAbs val="0"/>
                                  </p:iterate>
                                  <p:childTnLst>
                                    <p:set>
                                      <p:cBhvr>
                                        <p:cTn id="39" fill="hold"/>
                                        <p:tgtEl>
                                          <p:spTgt spid="212">
                                            <p:txEl>
                                              <p:pRg st="7" end="7"/>
                                            </p:txEl>
                                          </p:spTgt>
                                        </p:tgtEl>
                                        <p:attrNameLst>
                                          <p:attrName>style.visibility</p:attrName>
                                        </p:attrNameLst>
                                      </p:cBhvr>
                                      <p:to>
                                        <p:strVal val="visible"/>
                                      </p:to>
                                    </p:set>
                                    <p:animEffect filter="fade" transition="in">
                                      <p:cBhvr>
                                        <p:cTn id="40" dur="2000"/>
                                        <p:tgtEl>
                                          <p:spTgt spid="212">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2"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Drill Selec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Drill Selection</a:t>
            </a:r>
          </a:p>
        </p:txBody>
      </p:sp>
      <p:sp>
        <p:nvSpPr>
          <p:cNvPr id="215" name="General Structure of Practice"/>
          <p:cNvSpPr txBox="1"/>
          <p:nvPr>
            <p:ph type="title"/>
          </p:nvPr>
        </p:nvSpPr>
        <p:spPr>
          <a:prstGeom prst="rect">
            <a:avLst/>
          </a:prstGeom>
        </p:spPr>
        <p:txBody>
          <a:bodyPr/>
          <a:lstStyle>
            <a:lvl1pPr defTabSz="2316421">
              <a:defRPr spc="-95" sz="9500"/>
            </a:lvl1pPr>
          </a:lstStyle>
          <a:p>
            <a:pPr/>
            <a:r>
              <a:t>General Structure of Practice</a:t>
            </a:r>
          </a:p>
        </p:txBody>
      </p:sp>
      <p:sp>
        <p:nvSpPr>
          <p:cNvPr id="216" name="It is easy to get overwhelmed with the catalog of drills that are out there…"/>
          <p:cNvSpPr txBox="1"/>
          <p:nvPr>
            <p:ph type="body" idx="1"/>
          </p:nvPr>
        </p:nvSpPr>
        <p:spPr>
          <a:xfrm>
            <a:off x="1206500" y="3840727"/>
            <a:ext cx="22540222" cy="8664407"/>
          </a:xfrm>
          <a:prstGeom prst="rect">
            <a:avLst/>
          </a:prstGeom>
        </p:spPr>
        <p:txBody>
          <a:bodyPr/>
          <a:lstStyle/>
          <a:p>
            <a:pPr/>
            <a:r>
              <a:t>It is easy to get overwhelmed with the catalog of drills that are out there</a:t>
            </a:r>
          </a:p>
          <a:p>
            <a:pPr/>
            <a:r>
              <a:t>Build your season plan</a:t>
            </a:r>
          </a:p>
          <a:p>
            <a:pPr lvl="1"/>
            <a:r>
              <a:t>Planning ahead helps keep you and the team on task</a:t>
            </a:r>
          </a:p>
          <a:p>
            <a:pPr lvl="1"/>
            <a:r>
              <a:t>Plan what skills you want to improve through the season</a:t>
            </a:r>
          </a:p>
          <a:p>
            <a:pPr lvl="1"/>
            <a:r>
              <a:t>Kids gain confidence by repetition</a:t>
            </a:r>
          </a:p>
          <a:p>
            <a:pPr lvl="1"/>
            <a:r>
              <a:t>Select 10 or so core drills you will do regularly all season</a:t>
            </a:r>
          </a:p>
          <a:p>
            <a:pPr lvl="1"/>
            <a:r>
              <a:t>Think about how you can progress those drills to meet the goals of your season plan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2000">
        <p159:morph option="byObjec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214"/>
                                        </p:tgtEl>
                                        <p:attrNameLst>
                                          <p:attrName>style.visibility</p:attrName>
                                        </p:attrNameLst>
                                      </p:cBhvr>
                                      <p:to>
                                        <p:strVal val="visible"/>
                                      </p:to>
                                    </p:set>
                                  </p:childTnLst>
                                </p:cTn>
                              </p:par>
                            </p:childTnLst>
                          </p:cTn>
                        </p:par>
                        <p:par>
                          <p:cTn id="7" fill="hold">
                            <p:stCondLst>
                              <p:cond delay="0"/>
                            </p:stCondLst>
                            <p:childTnLst>
                              <p:par>
                                <p:cTn id="8" presetClass="entr" nodeType="afterEffect" presetID="10" grpId="2" fill="hold">
                                  <p:stCondLst>
                                    <p:cond delay="0"/>
                                  </p:stCondLst>
                                  <p:iterate type="el" backwards="0">
                                    <p:tmAbs val="0"/>
                                  </p:iterate>
                                  <p:childTnLst>
                                    <p:set>
                                      <p:cBhvr>
                                        <p:cTn id="9" fill="hold"/>
                                        <p:tgtEl>
                                          <p:spTgt spid="216">
                                            <p:bg/>
                                          </p:spTgt>
                                        </p:tgtEl>
                                        <p:attrNameLst>
                                          <p:attrName>style.visibility</p:attrName>
                                        </p:attrNameLst>
                                      </p:cBhvr>
                                      <p:to>
                                        <p:strVal val="visible"/>
                                      </p:to>
                                    </p:set>
                                    <p:animEffect filter="fade" transition="in">
                                      <p:cBhvr>
                                        <p:cTn id="10" dur="2000"/>
                                        <p:tgtEl>
                                          <p:spTgt spid="216">
                                            <p:bg/>
                                          </p:spTgt>
                                        </p:tgtEl>
                                      </p:cBhvr>
                                    </p:animEffect>
                                  </p:childTnLst>
                                </p:cTn>
                              </p:par>
                              <p:par>
                                <p:cTn id="11" presetClass="entr" nodeType="withEffect" presetSubtype="0" presetID="10" grpId="2" fill="hold">
                                  <p:stCondLst>
                                    <p:cond delay="0"/>
                                  </p:stCondLst>
                                  <p:iterate type="el" backwards="0">
                                    <p:tmAbs val="0"/>
                                  </p:iterate>
                                  <p:childTnLst>
                                    <p:set>
                                      <p:cBhvr>
                                        <p:cTn id="12" fill="hold"/>
                                        <p:tgtEl>
                                          <p:spTgt spid="216">
                                            <p:txEl>
                                              <p:pRg st="0" end="0"/>
                                            </p:txEl>
                                          </p:spTgt>
                                        </p:tgtEl>
                                        <p:attrNameLst>
                                          <p:attrName>style.visibility</p:attrName>
                                        </p:attrNameLst>
                                      </p:cBhvr>
                                      <p:to>
                                        <p:strVal val="visible"/>
                                      </p:to>
                                    </p:set>
                                    <p:animEffect filter="fade" transition="in">
                                      <p:cBhvr>
                                        <p:cTn id="13" dur="2000"/>
                                        <p:tgtEl>
                                          <p:spTgt spid="216">
                                            <p:txEl>
                                              <p:pRg st="0" end="0"/>
                                            </p:txEl>
                                          </p:spTgt>
                                        </p:tgtEl>
                                      </p:cBhvr>
                                    </p:animEffect>
                                  </p:childTnLst>
                                </p:cTn>
                              </p:par>
                            </p:childTnLst>
                          </p:cTn>
                        </p:par>
                        <p:par>
                          <p:cTn id="14" fill="hold">
                            <p:stCondLst>
                              <p:cond delay="2000"/>
                            </p:stCondLst>
                            <p:childTnLst>
                              <p:par>
                                <p:cTn id="15" presetClass="entr" nodeType="afterEffect" presetID="10" grpId="2" fill="hold">
                                  <p:stCondLst>
                                    <p:cond delay="0"/>
                                  </p:stCondLst>
                                  <p:iterate type="el" backwards="0">
                                    <p:tmAbs val="0"/>
                                  </p:iterate>
                                  <p:childTnLst>
                                    <p:set>
                                      <p:cBhvr>
                                        <p:cTn id="16" fill="hold"/>
                                        <p:tgtEl>
                                          <p:spTgt spid="216">
                                            <p:txEl>
                                              <p:pRg st="1" end="1"/>
                                            </p:txEl>
                                          </p:spTgt>
                                        </p:tgtEl>
                                        <p:attrNameLst>
                                          <p:attrName>style.visibility</p:attrName>
                                        </p:attrNameLst>
                                      </p:cBhvr>
                                      <p:to>
                                        <p:strVal val="visible"/>
                                      </p:to>
                                    </p:set>
                                    <p:animEffect filter="fade" transition="in">
                                      <p:cBhvr>
                                        <p:cTn id="17" dur="2000"/>
                                        <p:tgtEl>
                                          <p:spTgt spid="216">
                                            <p:txEl>
                                              <p:pRg st="1" end="1"/>
                                            </p:txEl>
                                          </p:spTgt>
                                        </p:tgtEl>
                                      </p:cBhvr>
                                    </p:animEffect>
                                  </p:childTnLst>
                                </p:cTn>
                              </p:par>
                            </p:childTnLst>
                          </p:cTn>
                        </p:par>
                        <p:par>
                          <p:cTn id="18" fill="hold">
                            <p:stCondLst>
                              <p:cond delay="4000"/>
                            </p:stCondLst>
                            <p:childTnLst>
                              <p:par>
                                <p:cTn id="19" presetClass="entr" nodeType="afterEffect" presetID="10" grpId="2" fill="hold">
                                  <p:stCondLst>
                                    <p:cond delay="0"/>
                                  </p:stCondLst>
                                  <p:iterate type="el" backwards="0">
                                    <p:tmAbs val="0"/>
                                  </p:iterate>
                                  <p:childTnLst>
                                    <p:set>
                                      <p:cBhvr>
                                        <p:cTn id="20" fill="hold"/>
                                        <p:tgtEl>
                                          <p:spTgt spid="216">
                                            <p:txEl>
                                              <p:pRg st="2" end="2"/>
                                            </p:txEl>
                                          </p:spTgt>
                                        </p:tgtEl>
                                        <p:attrNameLst>
                                          <p:attrName>style.visibility</p:attrName>
                                        </p:attrNameLst>
                                      </p:cBhvr>
                                      <p:to>
                                        <p:strVal val="visible"/>
                                      </p:to>
                                    </p:set>
                                    <p:animEffect filter="fade" transition="in">
                                      <p:cBhvr>
                                        <p:cTn id="21" dur="2000"/>
                                        <p:tgtEl>
                                          <p:spTgt spid="216">
                                            <p:txEl>
                                              <p:pRg st="2" end="2"/>
                                            </p:txEl>
                                          </p:spTgt>
                                        </p:tgtEl>
                                      </p:cBhvr>
                                    </p:animEffect>
                                  </p:childTnLst>
                                </p:cTn>
                              </p:par>
                            </p:childTnLst>
                          </p:cTn>
                        </p:par>
                        <p:par>
                          <p:cTn id="22" fill="hold">
                            <p:stCondLst>
                              <p:cond delay="6000"/>
                            </p:stCondLst>
                            <p:childTnLst>
                              <p:par>
                                <p:cTn id="23" presetClass="entr" nodeType="afterEffect" presetID="10" grpId="2" fill="hold">
                                  <p:stCondLst>
                                    <p:cond delay="0"/>
                                  </p:stCondLst>
                                  <p:iterate type="el" backwards="0">
                                    <p:tmAbs val="0"/>
                                  </p:iterate>
                                  <p:childTnLst>
                                    <p:set>
                                      <p:cBhvr>
                                        <p:cTn id="24" fill="hold"/>
                                        <p:tgtEl>
                                          <p:spTgt spid="216">
                                            <p:txEl>
                                              <p:pRg st="3" end="3"/>
                                            </p:txEl>
                                          </p:spTgt>
                                        </p:tgtEl>
                                        <p:attrNameLst>
                                          <p:attrName>style.visibility</p:attrName>
                                        </p:attrNameLst>
                                      </p:cBhvr>
                                      <p:to>
                                        <p:strVal val="visible"/>
                                      </p:to>
                                    </p:set>
                                    <p:animEffect filter="fade" transition="in">
                                      <p:cBhvr>
                                        <p:cTn id="25" dur="2000"/>
                                        <p:tgtEl>
                                          <p:spTgt spid="216">
                                            <p:txEl>
                                              <p:pRg st="3" end="3"/>
                                            </p:txEl>
                                          </p:spTgt>
                                        </p:tgtEl>
                                      </p:cBhvr>
                                    </p:animEffect>
                                  </p:childTnLst>
                                </p:cTn>
                              </p:par>
                            </p:childTnLst>
                          </p:cTn>
                        </p:par>
                        <p:par>
                          <p:cTn id="26" fill="hold">
                            <p:stCondLst>
                              <p:cond delay="8000"/>
                            </p:stCondLst>
                            <p:childTnLst>
                              <p:par>
                                <p:cTn id="27" presetClass="entr" nodeType="afterEffect" presetID="10" grpId="2" fill="hold">
                                  <p:stCondLst>
                                    <p:cond delay="0"/>
                                  </p:stCondLst>
                                  <p:iterate type="el" backwards="0">
                                    <p:tmAbs val="0"/>
                                  </p:iterate>
                                  <p:childTnLst>
                                    <p:set>
                                      <p:cBhvr>
                                        <p:cTn id="28" fill="hold"/>
                                        <p:tgtEl>
                                          <p:spTgt spid="216">
                                            <p:txEl>
                                              <p:pRg st="4" end="4"/>
                                            </p:txEl>
                                          </p:spTgt>
                                        </p:tgtEl>
                                        <p:attrNameLst>
                                          <p:attrName>style.visibility</p:attrName>
                                        </p:attrNameLst>
                                      </p:cBhvr>
                                      <p:to>
                                        <p:strVal val="visible"/>
                                      </p:to>
                                    </p:set>
                                    <p:animEffect filter="fade" transition="in">
                                      <p:cBhvr>
                                        <p:cTn id="29" dur="2000"/>
                                        <p:tgtEl>
                                          <p:spTgt spid="216">
                                            <p:txEl>
                                              <p:pRg st="4" end="4"/>
                                            </p:txEl>
                                          </p:spTgt>
                                        </p:tgtEl>
                                      </p:cBhvr>
                                    </p:animEffect>
                                  </p:childTnLst>
                                </p:cTn>
                              </p:par>
                            </p:childTnLst>
                          </p:cTn>
                        </p:par>
                        <p:par>
                          <p:cTn id="30" fill="hold">
                            <p:stCondLst>
                              <p:cond delay="10000"/>
                            </p:stCondLst>
                            <p:childTnLst>
                              <p:par>
                                <p:cTn id="31" presetClass="entr" nodeType="afterEffect" presetID="10" grpId="2" fill="hold">
                                  <p:stCondLst>
                                    <p:cond delay="0"/>
                                  </p:stCondLst>
                                  <p:iterate type="el" backwards="0">
                                    <p:tmAbs val="0"/>
                                  </p:iterate>
                                  <p:childTnLst>
                                    <p:set>
                                      <p:cBhvr>
                                        <p:cTn id="32" fill="hold"/>
                                        <p:tgtEl>
                                          <p:spTgt spid="216">
                                            <p:txEl>
                                              <p:pRg st="5" end="5"/>
                                            </p:txEl>
                                          </p:spTgt>
                                        </p:tgtEl>
                                        <p:attrNameLst>
                                          <p:attrName>style.visibility</p:attrName>
                                        </p:attrNameLst>
                                      </p:cBhvr>
                                      <p:to>
                                        <p:strVal val="visible"/>
                                      </p:to>
                                    </p:set>
                                    <p:animEffect filter="fade" transition="in">
                                      <p:cBhvr>
                                        <p:cTn id="33" dur="2000"/>
                                        <p:tgtEl>
                                          <p:spTgt spid="216">
                                            <p:txEl>
                                              <p:pRg st="5" end="5"/>
                                            </p:txEl>
                                          </p:spTgt>
                                        </p:tgtEl>
                                      </p:cBhvr>
                                    </p:animEffect>
                                  </p:childTnLst>
                                </p:cTn>
                              </p:par>
                            </p:childTnLst>
                          </p:cTn>
                        </p:par>
                        <p:par>
                          <p:cTn id="34" fill="hold">
                            <p:stCondLst>
                              <p:cond delay="12000"/>
                            </p:stCondLst>
                            <p:childTnLst>
                              <p:par>
                                <p:cTn id="35" presetClass="entr" nodeType="afterEffect" presetID="10" grpId="2" fill="hold">
                                  <p:stCondLst>
                                    <p:cond delay="0"/>
                                  </p:stCondLst>
                                  <p:iterate type="el" backwards="0">
                                    <p:tmAbs val="0"/>
                                  </p:iterate>
                                  <p:childTnLst>
                                    <p:set>
                                      <p:cBhvr>
                                        <p:cTn id="36" fill="hold"/>
                                        <p:tgtEl>
                                          <p:spTgt spid="216">
                                            <p:txEl>
                                              <p:pRg st="6" end="6"/>
                                            </p:txEl>
                                          </p:spTgt>
                                        </p:tgtEl>
                                        <p:attrNameLst>
                                          <p:attrName>style.visibility</p:attrName>
                                        </p:attrNameLst>
                                      </p:cBhvr>
                                      <p:to>
                                        <p:strVal val="visible"/>
                                      </p:to>
                                    </p:set>
                                    <p:animEffect filter="fade" transition="in">
                                      <p:cBhvr>
                                        <p:cTn id="37" dur="2000"/>
                                        <p:tgtEl>
                                          <p:spTgt spid="216">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4" grpId="1"/>
      <p:bldP build="p" bldLvl="5" animBg="1" rev="0" advAuto="0" spid="216"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General Structure of Practice"/>
          <p:cNvSpPr txBox="1"/>
          <p:nvPr>
            <p:ph type="title"/>
          </p:nvPr>
        </p:nvSpPr>
        <p:spPr>
          <a:prstGeom prst="rect">
            <a:avLst/>
          </a:prstGeom>
        </p:spPr>
        <p:txBody>
          <a:bodyPr/>
          <a:lstStyle>
            <a:lvl1pPr defTabSz="2316421">
              <a:defRPr spc="-95" sz="9500"/>
            </a:lvl1pPr>
          </a:lstStyle>
          <a:p>
            <a:pPr/>
            <a:r>
              <a:t>General Structure of Practice </a:t>
            </a:r>
          </a:p>
        </p:txBody>
      </p:sp>
      <p:sp>
        <p:nvSpPr>
          <p:cNvPr id="219" name="Skills Coache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Skills Coaches</a:t>
            </a:r>
          </a:p>
        </p:txBody>
      </p:sp>
      <p:sp>
        <p:nvSpPr>
          <p:cNvPr id="220" name="Rob Sangster…"/>
          <p:cNvSpPr txBox="1"/>
          <p:nvPr>
            <p:ph type="body" idx="1"/>
          </p:nvPr>
        </p:nvSpPr>
        <p:spPr>
          <a:xfrm>
            <a:off x="1206500" y="3524042"/>
            <a:ext cx="21971000" cy="10009846"/>
          </a:xfrm>
          <a:prstGeom prst="rect">
            <a:avLst/>
          </a:prstGeom>
        </p:spPr>
        <p:txBody>
          <a:bodyPr/>
          <a:lstStyle/>
          <a:p>
            <a:pPr marL="438911" indent="-438911" defTabSz="2340805">
              <a:spcBef>
                <a:spcPts val="4500"/>
              </a:spcBef>
              <a:defRPr sz="3839"/>
            </a:pPr>
            <a:r>
              <a:t>Rob Sangster</a:t>
            </a:r>
          </a:p>
          <a:p>
            <a:pPr lvl="1" marL="877823" indent="-438911" defTabSz="2340805">
              <a:spcBef>
                <a:spcPts val="4500"/>
              </a:spcBef>
              <a:defRPr sz="3839"/>
            </a:pPr>
            <a:r>
              <a:t>Professional hockey player, high school coach, trained NHL players</a:t>
            </a:r>
          </a:p>
          <a:p>
            <a:pPr lvl="1" marL="877823" indent="-438911" defTabSz="2340805">
              <a:spcBef>
                <a:spcPts val="4500"/>
              </a:spcBef>
              <a:defRPr sz="3839"/>
            </a:pPr>
            <a:r>
              <a:t>Likes coaching here because he believes our kids are grittier, more resilient than suburban Columbus kids</a:t>
            </a:r>
          </a:p>
          <a:p>
            <a:pPr lvl="1" marL="877823" indent="-438911" defTabSz="2340805">
              <a:spcBef>
                <a:spcPts val="4500"/>
              </a:spcBef>
              <a:defRPr sz="3839"/>
            </a:pPr>
            <a:r>
              <a:t>He needs to be noticed and used.  You can ask him about how to work on about anything and he will have a drill or station for it.  </a:t>
            </a:r>
          </a:p>
          <a:p>
            <a:pPr lvl="1" marL="877823" indent="-438911" defTabSz="2340805">
              <a:spcBef>
                <a:spcPts val="4500"/>
              </a:spcBef>
              <a:defRPr sz="3839"/>
            </a:pPr>
            <a:r>
              <a:t>At a minimum, give him space for a station and have kids rotate through with him.</a:t>
            </a:r>
          </a:p>
          <a:p>
            <a:pPr lvl="1" marL="877823" indent="-438911" defTabSz="2340805">
              <a:spcBef>
                <a:spcPts val="4500"/>
              </a:spcBef>
              <a:defRPr sz="3839"/>
            </a:pPr>
            <a:r>
              <a:t>He is pretty self sufficient, but expects some recognition he is there</a:t>
            </a:r>
          </a:p>
          <a:p>
            <a:pPr marL="438911" indent="-438911" defTabSz="2340805">
              <a:spcBef>
                <a:spcPts val="4500"/>
              </a:spcBef>
              <a:defRPr sz="3839"/>
            </a:pPr>
            <a:r>
              <a:t>You also can bring in skating or goalie coaches.  Any other skills coaching must be approved by the coaching committee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2000">
        <p159:morph option="byObjec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219"/>
                                        </p:tgtEl>
                                        <p:attrNameLst>
                                          <p:attrName>style.visibility</p:attrName>
                                        </p:attrNameLst>
                                      </p:cBhvr>
                                      <p:to>
                                        <p:strVal val="visible"/>
                                      </p:to>
                                    </p:set>
                                  </p:childTnLst>
                                </p:cTn>
                              </p:par>
                            </p:childTnLst>
                          </p:cTn>
                        </p:par>
                        <p:par>
                          <p:cTn id="7" fill="hold">
                            <p:stCondLst>
                              <p:cond delay="0"/>
                            </p:stCondLst>
                            <p:childTnLst>
                              <p:par>
                                <p:cTn id="8" presetClass="entr" nodeType="afterEffect" presetID="10" grpId="2" fill="hold">
                                  <p:stCondLst>
                                    <p:cond delay="0"/>
                                  </p:stCondLst>
                                  <p:iterate type="el" backwards="0">
                                    <p:tmAbs val="0"/>
                                  </p:iterate>
                                  <p:childTnLst>
                                    <p:set>
                                      <p:cBhvr>
                                        <p:cTn id="9" fill="hold"/>
                                        <p:tgtEl>
                                          <p:spTgt spid="220">
                                            <p:bg/>
                                          </p:spTgt>
                                        </p:tgtEl>
                                        <p:attrNameLst>
                                          <p:attrName>style.visibility</p:attrName>
                                        </p:attrNameLst>
                                      </p:cBhvr>
                                      <p:to>
                                        <p:strVal val="visible"/>
                                      </p:to>
                                    </p:set>
                                    <p:animEffect filter="fade" transition="in">
                                      <p:cBhvr>
                                        <p:cTn id="10" dur="2000"/>
                                        <p:tgtEl>
                                          <p:spTgt spid="220">
                                            <p:bg/>
                                          </p:spTgt>
                                        </p:tgtEl>
                                      </p:cBhvr>
                                    </p:animEffect>
                                  </p:childTnLst>
                                </p:cTn>
                              </p:par>
                              <p:par>
                                <p:cTn id="11" presetClass="entr" nodeType="withEffect" presetSubtype="0" presetID="10" grpId="2" fill="hold">
                                  <p:stCondLst>
                                    <p:cond delay="0"/>
                                  </p:stCondLst>
                                  <p:iterate type="el" backwards="0">
                                    <p:tmAbs val="0"/>
                                  </p:iterate>
                                  <p:childTnLst>
                                    <p:set>
                                      <p:cBhvr>
                                        <p:cTn id="12" fill="hold"/>
                                        <p:tgtEl>
                                          <p:spTgt spid="220">
                                            <p:txEl>
                                              <p:pRg st="0" end="0"/>
                                            </p:txEl>
                                          </p:spTgt>
                                        </p:tgtEl>
                                        <p:attrNameLst>
                                          <p:attrName>style.visibility</p:attrName>
                                        </p:attrNameLst>
                                      </p:cBhvr>
                                      <p:to>
                                        <p:strVal val="visible"/>
                                      </p:to>
                                    </p:set>
                                    <p:animEffect filter="fade" transition="in">
                                      <p:cBhvr>
                                        <p:cTn id="13" dur="2000"/>
                                        <p:tgtEl>
                                          <p:spTgt spid="220">
                                            <p:txEl>
                                              <p:pRg st="0" end="0"/>
                                            </p:txEl>
                                          </p:spTgt>
                                        </p:tgtEl>
                                      </p:cBhvr>
                                    </p:animEffect>
                                  </p:childTnLst>
                                </p:cTn>
                              </p:par>
                            </p:childTnLst>
                          </p:cTn>
                        </p:par>
                        <p:par>
                          <p:cTn id="14" fill="hold">
                            <p:stCondLst>
                              <p:cond delay="2000"/>
                            </p:stCondLst>
                            <p:childTnLst>
                              <p:par>
                                <p:cTn id="15" presetClass="entr" nodeType="afterEffect" presetID="10" grpId="2" fill="hold">
                                  <p:stCondLst>
                                    <p:cond delay="0"/>
                                  </p:stCondLst>
                                  <p:iterate type="el" backwards="0">
                                    <p:tmAbs val="0"/>
                                  </p:iterate>
                                  <p:childTnLst>
                                    <p:set>
                                      <p:cBhvr>
                                        <p:cTn id="16" fill="hold"/>
                                        <p:tgtEl>
                                          <p:spTgt spid="220">
                                            <p:txEl>
                                              <p:pRg st="1" end="1"/>
                                            </p:txEl>
                                          </p:spTgt>
                                        </p:tgtEl>
                                        <p:attrNameLst>
                                          <p:attrName>style.visibility</p:attrName>
                                        </p:attrNameLst>
                                      </p:cBhvr>
                                      <p:to>
                                        <p:strVal val="visible"/>
                                      </p:to>
                                    </p:set>
                                    <p:animEffect filter="fade" transition="in">
                                      <p:cBhvr>
                                        <p:cTn id="17" dur="2000"/>
                                        <p:tgtEl>
                                          <p:spTgt spid="220">
                                            <p:txEl>
                                              <p:pRg st="1" end="1"/>
                                            </p:txEl>
                                          </p:spTgt>
                                        </p:tgtEl>
                                      </p:cBhvr>
                                    </p:animEffect>
                                  </p:childTnLst>
                                </p:cTn>
                              </p:par>
                            </p:childTnLst>
                          </p:cTn>
                        </p:par>
                        <p:par>
                          <p:cTn id="18" fill="hold">
                            <p:stCondLst>
                              <p:cond delay="4000"/>
                            </p:stCondLst>
                            <p:childTnLst>
                              <p:par>
                                <p:cTn id="19" presetClass="entr" nodeType="afterEffect" presetID="10" grpId="2" fill="hold">
                                  <p:stCondLst>
                                    <p:cond delay="0"/>
                                  </p:stCondLst>
                                  <p:iterate type="el" backwards="0">
                                    <p:tmAbs val="0"/>
                                  </p:iterate>
                                  <p:childTnLst>
                                    <p:set>
                                      <p:cBhvr>
                                        <p:cTn id="20" fill="hold"/>
                                        <p:tgtEl>
                                          <p:spTgt spid="220">
                                            <p:txEl>
                                              <p:pRg st="2" end="2"/>
                                            </p:txEl>
                                          </p:spTgt>
                                        </p:tgtEl>
                                        <p:attrNameLst>
                                          <p:attrName>style.visibility</p:attrName>
                                        </p:attrNameLst>
                                      </p:cBhvr>
                                      <p:to>
                                        <p:strVal val="visible"/>
                                      </p:to>
                                    </p:set>
                                    <p:animEffect filter="fade" transition="in">
                                      <p:cBhvr>
                                        <p:cTn id="21" dur="2000"/>
                                        <p:tgtEl>
                                          <p:spTgt spid="220">
                                            <p:txEl>
                                              <p:pRg st="2" end="2"/>
                                            </p:txEl>
                                          </p:spTgt>
                                        </p:tgtEl>
                                      </p:cBhvr>
                                    </p:animEffect>
                                  </p:childTnLst>
                                </p:cTn>
                              </p:par>
                            </p:childTnLst>
                          </p:cTn>
                        </p:par>
                        <p:par>
                          <p:cTn id="22" fill="hold">
                            <p:stCondLst>
                              <p:cond delay="6000"/>
                            </p:stCondLst>
                            <p:childTnLst>
                              <p:par>
                                <p:cTn id="23" presetClass="entr" nodeType="afterEffect" presetID="10" grpId="2" fill="hold">
                                  <p:stCondLst>
                                    <p:cond delay="0"/>
                                  </p:stCondLst>
                                  <p:iterate type="el" backwards="0">
                                    <p:tmAbs val="0"/>
                                  </p:iterate>
                                  <p:childTnLst>
                                    <p:set>
                                      <p:cBhvr>
                                        <p:cTn id="24" fill="hold"/>
                                        <p:tgtEl>
                                          <p:spTgt spid="220">
                                            <p:txEl>
                                              <p:pRg st="3" end="3"/>
                                            </p:txEl>
                                          </p:spTgt>
                                        </p:tgtEl>
                                        <p:attrNameLst>
                                          <p:attrName>style.visibility</p:attrName>
                                        </p:attrNameLst>
                                      </p:cBhvr>
                                      <p:to>
                                        <p:strVal val="visible"/>
                                      </p:to>
                                    </p:set>
                                    <p:animEffect filter="fade" transition="in">
                                      <p:cBhvr>
                                        <p:cTn id="25" dur="2000"/>
                                        <p:tgtEl>
                                          <p:spTgt spid="220">
                                            <p:txEl>
                                              <p:pRg st="3" end="3"/>
                                            </p:txEl>
                                          </p:spTgt>
                                        </p:tgtEl>
                                      </p:cBhvr>
                                    </p:animEffect>
                                  </p:childTnLst>
                                </p:cTn>
                              </p:par>
                            </p:childTnLst>
                          </p:cTn>
                        </p:par>
                        <p:par>
                          <p:cTn id="26" fill="hold">
                            <p:stCondLst>
                              <p:cond delay="8000"/>
                            </p:stCondLst>
                            <p:childTnLst>
                              <p:par>
                                <p:cTn id="27" presetClass="entr" nodeType="afterEffect" presetID="10" grpId="2" fill="hold">
                                  <p:stCondLst>
                                    <p:cond delay="0"/>
                                  </p:stCondLst>
                                  <p:iterate type="el" backwards="0">
                                    <p:tmAbs val="0"/>
                                  </p:iterate>
                                  <p:childTnLst>
                                    <p:set>
                                      <p:cBhvr>
                                        <p:cTn id="28" fill="hold"/>
                                        <p:tgtEl>
                                          <p:spTgt spid="220">
                                            <p:txEl>
                                              <p:pRg st="4" end="4"/>
                                            </p:txEl>
                                          </p:spTgt>
                                        </p:tgtEl>
                                        <p:attrNameLst>
                                          <p:attrName>style.visibility</p:attrName>
                                        </p:attrNameLst>
                                      </p:cBhvr>
                                      <p:to>
                                        <p:strVal val="visible"/>
                                      </p:to>
                                    </p:set>
                                    <p:animEffect filter="fade" transition="in">
                                      <p:cBhvr>
                                        <p:cTn id="29" dur="2000"/>
                                        <p:tgtEl>
                                          <p:spTgt spid="220">
                                            <p:txEl>
                                              <p:pRg st="4" end="4"/>
                                            </p:txEl>
                                          </p:spTgt>
                                        </p:tgtEl>
                                      </p:cBhvr>
                                    </p:animEffect>
                                  </p:childTnLst>
                                </p:cTn>
                              </p:par>
                            </p:childTnLst>
                          </p:cTn>
                        </p:par>
                        <p:par>
                          <p:cTn id="30" fill="hold">
                            <p:stCondLst>
                              <p:cond delay="10000"/>
                            </p:stCondLst>
                            <p:childTnLst>
                              <p:par>
                                <p:cTn id="31" presetClass="entr" nodeType="afterEffect" presetID="10" grpId="2" fill="hold">
                                  <p:stCondLst>
                                    <p:cond delay="0"/>
                                  </p:stCondLst>
                                  <p:iterate type="el" backwards="0">
                                    <p:tmAbs val="0"/>
                                  </p:iterate>
                                  <p:childTnLst>
                                    <p:set>
                                      <p:cBhvr>
                                        <p:cTn id="32" fill="hold"/>
                                        <p:tgtEl>
                                          <p:spTgt spid="220">
                                            <p:txEl>
                                              <p:pRg st="5" end="5"/>
                                            </p:txEl>
                                          </p:spTgt>
                                        </p:tgtEl>
                                        <p:attrNameLst>
                                          <p:attrName>style.visibility</p:attrName>
                                        </p:attrNameLst>
                                      </p:cBhvr>
                                      <p:to>
                                        <p:strVal val="visible"/>
                                      </p:to>
                                    </p:set>
                                    <p:animEffect filter="fade" transition="in">
                                      <p:cBhvr>
                                        <p:cTn id="33" dur="2000"/>
                                        <p:tgtEl>
                                          <p:spTgt spid="220">
                                            <p:txEl>
                                              <p:pRg st="5" end="5"/>
                                            </p:txEl>
                                          </p:spTgt>
                                        </p:tgtEl>
                                      </p:cBhvr>
                                    </p:animEffect>
                                  </p:childTnLst>
                                </p:cTn>
                              </p:par>
                            </p:childTnLst>
                          </p:cTn>
                        </p:par>
                        <p:par>
                          <p:cTn id="34" fill="hold">
                            <p:stCondLst>
                              <p:cond delay="12000"/>
                            </p:stCondLst>
                            <p:childTnLst>
                              <p:par>
                                <p:cTn id="35" presetClass="entr" nodeType="afterEffect" presetID="10" grpId="2" fill="hold">
                                  <p:stCondLst>
                                    <p:cond delay="0"/>
                                  </p:stCondLst>
                                  <p:iterate type="el" backwards="0">
                                    <p:tmAbs val="0"/>
                                  </p:iterate>
                                  <p:childTnLst>
                                    <p:set>
                                      <p:cBhvr>
                                        <p:cTn id="36" fill="hold"/>
                                        <p:tgtEl>
                                          <p:spTgt spid="220">
                                            <p:txEl>
                                              <p:pRg st="6" end="6"/>
                                            </p:txEl>
                                          </p:spTgt>
                                        </p:tgtEl>
                                        <p:attrNameLst>
                                          <p:attrName>style.visibility</p:attrName>
                                        </p:attrNameLst>
                                      </p:cBhvr>
                                      <p:to>
                                        <p:strVal val="visible"/>
                                      </p:to>
                                    </p:set>
                                    <p:animEffect filter="fade" transition="in">
                                      <p:cBhvr>
                                        <p:cTn id="37" dur="2000"/>
                                        <p:tgtEl>
                                          <p:spTgt spid="220">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0" grpId="2"/>
      <p:bldP build="whole" bldLvl="1" animBg="1" rev="0" advAuto="0" spid="219"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General Structure of Practice"/>
          <p:cNvSpPr txBox="1"/>
          <p:nvPr>
            <p:ph type="title"/>
          </p:nvPr>
        </p:nvSpPr>
        <p:spPr>
          <a:prstGeom prst="rect">
            <a:avLst/>
          </a:prstGeom>
        </p:spPr>
        <p:txBody>
          <a:bodyPr/>
          <a:lstStyle>
            <a:lvl1pPr defTabSz="2316421">
              <a:defRPr spc="-95" sz="9500"/>
            </a:lvl1pPr>
          </a:lstStyle>
          <a:p>
            <a:pPr/>
            <a:r>
              <a:t>General Structure of Practice</a:t>
            </a:r>
          </a:p>
        </p:txBody>
      </p:sp>
      <p:sp>
        <p:nvSpPr>
          <p:cNvPr id="223" name="Student Coache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Student Coaches</a:t>
            </a:r>
          </a:p>
        </p:txBody>
      </p:sp>
      <p:sp>
        <p:nvSpPr>
          <p:cNvPr id="224" name="High school players have a lot of experience and knowledge they don’t know how to communicate…"/>
          <p:cNvSpPr txBox="1"/>
          <p:nvPr/>
        </p:nvSpPr>
        <p:spPr>
          <a:xfrm>
            <a:off x="1258295" y="2485390"/>
            <a:ext cx="23201905" cy="9812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p>
          <a:p>
            <a:pPr marL="457200" indent="-457200">
              <a:buSzPct val="100000"/>
              <a:buChar char="•"/>
            </a:pPr>
            <a:r>
              <a:t>High school players have a lot of experience and knowledge they don’t know how to communicate </a:t>
            </a:r>
          </a:p>
          <a:p>
            <a:pPr lvl="1" marL="914400" indent="-457200">
              <a:buSzPct val="100000"/>
              <a:buChar char="•"/>
            </a:pPr>
            <a:r>
              <a:t>Know when they will be at your practice.  It is your responsibility to know and tell what you want them to teach</a:t>
            </a:r>
          </a:p>
          <a:p>
            <a:pPr lvl="1" marL="914400" indent="-457200">
              <a:buSzPct val="100000"/>
              <a:buChar char="•"/>
            </a:pPr>
            <a:r>
              <a:t>Do not tolerate them standing by and socializing.  They love the game and they will help you a lot if you help guide them.</a:t>
            </a:r>
          </a:p>
          <a:p>
            <a:pPr lvl="1" marL="914400" indent="-457200">
              <a:buSzPct val="100000"/>
              <a:buChar char="•"/>
            </a:pPr>
            <a:r>
              <a:t>Your diligence on this will help them become better by helping them understand what they know</a:t>
            </a:r>
          </a:p>
          <a:p>
            <a:pPr lvl="2" marL="1371600" indent="-457200">
              <a:buSzPct val="100000"/>
              <a:buChar char="•"/>
            </a:pPr>
            <a:r>
              <a:t>It will exponentially benefit your players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1750">
        <p159:morph option="byObjec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24">
                                            <p:bg/>
                                          </p:spTgt>
                                        </p:tgtEl>
                                        <p:attrNameLst>
                                          <p:attrName>style.visibility</p:attrName>
                                        </p:attrNameLst>
                                      </p:cBhvr>
                                      <p:to>
                                        <p:strVal val="visible"/>
                                      </p:to>
                                    </p:set>
                                    <p:animEffect filter="fade" transition="in">
                                      <p:cBhvr>
                                        <p:cTn id="7" dur="1500"/>
                                        <p:tgtEl>
                                          <p:spTgt spid="22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24">
                                            <p:txEl>
                                              <p:pRg st="0" end="0"/>
                                            </p:txEl>
                                          </p:spTgt>
                                        </p:tgtEl>
                                        <p:attrNameLst>
                                          <p:attrName>style.visibility</p:attrName>
                                        </p:attrNameLst>
                                      </p:cBhvr>
                                      <p:to>
                                        <p:strVal val="visible"/>
                                      </p:to>
                                    </p:set>
                                    <p:animEffect filter="fade" transition="in">
                                      <p:cBhvr>
                                        <p:cTn id="10" dur="1500"/>
                                        <p:tgtEl>
                                          <p:spTgt spid="224">
                                            <p:txEl>
                                              <p:pRg st="0" end="0"/>
                                            </p:txEl>
                                          </p:spTgt>
                                        </p:tgtEl>
                                      </p:cBhvr>
                                    </p:animEffect>
                                  </p:childTnLst>
                                </p:cTn>
                              </p:par>
                            </p:childTnLst>
                          </p:cTn>
                        </p:par>
                        <p:par>
                          <p:cTn id="11" fill="hold">
                            <p:stCondLst>
                              <p:cond delay="1500"/>
                            </p:stCondLst>
                            <p:childTnLst>
                              <p:par>
                                <p:cTn id="12" presetClass="entr" nodeType="afterEffect" presetID="10" grpId="1" fill="hold">
                                  <p:stCondLst>
                                    <p:cond delay="0"/>
                                  </p:stCondLst>
                                  <p:iterate type="el" backwards="0">
                                    <p:tmAbs val="0"/>
                                  </p:iterate>
                                  <p:childTnLst>
                                    <p:set>
                                      <p:cBhvr>
                                        <p:cTn id="13" fill="hold"/>
                                        <p:tgtEl>
                                          <p:spTgt spid="224">
                                            <p:txEl>
                                              <p:pRg st="1" end="1"/>
                                            </p:txEl>
                                          </p:spTgt>
                                        </p:tgtEl>
                                        <p:attrNameLst>
                                          <p:attrName>style.visibility</p:attrName>
                                        </p:attrNameLst>
                                      </p:cBhvr>
                                      <p:to>
                                        <p:strVal val="visible"/>
                                      </p:to>
                                    </p:set>
                                    <p:animEffect filter="fade" transition="in">
                                      <p:cBhvr>
                                        <p:cTn id="14" dur="1500"/>
                                        <p:tgtEl>
                                          <p:spTgt spid="224">
                                            <p:txEl>
                                              <p:pRg st="1" end="1"/>
                                            </p:txEl>
                                          </p:spTgt>
                                        </p:tgtEl>
                                      </p:cBhvr>
                                    </p:animEffect>
                                  </p:childTnLst>
                                </p:cTn>
                              </p:par>
                            </p:childTnLst>
                          </p:cTn>
                        </p:par>
                        <p:par>
                          <p:cTn id="15" fill="hold">
                            <p:stCondLst>
                              <p:cond delay="3000"/>
                            </p:stCondLst>
                            <p:childTnLst>
                              <p:par>
                                <p:cTn id="16" presetClass="entr" nodeType="afterEffect" presetID="10" grpId="1" fill="hold">
                                  <p:stCondLst>
                                    <p:cond delay="0"/>
                                  </p:stCondLst>
                                  <p:iterate type="el" backwards="0">
                                    <p:tmAbs val="0"/>
                                  </p:iterate>
                                  <p:childTnLst>
                                    <p:set>
                                      <p:cBhvr>
                                        <p:cTn id="17" fill="hold"/>
                                        <p:tgtEl>
                                          <p:spTgt spid="224">
                                            <p:txEl>
                                              <p:pRg st="2" end="2"/>
                                            </p:txEl>
                                          </p:spTgt>
                                        </p:tgtEl>
                                        <p:attrNameLst>
                                          <p:attrName>style.visibility</p:attrName>
                                        </p:attrNameLst>
                                      </p:cBhvr>
                                      <p:to>
                                        <p:strVal val="visible"/>
                                      </p:to>
                                    </p:set>
                                    <p:animEffect filter="fade" transition="in">
                                      <p:cBhvr>
                                        <p:cTn id="18" dur="1500"/>
                                        <p:tgtEl>
                                          <p:spTgt spid="224">
                                            <p:txEl>
                                              <p:pRg st="2" end="2"/>
                                            </p:txEl>
                                          </p:spTgt>
                                        </p:tgtEl>
                                      </p:cBhvr>
                                    </p:animEffect>
                                  </p:childTnLst>
                                </p:cTn>
                              </p:par>
                            </p:childTnLst>
                          </p:cTn>
                        </p:par>
                        <p:par>
                          <p:cTn id="19" fill="hold">
                            <p:stCondLst>
                              <p:cond delay="4500"/>
                            </p:stCondLst>
                            <p:childTnLst>
                              <p:par>
                                <p:cTn id="20" presetClass="entr" nodeType="afterEffect" presetID="10" grpId="1" fill="hold">
                                  <p:stCondLst>
                                    <p:cond delay="0"/>
                                  </p:stCondLst>
                                  <p:iterate type="el" backwards="0">
                                    <p:tmAbs val="0"/>
                                  </p:iterate>
                                  <p:childTnLst>
                                    <p:set>
                                      <p:cBhvr>
                                        <p:cTn id="21" fill="hold"/>
                                        <p:tgtEl>
                                          <p:spTgt spid="224">
                                            <p:txEl>
                                              <p:pRg st="3" end="3"/>
                                            </p:txEl>
                                          </p:spTgt>
                                        </p:tgtEl>
                                        <p:attrNameLst>
                                          <p:attrName>style.visibility</p:attrName>
                                        </p:attrNameLst>
                                      </p:cBhvr>
                                      <p:to>
                                        <p:strVal val="visible"/>
                                      </p:to>
                                    </p:set>
                                    <p:animEffect filter="fade" transition="in">
                                      <p:cBhvr>
                                        <p:cTn id="22" dur="1500"/>
                                        <p:tgtEl>
                                          <p:spTgt spid="224">
                                            <p:txEl>
                                              <p:pRg st="3" end="3"/>
                                            </p:txEl>
                                          </p:spTgt>
                                        </p:tgtEl>
                                      </p:cBhvr>
                                    </p:animEffect>
                                  </p:childTnLst>
                                </p:cTn>
                              </p:par>
                            </p:childTnLst>
                          </p:cTn>
                        </p:par>
                        <p:par>
                          <p:cTn id="23" fill="hold">
                            <p:stCondLst>
                              <p:cond delay="6000"/>
                            </p:stCondLst>
                            <p:childTnLst>
                              <p:par>
                                <p:cTn id="24" presetClass="entr" nodeType="afterEffect" presetID="10" grpId="1" fill="hold">
                                  <p:stCondLst>
                                    <p:cond delay="0"/>
                                  </p:stCondLst>
                                  <p:iterate type="el" backwards="0">
                                    <p:tmAbs val="0"/>
                                  </p:iterate>
                                  <p:childTnLst>
                                    <p:set>
                                      <p:cBhvr>
                                        <p:cTn id="25" fill="hold"/>
                                        <p:tgtEl>
                                          <p:spTgt spid="224">
                                            <p:txEl>
                                              <p:pRg st="4" end="4"/>
                                            </p:txEl>
                                          </p:spTgt>
                                        </p:tgtEl>
                                        <p:attrNameLst>
                                          <p:attrName>style.visibility</p:attrName>
                                        </p:attrNameLst>
                                      </p:cBhvr>
                                      <p:to>
                                        <p:strVal val="visible"/>
                                      </p:to>
                                    </p:set>
                                    <p:animEffect filter="fade" transition="in">
                                      <p:cBhvr>
                                        <p:cTn id="26" dur="1500"/>
                                        <p:tgtEl>
                                          <p:spTgt spid="224">
                                            <p:txEl>
                                              <p:pRg st="4" end="4"/>
                                            </p:txEl>
                                          </p:spTgt>
                                        </p:tgtEl>
                                      </p:cBhvr>
                                    </p:animEffect>
                                  </p:childTnLst>
                                </p:cTn>
                              </p:par>
                            </p:childTnLst>
                          </p:cTn>
                        </p:par>
                        <p:par>
                          <p:cTn id="27" fill="hold">
                            <p:stCondLst>
                              <p:cond delay="7500"/>
                            </p:stCondLst>
                            <p:childTnLst>
                              <p:par>
                                <p:cTn id="28" presetClass="entr" nodeType="afterEffect" presetID="10" grpId="1" fill="hold">
                                  <p:stCondLst>
                                    <p:cond delay="0"/>
                                  </p:stCondLst>
                                  <p:iterate type="el" backwards="0">
                                    <p:tmAbs val="0"/>
                                  </p:iterate>
                                  <p:childTnLst>
                                    <p:set>
                                      <p:cBhvr>
                                        <p:cTn id="29" fill="hold"/>
                                        <p:tgtEl>
                                          <p:spTgt spid="224">
                                            <p:txEl>
                                              <p:pRg st="5" end="5"/>
                                            </p:txEl>
                                          </p:spTgt>
                                        </p:tgtEl>
                                        <p:attrNameLst>
                                          <p:attrName>style.visibility</p:attrName>
                                        </p:attrNameLst>
                                      </p:cBhvr>
                                      <p:to>
                                        <p:strVal val="visible"/>
                                      </p:to>
                                    </p:set>
                                    <p:animEffect filter="fade" transition="in">
                                      <p:cBhvr>
                                        <p:cTn id="30" dur="1500"/>
                                        <p:tgtEl>
                                          <p:spTgt spid="224">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4"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General Structure of Practice"/>
          <p:cNvSpPr txBox="1"/>
          <p:nvPr>
            <p:ph type="title"/>
          </p:nvPr>
        </p:nvSpPr>
        <p:spPr>
          <a:prstGeom prst="rect">
            <a:avLst/>
          </a:prstGeom>
        </p:spPr>
        <p:txBody>
          <a:bodyPr/>
          <a:lstStyle>
            <a:lvl1pPr defTabSz="2316421">
              <a:defRPr spc="-95" sz="9500"/>
            </a:lvl1pPr>
          </a:lstStyle>
          <a:p>
            <a:pPr/>
            <a:r>
              <a:t>General Structure of Practice</a:t>
            </a:r>
          </a:p>
        </p:txBody>
      </p:sp>
      <p:sp>
        <p:nvSpPr>
          <p:cNvPr id="227" name="Know Your Absolute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Know Your Absolutes</a:t>
            </a:r>
          </a:p>
        </p:txBody>
      </p:sp>
      <p:sp>
        <p:nvSpPr>
          <p:cNvPr id="228" name="Have a list and clearly communicate 3-5 simple, absolute expectations…"/>
          <p:cNvSpPr txBox="1"/>
          <p:nvPr>
            <p:ph type="body" idx="1"/>
          </p:nvPr>
        </p:nvSpPr>
        <p:spPr>
          <a:prstGeom prst="rect">
            <a:avLst/>
          </a:prstGeom>
        </p:spPr>
        <p:txBody>
          <a:bodyPr/>
          <a:lstStyle/>
          <a:p>
            <a:pPr marL="448055" indent="-448055" defTabSz="2389572">
              <a:spcBef>
                <a:spcPts val="4600"/>
              </a:spcBef>
              <a:defRPr sz="3920"/>
            </a:pPr>
            <a:r>
              <a:t>Have a list and clearly communicate 3-5 simple, absolute expectations</a:t>
            </a:r>
          </a:p>
          <a:p>
            <a:pPr marL="448055" indent="-448055" defTabSz="2389572">
              <a:spcBef>
                <a:spcPts val="4600"/>
              </a:spcBef>
              <a:defRPr sz="3920"/>
            </a:pPr>
            <a:r>
              <a:t>Be consistent and demanding on those. Have consequences for violations.</a:t>
            </a:r>
          </a:p>
          <a:p>
            <a:pPr marL="448055" indent="-448055" defTabSz="2389572">
              <a:spcBef>
                <a:spcPts val="4600"/>
              </a:spcBef>
              <a:defRPr sz="3920"/>
            </a:pPr>
            <a:r>
              <a:t>Examples</a:t>
            </a:r>
          </a:p>
          <a:p>
            <a:pPr lvl="1" marL="896111" indent="-448055" defTabSz="2389572">
              <a:spcBef>
                <a:spcPts val="4600"/>
              </a:spcBef>
              <a:defRPr sz="3920"/>
            </a:pPr>
            <a:r>
              <a:t>Everyone in, focused and ready to listen within 3 seconds after a whistle</a:t>
            </a:r>
          </a:p>
          <a:p>
            <a:pPr lvl="1" marL="896111" indent="-448055" defTabSz="2389572">
              <a:spcBef>
                <a:spcPts val="4600"/>
              </a:spcBef>
              <a:defRPr sz="3920"/>
            </a:pPr>
            <a:r>
              <a:t> 3 hard strides after gaining puck possession </a:t>
            </a:r>
          </a:p>
          <a:p>
            <a:pPr lvl="1" marL="896111" indent="-448055" defTabSz="2389572">
              <a:spcBef>
                <a:spcPts val="4600"/>
              </a:spcBef>
              <a:defRPr sz="3920"/>
            </a:pPr>
            <a:r>
              <a:t>Look up before every pass</a:t>
            </a:r>
          </a:p>
          <a:p>
            <a:pPr lvl="1" marL="896111" indent="-448055" defTabSz="2389572">
              <a:spcBef>
                <a:spcPts val="4600"/>
              </a:spcBef>
              <a:defRPr sz="3920"/>
            </a:pPr>
            <a:r>
              <a:t>Communicate before every pass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2000">
        <p159:morph option="byObjec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228">
                                            <p:bg/>
                                          </p:spTgt>
                                        </p:tgtEl>
                                        <p:attrNameLst>
                                          <p:attrName>style.visibility</p:attrName>
                                        </p:attrNameLst>
                                      </p:cBhvr>
                                      <p:to>
                                        <p:strVal val="visible"/>
                                      </p:to>
                                    </p:set>
                                    <p:animEffect filter="fade" transition="in">
                                      <p:cBhvr>
                                        <p:cTn id="11" dur="2000"/>
                                        <p:tgtEl>
                                          <p:spTgt spid="228">
                                            <p:bg/>
                                          </p:spTgt>
                                        </p:tgtEl>
                                      </p:cBhvr>
                                    </p:animEffect>
                                  </p:childTnLst>
                                </p:cTn>
                              </p:par>
                              <p:par>
                                <p:cTn id="12" presetClass="entr" nodeType="withEffect" presetSubtype="0" presetID="10" grpId="2" fill="hold">
                                  <p:stCondLst>
                                    <p:cond delay="0"/>
                                  </p:stCondLst>
                                  <p:iterate type="el" backwards="0">
                                    <p:tmAbs val="0"/>
                                  </p:iterate>
                                  <p:childTnLst>
                                    <p:set>
                                      <p:cBhvr>
                                        <p:cTn id="13" fill="hold"/>
                                        <p:tgtEl>
                                          <p:spTgt spid="228">
                                            <p:txEl>
                                              <p:pRg st="0" end="0"/>
                                            </p:txEl>
                                          </p:spTgt>
                                        </p:tgtEl>
                                        <p:attrNameLst>
                                          <p:attrName>style.visibility</p:attrName>
                                        </p:attrNameLst>
                                      </p:cBhvr>
                                      <p:to>
                                        <p:strVal val="visible"/>
                                      </p:to>
                                    </p:set>
                                    <p:animEffect filter="fade" transition="in">
                                      <p:cBhvr>
                                        <p:cTn id="14" dur="2000"/>
                                        <p:tgtEl>
                                          <p:spTgt spid="228">
                                            <p:txEl>
                                              <p:pRg st="0" end="0"/>
                                            </p:txEl>
                                          </p:spTgt>
                                        </p:tgtEl>
                                      </p:cBhvr>
                                    </p:animEffect>
                                  </p:childTnLst>
                                </p:cTn>
                              </p:par>
                            </p:childTnLst>
                          </p:cTn>
                        </p:par>
                        <p:par>
                          <p:cTn id="15" fill="hold">
                            <p:stCondLst>
                              <p:cond delay="2000"/>
                            </p:stCondLst>
                            <p:childTnLst>
                              <p:par>
                                <p:cTn id="16" presetClass="entr" nodeType="afterEffect" presetID="10" grpId="2" fill="hold">
                                  <p:stCondLst>
                                    <p:cond delay="0"/>
                                  </p:stCondLst>
                                  <p:iterate type="el" backwards="0">
                                    <p:tmAbs val="0"/>
                                  </p:iterate>
                                  <p:childTnLst>
                                    <p:set>
                                      <p:cBhvr>
                                        <p:cTn id="17" fill="hold"/>
                                        <p:tgtEl>
                                          <p:spTgt spid="228">
                                            <p:txEl>
                                              <p:pRg st="1" end="1"/>
                                            </p:txEl>
                                          </p:spTgt>
                                        </p:tgtEl>
                                        <p:attrNameLst>
                                          <p:attrName>style.visibility</p:attrName>
                                        </p:attrNameLst>
                                      </p:cBhvr>
                                      <p:to>
                                        <p:strVal val="visible"/>
                                      </p:to>
                                    </p:set>
                                    <p:animEffect filter="fade" transition="in">
                                      <p:cBhvr>
                                        <p:cTn id="18" dur="2000"/>
                                        <p:tgtEl>
                                          <p:spTgt spid="228">
                                            <p:txEl>
                                              <p:pRg st="1" end="1"/>
                                            </p:txEl>
                                          </p:spTgt>
                                        </p:tgtEl>
                                      </p:cBhvr>
                                    </p:animEffect>
                                  </p:childTnLst>
                                </p:cTn>
                              </p:par>
                            </p:childTnLst>
                          </p:cTn>
                        </p:par>
                        <p:par>
                          <p:cTn id="19" fill="hold">
                            <p:stCondLst>
                              <p:cond delay="4000"/>
                            </p:stCondLst>
                            <p:childTnLst>
                              <p:par>
                                <p:cTn id="20" presetClass="entr" nodeType="afterEffect" presetID="10" grpId="2" fill="hold">
                                  <p:stCondLst>
                                    <p:cond delay="0"/>
                                  </p:stCondLst>
                                  <p:iterate type="el" backwards="0">
                                    <p:tmAbs val="0"/>
                                  </p:iterate>
                                  <p:childTnLst>
                                    <p:set>
                                      <p:cBhvr>
                                        <p:cTn id="21" fill="hold"/>
                                        <p:tgtEl>
                                          <p:spTgt spid="228">
                                            <p:txEl>
                                              <p:pRg st="2" end="2"/>
                                            </p:txEl>
                                          </p:spTgt>
                                        </p:tgtEl>
                                        <p:attrNameLst>
                                          <p:attrName>style.visibility</p:attrName>
                                        </p:attrNameLst>
                                      </p:cBhvr>
                                      <p:to>
                                        <p:strVal val="visible"/>
                                      </p:to>
                                    </p:set>
                                    <p:animEffect filter="fade" transition="in">
                                      <p:cBhvr>
                                        <p:cTn id="22" dur="2000"/>
                                        <p:tgtEl>
                                          <p:spTgt spid="228">
                                            <p:txEl>
                                              <p:pRg st="2" end="2"/>
                                            </p:txEl>
                                          </p:spTgt>
                                        </p:tgtEl>
                                      </p:cBhvr>
                                    </p:animEffect>
                                  </p:childTnLst>
                                </p:cTn>
                              </p:par>
                            </p:childTnLst>
                          </p:cTn>
                        </p:par>
                        <p:par>
                          <p:cTn id="23" fill="hold">
                            <p:stCondLst>
                              <p:cond delay="6000"/>
                            </p:stCondLst>
                            <p:childTnLst>
                              <p:par>
                                <p:cTn id="24" presetClass="entr" nodeType="afterEffect" presetID="10" grpId="2" fill="hold">
                                  <p:stCondLst>
                                    <p:cond delay="0"/>
                                  </p:stCondLst>
                                  <p:iterate type="el" backwards="0">
                                    <p:tmAbs val="0"/>
                                  </p:iterate>
                                  <p:childTnLst>
                                    <p:set>
                                      <p:cBhvr>
                                        <p:cTn id="25" fill="hold"/>
                                        <p:tgtEl>
                                          <p:spTgt spid="228">
                                            <p:txEl>
                                              <p:pRg st="3" end="3"/>
                                            </p:txEl>
                                          </p:spTgt>
                                        </p:tgtEl>
                                        <p:attrNameLst>
                                          <p:attrName>style.visibility</p:attrName>
                                        </p:attrNameLst>
                                      </p:cBhvr>
                                      <p:to>
                                        <p:strVal val="visible"/>
                                      </p:to>
                                    </p:set>
                                    <p:animEffect filter="fade" transition="in">
                                      <p:cBhvr>
                                        <p:cTn id="26" dur="2000"/>
                                        <p:tgtEl>
                                          <p:spTgt spid="228">
                                            <p:txEl>
                                              <p:pRg st="3" end="3"/>
                                            </p:txEl>
                                          </p:spTgt>
                                        </p:tgtEl>
                                      </p:cBhvr>
                                    </p:animEffect>
                                  </p:childTnLst>
                                </p:cTn>
                              </p:par>
                            </p:childTnLst>
                          </p:cTn>
                        </p:par>
                        <p:par>
                          <p:cTn id="27" fill="hold">
                            <p:stCondLst>
                              <p:cond delay="8000"/>
                            </p:stCondLst>
                            <p:childTnLst>
                              <p:par>
                                <p:cTn id="28" presetClass="entr" nodeType="afterEffect" presetID="10" grpId="2" fill="hold">
                                  <p:stCondLst>
                                    <p:cond delay="0"/>
                                  </p:stCondLst>
                                  <p:iterate type="el" backwards="0">
                                    <p:tmAbs val="0"/>
                                  </p:iterate>
                                  <p:childTnLst>
                                    <p:set>
                                      <p:cBhvr>
                                        <p:cTn id="29" fill="hold"/>
                                        <p:tgtEl>
                                          <p:spTgt spid="228">
                                            <p:txEl>
                                              <p:pRg st="4" end="4"/>
                                            </p:txEl>
                                          </p:spTgt>
                                        </p:tgtEl>
                                        <p:attrNameLst>
                                          <p:attrName>style.visibility</p:attrName>
                                        </p:attrNameLst>
                                      </p:cBhvr>
                                      <p:to>
                                        <p:strVal val="visible"/>
                                      </p:to>
                                    </p:set>
                                    <p:animEffect filter="fade" transition="in">
                                      <p:cBhvr>
                                        <p:cTn id="30" dur="2000"/>
                                        <p:tgtEl>
                                          <p:spTgt spid="228">
                                            <p:txEl>
                                              <p:pRg st="4" end="4"/>
                                            </p:txEl>
                                          </p:spTgt>
                                        </p:tgtEl>
                                      </p:cBhvr>
                                    </p:animEffect>
                                  </p:childTnLst>
                                </p:cTn>
                              </p:par>
                            </p:childTnLst>
                          </p:cTn>
                        </p:par>
                        <p:par>
                          <p:cTn id="31" fill="hold">
                            <p:stCondLst>
                              <p:cond delay="10000"/>
                            </p:stCondLst>
                            <p:childTnLst>
                              <p:par>
                                <p:cTn id="32" presetClass="entr" nodeType="afterEffect" presetID="10" grpId="2" fill="hold">
                                  <p:stCondLst>
                                    <p:cond delay="0"/>
                                  </p:stCondLst>
                                  <p:iterate type="el" backwards="0">
                                    <p:tmAbs val="0"/>
                                  </p:iterate>
                                  <p:childTnLst>
                                    <p:set>
                                      <p:cBhvr>
                                        <p:cTn id="33" fill="hold"/>
                                        <p:tgtEl>
                                          <p:spTgt spid="228">
                                            <p:txEl>
                                              <p:pRg st="5" end="5"/>
                                            </p:txEl>
                                          </p:spTgt>
                                        </p:tgtEl>
                                        <p:attrNameLst>
                                          <p:attrName>style.visibility</p:attrName>
                                        </p:attrNameLst>
                                      </p:cBhvr>
                                      <p:to>
                                        <p:strVal val="visible"/>
                                      </p:to>
                                    </p:set>
                                    <p:animEffect filter="fade" transition="in">
                                      <p:cBhvr>
                                        <p:cTn id="34" dur="2000"/>
                                        <p:tgtEl>
                                          <p:spTgt spid="228">
                                            <p:txEl>
                                              <p:pRg st="5" end="5"/>
                                            </p:txEl>
                                          </p:spTgt>
                                        </p:tgtEl>
                                      </p:cBhvr>
                                    </p:animEffect>
                                  </p:childTnLst>
                                </p:cTn>
                              </p:par>
                            </p:childTnLst>
                          </p:cTn>
                        </p:par>
                        <p:par>
                          <p:cTn id="35" fill="hold">
                            <p:stCondLst>
                              <p:cond delay="12000"/>
                            </p:stCondLst>
                            <p:childTnLst>
                              <p:par>
                                <p:cTn id="36" presetClass="entr" nodeType="afterEffect" presetID="10" grpId="2" fill="hold">
                                  <p:stCondLst>
                                    <p:cond delay="0"/>
                                  </p:stCondLst>
                                  <p:iterate type="el" backwards="0">
                                    <p:tmAbs val="0"/>
                                  </p:iterate>
                                  <p:childTnLst>
                                    <p:set>
                                      <p:cBhvr>
                                        <p:cTn id="37" fill="hold"/>
                                        <p:tgtEl>
                                          <p:spTgt spid="228">
                                            <p:txEl>
                                              <p:pRg st="6" end="6"/>
                                            </p:txEl>
                                          </p:spTgt>
                                        </p:tgtEl>
                                        <p:attrNameLst>
                                          <p:attrName>style.visibility</p:attrName>
                                        </p:attrNameLst>
                                      </p:cBhvr>
                                      <p:to>
                                        <p:strVal val="visible"/>
                                      </p:to>
                                    </p:set>
                                    <p:animEffect filter="fade" transition="in">
                                      <p:cBhvr>
                                        <p:cTn id="38" dur="2000"/>
                                        <p:tgtEl>
                                          <p:spTgt spid="228">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8" grpId="2"/>
      <p:bldP build="whole" bldLvl="1" animBg="1" rev="0" advAuto="0" spid="227"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Hockey clown.png" descr="Hockey clown.png"/>
          <p:cNvPicPr>
            <a:picLocks noChangeAspect="1"/>
          </p:cNvPicPr>
          <p:nvPr>
            <p:ph type="pic" idx="21"/>
          </p:nvPr>
        </p:nvPicPr>
        <p:blipFill>
          <a:blip r:embed="rId2">
            <a:extLst/>
          </a:blip>
          <a:srcRect l="6603" t="0" r="5896" b="0"/>
          <a:stretch>
            <a:fillRect/>
          </a:stretch>
        </p:blipFill>
        <p:spPr>
          <a:xfrm>
            <a:off x="12381780" y="142453"/>
            <a:ext cx="10301775" cy="11773456"/>
          </a:xfrm>
          <a:prstGeom prst="rect">
            <a:avLst/>
          </a:prstGeom>
        </p:spPr>
      </p:pic>
      <p:sp>
        <p:nvSpPr>
          <p:cNvPr id="231" name="General Practice Structure"/>
          <p:cNvSpPr txBox="1"/>
          <p:nvPr>
            <p:ph type="title"/>
          </p:nvPr>
        </p:nvSpPr>
        <p:spPr>
          <a:prstGeom prst="rect">
            <a:avLst/>
          </a:prstGeom>
        </p:spPr>
        <p:txBody>
          <a:bodyPr/>
          <a:lstStyle/>
          <a:p>
            <a:pPr/>
            <a:r>
              <a:t>General Practice Structure</a:t>
            </a:r>
          </a:p>
        </p:txBody>
      </p:sp>
      <p:sp>
        <p:nvSpPr>
          <p:cNvPr id="232" name="Make Sure To Keep It Fun!!!"/>
          <p:cNvSpPr txBox="1"/>
          <p:nvPr>
            <p:ph type="body" sz="quarter" idx="1"/>
          </p:nvPr>
        </p:nvSpPr>
        <p:spPr>
          <a:prstGeom prst="rect">
            <a:avLst/>
          </a:prstGeom>
        </p:spPr>
        <p:txBody>
          <a:bodyPr/>
          <a:lstStyle/>
          <a:p>
            <a:pPr/>
            <a:r>
              <a:t>Make Sure To Keep It Fun!!!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Benefits of Positivity"/>
          <p:cNvSpPr txBox="1"/>
          <p:nvPr>
            <p:ph type="title"/>
          </p:nvPr>
        </p:nvSpPr>
        <p:spPr>
          <a:prstGeom prst="rect">
            <a:avLst/>
          </a:prstGeom>
        </p:spPr>
        <p:txBody>
          <a:bodyPr/>
          <a:lstStyle>
            <a:lvl1pPr defTabSz="2316421">
              <a:defRPr spc="-95" sz="9500"/>
            </a:lvl1pPr>
          </a:lstStyle>
          <a:p>
            <a:pPr/>
            <a:r>
              <a:t>Benefits of Positivity</a:t>
            </a:r>
          </a:p>
        </p:txBody>
      </p:sp>
      <p:sp>
        <p:nvSpPr>
          <p:cNvPr id="235" name="Attitude Is Everything"/>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Attitude Is Everything</a:t>
            </a:r>
          </a:p>
        </p:txBody>
      </p:sp>
      <p:sp>
        <p:nvSpPr>
          <p:cNvPr id="236" name="Seeing mistakes is the easy part…"/>
          <p:cNvSpPr txBox="1"/>
          <p:nvPr>
            <p:ph type="body" idx="1"/>
          </p:nvPr>
        </p:nvSpPr>
        <p:spPr>
          <a:xfrm>
            <a:off x="1206500" y="3495500"/>
            <a:ext cx="21971000" cy="9021154"/>
          </a:xfrm>
          <a:prstGeom prst="rect">
            <a:avLst/>
          </a:prstGeom>
        </p:spPr>
        <p:txBody>
          <a:bodyPr/>
          <a:lstStyle/>
          <a:p>
            <a:pPr marL="429768" indent="-429768" defTabSz="2292038">
              <a:spcBef>
                <a:spcPts val="4400"/>
              </a:spcBef>
              <a:defRPr sz="3759"/>
            </a:pPr>
            <a:r>
              <a:t>Seeing mistakes is the easy part</a:t>
            </a:r>
          </a:p>
          <a:p>
            <a:pPr lvl="1" marL="859536" indent="-429768" defTabSz="2292038">
              <a:spcBef>
                <a:spcPts val="4400"/>
              </a:spcBef>
              <a:defRPr sz="3759"/>
            </a:pPr>
            <a:r>
              <a:t>Don’t make it the focus</a:t>
            </a:r>
          </a:p>
          <a:p>
            <a:pPr marL="429768" indent="-429768" defTabSz="2292038">
              <a:spcBef>
                <a:spcPts val="4400"/>
              </a:spcBef>
              <a:defRPr sz="3759"/>
            </a:pPr>
            <a:r>
              <a:t>“Try it this way next time”</a:t>
            </a:r>
          </a:p>
          <a:p>
            <a:pPr marL="429768" indent="-429768" defTabSz="2292038">
              <a:spcBef>
                <a:spcPts val="4400"/>
              </a:spcBef>
              <a:defRPr sz="3759"/>
            </a:pPr>
            <a:r>
              <a:t>Tell kids how much better they are getting or will be as they gain the skill you are working on</a:t>
            </a:r>
          </a:p>
          <a:p>
            <a:pPr marL="429768" indent="-429768" defTabSz="2292038">
              <a:spcBef>
                <a:spcPts val="4400"/>
              </a:spcBef>
              <a:defRPr sz="3759"/>
            </a:pPr>
            <a:r>
              <a:t>Grows confidence</a:t>
            </a:r>
          </a:p>
          <a:p>
            <a:pPr marL="429768" indent="-429768" defTabSz="2292038">
              <a:spcBef>
                <a:spcPts val="4400"/>
              </a:spcBef>
              <a:defRPr sz="3759"/>
            </a:pPr>
            <a:r>
              <a:t>Builds enthusiasm</a:t>
            </a:r>
          </a:p>
          <a:p>
            <a:pPr marL="429768" indent="-429768" defTabSz="2292038">
              <a:spcBef>
                <a:spcPts val="4400"/>
              </a:spcBef>
              <a:defRPr sz="3759"/>
            </a:pPr>
            <a:r>
              <a:t>Try to always end with a positive or aspirational statement</a:t>
            </a:r>
          </a:p>
          <a:p>
            <a:pPr lvl="1" marL="859536" indent="-429768" defTabSz="2292038">
              <a:spcBef>
                <a:spcPts val="4400"/>
              </a:spcBef>
              <a:defRPr sz="3759"/>
            </a:pPr>
            <a:r>
              <a:t>We want them excited to come back out</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236">
                                            <p:bg/>
                                          </p:spTgt>
                                        </p:tgtEl>
                                        <p:attrNameLst>
                                          <p:attrName>style.visibility</p:attrName>
                                        </p:attrNameLst>
                                      </p:cBhvr>
                                      <p:to>
                                        <p:strVal val="visible"/>
                                      </p:to>
                                    </p:set>
                                    <p:animEffect filter="fade" transition="in">
                                      <p:cBhvr>
                                        <p:cTn id="11" dur="2000"/>
                                        <p:tgtEl>
                                          <p:spTgt spid="236">
                                            <p:bg/>
                                          </p:spTgt>
                                        </p:tgtEl>
                                      </p:cBhvr>
                                    </p:animEffect>
                                  </p:childTnLst>
                                </p:cTn>
                              </p:par>
                              <p:par>
                                <p:cTn id="12" presetClass="entr" nodeType="withEffect" presetSubtype="0" presetID="10" grpId="2" fill="hold">
                                  <p:stCondLst>
                                    <p:cond delay="0"/>
                                  </p:stCondLst>
                                  <p:iterate type="el" backwards="0">
                                    <p:tmAbs val="0"/>
                                  </p:iterate>
                                  <p:childTnLst>
                                    <p:set>
                                      <p:cBhvr>
                                        <p:cTn id="13" fill="hold"/>
                                        <p:tgtEl>
                                          <p:spTgt spid="236">
                                            <p:txEl>
                                              <p:pRg st="0" end="0"/>
                                            </p:txEl>
                                          </p:spTgt>
                                        </p:tgtEl>
                                        <p:attrNameLst>
                                          <p:attrName>style.visibility</p:attrName>
                                        </p:attrNameLst>
                                      </p:cBhvr>
                                      <p:to>
                                        <p:strVal val="visible"/>
                                      </p:to>
                                    </p:set>
                                    <p:animEffect filter="fade" transition="in">
                                      <p:cBhvr>
                                        <p:cTn id="14" dur="2000"/>
                                        <p:tgtEl>
                                          <p:spTgt spid="236">
                                            <p:txEl>
                                              <p:pRg st="0" end="0"/>
                                            </p:txEl>
                                          </p:spTgt>
                                        </p:tgtEl>
                                      </p:cBhvr>
                                    </p:animEffect>
                                  </p:childTnLst>
                                </p:cTn>
                              </p:par>
                            </p:childTnLst>
                          </p:cTn>
                        </p:par>
                        <p:par>
                          <p:cTn id="15" fill="hold">
                            <p:stCondLst>
                              <p:cond delay="2000"/>
                            </p:stCondLst>
                            <p:childTnLst>
                              <p:par>
                                <p:cTn id="16" presetClass="entr" nodeType="afterEffect" presetID="10" grpId="2" fill="hold">
                                  <p:stCondLst>
                                    <p:cond delay="0"/>
                                  </p:stCondLst>
                                  <p:iterate type="el" backwards="0">
                                    <p:tmAbs val="0"/>
                                  </p:iterate>
                                  <p:childTnLst>
                                    <p:set>
                                      <p:cBhvr>
                                        <p:cTn id="17" fill="hold"/>
                                        <p:tgtEl>
                                          <p:spTgt spid="236">
                                            <p:txEl>
                                              <p:pRg st="1" end="1"/>
                                            </p:txEl>
                                          </p:spTgt>
                                        </p:tgtEl>
                                        <p:attrNameLst>
                                          <p:attrName>style.visibility</p:attrName>
                                        </p:attrNameLst>
                                      </p:cBhvr>
                                      <p:to>
                                        <p:strVal val="visible"/>
                                      </p:to>
                                    </p:set>
                                    <p:animEffect filter="fade" transition="in">
                                      <p:cBhvr>
                                        <p:cTn id="18" dur="2000"/>
                                        <p:tgtEl>
                                          <p:spTgt spid="236">
                                            <p:txEl>
                                              <p:pRg st="1" end="1"/>
                                            </p:txEl>
                                          </p:spTgt>
                                        </p:tgtEl>
                                      </p:cBhvr>
                                    </p:animEffect>
                                  </p:childTnLst>
                                </p:cTn>
                              </p:par>
                            </p:childTnLst>
                          </p:cTn>
                        </p:par>
                        <p:par>
                          <p:cTn id="19" fill="hold">
                            <p:stCondLst>
                              <p:cond delay="4000"/>
                            </p:stCondLst>
                            <p:childTnLst>
                              <p:par>
                                <p:cTn id="20" presetClass="entr" nodeType="afterEffect" presetID="10" grpId="2" fill="hold">
                                  <p:stCondLst>
                                    <p:cond delay="0"/>
                                  </p:stCondLst>
                                  <p:iterate type="el" backwards="0">
                                    <p:tmAbs val="0"/>
                                  </p:iterate>
                                  <p:childTnLst>
                                    <p:set>
                                      <p:cBhvr>
                                        <p:cTn id="21" fill="hold"/>
                                        <p:tgtEl>
                                          <p:spTgt spid="236">
                                            <p:txEl>
                                              <p:pRg st="2" end="2"/>
                                            </p:txEl>
                                          </p:spTgt>
                                        </p:tgtEl>
                                        <p:attrNameLst>
                                          <p:attrName>style.visibility</p:attrName>
                                        </p:attrNameLst>
                                      </p:cBhvr>
                                      <p:to>
                                        <p:strVal val="visible"/>
                                      </p:to>
                                    </p:set>
                                    <p:animEffect filter="fade" transition="in">
                                      <p:cBhvr>
                                        <p:cTn id="22" dur="2000"/>
                                        <p:tgtEl>
                                          <p:spTgt spid="236">
                                            <p:txEl>
                                              <p:pRg st="2" end="2"/>
                                            </p:txEl>
                                          </p:spTgt>
                                        </p:tgtEl>
                                      </p:cBhvr>
                                    </p:animEffect>
                                  </p:childTnLst>
                                </p:cTn>
                              </p:par>
                            </p:childTnLst>
                          </p:cTn>
                        </p:par>
                        <p:par>
                          <p:cTn id="23" fill="hold">
                            <p:stCondLst>
                              <p:cond delay="6000"/>
                            </p:stCondLst>
                            <p:childTnLst>
                              <p:par>
                                <p:cTn id="24" presetClass="entr" nodeType="afterEffect" presetID="10" grpId="2" fill="hold">
                                  <p:stCondLst>
                                    <p:cond delay="0"/>
                                  </p:stCondLst>
                                  <p:iterate type="el" backwards="0">
                                    <p:tmAbs val="0"/>
                                  </p:iterate>
                                  <p:childTnLst>
                                    <p:set>
                                      <p:cBhvr>
                                        <p:cTn id="25" fill="hold"/>
                                        <p:tgtEl>
                                          <p:spTgt spid="236">
                                            <p:txEl>
                                              <p:pRg st="3" end="3"/>
                                            </p:txEl>
                                          </p:spTgt>
                                        </p:tgtEl>
                                        <p:attrNameLst>
                                          <p:attrName>style.visibility</p:attrName>
                                        </p:attrNameLst>
                                      </p:cBhvr>
                                      <p:to>
                                        <p:strVal val="visible"/>
                                      </p:to>
                                    </p:set>
                                    <p:animEffect filter="fade" transition="in">
                                      <p:cBhvr>
                                        <p:cTn id="26" dur="2000"/>
                                        <p:tgtEl>
                                          <p:spTgt spid="236">
                                            <p:txEl>
                                              <p:pRg st="3" end="3"/>
                                            </p:txEl>
                                          </p:spTgt>
                                        </p:tgtEl>
                                      </p:cBhvr>
                                    </p:animEffect>
                                  </p:childTnLst>
                                </p:cTn>
                              </p:par>
                            </p:childTnLst>
                          </p:cTn>
                        </p:par>
                        <p:par>
                          <p:cTn id="27" fill="hold">
                            <p:stCondLst>
                              <p:cond delay="8000"/>
                            </p:stCondLst>
                            <p:childTnLst>
                              <p:par>
                                <p:cTn id="28" presetClass="entr" nodeType="afterEffect" presetID="10" grpId="2" fill="hold">
                                  <p:stCondLst>
                                    <p:cond delay="0"/>
                                  </p:stCondLst>
                                  <p:iterate type="el" backwards="0">
                                    <p:tmAbs val="0"/>
                                  </p:iterate>
                                  <p:childTnLst>
                                    <p:set>
                                      <p:cBhvr>
                                        <p:cTn id="29" fill="hold"/>
                                        <p:tgtEl>
                                          <p:spTgt spid="236">
                                            <p:txEl>
                                              <p:pRg st="4" end="4"/>
                                            </p:txEl>
                                          </p:spTgt>
                                        </p:tgtEl>
                                        <p:attrNameLst>
                                          <p:attrName>style.visibility</p:attrName>
                                        </p:attrNameLst>
                                      </p:cBhvr>
                                      <p:to>
                                        <p:strVal val="visible"/>
                                      </p:to>
                                    </p:set>
                                    <p:animEffect filter="fade" transition="in">
                                      <p:cBhvr>
                                        <p:cTn id="30" dur="2000"/>
                                        <p:tgtEl>
                                          <p:spTgt spid="236">
                                            <p:txEl>
                                              <p:pRg st="4" end="4"/>
                                            </p:txEl>
                                          </p:spTgt>
                                        </p:tgtEl>
                                      </p:cBhvr>
                                    </p:animEffect>
                                  </p:childTnLst>
                                </p:cTn>
                              </p:par>
                            </p:childTnLst>
                          </p:cTn>
                        </p:par>
                        <p:par>
                          <p:cTn id="31" fill="hold">
                            <p:stCondLst>
                              <p:cond delay="10000"/>
                            </p:stCondLst>
                            <p:childTnLst>
                              <p:par>
                                <p:cTn id="32" presetClass="entr" nodeType="afterEffect" presetID="10" grpId="2" fill="hold">
                                  <p:stCondLst>
                                    <p:cond delay="0"/>
                                  </p:stCondLst>
                                  <p:iterate type="el" backwards="0">
                                    <p:tmAbs val="0"/>
                                  </p:iterate>
                                  <p:childTnLst>
                                    <p:set>
                                      <p:cBhvr>
                                        <p:cTn id="33" fill="hold"/>
                                        <p:tgtEl>
                                          <p:spTgt spid="236">
                                            <p:txEl>
                                              <p:pRg st="5" end="5"/>
                                            </p:txEl>
                                          </p:spTgt>
                                        </p:tgtEl>
                                        <p:attrNameLst>
                                          <p:attrName>style.visibility</p:attrName>
                                        </p:attrNameLst>
                                      </p:cBhvr>
                                      <p:to>
                                        <p:strVal val="visible"/>
                                      </p:to>
                                    </p:set>
                                    <p:animEffect filter="fade" transition="in">
                                      <p:cBhvr>
                                        <p:cTn id="34" dur="2000"/>
                                        <p:tgtEl>
                                          <p:spTgt spid="236">
                                            <p:txEl>
                                              <p:pRg st="5" end="5"/>
                                            </p:txEl>
                                          </p:spTgt>
                                        </p:tgtEl>
                                      </p:cBhvr>
                                    </p:animEffect>
                                  </p:childTnLst>
                                </p:cTn>
                              </p:par>
                            </p:childTnLst>
                          </p:cTn>
                        </p:par>
                        <p:par>
                          <p:cTn id="35" fill="hold">
                            <p:stCondLst>
                              <p:cond delay="12000"/>
                            </p:stCondLst>
                            <p:childTnLst>
                              <p:par>
                                <p:cTn id="36" presetClass="entr" nodeType="afterEffect" presetID="10" grpId="2" fill="hold">
                                  <p:stCondLst>
                                    <p:cond delay="0"/>
                                  </p:stCondLst>
                                  <p:iterate type="el" backwards="0">
                                    <p:tmAbs val="0"/>
                                  </p:iterate>
                                  <p:childTnLst>
                                    <p:set>
                                      <p:cBhvr>
                                        <p:cTn id="37" fill="hold"/>
                                        <p:tgtEl>
                                          <p:spTgt spid="236">
                                            <p:txEl>
                                              <p:pRg st="6" end="6"/>
                                            </p:txEl>
                                          </p:spTgt>
                                        </p:tgtEl>
                                        <p:attrNameLst>
                                          <p:attrName>style.visibility</p:attrName>
                                        </p:attrNameLst>
                                      </p:cBhvr>
                                      <p:to>
                                        <p:strVal val="visible"/>
                                      </p:to>
                                    </p:set>
                                    <p:animEffect filter="fade" transition="in">
                                      <p:cBhvr>
                                        <p:cTn id="38" dur="2000"/>
                                        <p:tgtEl>
                                          <p:spTgt spid="236">
                                            <p:txEl>
                                              <p:pRg st="6" end="6"/>
                                            </p:txEl>
                                          </p:spTgt>
                                        </p:tgtEl>
                                      </p:cBhvr>
                                    </p:animEffect>
                                  </p:childTnLst>
                                </p:cTn>
                              </p:par>
                            </p:childTnLst>
                          </p:cTn>
                        </p:par>
                        <p:par>
                          <p:cTn id="39" fill="hold">
                            <p:stCondLst>
                              <p:cond delay="14000"/>
                            </p:stCondLst>
                            <p:childTnLst>
                              <p:par>
                                <p:cTn id="40" presetClass="entr" nodeType="afterEffect" presetID="10" grpId="2" fill="hold">
                                  <p:stCondLst>
                                    <p:cond delay="0"/>
                                  </p:stCondLst>
                                  <p:iterate type="el" backwards="0">
                                    <p:tmAbs val="0"/>
                                  </p:iterate>
                                  <p:childTnLst>
                                    <p:set>
                                      <p:cBhvr>
                                        <p:cTn id="41" fill="hold"/>
                                        <p:tgtEl>
                                          <p:spTgt spid="236">
                                            <p:txEl>
                                              <p:pRg st="7" end="7"/>
                                            </p:txEl>
                                          </p:spTgt>
                                        </p:tgtEl>
                                        <p:attrNameLst>
                                          <p:attrName>style.visibility</p:attrName>
                                        </p:attrNameLst>
                                      </p:cBhvr>
                                      <p:to>
                                        <p:strVal val="visible"/>
                                      </p:to>
                                    </p:set>
                                    <p:animEffect filter="fade" transition="in">
                                      <p:cBhvr>
                                        <p:cTn id="42" dur="2000"/>
                                        <p:tgtEl>
                                          <p:spTgt spid="236">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6" grpId="2"/>
      <p:bldP build="whole" bldLvl="1" animBg="1" rev="0" advAuto="0" spid="235"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Corridor of an open-air concrete structure under a partly cloudy sky" descr="Corridor of an open-air concrete structure under a partly cloudy sky"/>
          <p:cNvPicPr>
            <a:picLocks noChangeAspect="1"/>
          </p:cNvPicPr>
          <p:nvPr>
            <p:ph type="pic" idx="21"/>
          </p:nvPr>
        </p:nvPicPr>
        <p:blipFill>
          <a:blip r:embed="rId2">
            <a:extLst/>
          </a:blip>
          <a:srcRect l="0" t="2076" r="0" b="2076"/>
          <a:stretch>
            <a:fillRect/>
          </a:stretch>
        </p:blipFill>
        <p:spPr>
          <a:xfrm>
            <a:off x="12382500" y="0"/>
            <a:ext cx="12001500" cy="13715999"/>
          </a:xfrm>
          <a:prstGeom prst="rect">
            <a:avLst/>
          </a:prstGeom>
        </p:spPr>
      </p:pic>
      <p:sp>
        <p:nvSpPr>
          <p:cNvPr id="239" name="Game Day Experience"/>
          <p:cNvSpPr txBox="1"/>
          <p:nvPr>
            <p:ph type="title"/>
          </p:nvPr>
        </p:nvSpPr>
        <p:spPr>
          <a:prstGeom prst="rect">
            <a:avLst/>
          </a:prstGeom>
        </p:spPr>
        <p:txBody>
          <a:bodyPr/>
          <a:lstStyle/>
          <a:p>
            <a:pPr/>
            <a:r>
              <a:t>Game Day Experience</a:t>
            </a:r>
          </a:p>
        </p:txBody>
      </p:sp>
      <p:sp>
        <p:nvSpPr>
          <p:cNvPr id="240" name="Best results when everyone stays within their boundaries"/>
          <p:cNvSpPr txBox="1"/>
          <p:nvPr>
            <p:ph type="body" sz="quarter" idx="1"/>
          </p:nvPr>
        </p:nvSpPr>
        <p:spPr>
          <a:prstGeom prst="rect">
            <a:avLst/>
          </a:prstGeom>
        </p:spPr>
        <p:txBody>
          <a:bodyPr/>
          <a:lstStyle/>
          <a:p>
            <a:pPr/>
            <a:r>
              <a:t>Best results when everyone stays within their boundaries </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Game Day Expectation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Game Day Expectations</a:t>
            </a:r>
          </a:p>
        </p:txBody>
      </p:sp>
      <p:pic>
        <p:nvPicPr>
          <p:cNvPr id="243" name="View through a mesh-like ceiling under a blue sky" descr="View through a mesh-like ceiling under a blue sky"/>
          <p:cNvPicPr>
            <a:picLocks noChangeAspect="1"/>
          </p:cNvPicPr>
          <p:nvPr>
            <p:ph type="pic" idx="22"/>
          </p:nvPr>
        </p:nvPicPr>
        <p:blipFill>
          <a:blip r:embed="rId2">
            <a:extLst/>
          </a:blip>
          <a:srcRect l="0" t="0" r="0" b="0"/>
          <a:stretch>
            <a:fillRect/>
          </a:stretch>
        </p:blipFill>
        <p:spPr>
          <a:xfrm>
            <a:off x="11800631" y="1470446"/>
            <a:ext cx="12235096" cy="8177486"/>
          </a:xfrm>
          <a:prstGeom prst="rect">
            <a:avLst/>
          </a:prstGeom>
        </p:spPr>
      </p:pic>
      <p:sp>
        <p:nvSpPr>
          <p:cNvPr id="244" name="Coaching"/>
          <p:cNvSpPr txBox="1"/>
          <p:nvPr>
            <p:ph type="title"/>
          </p:nvPr>
        </p:nvSpPr>
        <p:spPr>
          <a:prstGeom prst="rect">
            <a:avLst/>
          </a:prstGeom>
        </p:spPr>
        <p:txBody>
          <a:bodyPr/>
          <a:lstStyle>
            <a:lvl1pPr defTabSz="2316421">
              <a:defRPr spc="-95" sz="9500"/>
            </a:lvl1pPr>
          </a:lstStyle>
          <a:p>
            <a:pPr/>
            <a:r>
              <a:t>Coaching</a:t>
            </a:r>
          </a:p>
        </p:txBody>
      </p:sp>
      <p:sp>
        <p:nvSpPr>
          <p:cNvPr id="245" name="Do not yell at refs…"/>
          <p:cNvSpPr txBox="1"/>
          <p:nvPr>
            <p:ph type="body" sz="half" idx="1"/>
          </p:nvPr>
        </p:nvSpPr>
        <p:spPr>
          <a:xfrm>
            <a:off x="1206500" y="5225407"/>
            <a:ext cx="9779000" cy="9210127"/>
          </a:xfrm>
          <a:prstGeom prst="rect">
            <a:avLst/>
          </a:prstGeom>
        </p:spPr>
        <p:txBody>
          <a:bodyPr/>
          <a:lstStyle/>
          <a:p>
            <a:pPr/>
            <a:r>
              <a:t>Do not yell at refs</a:t>
            </a:r>
          </a:p>
          <a:p>
            <a:pPr/>
            <a:r>
              <a:t>Asking for explanations followed by a thank you is okay</a:t>
            </a:r>
          </a:p>
          <a:p>
            <a:pPr/>
            <a:r>
              <a:t>Players should not interact with officials</a:t>
            </a:r>
          </a:p>
        </p:txBody>
      </p:sp>
      <p:sp>
        <p:nvSpPr>
          <p:cNvPr id="246" name="You represent all Generals"/>
          <p:cNvSpPr txBox="1"/>
          <p:nvPr/>
        </p:nvSpPr>
        <p:spPr>
          <a:xfrm>
            <a:off x="1226699" y="4018593"/>
            <a:ext cx="7473141" cy="769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57200" indent="-457200">
              <a:buSzPct val="100000"/>
              <a:buChar char="•"/>
            </a:lvl1pPr>
          </a:lstStyle>
          <a:p>
            <a:pPr/>
            <a:r>
              <a:t>You represent all Generals</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8" presetID="2" grpId="2" fill="hold">
                                  <p:stCondLst>
                                    <p:cond delay="0"/>
                                  </p:stCondLst>
                                  <p:iterate type="lt" backwards="0">
                                    <p:tmAbs val="0"/>
                                  </p:iterate>
                                  <p:childTnLst>
                                    <p:set>
                                      <p:cBhvr>
                                        <p:cTn id="10" fill="hold"/>
                                        <p:tgtEl>
                                          <p:spTgt spid="246"/>
                                        </p:tgtEl>
                                        <p:attrNameLst>
                                          <p:attrName>style.visibility</p:attrName>
                                        </p:attrNameLst>
                                      </p:cBhvr>
                                      <p:to>
                                        <p:strVal val="visible"/>
                                      </p:to>
                                    </p:set>
                                    <p:anim calcmode="lin" valueType="num">
                                      <p:cBhvr>
                                        <p:cTn id="11" dur="1000" fill="hold"/>
                                        <p:tgtEl>
                                          <p:spTgt spid="246"/>
                                        </p:tgtEl>
                                        <p:attrNameLst>
                                          <p:attrName>ppt_x</p:attrName>
                                        </p:attrNameLst>
                                      </p:cBhvr>
                                      <p:tavLst>
                                        <p:tav tm="0">
                                          <p:val>
                                            <p:strVal val="0-#ppt_w/2"/>
                                          </p:val>
                                        </p:tav>
                                        <p:tav tm="100000">
                                          <p:val>
                                            <p:strVal val="#ppt_x"/>
                                          </p:val>
                                        </p:tav>
                                      </p:tavLst>
                                    </p:anim>
                                    <p:anim calcmode="lin" valueType="num">
                                      <p:cBhvr>
                                        <p:cTn id="12" dur="1000" fill="hold"/>
                                        <p:tgtEl>
                                          <p:spTgt spid="24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Class="entr" nodeType="afterEffect" presetSubtype="1" presetID="2" grpId="3" fill="hold">
                                  <p:stCondLst>
                                    <p:cond delay="0"/>
                                  </p:stCondLst>
                                  <p:iterate type="el" backwards="0">
                                    <p:tmAbs val="0"/>
                                  </p:iterate>
                                  <p:childTnLst>
                                    <p:set>
                                      <p:cBhvr>
                                        <p:cTn id="15" fill="hold"/>
                                        <p:tgtEl>
                                          <p:spTgt spid="243"/>
                                        </p:tgtEl>
                                        <p:attrNameLst>
                                          <p:attrName>style.visibility</p:attrName>
                                        </p:attrNameLst>
                                      </p:cBhvr>
                                      <p:to>
                                        <p:strVal val="visible"/>
                                      </p:to>
                                    </p:set>
                                    <p:anim calcmode="lin" valueType="num">
                                      <p:cBhvr>
                                        <p:cTn id="16" dur="2500" fill="hold"/>
                                        <p:tgtEl>
                                          <p:spTgt spid="243"/>
                                        </p:tgtEl>
                                        <p:attrNameLst>
                                          <p:attrName>ppt_x</p:attrName>
                                        </p:attrNameLst>
                                      </p:cBhvr>
                                      <p:tavLst>
                                        <p:tav tm="0">
                                          <p:val>
                                            <p:strVal val="#ppt_x"/>
                                          </p:val>
                                        </p:tav>
                                        <p:tav tm="100000">
                                          <p:val>
                                            <p:strVal val="#ppt_x"/>
                                          </p:val>
                                        </p:tav>
                                      </p:tavLst>
                                    </p:anim>
                                    <p:anim calcmode="lin" valueType="num">
                                      <p:cBhvr>
                                        <p:cTn id="17" dur="2500" fill="hold"/>
                                        <p:tgtEl>
                                          <p:spTgt spid="243"/>
                                        </p:tgtEl>
                                        <p:attrNameLst>
                                          <p:attrName>ppt_y</p:attrName>
                                        </p:attrNameLst>
                                      </p:cBhvr>
                                      <p:tavLst>
                                        <p:tav tm="0">
                                          <p:val>
                                            <p:strVal val="0-#ppt_h/2"/>
                                          </p:val>
                                        </p:tav>
                                        <p:tav tm="100000">
                                          <p:val>
                                            <p:strVal val="#ppt_y"/>
                                          </p:val>
                                        </p:tav>
                                      </p:tavLst>
                                    </p:anim>
                                  </p:childTnLst>
                                </p:cTn>
                              </p:par>
                            </p:childTnLst>
                          </p:cTn>
                        </p:par>
                        <p:par>
                          <p:cTn id="18" fill="hold">
                            <p:stCondLst>
                              <p:cond delay="3500"/>
                            </p:stCondLst>
                            <p:childTnLst>
                              <p:par>
                                <p:cTn id="19" presetClass="entr" nodeType="afterEffect" presetID="10" grpId="4" fill="hold">
                                  <p:stCondLst>
                                    <p:cond delay="0"/>
                                  </p:stCondLst>
                                  <p:iterate type="el" backwards="0">
                                    <p:tmAbs val="0"/>
                                  </p:iterate>
                                  <p:childTnLst>
                                    <p:set>
                                      <p:cBhvr>
                                        <p:cTn id="20" fill="hold"/>
                                        <p:tgtEl>
                                          <p:spTgt spid="245">
                                            <p:bg/>
                                          </p:spTgt>
                                        </p:tgtEl>
                                        <p:attrNameLst>
                                          <p:attrName>style.visibility</p:attrName>
                                        </p:attrNameLst>
                                      </p:cBhvr>
                                      <p:to>
                                        <p:strVal val="visible"/>
                                      </p:to>
                                    </p:set>
                                    <p:animEffect filter="fade" transition="in">
                                      <p:cBhvr>
                                        <p:cTn id="21" dur="2500"/>
                                        <p:tgtEl>
                                          <p:spTgt spid="245">
                                            <p:bg/>
                                          </p:spTgt>
                                        </p:tgtEl>
                                      </p:cBhvr>
                                    </p:animEffect>
                                  </p:childTnLst>
                                </p:cTn>
                              </p:par>
                              <p:par>
                                <p:cTn id="22" presetClass="entr" nodeType="withEffect" presetSubtype="0" presetID="10" grpId="4" fill="hold">
                                  <p:stCondLst>
                                    <p:cond delay="0"/>
                                  </p:stCondLst>
                                  <p:iterate type="el" backwards="0">
                                    <p:tmAbs val="0"/>
                                  </p:iterate>
                                  <p:childTnLst>
                                    <p:set>
                                      <p:cBhvr>
                                        <p:cTn id="23" fill="hold"/>
                                        <p:tgtEl>
                                          <p:spTgt spid="245">
                                            <p:txEl>
                                              <p:pRg st="0" end="0"/>
                                            </p:txEl>
                                          </p:spTgt>
                                        </p:tgtEl>
                                        <p:attrNameLst>
                                          <p:attrName>style.visibility</p:attrName>
                                        </p:attrNameLst>
                                      </p:cBhvr>
                                      <p:to>
                                        <p:strVal val="visible"/>
                                      </p:to>
                                    </p:set>
                                    <p:animEffect filter="fade" transition="in">
                                      <p:cBhvr>
                                        <p:cTn id="24" dur="2500"/>
                                        <p:tgtEl>
                                          <p:spTgt spid="245">
                                            <p:txEl>
                                              <p:pRg st="0" end="0"/>
                                            </p:txEl>
                                          </p:spTgt>
                                        </p:tgtEl>
                                      </p:cBhvr>
                                    </p:animEffect>
                                  </p:childTnLst>
                                </p:cTn>
                              </p:par>
                            </p:childTnLst>
                          </p:cTn>
                        </p:par>
                        <p:par>
                          <p:cTn id="25" fill="hold">
                            <p:stCondLst>
                              <p:cond delay="6000"/>
                            </p:stCondLst>
                            <p:childTnLst>
                              <p:par>
                                <p:cTn id="26" presetClass="entr" nodeType="afterEffect" presetID="10" grpId="4" fill="hold">
                                  <p:stCondLst>
                                    <p:cond delay="0"/>
                                  </p:stCondLst>
                                  <p:iterate type="el" backwards="0">
                                    <p:tmAbs val="0"/>
                                  </p:iterate>
                                  <p:childTnLst>
                                    <p:set>
                                      <p:cBhvr>
                                        <p:cTn id="27" fill="hold"/>
                                        <p:tgtEl>
                                          <p:spTgt spid="245">
                                            <p:txEl>
                                              <p:pRg st="1" end="1"/>
                                            </p:txEl>
                                          </p:spTgt>
                                        </p:tgtEl>
                                        <p:attrNameLst>
                                          <p:attrName>style.visibility</p:attrName>
                                        </p:attrNameLst>
                                      </p:cBhvr>
                                      <p:to>
                                        <p:strVal val="visible"/>
                                      </p:to>
                                    </p:set>
                                    <p:animEffect filter="fade" transition="in">
                                      <p:cBhvr>
                                        <p:cTn id="28" dur="2500"/>
                                        <p:tgtEl>
                                          <p:spTgt spid="245">
                                            <p:txEl>
                                              <p:pRg st="1" end="1"/>
                                            </p:txEl>
                                          </p:spTgt>
                                        </p:tgtEl>
                                      </p:cBhvr>
                                    </p:animEffect>
                                  </p:childTnLst>
                                </p:cTn>
                              </p:par>
                            </p:childTnLst>
                          </p:cTn>
                        </p:par>
                        <p:par>
                          <p:cTn id="29" fill="hold">
                            <p:stCondLst>
                              <p:cond delay="8500"/>
                            </p:stCondLst>
                            <p:childTnLst>
                              <p:par>
                                <p:cTn id="30" presetClass="entr" nodeType="afterEffect" presetID="10" grpId="4" fill="hold">
                                  <p:stCondLst>
                                    <p:cond delay="0"/>
                                  </p:stCondLst>
                                  <p:iterate type="el" backwards="0">
                                    <p:tmAbs val="0"/>
                                  </p:iterate>
                                  <p:childTnLst>
                                    <p:set>
                                      <p:cBhvr>
                                        <p:cTn id="31" fill="hold"/>
                                        <p:tgtEl>
                                          <p:spTgt spid="245">
                                            <p:txEl>
                                              <p:pRg st="2" end="2"/>
                                            </p:txEl>
                                          </p:spTgt>
                                        </p:tgtEl>
                                        <p:attrNameLst>
                                          <p:attrName>style.visibility</p:attrName>
                                        </p:attrNameLst>
                                      </p:cBhvr>
                                      <p:to>
                                        <p:strVal val="visible"/>
                                      </p:to>
                                    </p:set>
                                    <p:animEffect filter="fade" transition="in">
                                      <p:cBhvr>
                                        <p:cTn id="32" dur="2500"/>
                                        <p:tgtEl>
                                          <p:spTgt spid="24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6" grpId="2"/>
      <p:bldP build="whole" bldLvl="1" animBg="1" rev="0" advAuto="0" spid="243" grpId="3"/>
      <p:bldP build="whole" bldLvl="1" animBg="1" rev="0" advAuto="0" spid="242" grpId="1"/>
      <p:bldP build="p" bldLvl="5" animBg="1" rev="0" advAuto="0" spid="245" grpId="4"/>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Black and white close-up of curved pieces of paper" descr="Black and white close-up of curved pieces of paper"/>
          <p:cNvPicPr>
            <a:picLocks noChangeAspect="1"/>
          </p:cNvPicPr>
          <p:nvPr>
            <p:ph type="pic" idx="21"/>
          </p:nvPr>
        </p:nvPicPr>
        <p:blipFill>
          <a:blip r:embed="rId2">
            <a:extLst/>
          </a:blip>
          <a:srcRect l="0" t="7373" r="0" b="4124"/>
          <a:stretch>
            <a:fillRect/>
          </a:stretch>
        </p:blipFill>
        <p:spPr>
          <a:xfrm>
            <a:off x="8547100" y="3632200"/>
            <a:ext cx="7289800" cy="6451600"/>
          </a:xfrm>
          <a:prstGeom prst="rect">
            <a:avLst/>
          </a:prstGeom>
        </p:spPr>
      </p:pic>
      <p:pic>
        <p:nvPicPr>
          <p:cNvPr id="176" name="Gray disc against a gray background" descr="Gray disc against a gray background"/>
          <p:cNvPicPr>
            <a:picLocks noChangeAspect="1"/>
          </p:cNvPicPr>
          <p:nvPr>
            <p:ph type="pic" idx="22"/>
          </p:nvPr>
        </p:nvPicPr>
        <p:blipFill>
          <a:blip r:embed="rId3">
            <a:extLst/>
          </a:blip>
          <a:srcRect l="0" t="637" r="0" b="10861"/>
          <a:stretch>
            <a:fillRect/>
          </a:stretch>
        </p:blipFill>
        <p:spPr>
          <a:xfrm>
            <a:off x="15810813" y="3632199"/>
            <a:ext cx="7289801" cy="6451601"/>
          </a:xfrm>
          <a:prstGeom prst="rect">
            <a:avLst/>
          </a:prstGeom>
        </p:spPr>
      </p:pic>
      <p:pic>
        <p:nvPicPr>
          <p:cNvPr id="177" name="Abstract image of two gray discs intersecting" descr="Abstract image of two gray discs intersecting"/>
          <p:cNvPicPr>
            <a:picLocks noChangeAspect="1"/>
          </p:cNvPicPr>
          <p:nvPr>
            <p:ph type="pic" idx="23"/>
          </p:nvPr>
        </p:nvPicPr>
        <p:blipFill>
          <a:blip r:embed="rId4">
            <a:extLst/>
          </a:blip>
          <a:srcRect l="0" t="1666" r="0" b="9832"/>
          <a:stretch>
            <a:fillRect/>
          </a:stretch>
        </p:blipFill>
        <p:spPr>
          <a:xfrm>
            <a:off x="1257300" y="3632200"/>
            <a:ext cx="7289800" cy="6451601"/>
          </a:xfrm>
          <a:prstGeom prst="rect">
            <a:avLst/>
          </a:prstGeom>
        </p:spPr>
      </p:pic>
      <p:sp>
        <p:nvSpPr>
          <p:cNvPr id="178" name="Brad Cook…"/>
          <p:cNvSpPr txBox="1"/>
          <p:nvPr/>
        </p:nvSpPr>
        <p:spPr>
          <a:xfrm>
            <a:off x="3629151" y="10609761"/>
            <a:ext cx="2546097" cy="203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r>
              <a:t>Brad Cook</a:t>
            </a:r>
          </a:p>
          <a:p>
            <a:pPr algn="ctr"/>
            <a:r>
              <a:t>President</a:t>
            </a:r>
          </a:p>
        </p:txBody>
      </p:sp>
      <p:sp>
        <p:nvSpPr>
          <p:cNvPr id="179" name="Jeff Laird…"/>
          <p:cNvSpPr txBox="1"/>
          <p:nvPr/>
        </p:nvSpPr>
        <p:spPr>
          <a:xfrm>
            <a:off x="15976675" y="9974761"/>
            <a:ext cx="6958077" cy="330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r>
              <a:t>Jeff Laird</a:t>
            </a:r>
          </a:p>
          <a:p>
            <a:pPr algn="ctr"/>
            <a:r>
              <a:t>Hockey Director</a:t>
            </a:r>
          </a:p>
          <a:p>
            <a:pPr algn="ctr"/>
            <a:r>
              <a:t>USA Hockey ACE Coordinator</a:t>
            </a:r>
          </a:p>
        </p:txBody>
      </p:sp>
      <p:sp>
        <p:nvSpPr>
          <p:cNvPr id="180" name="Mike Eckhardt…"/>
          <p:cNvSpPr txBox="1"/>
          <p:nvPr/>
        </p:nvSpPr>
        <p:spPr>
          <a:xfrm>
            <a:off x="10509250" y="10609761"/>
            <a:ext cx="3365500" cy="203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Mike Eckhardt</a:t>
            </a:r>
          </a:p>
          <a:p>
            <a:pPr algn="ctr"/>
            <a:r>
              <a:t>VP</a:t>
            </a:r>
          </a:p>
        </p:txBody>
      </p:sp>
      <p:sp>
        <p:nvSpPr>
          <p:cNvPr id="181" name="NIHA Leadership Team"/>
          <p:cNvSpPr txBox="1"/>
          <p:nvPr/>
        </p:nvSpPr>
        <p:spPr>
          <a:xfrm>
            <a:off x="4813249" y="490983"/>
            <a:ext cx="14757502" cy="18031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b="1" sz="10200">
                <a:latin typeface="Graphik"/>
                <a:ea typeface="Graphik"/>
                <a:cs typeface="Graphik"/>
                <a:sym typeface="Graphik"/>
              </a:defRPr>
            </a:lvl1pPr>
          </a:lstStyle>
          <a:p>
            <a:pPr/>
            <a:r>
              <a:t>NIHA Leadership Team</a:t>
            </a:r>
          </a:p>
        </p:txBody>
      </p:sp>
    </p:spTree>
  </p:cSld>
  <p:clrMapOvr>
    <a:masterClrMapping/>
  </p:clrMapOvr>
  <mc:AlternateContent xmlns:mc="http://schemas.openxmlformats.org/markup-compatibility/2006">
    <mc:Choice xmlns:p14="http://schemas.microsoft.com/office/powerpoint/2010/main" Requires="p14">
      <p:transition spd="slow" advClick="1" p14:dur="2000">
        <p14:doors dir="ver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Officials"/>
          <p:cNvSpPr txBox="1"/>
          <p:nvPr>
            <p:ph type="title"/>
          </p:nvPr>
        </p:nvSpPr>
        <p:spPr>
          <a:prstGeom prst="rect">
            <a:avLst/>
          </a:prstGeom>
        </p:spPr>
        <p:txBody>
          <a:bodyPr/>
          <a:lstStyle>
            <a:lvl1pPr defTabSz="2316421">
              <a:defRPr spc="-95" sz="9500"/>
            </a:lvl1pPr>
          </a:lstStyle>
          <a:p>
            <a:pPr/>
            <a:r>
              <a:t>Officials</a:t>
            </a:r>
          </a:p>
        </p:txBody>
      </p:sp>
      <p:sp>
        <p:nvSpPr>
          <p:cNvPr id="249" name="Official for home games are assigned by 614 Refs…"/>
          <p:cNvSpPr txBox="1"/>
          <p:nvPr>
            <p:ph type="body" idx="1"/>
          </p:nvPr>
        </p:nvSpPr>
        <p:spPr>
          <a:xfrm>
            <a:off x="614080" y="2412292"/>
            <a:ext cx="21971001" cy="11201423"/>
          </a:xfrm>
          <a:prstGeom prst="rect">
            <a:avLst/>
          </a:prstGeom>
        </p:spPr>
        <p:txBody>
          <a:bodyPr/>
          <a:lstStyle/>
          <a:p>
            <a:pPr/>
            <a:r>
              <a:t>Official for home games are assigned by 614 Refs</a:t>
            </a:r>
          </a:p>
          <a:p>
            <a:pPr/>
            <a:r>
              <a:t>If there are any issues or feedback, put it in writing so I can address it with their leadership</a:t>
            </a:r>
          </a:p>
          <a:p>
            <a:pPr lvl="1"/>
            <a:r>
              <a:t>Some home games may have only 1 ref</a:t>
            </a:r>
          </a:p>
          <a:p>
            <a:pPr lvl="1"/>
            <a:r>
              <a:t>Please deal with it and coach around it</a:t>
            </a:r>
          </a:p>
          <a:p>
            <a:pPr/>
            <a:r>
              <a:t>Refs are low paid employees/volunteers doing it because they love the game</a:t>
            </a:r>
          </a:p>
          <a:p>
            <a:pPr/>
            <a:r>
              <a:t>Most are in some phase of learning</a:t>
            </a:r>
          </a:p>
          <a:p>
            <a:pPr/>
            <a:r>
              <a:t>The only way we get better refs is by having more people wanting to do it!</a:t>
            </a:r>
          </a:p>
          <a:p>
            <a:pPr/>
            <a:r>
              <a:t>Bench minors suck and 99% of the time hurt your team and your messaging</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49">
                                            <p:bg/>
                                          </p:spTgt>
                                        </p:tgtEl>
                                        <p:attrNameLst>
                                          <p:attrName>style.visibility</p:attrName>
                                        </p:attrNameLst>
                                      </p:cBhvr>
                                      <p:to>
                                        <p:strVal val="visible"/>
                                      </p:to>
                                    </p:set>
                                    <p:animEffect filter="fade" transition="in">
                                      <p:cBhvr>
                                        <p:cTn id="7" dur="2250"/>
                                        <p:tgtEl>
                                          <p:spTgt spid="24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49">
                                            <p:txEl>
                                              <p:pRg st="0" end="0"/>
                                            </p:txEl>
                                          </p:spTgt>
                                        </p:tgtEl>
                                        <p:attrNameLst>
                                          <p:attrName>style.visibility</p:attrName>
                                        </p:attrNameLst>
                                      </p:cBhvr>
                                      <p:to>
                                        <p:strVal val="visible"/>
                                      </p:to>
                                    </p:set>
                                    <p:animEffect filter="fade" transition="in">
                                      <p:cBhvr>
                                        <p:cTn id="10" dur="2250"/>
                                        <p:tgtEl>
                                          <p:spTgt spid="249">
                                            <p:txEl>
                                              <p:pRg st="0" end="0"/>
                                            </p:txEl>
                                          </p:spTgt>
                                        </p:tgtEl>
                                      </p:cBhvr>
                                    </p:animEffect>
                                  </p:childTnLst>
                                </p:cTn>
                              </p:par>
                            </p:childTnLst>
                          </p:cTn>
                        </p:par>
                        <p:par>
                          <p:cTn id="11" fill="hold">
                            <p:stCondLst>
                              <p:cond delay="2250"/>
                            </p:stCondLst>
                            <p:childTnLst>
                              <p:par>
                                <p:cTn id="12" presetClass="entr" nodeType="afterEffect" presetID="10" grpId="1" fill="hold">
                                  <p:stCondLst>
                                    <p:cond delay="0"/>
                                  </p:stCondLst>
                                  <p:iterate type="el" backwards="0">
                                    <p:tmAbs val="0"/>
                                  </p:iterate>
                                  <p:childTnLst>
                                    <p:set>
                                      <p:cBhvr>
                                        <p:cTn id="13" fill="hold"/>
                                        <p:tgtEl>
                                          <p:spTgt spid="249">
                                            <p:txEl>
                                              <p:pRg st="1" end="1"/>
                                            </p:txEl>
                                          </p:spTgt>
                                        </p:tgtEl>
                                        <p:attrNameLst>
                                          <p:attrName>style.visibility</p:attrName>
                                        </p:attrNameLst>
                                      </p:cBhvr>
                                      <p:to>
                                        <p:strVal val="visible"/>
                                      </p:to>
                                    </p:set>
                                    <p:animEffect filter="fade" transition="in">
                                      <p:cBhvr>
                                        <p:cTn id="14" dur="2250"/>
                                        <p:tgtEl>
                                          <p:spTgt spid="249">
                                            <p:txEl>
                                              <p:pRg st="1" end="1"/>
                                            </p:txEl>
                                          </p:spTgt>
                                        </p:tgtEl>
                                      </p:cBhvr>
                                    </p:animEffect>
                                  </p:childTnLst>
                                </p:cTn>
                              </p:par>
                            </p:childTnLst>
                          </p:cTn>
                        </p:par>
                        <p:par>
                          <p:cTn id="15" fill="hold">
                            <p:stCondLst>
                              <p:cond delay="4500"/>
                            </p:stCondLst>
                            <p:childTnLst>
                              <p:par>
                                <p:cTn id="16" presetClass="entr" nodeType="afterEffect" presetID="10" grpId="1" fill="hold">
                                  <p:stCondLst>
                                    <p:cond delay="0"/>
                                  </p:stCondLst>
                                  <p:iterate type="el" backwards="0">
                                    <p:tmAbs val="0"/>
                                  </p:iterate>
                                  <p:childTnLst>
                                    <p:set>
                                      <p:cBhvr>
                                        <p:cTn id="17" fill="hold"/>
                                        <p:tgtEl>
                                          <p:spTgt spid="249">
                                            <p:txEl>
                                              <p:pRg st="2" end="2"/>
                                            </p:txEl>
                                          </p:spTgt>
                                        </p:tgtEl>
                                        <p:attrNameLst>
                                          <p:attrName>style.visibility</p:attrName>
                                        </p:attrNameLst>
                                      </p:cBhvr>
                                      <p:to>
                                        <p:strVal val="visible"/>
                                      </p:to>
                                    </p:set>
                                    <p:animEffect filter="fade" transition="in">
                                      <p:cBhvr>
                                        <p:cTn id="18" dur="2250"/>
                                        <p:tgtEl>
                                          <p:spTgt spid="249">
                                            <p:txEl>
                                              <p:pRg st="2" end="2"/>
                                            </p:txEl>
                                          </p:spTgt>
                                        </p:tgtEl>
                                      </p:cBhvr>
                                    </p:animEffect>
                                  </p:childTnLst>
                                </p:cTn>
                              </p:par>
                            </p:childTnLst>
                          </p:cTn>
                        </p:par>
                        <p:par>
                          <p:cTn id="19" fill="hold">
                            <p:stCondLst>
                              <p:cond delay="6750"/>
                            </p:stCondLst>
                            <p:childTnLst>
                              <p:par>
                                <p:cTn id="20" presetClass="entr" nodeType="afterEffect" presetID="10" grpId="1" fill="hold">
                                  <p:stCondLst>
                                    <p:cond delay="0"/>
                                  </p:stCondLst>
                                  <p:iterate type="el" backwards="0">
                                    <p:tmAbs val="0"/>
                                  </p:iterate>
                                  <p:childTnLst>
                                    <p:set>
                                      <p:cBhvr>
                                        <p:cTn id="21" fill="hold"/>
                                        <p:tgtEl>
                                          <p:spTgt spid="249">
                                            <p:txEl>
                                              <p:pRg st="3" end="3"/>
                                            </p:txEl>
                                          </p:spTgt>
                                        </p:tgtEl>
                                        <p:attrNameLst>
                                          <p:attrName>style.visibility</p:attrName>
                                        </p:attrNameLst>
                                      </p:cBhvr>
                                      <p:to>
                                        <p:strVal val="visible"/>
                                      </p:to>
                                    </p:set>
                                    <p:animEffect filter="fade" transition="in">
                                      <p:cBhvr>
                                        <p:cTn id="22" dur="2250"/>
                                        <p:tgtEl>
                                          <p:spTgt spid="249">
                                            <p:txEl>
                                              <p:pRg st="3" end="3"/>
                                            </p:txEl>
                                          </p:spTgt>
                                        </p:tgtEl>
                                      </p:cBhvr>
                                    </p:animEffect>
                                  </p:childTnLst>
                                </p:cTn>
                              </p:par>
                            </p:childTnLst>
                          </p:cTn>
                        </p:par>
                        <p:par>
                          <p:cTn id="23" fill="hold">
                            <p:stCondLst>
                              <p:cond delay="9000"/>
                            </p:stCondLst>
                            <p:childTnLst>
                              <p:par>
                                <p:cTn id="24" presetClass="entr" nodeType="afterEffect" presetID="10" grpId="1" fill="hold">
                                  <p:stCondLst>
                                    <p:cond delay="0"/>
                                  </p:stCondLst>
                                  <p:iterate type="el" backwards="0">
                                    <p:tmAbs val="0"/>
                                  </p:iterate>
                                  <p:childTnLst>
                                    <p:set>
                                      <p:cBhvr>
                                        <p:cTn id="25" fill="hold"/>
                                        <p:tgtEl>
                                          <p:spTgt spid="249">
                                            <p:txEl>
                                              <p:pRg st="4" end="4"/>
                                            </p:txEl>
                                          </p:spTgt>
                                        </p:tgtEl>
                                        <p:attrNameLst>
                                          <p:attrName>style.visibility</p:attrName>
                                        </p:attrNameLst>
                                      </p:cBhvr>
                                      <p:to>
                                        <p:strVal val="visible"/>
                                      </p:to>
                                    </p:set>
                                    <p:animEffect filter="fade" transition="in">
                                      <p:cBhvr>
                                        <p:cTn id="26" dur="2250"/>
                                        <p:tgtEl>
                                          <p:spTgt spid="249">
                                            <p:txEl>
                                              <p:pRg st="4" end="4"/>
                                            </p:txEl>
                                          </p:spTgt>
                                        </p:tgtEl>
                                      </p:cBhvr>
                                    </p:animEffect>
                                  </p:childTnLst>
                                </p:cTn>
                              </p:par>
                            </p:childTnLst>
                          </p:cTn>
                        </p:par>
                        <p:par>
                          <p:cTn id="27" fill="hold">
                            <p:stCondLst>
                              <p:cond delay="11250"/>
                            </p:stCondLst>
                            <p:childTnLst>
                              <p:par>
                                <p:cTn id="28" presetClass="entr" nodeType="afterEffect" presetID="10" grpId="1" fill="hold">
                                  <p:stCondLst>
                                    <p:cond delay="0"/>
                                  </p:stCondLst>
                                  <p:iterate type="el" backwards="0">
                                    <p:tmAbs val="0"/>
                                  </p:iterate>
                                  <p:childTnLst>
                                    <p:set>
                                      <p:cBhvr>
                                        <p:cTn id="29" fill="hold"/>
                                        <p:tgtEl>
                                          <p:spTgt spid="249">
                                            <p:txEl>
                                              <p:pRg st="5" end="5"/>
                                            </p:txEl>
                                          </p:spTgt>
                                        </p:tgtEl>
                                        <p:attrNameLst>
                                          <p:attrName>style.visibility</p:attrName>
                                        </p:attrNameLst>
                                      </p:cBhvr>
                                      <p:to>
                                        <p:strVal val="visible"/>
                                      </p:to>
                                    </p:set>
                                    <p:animEffect filter="fade" transition="in">
                                      <p:cBhvr>
                                        <p:cTn id="30" dur="2250"/>
                                        <p:tgtEl>
                                          <p:spTgt spid="249">
                                            <p:txEl>
                                              <p:pRg st="5" end="5"/>
                                            </p:txEl>
                                          </p:spTgt>
                                        </p:tgtEl>
                                      </p:cBhvr>
                                    </p:animEffect>
                                  </p:childTnLst>
                                </p:cTn>
                              </p:par>
                            </p:childTnLst>
                          </p:cTn>
                        </p:par>
                        <p:par>
                          <p:cTn id="31" fill="hold">
                            <p:stCondLst>
                              <p:cond delay="13500"/>
                            </p:stCondLst>
                            <p:childTnLst>
                              <p:par>
                                <p:cTn id="32" presetClass="entr" nodeType="afterEffect" presetID="10" grpId="1" fill="hold">
                                  <p:stCondLst>
                                    <p:cond delay="0"/>
                                  </p:stCondLst>
                                  <p:iterate type="el" backwards="0">
                                    <p:tmAbs val="0"/>
                                  </p:iterate>
                                  <p:childTnLst>
                                    <p:set>
                                      <p:cBhvr>
                                        <p:cTn id="33" fill="hold"/>
                                        <p:tgtEl>
                                          <p:spTgt spid="249">
                                            <p:txEl>
                                              <p:pRg st="6" end="6"/>
                                            </p:txEl>
                                          </p:spTgt>
                                        </p:tgtEl>
                                        <p:attrNameLst>
                                          <p:attrName>style.visibility</p:attrName>
                                        </p:attrNameLst>
                                      </p:cBhvr>
                                      <p:to>
                                        <p:strVal val="visible"/>
                                      </p:to>
                                    </p:set>
                                    <p:animEffect filter="fade" transition="in">
                                      <p:cBhvr>
                                        <p:cTn id="34" dur="2250"/>
                                        <p:tgtEl>
                                          <p:spTgt spid="249">
                                            <p:txEl>
                                              <p:pRg st="6" end="6"/>
                                            </p:txEl>
                                          </p:spTgt>
                                        </p:tgtEl>
                                      </p:cBhvr>
                                    </p:animEffect>
                                  </p:childTnLst>
                                </p:cTn>
                              </p:par>
                            </p:childTnLst>
                          </p:cTn>
                        </p:par>
                        <p:par>
                          <p:cTn id="35" fill="hold">
                            <p:stCondLst>
                              <p:cond delay="15750"/>
                            </p:stCondLst>
                            <p:childTnLst>
                              <p:par>
                                <p:cTn id="36" presetClass="entr" nodeType="afterEffect" presetID="10" grpId="1" fill="hold">
                                  <p:stCondLst>
                                    <p:cond delay="0"/>
                                  </p:stCondLst>
                                  <p:iterate type="el" backwards="0">
                                    <p:tmAbs val="0"/>
                                  </p:iterate>
                                  <p:childTnLst>
                                    <p:set>
                                      <p:cBhvr>
                                        <p:cTn id="37" fill="hold"/>
                                        <p:tgtEl>
                                          <p:spTgt spid="249">
                                            <p:txEl>
                                              <p:pRg st="7" end="7"/>
                                            </p:txEl>
                                          </p:spTgt>
                                        </p:tgtEl>
                                        <p:attrNameLst>
                                          <p:attrName>style.visibility</p:attrName>
                                        </p:attrNameLst>
                                      </p:cBhvr>
                                      <p:to>
                                        <p:strVal val="visible"/>
                                      </p:to>
                                    </p:set>
                                    <p:animEffect filter="fade" transition="in">
                                      <p:cBhvr>
                                        <p:cTn id="38" dur="2250"/>
                                        <p:tgtEl>
                                          <p:spTgt spid="249">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9"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Parent Engagement"/>
          <p:cNvSpPr txBox="1"/>
          <p:nvPr>
            <p:ph type="title"/>
          </p:nvPr>
        </p:nvSpPr>
        <p:spPr>
          <a:prstGeom prst="rect">
            <a:avLst/>
          </a:prstGeom>
        </p:spPr>
        <p:txBody>
          <a:bodyPr/>
          <a:lstStyle>
            <a:lvl1pPr defTabSz="2316421">
              <a:defRPr spc="-95" sz="9500"/>
            </a:lvl1pPr>
          </a:lstStyle>
          <a:p>
            <a:pPr/>
            <a:r>
              <a:t>Parent Engagement</a:t>
            </a:r>
          </a:p>
        </p:txBody>
      </p:sp>
      <p:sp>
        <p:nvSpPr>
          <p:cNvPr id="252" name="They spend a lot of time and energy on the game to…"/>
          <p:cNvSpPr txBox="1"/>
          <p:nvPr>
            <p:ph type="body" idx="1"/>
          </p:nvPr>
        </p:nvSpPr>
        <p:spPr>
          <a:xfrm>
            <a:off x="1206500" y="2579100"/>
            <a:ext cx="21971000" cy="9937554"/>
          </a:xfrm>
          <a:prstGeom prst="rect">
            <a:avLst/>
          </a:prstGeom>
        </p:spPr>
        <p:txBody>
          <a:bodyPr/>
          <a:lstStyle/>
          <a:p>
            <a:pPr/>
            <a:r>
              <a:t>They spend a lot of time and energy on the game to</a:t>
            </a:r>
          </a:p>
          <a:p>
            <a:pPr/>
            <a:r>
              <a:t>They will get involved whether you try to engage them or not</a:t>
            </a:r>
          </a:p>
          <a:p>
            <a:pPr/>
            <a:r>
              <a:t>Outlining expectations early prevents future problems</a:t>
            </a:r>
          </a:p>
          <a:p>
            <a:pPr lvl="1"/>
            <a:r>
              <a:t>Parent meeting(s)</a:t>
            </a:r>
          </a:p>
        </p:txBody>
      </p:sp>
      <p:pic>
        <p:nvPicPr>
          <p:cNvPr id="253" name="IMG_3124.jpeg" descr="IMG_3124.jpeg"/>
          <p:cNvPicPr>
            <a:picLocks noChangeAspect="1"/>
          </p:cNvPicPr>
          <p:nvPr/>
        </p:nvPicPr>
        <p:blipFill>
          <a:blip r:embed="rId2">
            <a:extLst/>
          </a:blip>
          <a:srcRect l="0" t="0" r="0" b="0"/>
          <a:stretch>
            <a:fillRect/>
          </a:stretch>
        </p:blipFill>
        <p:spPr>
          <a:xfrm>
            <a:off x="16302341" y="304683"/>
            <a:ext cx="7103314" cy="1068208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52">
                                            <p:bg/>
                                          </p:spTgt>
                                        </p:tgtEl>
                                        <p:attrNameLst>
                                          <p:attrName>style.visibility</p:attrName>
                                        </p:attrNameLst>
                                      </p:cBhvr>
                                      <p:to>
                                        <p:strVal val="visible"/>
                                      </p:to>
                                    </p:set>
                                    <p:animEffect filter="fade" transition="in">
                                      <p:cBhvr>
                                        <p:cTn id="7" dur="2000"/>
                                        <p:tgtEl>
                                          <p:spTgt spid="25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2">
                                            <p:txEl>
                                              <p:pRg st="0" end="0"/>
                                            </p:txEl>
                                          </p:spTgt>
                                        </p:tgtEl>
                                        <p:attrNameLst>
                                          <p:attrName>style.visibility</p:attrName>
                                        </p:attrNameLst>
                                      </p:cBhvr>
                                      <p:to>
                                        <p:strVal val="visible"/>
                                      </p:to>
                                    </p:set>
                                    <p:animEffect filter="fade" transition="in">
                                      <p:cBhvr>
                                        <p:cTn id="10" dur="2000"/>
                                        <p:tgtEl>
                                          <p:spTgt spid="252">
                                            <p:txEl>
                                              <p:pRg st="0" end="0"/>
                                            </p:txEl>
                                          </p:spTgt>
                                        </p:tgtEl>
                                      </p:cBhvr>
                                    </p:animEffect>
                                  </p:childTnLst>
                                </p:cTn>
                              </p:par>
                            </p:childTnLst>
                          </p:cTn>
                        </p:par>
                        <p:par>
                          <p:cTn id="11" fill="hold">
                            <p:stCondLst>
                              <p:cond delay="2000"/>
                            </p:stCondLst>
                            <p:childTnLst>
                              <p:par>
                                <p:cTn id="12" presetClass="entr" nodeType="afterEffect" presetID="10" grpId="1" fill="hold">
                                  <p:stCondLst>
                                    <p:cond delay="0"/>
                                  </p:stCondLst>
                                  <p:iterate type="el" backwards="0">
                                    <p:tmAbs val="0"/>
                                  </p:iterate>
                                  <p:childTnLst>
                                    <p:set>
                                      <p:cBhvr>
                                        <p:cTn id="13" fill="hold"/>
                                        <p:tgtEl>
                                          <p:spTgt spid="252">
                                            <p:txEl>
                                              <p:pRg st="1" end="1"/>
                                            </p:txEl>
                                          </p:spTgt>
                                        </p:tgtEl>
                                        <p:attrNameLst>
                                          <p:attrName>style.visibility</p:attrName>
                                        </p:attrNameLst>
                                      </p:cBhvr>
                                      <p:to>
                                        <p:strVal val="visible"/>
                                      </p:to>
                                    </p:set>
                                    <p:animEffect filter="fade" transition="in">
                                      <p:cBhvr>
                                        <p:cTn id="14" dur="2000"/>
                                        <p:tgtEl>
                                          <p:spTgt spid="252">
                                            <p:txEl>
                                              <p:pRg st="1" end="1"/>
                                            </p:txEl>
                                          </p:spTgt>
                                        </p:tgtEl>
                                      </p:cBhvr>
                                    </p:animEffect>
                                  </p:childTnLst>
                                </p:cTn>
                              </p:par>
                            </p:childTnLst>
                          </p:cTn>
                        </p:par>
                        <p:par>
                          <p:cTn id="15" fill="hold">
                            <p:stCondLst>
                              <p:cond delay="4000"/>
                            </p:stCondLst>
                            <p:childTnLst>
                              <p:par>
                                <p:cTn id="16" presetClass="entr" nodeType="afterEffect" presetID="10" grpId="1" fill="hold">
                                  <p:stCondLst>
                                    <p:cond delay="0"/>
                                  </p:stCondLst>
                                  <p:iterate type="el" backwards="0">
                                    <p:tmAbs val="0"/>
                                  </p:iterate>
                                  <p:childTnLst>
                                    <p:set>
                                      <p:cBhvr>
                                        <p:cTn id="17" fill="hold"/>
                                        <p:tgtEl>
                                          <p:spTgt spid="252">
                                            <p:txEl>
                                              <p:pRg st="2" end="2"/>
                                            </p:txEl>
                                          </p:spTgt>
                                        </p:tgtEl>
                                        <p:attrNameLst>
                                          <p:attrName>style.visibility</p:attrName>
                                        </p:attrNameLst>
                                      </p:cBhvr>
                                      <p:to>
                                        <p:strVal val="visible"/>
                                      </p:to>
                                    </p:set>
                                    <p:animEffect filter="fade" transition="in">
                                      <p:cBhvr>
                                        <p:cTn id="18" dur="2000"/>
                                        <p:tgtEl>
                                          <p:spTgt spid="252">
                                            <p:txEl>
                                              <p:pRg st="2" end="2"/>
                                            </p:txEl>
                                          </p:spTgt>
                                        </p:tgtEl>
                                      </p:cBhvr>
                                    </p:animEffect>
                                  </p:childTnLst>
                                </p:cTn>
                              </p:par>
                            </p:childTnLst>
                          </p:cTn>
                        </p:par>
                        <p:par>
                          <p:cTn id="19" fill="hold">
                            <p:stCondLst>
                              <p:cond delay="6000"/>
                            </p:stCondLst>
                            <p:childTnLst>
                              <p:par>
                                <p:cTn id="20" presetClass="entr" nodeType="afterEffect" presetID="10" grpId="1" fill="hold">
                                  <p:stCondLst>
                                    <p:cond delay="0"/>
                                  </p:stCondLst>
                                  <p:iterate type="el" backwards="0">
                                    <p:tmAbs val="0"/>
                                  </p:iterate>
                                  <p:childTnLst>
                                    <p:set>
                                      <p:cBhvr>
                                        <p:cTn id="21" fill="hold"/>
                                        <p:tgtEl>
                                          <p:spTgt spid="252">
                                            <p:txEl>
                                              <p:pRg st="3" end="3"/>
                                            </p:txEl>
                                          </p:spTgt>
                                        </p:tgtEl>
                                        <p:attrNameLst>
                                          <p:attrName>style.visibility</p:attrName>
                                        </p:attrNameLst>
                                      </p:cBhvr>
                                      <p:to>
                                        <p:strVal val="visible"/>
                                      </p:to>
                                    </p:set>
                                    <p:animEffect filter="fade" transition="in">
                                      <p:cBhvr>
                                        <p:cTn id="22" dur="2000"/>
                                        <p:tgtEl>
                                          <p:spTgt spid="252">
                                            <p:txEl>
                                              <p:pRg st="3" end="3"/>
                                            </p:txEl>
                                          </p:spTgt>
                                        </p:tgtEl>
                                      </p:cBhvr>
                                    </p:animEffect>
                                  </p:childTnLst>
                                </p:cTn>
                              </p:par>
                            </p:childTnLst>
                          </p:cTn>
                        </p:par>
                        <p:par>
                          <p:cTn id="23" fill="hold">
                            <p:stCondLst>
                              <p:cond delay="8000"/>
                            </p:stCondLst>
                            <p:childTnLst>
                              <p:par>
                                <p:cTn id="24" presetClass="entr" nodeType="afterEffect" presetSubtype="8" presetID="22" grpId="2" fill="hold">
                                  <p:stCondLst>
                                    <p:cond delay="0"/>
                                  </p:stCondLst>
                                  <p:iterate type="el" backwards="0">
                                    <p:tmAbs val="0"/>
                                  </p:iterate>
                                  <p:childTnLst>
                                    <p:set>
                                      <p:cBhvr>
                                        <p:cTn id="25" fill="hold"/>
                                        <p:tgtEl>
                                          <p:spTgt spid="253"/>
                                        </p:tgtEl>
                                        <p:attrNameLst>
                                          <p:attrName>style.visibility</p:attrName>
                                        </p:attrNameLst>
                                      </p:cBhvr>
                                      <p:to>
                                        <p:strVal val="visible"/>
                                      </p:to>
                                    </p:set>
                                    <p:animEffect filter="wipe(left)" transition="in">
                                      <p:cBhvr>
                                        <p:cTn id="26" dur="30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2" grpId="1"/>
      <p:bldP build="whole" bldLvl="1" animBg="1" rev="0" advAuto="0" spid="253" grpId="2"/>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Parent Engagement"/>
          <p:cNvSpPr txBox="1"/>
          <p:nvPr>
            <p:ph type="title"/>
          </p:nvPr>
        </p:nvSpPr>
        <p:spPr>
          <a:prstGeom prst="rect">
            <a:avLst/>
          </a:prstGeom>
        </p:spPr>
        <p:txBody>
          <a:bodyPr/>
          <a:lstStyle>
            <a:lvl1pPr defTabSz="2316421">
              <a:defRPr spc="-95" sz="9500"/>
            </a:lvl1pPr>
          </a:lstStyle>
          <a:p>
            <a:pPr/>
            <a:r>
              <a:t>Parent Engagement</a:t>
            </a:r>
          </a:p>
        </p:txBody>
      </p:sp>
      <p:sp>
        <p:nvSpPr>
          <p:cNvPr id="256" name="Find ways to positively engage them…"/>
          <p:cNvSpPr txBox="1"/>
          <p:nvPr>
            <p:ph type="body" idx="1"/>
          </p:nvPr>
        </p:nvSpPr>
        <p:spPr>
          <a:xfrm>
            <a:off x="1367494" y="2471253"/>
            <a:ext cx="21810006" cy="10045401"/>
          </a:xfrm>
          <a:prstGeom prst="rect">
            <a:avLst/>
          </a:prstGeom>
        </p:spPr>
        <p:txBody>
          <a:bodyPr/>
          <a:lstStyle/>
          <a:p>
            <a:pPr/>
            <a:r>
              <a:t>Find ways to positively engage them</a:t>
            </a:r>
          </a:p>
          <a:p>
            <a:pPr lvl="1"/>
            <a:r>
              <a:t>Team manager</a:t>
            </a:r>
          </a:p>
          <a:p>
            <a:pPr lvl="1"/>
            <a:r>
              <a:t>Locker Room Monitor</a:t>
            </a:r>
          </a:p>
          <a:p>
            <a:pPr lvl="1"/>
            <a:r>
              <a:t>Scorekeeper</a:t>
            </a:r>
          </a:p>
          <a:p>
            <a:pPr lvl="1"/>
            <a:r>
              <a:t>Penalty Box</a:t>
            </a:r>
          </a:p>
          <a:p>
            <a:pPr lvl="1"/>
            <a:r>
              <a:t>Statistician</a:t>
            </a:r>
          </a:p>
          <a:p>
            <a:pPr lvl="1"/>
            <a:r>
              <a:t>Social Coordinator (birthdays, etc)</a:t>
            </a:r>
          </a:p>
          <a:p>
            <a:pPr lvl="1"/>
            <a:r>
              <a:t>Social media engager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2000">
        <p159:morph option="byObjec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56">
                                            <p:bg/>
                                          </p:spTgt>
                                        </p:tgtEl>
                                        <p:attrNameLst>
                                          <p:attrName>style.visibility</p:attrName>
                                        </p:attrNameLst>
                                      </p:cBhvr>
                                      <p:to>
                                        <p:strVal val="visible"/>
                                      </p:to>
                                    </p:set>
                                    <p:animEffect filter="fade" transition="in">
                                      <p:cBhvr>
                                        <p:cTn id="7" dur="1500"/>
                                        <p:tgtEl>
                                          <p:spTgt spid="25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6">
                                            <p:txEl>
                                              <p:pRg st="0" end="0"/>
                                            </p:txEl>
                                          </p:spTgt>
                                        </p:tgtEl>
                                        <p:attrNameLst>
                                          <p:attrName>style.visibility</p:attrName>
                                        </p:attrNameLst>
                                      </p:cBhvr>
                                      <p:to>
                                        <p:strVal val="visible"/>
                                      </p:to>
                                    </p:set>
                                    <p:animEffect filter="fade" transition="in">
                                      <p:cBhvr>
                                        <p:cTn id="10" dur="1500"/>
                                        <p:tgtEl>
                                          <p:spTgt spid="256">
                                            <p:txEl>
                                              <p:pRg st="0" end="0"/>
                                            </p:txEl>
                                          </p:spTgt>
                                        </p:tgtEl>
                                      </p:cBhvr>
                                    </p:animEffect>
                                  </p:childTnLst>
                                </p:cTn>
                              </p:par>
                            </p:childTnLst>
                          </p:cTn>
                        </p:par>
                        <p:par>
                          <p:cTn id="11" fill="hold">
                            <p:stCondLst>
                              <p:cond delay="1500"/>
                            </p:stCondLst>
                            <p:childTnLst>
                              <p:par>
                                <p:cTn id="12" presetClass="entr" nodeType="afterEffect" presetID="10" grpId="1" fill="hold">
                                  <p:stCondLst>
                                    <p:cond delay="0"/>
                                  </p:stCondLst>
                                  <p:iterate type="el" backwards="0">
                                    <p:tmAbs val="0"/>
                                  </p:iterate>
                                  <p:childTnLst>
                                    <p:set>
                                      <p:cBhvr>
                                        <p:cTn id="13" fill="hold"/>
                                        <p:tgtEl>
                                          <p:spTgt spid="256">
                                            <p:txEl>
                                              <p:pRg st="1" end="1"/>
                                            </p:txEl>
                                          </p:spTgt>
                                        </p:tgtEl>
                                        <p:attrNameLst>
                                          <p:attrName>style.visibility</p:attrName>
                                        </p:attrNameLst>
                                      </p:cBhvr>
                                      <p:to>
                                        <p:strVal val="visible"/>
                                      </p:to>
                                    </p:set>
                                    <p:animEffect filter="fade" transition="in">
                                      <p:cBhvr>
                                        <p:cTn id="14" dur="1500"/>
                                        <p:tgtEl>
                                          <p:spTgt spid="256">
                                            <p:txEl>
                                              <p:pRg st="1" end="1"/>
                                            </p:txEl>
                                          </p:spTgt>
                                        </p:tgtEl>
                                      </p:cBhvr>
                                    </p:animEffect>
                                  </p:childTnLst>
                                </p:cTn>
                              </p:par>
                            </p:childTnLst>
                          </p:cTn>
                        </p:par>
                        <p:par>
                          <p:cTn id="15" fill="hold">
                            <p:stCondLst>
                              <p:cond delay="3000"/>
                            </p:stCondLst>
                            <p:childTnLst>
                              <p:par>
                                <p:cTn id="16" presetClass="entr" nodeType="afterEffect" presetID="10" grpId="1" fill="hold">
                                  <p:stCondLst>
                                    <p:cond delay="0"/>
                                  </p:stCondLst>
                                  <p:iterate type="el" backwards="0">
                                    <p:tmAbs val="0"/>
                                  </p:iterate>
                                  <p:childTnLst>
                                    <p:set>
                                      <p:cBhvr>
                                        <p:cTn id="17" fill="hold"/>
                                        <p:tgtEl>
                                          <p:spTgt spid="256">
                                            <p:txEl>
                                              <p:pRg st="2" end="2"/>
                                            </p:txEl>
                                          </p:spTgt>
                                        </p:tgtEl>
                                        <p:attrNameLst>
                                          <p:attrName>style.visibility</p:attrName>
                                        </p:attrNameLst>
                                      </p:cBhvr>
                                      <p:to>
                                        <p:strVal val="visible"/>
                                      </p:to>
                                    </p:set>
                                    <p:animEffect filter="fade" transition="in">
                                      <p:cBhvr>
                                        <p:cTn id="18" dur="1500"/>
                                        <p:tgtEl>
                                          <p:spTgt spid="256">
                                            <p:txEl>
                                              <p:pRg st="2" end="2"/>
                                            </p:txEl>
                                          </p:spTgt>
                                        </p:tgtEl>
                                      </p:cBhvr>
                                    </p:animEffect>
                                  </p:childTnLst>
                                </p:cTn>
                              </p:par>
                            </p:childTnLst>
                          </p:cTn>
                        </p:par>
                        <p:par>
                          <p:cTn id="19" fill="hold">
                            <p:stCondLst>
                              <p:cond delay="4500"/>
                            </p:stCondLst>
                            <p:childTnLst>
                              <p:par>
                                <p:cTn id="20" presetClass="entr" nodeType="afterEffect" presetID="10" grpId="1" fill="hold">
                                  <p:stCondLst>
                                    <p:cond delay="0"/>
                                  </p:stCondLst>
                                  <p:iterate type="el" backwards="0">
                                    <p:tmAbs val="0"/>
                                  </p:iterate>
                                  <p:childTnLst>
                                    <p:set>
                                      <p:cBhvr>
                                        <p:cTn id="21" fill="hold"/>
                                        <p:tgtEl>
                                          <p:spTgt spid="256">
                                            <p:txEl>
                                              <p:pRg st="3" end="3"/>
                                            </p:txEl>
                                          </p:spTgt>
                                        </p:tgtEl>
                                        <p:attrNameLst>
                                          <p:attrName>style.visibility</p:attrName>
                                        </p:attrNameLst>
                                      </p:cBhvr>
                                      <p:to>
                                        <p:strVal val="visible"/>
                                      </p:to>
                                    </p:set>
                                    <p:animEffect filter="fade" transition="in">
                                      <p:cBhvr>
                                        <p:cTn id="22" dur="1500"/>
                                        <p:tgtEl>
                                          <p:spTgt spid="256">
                                            <p:txEl>
                                              <p:pRg st="3" end="3"/>
                                            </p:txEl>
                                          </p:spTgt>
                                        </p:tgtEl>
                                      </p:cBhvr>
                                    </p:animEffect>
                                  </p:childTnLst>
                                </p:cTn>
                              </p:par>
                            </p:childTnLst>
                          </p:cTn>
                        </p:par>
                        <p:par>
                          <p:cTn id="23" fill="hold">
                            <p:stCondLst>
                              <p:cond delay="6000"/>
                            </p:stCondLst>
                            <p:childTnLst>
                              <p:par>
                                <p:cTn id="24" presetClass="entr" nodeType="afterEffect" presetID="10" grpId="1" fill="hold">
                                  <p:stCondLst>
                                    <p:cond delay="0"/>
                                  </p:stCondLst>
                                  <p:iterate type="el" backwards="0">
                                    <p:tmAbs val="0"/>
                                  </p:iterate>
                                  <p:childTnLst>
                                    <p:set>
                                      <p:cBhvr>
                                        <p:cTn id="25" fill="hold"/>
                                        <p:tgtEl>
                                          <p:spTgt spid="256">
                                            <p:txEl>
                                              <p:pRg st="4" end="4"/>
                                            </p:txEl>
                                          </p:spTgt>
                                        </p:tgtEl>
                                        <p:attrNameLst>
                                          <p:attrName>style.visibility</p:attrName>
                                        </p:attrNameLst>
                                      </p:cBhvr>
                                      <p:to>
                                        <p:strVal val="visible"/>
                                      </p:to>
                                    </p:set>
                                    <p:animEffect filter="fade" transition="in">
                                      <p:cBhvr>
                                        <p:cTn id="26" dur="1500"/>
                                        <p:tgtEl>
                                          <p:spTgt spid="256">
                                            <p:txEl>
                                              <p:pRg st="4" end="4"/>
                                            </p:txEl>
                                          </p:spTgt>
                                        </p:tgtEl>
                                      </p:cBhvr>
                                    </p:animEffect>
                                  </p:childTnLst>
                                </p:cTn>
                              </p:par>
                            </p:childTnLst>
                          </p:cTn>
                        </p:par>
                        <p:par>
                          <p:cTn id="27" fill="hold">
                            <p:stCondLst>
                              <p:cond delay="7500"/>
                            </p:stCondLst>
                            <p:childTnLst>
                              <p:par>
                                <p:cTn id="28" presetClass="entr" nodeType="afterEffect" presetID="10" grpId="1" fill="hold">
                                  <p:stCondLst>
                                    <p:cond delay="0"/>
                                  </p:stCondLst>
                                  <p:iterate type="el" backwards="0">
                                    <p:tmAbs val="0"/>
                                  </p:iterate>
                                  <p:childTnLst>
                                    <p:set>
                                      <p:cBhvr>
                                        <p:cTn id="29" fill="hold"/>
                                        <p:tgtEl>
                                          <p:spTgt spid="256">
                                            <p:txEl>
                                              <p:pRg st="5" end="5"/>
                                            </p:txEl>
                                          </p:spTgt>
                                        </p:tgtEl>
                                        <p:attrNameLst>
                                          <p:attrName>style.visibility</p:attrName>
                                        </p:attrNameLst>
                                      </p:cBhvr>
                                      <p:to>
                                        <p:strVal val="visible"/>
                                      </p:to>
                                    </p:set>
                                    <p:animEffect filter="fade" transition="in">
                                      <p:cBhvr>
                                        <p:cTn id="30" dur="1500"/>
                                        <p:tgtEl>
                                          <p:spTgt spid="256">
                                            <p:txEl>
                                              <p:pRg st="5" end="5"/>
                                            </p:txEl>
                                          </p:spTgt>
                                        </p:tgtEl>
                                      </p:cBhvr>
                                    </p:animEffect>
                                  </p:childTnLst>
                                </p:cTn>
                              </p:par>
                            </p:childTnLst>
                          </p:cTn>
                        </p:par>
                        <p:par>
                          <p:cTn id="31" fill="hold">
                            <p:stCondLst>
                              <p:cond delay="9000"/>
                            </p:stCondLst>
                            <p:childTnLst>
                              <p:par>
                                <p:cTn id="32" presetClass="entr" nodeType="afterEffect" presetID="10" grpId="1" fill="hold">
                                  <p:stCondLst>
                                    <p:cond delay="0"/>
                                  </p:stCondLst>
                                  <p:iterate type="el" backwards="0">
                                    <p:tmAbs val="0"/>
                                  </p:iterate>
                                  <p:childTnLst>
                                    <p:set>
                                      <p:cBhvr>
                                        <p:cTn id="33" fill="hold"/>
                                        <p:tgtEl>
                                          <p:spTgt spid="256">
                                            <p:txEl>
                                              <p:pRg st="6" end="6"/>
                                            </p:txEl>
                                          </p:spTgt>
                                        </p:tgtEl>
                                        <p:attrNameLst>
                                          <p:attrName>style.visibility</p:attrName>
                                        </p:attrNameLst>
                                      </p:cBhvr>
                                      <p:to>
                                        <p:strVal val="visible"/>
                                      </p:to>
                                    </p:set>
                                    <p:animEffect filter="fade" transition="in">
                                      <p:cBhvr>
                                        <p:cTn id="34" dur="1500"/>
                                        <p:tgtEl>
                                          <p:spTgt spid="256">
                                            <p:txEl>
                                              <p:pRg st="6" end="6"/>
                                            </p:txEl>
                                          </p:spTgt>
                                        </p:tgtEl>
                                      </p:cBhvr>
                                    </p:animEffect>
                                  </p:childTnLst>
                                </p:cTn>
                              </p:par>
                            </p:childTnLst>
                          </p:cTn>
                        </p:par>
                        <p:par>
                          <p:cTn id="35" fill="hold">
                            <p:stCondLst>
                              <p:cond delay="10500"/>
                            </p:stCondLst>
                            <p:childTnLst>
                              <p:par>
                                <p:cTn id="36" presetClass="entr" nodeType="afterEffect" presetID="10" grpId="1" fill="hold">
                                  <p:stCondLst>
                                    <p:cond delay="0"/>
                                  </p:stCondLst>
                                  <p:iterate type="el" backwards="0">
                                    <p:tmAbs val="0"/>
                                  </p:iterate>
                                  <p:childTnLst>
                                    <p:set>
                                      <p:cBhvr>
                                        <p:cTn id="37" fill="hold"/>
                                        <p:tgtEl>
                                          <p:spTgt spid="256">
                                            <p:txEl>
                                              <p:pRg st="7" end="7"/>
                                            </p:txEl>
                                          </p:spTgt>
                                        </p:tgtEl>
                                        <p:attrNameLst>
                                          <p:attrName>style.visibility</p:attrName>
                                        </p:attrNameLst>
                                      </p:cBhvr>
                                      <p:to>
                                        <p:strVal val="visible"/>
                                      </p:to>
                                    </p:set>
                                    <p:animEffect filter="fade" transition="in">
                                      <p:cBhvr>
                                        <p:cTn id="38" dur="1500"/>
                                        <p:tgtEl>
                                          <p:spTgt spid="256">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Locker Room Monitor"/>
          <p:cNvSpPr txBox="1"/>
          <p:nvPr>
            <p:ph type="title"/>
          </p:nvPr>
        </p:nvSpPr>
        <p:spPr>
          <a:prstGeom prst="rect">
            <a:avLst/>
          </a:prstGeom>
        </p:spPr>
        <p:txBody>
          <a:bodyPr/>
          <a:lstStyle>
            <a:lvl1pPr defTabSz="2316421">
              <a:defRPr spc="-95" sz="9500"/>
            </a:lvl1pPr>
          </a:lstStyle>
          <a:p>
            <a:pPr/>
            <a:r>
              <a:t>Locker Room Monitor</a:t>
            </a:r>
          </a:p>
        </p:txBody>
      </p:sp>
      <p:sp>
        <p:nvSpPr>
          <p:cNvPr id="259" name="Every team needs to have an assigned locker room monitor(s)…"/>
          <p:cNvSpPr txBox="1"/>
          <p:nvPr>
            <p:ph type="body" idx="1"/>
          </p:nvPr>
        </p:nvSpPr>
        <p:spPr>
          <a:xfrm>
            <a:off x="1206500" y="2507079"/>
            <a:ext cx="21971000" cy="8256012"/>
          </a:xfrm>
          <a:prstGeom prst="rect">
            <a:avLst/>
          </a:prstGeom>
        </p:spPr>
        <p:txBody>
          <a:bodyPr/>
          <a:lstStyle/>
          <a:p>
            <a:pPr/>
            <a:r>
              <a:t>Every team needs to have an assigned locker room monitor(s)</a:t>
            </a:r>
          </a:p>
          <a:p>
            <a:pPr lvl="1"/>
            <a:r>
              <a:t>Need to be SafeSport certified</a:t>
            </a:r>
          </a:p>
          <a:p>
            <a:pPr lvl="1"/>
            <a:r>
              <a:t>Responsible for making sure the locker room stays SafeSport compliant</a:t>
            </a:r>
          </a:p>
          <a:p>
            <a:pPr lvl="1"/>
            <a:r>
              <a:t>Ensure players treat the facility respectfully and leave locker rooms the way the entered</a:t>
            </a:r>
          </a:p>
          <a:p>
            <a:pPr lvl="1"/>
            <a:r>
              <a:t>Can be in the locker room or immediately outside </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59">
                                            <p:bg/>
                                          </p:spTgt>
                                        </p:tgtEl>
                                        <p:attrNameLst>
                                          <p:attrName>style.visibility</p:attrName>
                                        </p:attrNameLst>
                                      </p:cBhvr>
                                      <p:to>
                                        <p:strVal val="visible"/>
                                      </p:to>
                                    </p:set>
                                    <p:animEffect filter="fade" transition="in">
                                      <p:cBhvr>
                                        <p:cTn id="7" dur="2500"/>
                                        <p:tgtEl>
                                          <p:spTgt spid="25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9">
                                            <p:txEl>
                                              <p:pRg st="0" end="0"/>
                                            </p:txEl>
                                          </p:spTgt>
                                        </p:tgtEl>
                                        <p:attrNameLst>
                                          <p:attrName>style.visibility</p:attrName>
                                        </p:attrNameLst>
                                      </p:cBhvr>
                                      <p:to>
                                        <p:strVal val="visible"/>
                                      </p:to>
                                    </p:set>
                                    <p:animEffect filter="fade" transition="in">
                                      <p:cBhvr>
                                        <p:cTn id="10" dur="2500"/>
                                        <p:tgtEl>
                                          <p:spTgt spid="259">
                                            <p:txEl>
                                              <p:pRg st="0" end="0"/>
                                            </p:txEl>
                                          </p:spTgt>
                                        </p:tgtEl>
                                      </p:cBhvr>
                                    </p:animEffect>
                                  </p:childTnLst>
                                </p:cTn>
                              </p:par>
                            </p:childTnLst>
                          </p:cTn>
                        </p:par>
                        <p:par>
                          <p:cTn id="11" fill="hold">
                            <p:stCondLst>
                              <p:cond delay="2500"/>
                            </p:stCondLst>
                            <p:childTnLst>
                              <p:par>
                                <p:cTn id="12" presetClass="entr" nodeType="afterEffect" presetID="10" grpId="1" fill="hold">
                                  <p:stCondLst>
                                    <p:cond delay="0"/>
                                  </p:stCondLst>
                                  <p:iterate type="el" backwards="0">
                                    <p:tmAbs val="0"/>
                                  </p:iterate>
                                  <p:childTnLst>
                                    <p:set>
                                      <p:cBhvr>
                                        <p:cTn id="13" fill="hold"/>
                                        <p:tgtEl>
                                          <p:spTgt spid="259">
                                            <p:txEl>
                                              <p:pRg st="1" end="1"/>
                                            </p:txEl>
                                          </p:spTgt>
                                        </p:tgtEl>
                                        <p:attrNameLst>
                                          <p:attrName>style.visibility</p:attrName>
                                        </p:attrNameLst>
                                      </p:cBhvr>
                                      <p:to>
                                        <p:strVal val="visible"/>
                                      </p:to>
                                    </p:set>
                                    <p:animEffect filter="fade" transition="in">
                                      <p:cBhvr>
                                        <p:cTn id="14" dur="2500"/>
                                        <p:tgtEl>
                                          <p:spTgt spid="259">
                                            <p:txEl>
                                              <p:pRg st="1" end="1"/>
                                            </p:txEl>
                                          </p:spTgt>
                                        </p:tgtEl>
                                      </p:cBhvr>
                                    </p:animEffect>
                                  </p:childTnLst>
                                </p:cTn>
                              </p:par>
                            </p:childTnLst>
                          </p:cTn>
                        </p:par>
                        <p:par>
                          <p:cTn id="15" fill="hold">
                            <p:stCondLst>
                              <p:cond delay="5000"/>
                            </p:stCondLst>
                            <p:childTnLst>
                              <p:par>
                                <p:cTn id="16" presetClass="entr" nodeType="afterEffect" presetID="10" grpId="1" fill="hold">
                                  <p:stCondLst>
                                    <p:cond delay="0"/>
                                  </p:stCondLst>
                                  <p:iterate type="el" backwards="0">
                                    <p:tmAbs val="0"/>
                                  </p:iterate>
                                  <p:childTnLst>
                                    <p:set>
                                      <p:cBhvr>
                                        <p:cTn id="17" fill="hold"/>
                                        <p:tgtEl>
                                          <p:spTgt spid="259">
                                            <p:txEl>
                                              <p:pRg st="2" end="2"/>
                                            </p:txEl>
                                          </p:spTgt>
                                        </p:tgtEl>
                                        <p:attrNameLst>
                                          <p:attrName>style.visibility</p:attrName>
                                        </p:attrNameLst>
                                      </p:cBhvr>
                                      <p:to>
                                        <p:strVal val="visible"/>
                                      </p:to>
                                    </p:set>
                                    <p:animEffect filter="fade" transition="in">
                                      <p:cBhvr>
                                        <p:cTn id="18" dur="2500"/>
                                        <p:tgtEl>
                                          <p:spTgt spid="259">
                                            <p:txEl>
                                              <p:pRg st="2" end="2"/>
                                            </p:txEl>
                                          </p:spTgt>
                                        </p:tgtEl>
                                      </p:cBhvr>
                                    </p:animEffect>
                                  </p:childTnLst>
                                </p:cTn>
                              </p:par>
                            </p:childTnLst>
                          </p:cTn>
                        </p:par>
                        <p:par>
                          <p:cTn id="19" fill="hold">
                            <p:stCondLst>
                              <p:cond delay="7500"/>
                            </p:stCondLst>
                            <p:childTnLst>
                              <p:par>
                                <p:cTn id="20" presetClass="entr" nodeType="afterEffect" presetID="10" grpId="1" fill="hold">
                                  <p:stCondLst>
                                    <p:cond delay="0"/>
                                  </p:stCondLst>
                                  <p:iterate type="el" backwards="0">
                                    <p:tmAbs val="0"/>
                                  </p:iterate>
                                  <p:childTnLst>
                                    <p:set>
                                      <p:cBhvr>
                                        <p:cTn id="21" fill="hold"/>
                                        <p:tgtEl>
                                          <p:spTgt spid="259">
                                            <p:txEl>
                                              <p:pRg st="3" end="3"/>
                                            </p:txEl>
                                          </p:spTgt>
                                        </p:tgtEl>
                                        <p:attrNameLst>
                                          <p:attrName>style.visibility</p:attrName>
                                        </p:attrNameLst>
                                      </p:cBhvr>
                                      <p:to>
                                        <p:strVal val="visible"/>
                                      </p:to>
                                    </p:set>
                                    <p:animEffect filter="fade" transition="in">
                                      <p:cBhvr>
                                        <p:cTn id="22" dur="2500"/>
                                        <p:tgtEl>
                                          <p:spTgt spid="259">
                                            <p:txEl>
                                              <p:pRg st="3" end="3"/>
                                            </p:txEl>
                                          </p:spTgt>
                                        </p:tgtEl>
                                      </p:cBhvr>
                                    </p:animEffect>
                                  </p:childTnLst>
                                </p:cTn>
                              </p:par>
                            </p:childTnLst>
                          </p:cTn>
                        </p:par>
                        <p:par>
                          <p:cTn id="23" fill="hold">
                            <p:stCondLst>
                              <p:cond delay="10000"/>
                            </p:stCondLst>
                            <p:childTnLst>
                              <p:par>
                                <p:cTn id="24" presetClass="entr" nodeType="afterEffect" presetID="10" grpId="1" fill="hold">
                                  <p:stCondLst>
                                    <p:cond delay="0"/>
                                  </p:stCondLst>
                                  <p:iterate type="el" backwards="0">
                                    <p:tmAbs val="0"/>
                                  </p:iterate>
                                  <p:childTnLst>
                                    <p:set>
                                      <p:cBhvr>
                                        <p:cTn id="25" fill="hold"/>
                                        <p:tgtEl>
                                          <p:spTgt spid="259">
                                            <p:txEl>
                                              <p:pRg st="4" end="4"/>
                                            </p:txEl>
                                          </p:spTgt>
                                        </p:tgtEl>
                                        <p:attrNameLst>
                                          <p:attrName>style.visibility</p:attrName>
                                        </p:attrNameLst>
                                      </p:cBhvr>
                                      <p:to>
                                        <p:strVal val="visible"/>
                                      </p:to>
                                    </p:set>
                                    <p:animEffect filter="fade" transition="in">
                                      <p:cBhvr>
                                        <p:cTn id="26" dur="2500"/>
                                        <p:tgtEl>
                                          <p:spTgt spid="25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9"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Parent Engagement"/>
          <p:cNvSpPr txBox="1"/>
          <p:nvPr>
            <p:ph type="title"/>
          </p:nvPr>
        </p:nvSpPr>
        <p:spPr>
          <a:prstGeom prst="rect">
            <a:avLst/>
          </a:prstGeom>
        </p:spPr>
        <p:txBody>
          <a:bodyPr/>
          <a:lstStyle>
            <a:lvl1pPr defTabSz="2316421">
              <a:defRPr spc="-95" sz="9500"/>
            </a:lvl1pPr>
          </a:lstStyle>
          <a:p>
            <a:pPr/>
            <a:r>
              <a:t>Parent Engagement</a:t>
            </a:r>
          </a:p>
        </p:txBody>
      </p:sp>
      <p:sp>
        <p:nvSpPr>
          <p:cNvPr id="262" name="Help them gain perspective…"/>
          <p:cNvSpPr txBox="1"/>
          <p:nvPr>
            <p:ph type="body" idx="1"/>
          </p:nvPr>
        </p:nvSpPr>
        <p:spPr>
          <a:xfrm>
            <a:off x="1206500" y="2502626"/>
            <a:ext cx="21971000" cy="10014028"/>
          </a:xfrm>
          <a:prstGeom prst="rect">
            <a:avLst/>
          </a:prstGeom>
        </p:spPr>
        <p:txBody>
          <a:bodyPr/>
          <a:lstStyle/>
          <a:p>
            <a:pPr marL="438911" indent="-438911" defTabSz="2340805">
              <a:spcBef>
                <a:spcPts val="4500"/>
              </a:spcBef>
              <a:defRPr sz="3839"/>
            </a:pPr>
            <a:r>
              <a:t>Help them gain perspective</a:t>
            </a:r>
          </a:p>
          <a:p>
            <a:pPr lvl="1" marL="877823" indent="-438911" defTabSz="2340805">
              <a:spcBef>
                <a:spcPts val="4500"/>
              </a:spcBef>
              <a:defRPr sz="3839"/>
            </a:pPr>
            <a:r>
              <a:t>Car ride home</a:t>
            </a:r>
          </a:p>
          <a:p>
            <a:pPr lvl="2" marL="1316736" indent="-438911" defTabSz="2340805">
              <a:spcBef>
                <a:spcPts val="4500"/>
              </a:spcBef>
              <a:defRPr sz="3839"/>
            </a:pPr>
            <a:r>
              <a:t>“I enjoy watching you play”</a:t>
            </a:r>
          </a:p>
          <a:p>
            <a:pPr lvl="2" marL="1316736" indent="-438911" defTabSz="2340805">
              <a:spcBef>
                <a:spcPts val="4500"/>
              </a:spcBef>
              <a:defRPr sz="3839"/>
            </a:pPr>
            <a:r>
              <a:t>Avoid discussing the game or practice unless the player brings it up</a:t>
            </a:r>
          </a:p>
          <a:p>
            <a:pPr lvl="2" marL="1316736" indent="-438911" defTabSz="2340805">
              <a:spcBef>
                <a:spcPts val="4500"/>
              </a:spcBef>
              <a:defRPr sz="3839"/>
            </a:pPr>
            <a:r>
              <a:t>Their attitudes and perspective affects the kids</a:t>
            </a:r>
          </a:p>
          <a:p>
            <a:pPr lvl="3" marL="1755647" indent="-438911" defTabSz="2340805">
              <a:spcBef>
                <a:spcPts val="4500"/>
              </a:spcBef>
              <a:defRPr sz="3839"/>
            </a:pPr>
            <a:r>
              <a:t>Blaming refs, coaches, other players breeds excuse making</a:t>
            </a:r>
          </a:p>
          <a:p>
            <a:pPr lvl="1" marL="877823" indent="-438911" defTabSz="2340805">
              <a:spcBef>
                <a:spcPts val="4500"/>
              </a:spcBef>
              <a:defRPr sz="3839"/>
            </a:pPr>
            <a:r>
              <a:t>Kids are here to grow through adversity.  Mistakes, including discipline issues, are learning moments.</a:t>
            </a:r>
          </a:p>
          <a:p>
            <a:pPr lvl="2" marL="1316736" indent="-438911" defTabSz="2340805">
              <a:spcBef>
                <a:spcPts val="4500"/>
              </a:spcBef>
              <a:defRPr sz="3839"/>
            </a:pPr>
            <a:r>
              <a:t>Defensiveness interferes with learning opportunities</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62">
                                            <p:bg/>
                                          </p:spTgt>
                                        </p:tgtEl>
                                        <p:attrNameLst>
                                          <p:attrName>style.visibility</p:attrName>
                                        </p:attrNameLst>
                                      </p:cBhvr>
                                      <p:to>
                                        <p:strVal val="visible"/>
                                      </p:to>
                                    </p:set>
                                    <p:animEffect filter="fade" transition="in">
                                      <p:cBhvr>
                                        <p:cTn id="7" dur="1750"/>
                                        <p:tgtEl>
                                          <p:spTgt spid="26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2">
                                            <p:txEl>
                                              <p:pRg st="0" end="0"/>
                                            </p:txEl>
                                          </p:spTgt>
                                        </p:tgtEl>
                                        <p:attrNameLst>
                                          <p:attrName>style.visibility</p:attrName>
                                        </p:attrNameLst>
                                      </p:cBhvr>
                                      <p:to>
                                        <p:strVal val="visible"/>
                                      </p:to>
                                    </p:set>
                                    <p:animEffect filter="fade" transition="in">
                                      <p:cBhvr>
                                        <p:cTn id="10" dur="1750"/>
                                        <p:tgtEl>
                                          <p:spTgt spid="262">
                                            <p:txEl>
                                              <p:pRg st="0" end="0"/>
                                            </p:txEl>
                                          </p:spTgt>
                                        </p:tgtEl>
                                      </p:cBhvr>
                                    </p:animEffect>
                                  </p:childTnLst>
                                </p:cTn>
                              </p:par>
                            </p:childTnLst>
                          </p:cTn>
                        </p:par>
                        <p:par>
                          <p:cTn id="11" fill="hold">
                            <p:stCondLst>
                              <p:cond delay="1750"/>
                            </p:stCondLst>
                            <p:childTnLst>
                              <p:par>
                                <p:cTn id="12" presetClass="entr" nodeType="afterEffect" presetID="10" grpId="1" fill="hold">
                                  <p:stCondLst>
                                    <p:cond delay="0"/>
                                  </p:stCondLst>
                                  <p:iterate type="el" backwards="0">
                                    <p:tmAbs val="0"/>
                                  </p:iterate>
                                  <p:childTnLst>
                                    <p:set>
                                      <p:cBhvr>
                                        <p:cTn id="13" fill="hold"/>
                                        <p:tgtEl>
                                          <p:spTgt spid="262">
                                            <p:txEl>
                                              <p:pRg st="1" end="1"/>
                                            </p:txEl>
                                          </p:spTgt>
                                        </p:tgtEl>
                                        <p:attrNameLst>
                                          <p:attrName>style.visibility</p:attrName>
                                        </p:attrNameLst>
                                      </p:cBhvr>
                                      <p:to>
                                        <p:strVal val="visible"/>
                                      </p:to>
                                    </p:set>
                                    <p:animEffect filter="fade" transition="in">
                                      <p:cBhvr>
                                        <p:cTn id="14" dur="1750"/>
                                        <p:tgtEl>
                                          <p:spTgt spid="262">
                                            <p:txEl>
                                              <p:pRg st="1" end="1"/>
                                            </p:txEl>
                                          </p:spTgt>
                                        </p:tgtEl>
                                      </p:cBhvr>
                                    </p:animEffect>
                                  </p:childTnLst>
                                </p:cTn>
                              </p:par>
                            </p:childTnLst>
                          </p:cTn>
                        </p:par>
                        <p:par>
                          <p:cTn id="15" fill="hold">
                            <p:stCondLst>
                              <p:cond delay="3500"/>
                            </p:stCondLst>
                            <p:childTnLst>
                              <p:par>
                                <p:cTn id="16" presetClass="entr" nodeType="afterEffect" presetID="10" grpId="1" fill="hold">
                                  <p:stCondLst>
                                    <p:cond delay="0"/>
                                  </p:stCondLst>
                                  <p:iterate type="el" backwards="0">
                                    <p:tmAbs val="0"/>
                                  </p:iterate>
                                  <p:childTnLst>
                                    <p:set>
                                      <p:cBhvr>
                                        <p:cTn id="17" fill="hold"/>
                                        <p:tgtEl>
                                          <p:spTgt spid="262">
                                            <p:txEl>
                                              <p:pRg st="2" end="2"/>
                                            </p:txEl>
                                          </p:spTgt>
                                        </p:tgtEl>
                                        <p:attrNameLst>
                                          <p:attrName>style.visibility</p:attrName>
                                        </p:attrNameLst>
                                      </p:cBhvr>
                                      <p:to>
                                        <p:strVal val="visible"/>
                                      </p:to>
                                    </p:set>
                                    <p:animEffect filter="fade" transition="in">
                                      <p:cBhvr>
                                        <p:cTn id="18" dur="1750"/>
                                        <p:tgtEl>
                                          <p:spTgt spid="262">
                                            <p:txEl>
                                              <p:pRg st="2" end="2"/>
                                            </p:txEl>
                                          </p:spTgt>
                                        </p:tgtEl>
                                      </p:cBhvr>
                                    </p:animEffect>
                                  </p:childTnLst>
                                </p:cTn>
                              </p:par>
                            </p:childTnLst>
                          </p:cTn>
                        </p:par>
                        <p:par>
                          <p:cTn id="19" fill="hold">
                            <p:stCondLst>
                              <p:cond delay="5250"/>
                            </p:stCondLst>
                            <p:childTnLst>
                              <p:par>
                                <p:cTn id="20" presetClass="entr" nodeType="afterEffect" presetID="10" grpId="1" fill="hold">
                                  <p:stCondLst>
                                    <p:cond delay="0"/>
                                  </p:stCondLst>
                                  <p:iterate type="el" backwards="0">
                                    <p:tmAbs val="0"/>
                                  </p:iterate>
                                  <p:childTnLst>
                                    <p:set>
                                      <p:cBhvr>
                                        <p:cTn id="21" fill="hold"/>
                                        <p:tgtEl>
                                          <p:spTgt spid="262">
                                            <p:txEl>
                                              <p:pRg st="3" end="3"/>
                                            </p:txEl>
                                          </p:spTgt>
                                        </p:tgtEl>
                                        <p:attrNameLst>
                                          <p:attrName>style.visibility</p:attrName>
                                        </p:attrNameLst>
                                      </p:cBhvr>
                                      <p:to>
                                        <p:strVal val="visible"/>
                                      </p:to>
                                    </p:set>
                                    <p:animEffect filter="fade" transition="in">
                                      <p:cBhvr>
                                        <p:cTn id="22" dur="1750"/>
                                        <p:tgtEl>
                                          <p:spTgt spid="262">
                                            <p:txEl>
                                              <p:pRg st="3" end="3"/>
                                            </p:txEl>
                                          </p:spTgt>
                                        </p:tgtEl>
                                      </p:cBhvr>
                                    </p:animEffect>
                                  </p:childTnLst>
                                </p:cTn>
                              </p:par>
                            </p:childTnLst>
                          </p:cTn>
                        </p:par>
                        <p:par>
                          <p:cTn id="23" fill="hold">
                            <p:stCondLst>
                              <p:cond delay="7000"/>
                            </p:stCondLst>
                            <p:childTnLst>
                              <p:par>
                                <p:cTn id="24" presetClass="entr" nodeType="afterEffect" presetID="10" grpId="1" fill="hold">
                                  <p:stCondLst>
                                    <p:cond delay="0"/>
                                  </p:stCondLst>
                                  <p:iterate type="el" backwards="0">
                                    <p:tmAbs val="0"/>
                                  </p:iterate>
                                  <p:childTnLst>
                                    <p:set>
                                      <p:cBhvr>
                                        <p:cTn id="25" fill="hold"/>
                                        <p:tgtEl>
                                          <p:spTgt spid="262">
                                            <p:txEl>
                                              <p:pRg st="4" end="4"/>
                                            </p:txEl>
                                          </p:spTgt>
                                        </p:tgtEl>
                                        <p:attrNameLst>
                                          <p:attrName>style.visibility</p:attrName>
                                        </p:attrNameLst>
                                      </p:cBhvr>
                                      <p:to>
                                        <p:strVal val="visible"/>
                                      </p:to>
                                    </p:set>
                                    <p:animEffect filter="fade" transition="in">
                                      <p:cBhvr>
                                        <p:cTn id="26" dur="1750"/>
                                        <p:tgtEl>
                                          <p:spTgt spid="262">
                                            <p:txEl>
                                              <p:pRg st="4" end="4"/>
                                            </p:txEl>
                                          </p:spTgt>
                                        </p:tgtEl>
                                      </p:cBhvr>
                                    </p:animEffect>
                                  </p:childTnLst>
                                </p:cTn>
                              </p:par>
                            </p:childTnLst>
                          </p:cTn>
                        </p:par>
                        <p:par>
                          <p:cTn id="27" fill="hold">
                            <p:stCondLst>
                              <p:cond delay="8750"/>
                            </p:stCondLst>
                            <p:childTnLst>
                              <p:par>
                                <p:cTn id="28" presetClass="entr" nodeType="afterEffect" presetID="10" grpId="1" fill="hold">
                                  <p:stCondLst>
                                    <p:cond delay="0"/>
                                  </p:stCondLst>
                                  <p:iterate type="el" backwards="0">
                                    <p:tmAbs val="0"/>
                                  </p:iterate>
                                  <p:childTnLst>
                                    <p:set>
                                      <p:cBhvr>
                                        <p:cTn id="29" fill="hold"/>
                                        <p:tgtEl>
                                          <p:spTgt spid="262">
                                            <p:txEl>
                                              <p:pRg st="5" end="5"/>
                                            </p:txEl>
                                          </p:spTgt>
                                        </p:tgtEl>
                                        <p:attrNameLst>
                                          <p:attrName>style.visibility</p:attrName>
                                        </p:attrNameLst>
                                      </p:cBhvr>
                                      <p:to>
                                        <p:strVal val="visible"/>
                                      </p:to>
                                    </p:set>
                                    <p:animEffect filter="fade" transition="in">
                                      <p:cBhvr>
                                        <p:cTn id="30" dur="1750"/>
                                        <p:tgtEl>
                                          <p:spTgt spid="262">
                                            <p:txEl>
                                              <p:pRg st="5" end="5"/>
                                            </p:txEl>
                                          </p:spTgt>
                                        </p:tgtEl>
                                      </p:cBhvr>
                                    </p:animEffect>
                                  </p:childTnLst>
                                </p:cTn>
                              </p:par>
                            </p:childTnLst>
                          </p:cTn>
                        </p:par>
                        <p:par>
                          <p:cTn id="31" fill="hold">
                            <p:stCondLst>
                              <p:cond delay="10500"/>
                            </p:stCondLst>
                            <p:childTnLst>
                              <p:par>
                                <p:cTn id="32" presetClass="entr" nodeType="afterEffect" presetID="10" grpId="1" fill="hold">
                                  <p:stCondLst>
                                    <p:cond delay="0"/>
                                  </p:stCondLst>
                                  <p:iterate type="el" backwards="0">
                                    <p:tmAbs val="0"/>
                                  </p:iterate>
                                  <p:childTnLst>
                                    <p:set>
                                      <p:cBhvr>
                                        <p:cTn id="33" fill="hold"/>
                                        <p:tgtEl>
                                          <p:spTgt spid="262">
                                            <p:txEl>
                                              <p:pRg st="6" end="6"/>
                                            </p:txEl>
                                          </p:spTgt>
                                        </p:tgtEl>
                                        <p:attrNameLst>
                                          <p:attrName>style.visibility</p:attrName>
                                        </p:attrNameLst>
                                      </p:cBhvr>
                                      <p:to>
                                        <p:strVal val="visible"/>
                                      </p:to>
                                    </p:set>
                                    <p:animEffect filter="fade" transition="in">
                                      <p:cBhvr>
                                        <p:cTn id="34" dur="1750"/>
                                        <p:tgtEl>
                                          <p:spTgt spid="262">
                                            <p:txEl>
                                              <p:pRg st="6" end="6"/>
                                            </p:txEl>
                                          </p:spTgt>
                                        </p:tgtEl>
                                      </p:cBhvr>
                                    </p:animEffect>
                                  </p:childTnLst>
                                </p:cTn>
                              </p:par>
                            </p:childTnLst>
                          </p:cTn>
                        </p:par>
                        <p:par>
                          <p:cTn id="35" fill="hold">
                            <p:stCondLst>
                              <p:cond delay="12250"/>
                            </p:stCondLst>
                            <p:childTnLst>
                              <p:par>
                                <p:cTn id="36" presetClass="entr" nodeType="afterEffect" presetID="10" grpId="1" fill="hold">
                                  <p:stCondLst>
                                    <p:cond delay="0"/>
                                  </p:stCondLst>
                                  <p:iterate type="el" backwards="0">
                                    <p:tmAbs val="0"/>
                                  </p:iterate>
                                  <p:childTnLst>
                                    <p:set>
                                      <p:cBhvr>
                                        <p:cTn id="37" fill="hold"/>
                                        <p:tgtEl>
                                          <p:spTgt spid="262">
                                            <p:txEl>
                                              <p:pRg st="7" end="7"/>
                                            </p:txEl>
                                          </p:spTgt>
                                        </p:tgtEl>
                                        <p:attrNameLst>
                                          <p:attrName>style.visibility</p:attrName>
                                        </p:attrNameLst>
                                      </p:cBhvr>
                                      <p:to>
                                        <p:strVal val="visible"/>
                                      </p:to>
                                    </p:set>
                                    <p:animEffect filter="fade" transition="in">
                                      <p:cBhvr>
                                        <p:cTn id="38" dur="1750"/>
                                        <p:tgtEl>
                                          <p:spTgt spid="262">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2"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Discipline Issues"/>
          <p:cNvSpPr txBox="1"/>
          <p:nvPr>
            <p:ph type="title"/>
          </p:nvPr>
        </p:nvSpPr>
        <p:spPr>
          <a:prstGeom prst="rect">
            <a:avLst/>
          </a:prstGeom>
        </p:spPr>
        <p:txBody>
          <a:bodyPr/>
          <a:lstStyle>
            <a:lvl1pPr defTabSz="2316421">
              <a:defRPr spc="-95" sz="9500"/>
            </a:lvl1pPr>
          </a:lstStyle>
          <a:p>
            <a:pPr/>
            <a:r>
              <a:t>Discipline Issues</a:t>
            </a:r>
          </a:p>
        </p:txBody>
      </p:sp>
      <p:sp>
        <p:nvSpPr>
          <p:cNvPr id="265" name="Most issues should be dealt with within the team…"/>
          <p:cNvSpPr txBox="1"/>
          <p:nvPr>
            <p:ph type="body" idx="1"/>
          </p:nvPr>
        </p:nvSpPr>
        <p:spPr>
          <a:xfrm>
            <a:off x="1206500" y="2657237"/>
            <a:ext cx="21971000" cy="9859417"/>
          </a:xfrm>
          <a:prstGeom prst="rect">
            <a:avLst/>
          </a:prstGeom>
        </p:spPr>
        <p:txBody>
          <a:bodyPr/>
          <a:lstStyle/>
          <a:p>
            <a:pPr/>
            <a:r>
              <a:t>Most issues should be dealt with within the team</a:t>
            </a:r>
          </a:p>
          <a:p>
            <a:pPr/>
            <a:r>
              <a:t>Major Issues, including SafeSport violations should go to the board’s discipline committee</a:t>
            </a:r>
          </a:p>
          <a:p>
            <a:pPr/>
            <a:r>
              <a:t>Leadership is here to help</a:t>
            </a:r>
          </a:p>
          <a:p>
            <a:pPr lvl="1"/>
            <a:r>
              <a:t>If you don’t know, ask</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65">
                                            <p:bg/>
                                          </p:spTgt>
                                        </p:tgtEl>
                                        <p:attrNameLst>
                                          <p:attrName>style.visibility</p:attrName>
                                        </p:attrNameLst>
                                      </p:cBhvr>
                                      <p:to>
                                        <p:strVal val="visible"/>
                                      </p:to>
                                    </p:set>
                                    <p:animEffect filter="fade" transition="in">
                                      <p:cBhvr>
                                        <p:cTn id="7" dur="2000"/>
                                        <p:tgtEl>
                                          <p:spTgt spid="26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5">
                                            <p:txEl>
                                              <p:pRg st="0" end="0"/>
                                            </p:txEl>
                                          </p:spTgt>
                                        </p:tgtEl>
                                        <p:attrNameLst>
                                          <p:attrName>style.visibility</p:attrName>
                                        </p:attrNameLst>
                                      </p:cBhvr>
                                      <p:to>
                                        <p:strVal val="visible"/>
                                      </p:to>
                                    </p:set>
                                    <p:animEffect filter="fade" transition="in">
                                      <p:cBhvr>
                                        <p:cTn id="10" dur="2000"/>
                                        <p:tgtEl>
                                          <p:spTgt spid="265">
                                            <p:txEl>
                                              <p:pRg st="0" end="0"/>
                                            </p:txEl>
                                          </p:spTgt>
                                        </p:tgtEl>
                                      </p:cBhvr>
                                    </p:animEffect>
                                  </p:childTnLst>
                                </p:cTn>
                              </p:par>
                            </p:childTnLst>
                          </p:cTn>
                        </p:par>
                        <p:par>
                          <p:cTn id="11" fill="hold">
                            <p:stCondLst>
                              <p:cond delay="2000"/>
                            </p:stCondLst>
                            <p:childTnLst>
                              <p:par>
                                <p:cTn id="12" presetClass="entr" nodeType="afterEffect" presetID="10" grpId="1" fill="hold">
                                  <p:stCondLst>
                                    <p:cond delay="0"/>
                                  </p:stCondLst>
                                  <p:iterate type="el" backwards="0">
                                    <p:tmAbs val="0"/>
                                  </p:iterate>
                                  <p:childTnLst>
                                    <p:set>
                                      <p:cBhvr>
                                        <p:cTn id="13" fill="hold"/>
                                        <p:tgtEl>
                                          <p:spTgt spid="265">
                                            <p:txEl>
                                              <p:pRg st="1" end="1"/>
                                            </p:txEl>
                                          </p:spTgt>
                                        </p:tgtEl>
                                        <p:attrNameLst>
                                          <p:attrName>style.visibility</p:attrName>
                                        </p:attrNameLst>
                                      </p:cBhvr>
                                      <p:to>
                                        <p:strVal val="visible"/>
                                      </p:to>
                                    </p:set>
                                    <p:animEffect filter="fade" transition="in">
                                      <p:cBhvr>
                                        <p:cTn id="14" dur="2000"/>
                                        <p:tgtEl>
                                          <p:spTgt spid="265">
                                            <p:txEl>
                                              <p:pRg st="1" end="1"/>
                                            </p:txEl>
                                          </p:spTgt>
                                        </p:tgtEl>
                                      </p:cBhvr>
                                    </p:animEffect>
                                  </p:childTnLst>
                                </p:cTn>
                              </p:par>
                            </p:childTnLst>
                          </p:cTn>
                        </p:par>
                        <p:par>
                          <p:cTn id="15" fill="hold">
                            <p:stCondLst>
                              <p:cond delay="4000"/>
                            </p:stCondLst>
                            <p:childTnLst>
                              <p:par>
                                <p:cTn id="16" presetClass="entr" nodeType="afterEffect" presetID="10" grpId="1" fill="hold">
                                  <p:stCondLst>
                                    <p:cond delay="0"/>
                                  </p:stCondLst>
                                  <p:iterate type="el" backwards="0">
                                    <p:tmAbs val="0"/>
                                  </p:iterate>
                                  <p:childTnLst>
                                    <p:set>
                                      <p:cBhvr>
                                        <p:cTn id="17" fill="hold"/>
                                        <p:tgtEl>
                                          <p:spTgt spid="265">
                                            <p:txEl>
                                              <p:pRg st="2" end="2"/>
                                            </p:txEl>
                                          </p:spTgt>
                                        </p:tgtEl>
                                        <p:attrNameLst>
                                          <p:attrName>style.visibility</p:attrName>
                                        </p:attrNameLst>
                                      </p:cBhvr>
                                      <p:to>
                                        <p:strVal val="visible"/>
                                      </p:to>
                                    </p:set>
                                    <p:animEffect filter="fade" transition="in">
                                      <p:cBhvr>
                                        <p:cTn id="18" dur="2000"/>
                                        <p:tgtEl>
                                          <p:spTgt spid="265">
                                            <p:txEl>
                                              <p:pRg st="2" end="2"/>
                                            </p:txEl>
                                          </p:spTgt>
                                        </p:tgtEl>
                                      </p:cBhvr>
                                    </p:animEffect>
                                  </p:childTnLst>
                                </p:cTn>
                              </p:par>
                            </p:childTnLst>
                          </p:cTn>
                        </p:par>
                        <p:par>
                          <p:cTn id="19" fill="hold">
                            <p:stCondLst>
                              <p:cond delay="6000"/>
                            </p:stCondLst>
                            <p:childTnLst>
                              <p:par>
                                <p:cTn id="20" presetClass="entr" nodeType="afterEffect" presetID="10" grpId="1" fill="hold">
                                  <p:stCondLst>
                                    <p:cond delay="0"/>
                                  </p:stCondLst>
                                  <p:iterate type="el" backwards="0">
                                    <p:tmAbs val="0"/>
                                  </p:iterate>
                                  <p:childTnLst>
                                    <p:set>
                                      <p:cBhvr>
                                        <p:cTn id="21" fill="hold"/>
                                        <p:tgtEl>
                                          <p:spTgt spid="265">
                                            <p:txEl>
                                              <p:pRg st="3" end="3"/>
                                            </p:txEl>
                                          </p:spTgt>
                                        </p:tgtEl>
                                        <p:attrNameLst>
                                          <p:attrName>style.visibility</p:attrName>
                                        </p:attrNameLst>
                                      </p:cBhvr>
                                      <p:to>
                                        <p:strVal val="visible"/>
                                      </p:to>
                                    </p:set>
                                    <p:animEffect filter="fade" transition="in">
                                      <p:cBhvr>
                                        <p:cTn id="22" dur="2000"/>
                                        <p:tgtEl>
                                          <p:spTgt spid="26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5"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Housekeeping"/>
          <p:cNvSpPr txBox="1"/>
          <p:nvPr>
            <p:ph type="title"/>
          </p:nvPr>
        </p:nvSpPr>
        <p:spPr>
          <a:prstGeom prst="rect">
            <a:avLst/>
          </a:prstGeom>
        </p:spPr>
        <p:txBody>
          <a:bodyPr/>
          <a:lstStyle>
            <a:lvl1pPr defTabSz="2316421">
              <a:defRPr spc="-95" sz="9500"/>
            </a:lvl1pPr>
          </a:lstStyle>
          <a:p>
            <a:pPr/>
            <a:r>
              <a:t>Housekeeping</a:t>
            </a:r>
          </a:p>
        </p:txBody>
      </p:sp>
      <p:sp>
        <p:nvSpPr>
          <p:cNvPr id="184" name="Coaching Requirement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Coaching Requirements</a:t>
            </a:r>
          </a:p>
        </p:txBody>
      </p:sp>
      <p:sp>
        <p:nvSpPr>
          <p:cNvPr id="185" name="Background check - every 2 years…"/>
          <p:cNvSpPr txBox="1"/>
          <p:nvPr>
            <p:ph type="body" idx="1"/>
          </p:nvPr>
        </p:nvSpPr>
        <p:spPr>
          <a:prstGeom prst="rect">
            <a:avLst/>
          </a:prstGeom>
        </p:spPr>
        <p:txBody>
          <a:bodyPr/>
          <a:lstStyle/>
          <a:p>
            <a:pPr/>
            <a:r>
              <a:t>Background check - every 2 years</a:t>
            </a:r>
          </a:p>
          <a:p>
            <a:pPr/>
            <a:r>
              <a:t>SafeSport - yearly</a:t>
            </a:r>
          </a:p>
          <a:p>
            <a:pPr/>
            <a:r>
              <a:t>Concussion Training - every 3 years</a:t>
            </a:r>
          </a:p>
          <a:p>
            <a:pPr lvl="1"/>
            <a:r>
              <a:t>CDC “HEADS UP to Youth Sports Coaches”</a:t>
            </a:r>
          </a:p>
          <a:p>
            <a:pPr lvl="1"/>
            <a:r>
              <a:t>National Federation of State High School Associations (NFHS) “Concussion in Sports”</a:t>
            </a:r>
          </a:p>
          <a:p>
            <a:pPr/>
            <a:r>
              <a:t>Appropriate USA Hockey courses and Age Specific Modules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750">
        <p159:morph option="byObject"/>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new_cep_flow_chart_2025_large.png" descr="new_cep_flow_chart_2025_large.png"/>
          <p:cNvPicPr>
            <a:picLocks noChangeAspect="1"/>
          </p:cNvPicPr>
          <p:nvPr/>
        </p:nvPicPr>
        <p:blipFill>
          <a:blip r:embed="rId2">
            <a:extLst/>
          </a:blip>
          <a:stretch>
            <a:fillRect/>
          </a:stretch>
        </p:blipFill>
        <p:spPr>
          <a:xfrm>
            <a:off x="8139395" y="355600"/>
            <a:ext cx="9207501" cy="13004800"/>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trength Through Communit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808990">
              <a:defRPr sz="5390"/>
            </a:lvl1pPr>
          </a:lstStyle>
          <a:p>
            <a:pPr/>
            <a:r>
              <a:t>Strength Through Community</a:t>
            </a:r>
          </a:p>
        </p:txBody>
      </p:sp>
      <p:pic>
        <p:nvPicPr>
          <p:cNvPr id="190" name="View through a mesh-like ceiling under a blue sky" descr="View through a mesh-like ceiling under a blue sky"/>
          <p:cNvPicPr>
            <a:picLocks noChangeAspect="1"/>
          </p:cNvPicPr>
          <p:nvPr>
            <p:ph type="pic" idx="22"/>
          </p:nvPr>
        </p:nvPicPr>
        <p:blipFill>
          <a:blip r:embed="rId2">
            <a:extLst/>
          </a:blip>
          <a:srcRect l="6250" t="0" r="6250" b="0"/>
          <a:stretch>
            <a:fillRect/>
          </a:stretch>
        </p:blipFill>
        <p:spPr>
          <a:xfrm>
            <a:off x="12382500" y="0"/>
            <a:ext cx="12001500" cy="13716001"/>
          </a:xfrm>
          <a:prstGeom prst="rect">
            <a:avLst/>
          </a:prstGeom>
        </p:spPr>
      </p:pic>
      <p:sp>
        <p:nvSpPr>
          <p:cNvPr id="191" name="Thank You For Coaching!"/>
          <p:cNvSpPr txBox="1"/>
          <p:nvPr>
            <p:ph type="title"/>
          </p:nvPr>
        </p:nvSpPr>
        <p:spPr>
          <a:prstGeom prst="rect">
            <a:avLst/>
          </a:prstGeom>
        </p:spPr>
        <p:txBody>
          <a:bodyPr/>
          <a:lstStyle>
            <a:lvl1pPr defTabSz="1609303">
              <a:defRPr spc="-66" sz="6600"/>
            </a:lvl1pPr>
          </a:lstStyle>
          <a:p>
            <a:pPr/>
            <a:r>
              <a:t>Thank You For Coaching!</a:t>
            </a:r>
          </a:p>
        </p:txBody>
      </p:sp>
      <p:sp>
        <p:nvSpPr>
          <p:cNvPr id="192" name="Volunteers are the life blood of the organization…"/>
          <p:cNvSpPr txBox="1"/>
          <p:nvPr>
            <p:ph type="body" sz="half" idx="1"/>
          </p:nvPr>
        </p:nvSpPr>
        <p:spPr>
          <a:prstGeom prst="rect">
            <a:avLst/>
          </a:prstGeom>
        </p:spPr>
        <p:txBody>
          <a:bodyPr/>
          <a:lstStyle/>
          <a:p>
            <a:pPr/>
            <a:r>
              <a:t>Volunteers are the life blood of the organization</a:t>
            </a:r>
          </a:p>
          <a:p>
            <a:pPr/>
            <a:r>
              <a:t>Your time, effort, and energy are appreciated!</a:t>
            </a:r>
          </a:p>
          <a:p>
            <a:pPr/>
            <a:r>
              <a:t>You make a huge difference in teaching young people how to interact, bond, grow, and learn how to overcome adversity</a:t>
            </a:r>
          </a:p>
        </p:txBody>
      </p:sp>
    </p:spTree>
  </p:cSld>
  <p:clrMapOvr>
    <a:masterClrMapping/>
  </p:clrMapOvr>
  <mc:AlternateContent xmlns:mc="http://schemas.openxmlformats.org/markup-compatibility/2006">
    <mc:Choice xmlns:p14="http://schemas.microsoft.com/office/powerpoint/2010/main" Requires="p14">
      <p:transition spd="slow" advClick="1" p14:dur="2000">
        <p14:prism dir="r"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89"/>
                                        </p:tgtEl>
                                        <p:attrNameLst>
                                          <p:attrName>style.visibility</p:attrName>
                                        </p:attrNameLst>
                                      </p:cBhvr>
                                      <p:to>
                                        <p:strVal val="visible"/>
                                      </p:to>
                                    </p:set>
                                    <p:anim calcmode="lin" valueType="num">
                                      <p:cBhvr>
                                        <p:cTn id="7" dur="2500" fill="hold"/>
                                        <p:tgtEl>
                                          <p:spTgt spid="189"/>
                                        </p:tgtEl>
                                        <p:attrNameLst>
                                          <p:attrName>ppt_w</p:attrName>
                                        </p:attrNameLst>
                                      </p:cBhvr>
                                      <p:tavLst>
                                        <p:tav tm="0">
                                          <p:val>
                                            <p:fltVal val="0"/>
                                          </p:val>
                                        </p:tav>
                                        <p:tav tm="100000">
                                          <p:val>
                                            <p:strVal val="#ppt_w"/>
                                          </p:val>
                                        </p:tav>
                                      </p:tavLst>
                                    </p:anim>
                                    <p:anim calcmode="lin" valueType="num">
                                      <p:cBhvr>
                                        <p:cTn id="8" dur="2500" fill="hold"/>
                                        <p:tgtEl>
                                          <p:spTgt spid="189"/>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ID="10" grpId="2" fill="hold">
                                  <p:stCondLst>
                                    <p:cond delay="0"/>
                                  </p:stCondLst>
                                  <p:iterate type="el" backwards="0">
                                    <p:tmAbs val="0"/>
                                  </p:iterate>
                                  <p:childTnLst>
                                    <p:set>
                                      <p:cBhvr>
                                        <p:cTn id="11" fill="hold"/>
                                        <p:tgtEl>
                                          <p:spTgt spid="192">
                                            <p:bg/>
                                          </p:spTgt>
                                        </p:tgtEl>
                                        <p:attrNameLst>
                                          <p:attrName>style.visibility</p:attrName>
                                        </p:attrNameLst>
                                      </p:cBhvr>
                                      <p:to>
                                        <p:strVal val="visible"/>
                                      </p:to>
                                    </p:set>
                                    <p:animEffect filter="fade" transition="in">
                                      <p:cBhvr>
                                        <p:cTn id="12" dur="2000"/>
                                        <p:tgtEl>
                                          <p:spTgt spid="192">
                                            <p:bg/>
                                          </p:spTgt>
                                        </p:tgtEl>
                                      </p:cBhvr>
                                    </p:animEffect>
                                  </p:childTnLst>
                                </p:cTn>
                              </p:par>
                              <p:par>
                                <p:cTn id="13" presetClass="entr" nodeType="withEffect" presetSubtype="0" presetID="10" grpId="2" fill="hold">
                                  <p:stCondLst>
                                    <p:cond delay="0"/>
                                  </p:stCondLst>
                                  <p:iterate type="el" backwards="0">
                                    <p:tmAbs val="0"/>
                                  </p:iterate>
                                  <p:childTnLst>
                                    <p:set>
                                      <p:cBhvr>
                                        <p:cTn id="14" fill="hold"/>
                                        <p:tgtEl>
                                          <p:spTgt spid="192">
                                            <p:txEl>
                                              <p:pRg st="0" end="0"/>
                                            </p:txEl>
                                          </p:spTgt>
                                        </p:tgtEl>
                                        <p:attrNameLst>
                                          <p:attrName>style.visibility</p:attrName>
                                        </p:attrNameLst>
                                      </p:cBhvr>
                                      <p:to>
                                        <p:strVal val="visible"/>
                                      </p:to>
                                    </p:set>
                                    <p:animEffect filter="fade" transition="in">
                                      <p:cBhvr>
                                        <p:cTn id="15" dur="2000"/>
                                        <p:tgtEl>
                                          <p:spTgt spid="192">
                                            <p:txEl>
                                              <p:pRg st="0" end="0"/>
                                            </p:txEl>
                                          </p:spTgt>
                                        </p:tgtEl>
                                      </p:cBhvr>
                                    </p:animEffect>
                                  </p:childTnLst>
                                </p:cTn>
                              </p:par>
                            </p:childTnLst>
                          </p:cTn>
                        </p:par>
                        <p:par>
                          <p:cTn id="16" fill="hold">
                            <p:stCondLst>
                              <p:cond delay="4500"/>
                            </p:stCondLst>
                            <p:childTnLst>
                              <p:par>
                                <p:cTn id="17" presetClass="entr" nodeType="afterEffect" presetID="10" grpId="2" fill="hold">
                                  <p:stCondLst>
                                    <p:cond delay="0"/>
                                  </p:stCondLst>
                                  <p:iterate type="el" backwards="0">
                                    <p:tmAbs val="0"/>
                                  </p:iterate>
                                  <p:childTnLst>
                                    <p:set>
                                      <p:cBhvr>
                                        <p:cTn id="18" fill="hold"/>
                                        <p:tgtEl>
                                          <p:spTgt spid="192">
                                            <p:txEl>
                                              <p:pRg st="1" end="1"/>
                                            </p:txEl>
                                          </p:spTgt>
                                        </p:tgtEl>
                                        <p:attrNameLst>
                                          <p:attrName>style.visibility</p:attrName>
                                        </p:attrNameLst>
                                      </p:cBhvr>
                                      <p:to>
                                        <p:strVal val="visible"/>
                                      </p:to>
                                    </p:set>
                                    <p:animEffect filter="fade" transition="in">
                                      <p:cBhvr>
                                        <p:cTn id="19" dur="2000"/>
                                        <p:tgtEl>
                                          <p:spTgt spid="192">
                                            <p:txEl>
                                              <p:pRg st="1" end="1"/>
                                            </p:txEl>
                                          </p:spTgt>
                                        </p:tgtEl>
                                      </p:cBhvr>
                                    </p:animEffect>
                                  </p:childTnLst>
                                </p:cTn>
                              </p:par>
                            </p:childTnLst>
                          </p:cTn>
                        </p:par>
                        <p:par>
                          <p:cTn id="20" fill="hold">
                            <p:stCondLst>
                              <p:cond delay="6500"/>
                            </p:stCondLst>
                            <p:childTnLst>
                              <p:par>
                                <p:cTn id="21" presetClass="entr" nodeType="afterEffect" presetID="10" grpId="2" fill="hold">
                                  <p:stCondLst>
                                    <p:cond delay="0"/>
                                  </p:stCondLst>
                                  <p:iterate type="el" backwards="0">
                                    <p:tmAbs val="0"/>
                                  </p:iterate>
                                  <p:childTnLst>
                                    <p:set>
                                      <p:cBhvr>
                                        <p:cTn id="22" fill="hold"/>
                                        <p:tgtEl>
                                          <p:spTgt spid="192">
                                            <p:txEl>
                                              <p:pRg st="2" end="2"/>
                                            </p:txEl>
                                          </p:spTgt>
                                        </p:tgtEl>
                                        <p:attrNameLst>
                                          <p:attrName>style.visibility</p:attrName>
                                        </p:attrNameLst>
                                      </p:cBhvr>
                                      <p:to>
                                        <p:strVal val="visible"/>
                                      </p:to>
                                    </p:set>
                                    <p:animEffect filter="fade" transition="in">
                                      <p:cBhvr>
                                        <p:cTn id="23" dur="2000"/>
                                        <p:tgtEl>
                                          <p:spTgt spid="19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2" grpId="2"/>
      <p:bldP build="whole" bldLvl="1" animBg="1" rev="0" advAuto="0" spid="189"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Coaching Introductions"/>
          <p:cNvSpPr txBox="1"/>
          <p:nvPr>
            <p:ph type="title"/>
          </p:nvPr>
        </p:nvSpPr>
        <p:spPr>
          <a:prstGeom prst="rect">
            <a:avLst/>
          </a:prstGeom>
        </p:spPr>
        <p:txBody>
          <a:bodyPr/>
          <a:lstStyle>
            <a:lvl1pPr defTabSz="2316421">
              <a:defRPr spc="-95" sz="9500"/>
            </a:lvl1pPr>
          </a:lstStyle>
          <a:p>
            <a:pPr/>
            <a:r>
              <a:t>Coaching Introductions</a:t>
            </a:r>
          </a:p>
        </p:txBody>
      </p:sp>
      <p:sp>
        <p:nvSpPr>
          <p:cNvPr id="195" name="Name?…"/>
          <p:cNvSpPr txBox="1"/>
          <p:nvPr>
            <p:ph type="body" idx="1"/>
          </p:nvPr>
        </p:nvSpPr>
        <p:spPr>
          <a:prstGeom prst="rect">
            <a:avLst/>
          </a:prstGeom>
        </p:spPr>
        <p:txBody>
          <a:bodyPr/>
          <a:lstStyle/>
          <a:p>
            <a:pPr/>
            <a:r>
              <a:t>Name?</a:t>
            </a:r>
          </a:p>
          <a:p>
            <a:pPr/>
            <a:r>
              <a:t>What level you will be coaching this year?</a:t>
            </a:r>
          </a:p>
          <a:p>
            <a:pPr/>
            <a:r>
              <a:t>How many years have you been coaching?</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1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5"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Practice Schedules"/>
          <p:cNvSpPr txBox="1"/>
          <p:nvPr>
            <p:ph type="title"/>
          </p:nvPr>
        </p:nvSpPr>
        <p:spPr>
          <a:prstGeom prst="rect">
            <a:avLst/>
          </a:prstGeom>
        </p:spPr>
        <p:txBody>
          <a:bodyPr/>
          <a:lstStyle>
            <a:lvl1pPr defTabSz="2316421">
              <a:defRPr spc="-95" sz="9500"/>
            </a:lvl1pPr>
          </a:lstStyle>
          <a:p>
            <a:pPr/>
            <a:r>
              <a:t>Practice Schedules</a:t>
            </a:r>
          </a:p>
        </p:txBody>
      </p:sp>
      <p:sp>
        <p:nvSpPr>
          <p:cNvPr id="198" name="House and travel teams will have 2 practices a week…"/>
          <p:cNvSpPr txBox="1"/>
          <p:nvPr>
            <p:ph type="body" idx="1"/>
          </p:nvPr>
        </p:nvSpPr>
        <p:spPr>
          <a:xfrm>
            <a:off x="1206500" y="2729994"/>
            <a:ext cx="21971000" cy="8256012"/>
          </a:xfrm>
          <a:prstGeom prst="rect">
            <a:avLst/>
          </a:prstGeom>
        </p:spPr>
        <p:txBody>
          <a:bodyPr/>
          <a:lstStyle/>
          <a:p>
            <a:pPr/>
            <a:r>
              <a:t>House and travel teams will have 2 practices a week</a:t>
            </a:r>
          </a:p>
          <a:p>
            <a:pPr/>
            <a:r>
              <a:t>Fundamentals night will return</a:t>
            </a:r>
          </a:p>
          <a:p>
            <a:pPr lvl="1"/>
            <a:r>
              <a:t>Combined house and travel practices working on skills</a:t>
            </a:r>
          </a:p>
          <a:p>
            <a:pPr lvl="1"/>
            <a:r>
              <a:t>House and travel coaches should mix in stations and share ideas</a:t>
            </a:r>
          </a:p>
          <a:p>
            <a:pPr lvl="1"/>
            <a:r>
              <a:t>Plan will come from members of the coaching committee </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700"/>
                                  </p:stCondLst>
                                  <p:iterate type="el" backwards="0">
                                    <p:tmAbs val="0"/>
                                  </p:iterate>
                                  <p:childTnLst>
                                    <p:set>
                                      <p:cBhvr>
                                        <p:cTn id="6" fill="hold"/>
                                        <p:tgtEl>
                                          <p:spTgt spid="198">
                                            <p:bg/>
                                          </p:spTgt>
                                        </p:tgtEl>
                                        <p:attrNameLst>
                                          <p:attrName>style.visibility</p:attrName>
                                        </p:attrNameLst>
                                      </p:cBhvr>
                                      <p:to>
                                        <p:strVal val="visible"/>
                                      </p:to>
                                    </p:set>
                                    <p:animEffect filter="wipe(left)" transition="in">
                                      <p:cBhvr>
                                        <p:cTn id="7" dur="1500"/>
                                        <p:tgtEl>
                                          <p:spTgt spid="198">
                                            <p:bg/>
                                          </p:spTgt>
                                        </p:tgtEl>
                                      </p:cBhvr>
                                    </p:animEffect>
                                  </p:childTnLst>
                                </p:cTn>
                              </p:par>
                              <p:par>
                                <p:cTn id="8" presetClass="entr" nodeType="withEffect" presetSubtype="8" presetID="22" grpId="1" fill="hold">
                                  <p:stCondLst>
                                    <p:cond delay="700"/>
                                  </p:stCondLst>
                                  <p:iterate type="el" backwards="0">
                                    <p:tmAbs val="0"/>
                                  </p:iterate>
                                  <p:childTnLst>
                                    <p:set>
                                      <p:cBhvr>
                                        <p:cTn id="9" fill="hold"/>
                                        <p:tgtEl>
                                          <p:spTgt spid="198">
                                            <p:txEl>
                                              <p:pRg st="0" end="0"/>
                                            </p:txEl>
                                          </p:spTgt>
                                        </p:tgtEl>
                                        <p:attrNameLst>
                                          <p:attrName>style.visibility</p:attrName>
                                        </p:attrNameLst>
                                      </p:cBhvr>
                                      <p:to>
                                        <p:strVal val="visible"/>
                                      </p:to>
                                    </p:set>
                                    <p:animEffect filter="wipe(left)" transition="in">
                                      <p:cBhvr>
                                        <p:cTn id="10" dur="1500"/>
                                        <p:tgtEl>
                                          <p:spTgt spid="198">
                                            <p:txEl>
                                              <p:pRg st="0" end="0"/>
                                            </p:txEl>
                                          </p:spTgt>
                                        </p:tgtEl>
                                      </p:cBhvr>
                                    </p:animEffect>
                                  </p:childTnLst>
                                </p:cTn>
                              </p:par>
                            </p:childTnLst>
                          </p:cTn>
                        </p:par>
                        <p:par>
                          <p:cTn id="11" fill="hold">
                            <p:stCondLst>
                              <p:cond delay="2200"/>
                            </p:stCondLst>
                            <p:childTnLst>
                              <p:par>
                                <p:cTn id="12" presetClass="entr" nodeType="afterEffect" presetSubtype="8" presetID="22" grpId="1" fill="hold">
                                  <p:stCondLst>
                                    <p:cond delay="700"/>
                                  </p:stCondLst>
                                  <p:iterate type="el" backwards="0">
                                    <p:tmAbs val="0"/>
                                  </p:iterate>
                                  <p:childTnLst>
                                    <p:set>
                                      <p:cBhvr>
                                        <p:cTn id="13" fill="hold"/>
                                        <p:tgtEl>
                                          <p:spTgt spid="198">
                                            <p:txEl>
                                              <p:pRg st="1" end="1"/>
                                            </p:txEl>
                                          </p:spTgt>
                                        </p:tgtEl>
                                        <p:attrNameLst>
                                          <p:attrName>style.visibility</p:attrName>
                                        </p:attrNameLst>
                                      </p:cBhvr>
                                      <p:to>
                                        <p:strVal val="visible"/>
                                      </p:to>
                                    </p:set>
                                    <p:animEffect filter="wipe(left)" transition="in">
                                      <p:cBhvr>
                                        <p:cTn id="14" dur="1500"/>
                                        <p:tgtEl>
                                          <p:spTgt spid="198">
                                            <p:txEl>
                                              <p:pRg st="1" end="1"/>
                                            </p:txEl>
                                          </p:spTgt>
                                        </p:tgtEl>
                                      </p:cBhvr>
                                    </p:animEffect>
                                  </p:childTnLst>
                                </p:cTn>
                              </p:par>
                            </p:childTnLst>
                          </p:cTn>
                        </p:par>
                        <p:par>
                          <p:cTn id="15" fill="hold">
                            <p:stCondLst>
                              <p:cond delay="4400"/>
                            </p:stCondLst>
                            <p:childTnLst>
                              <p:par>
                                <p:cTn id="16" presetClass="entr" nodeType="afterEffect" presetSubtype="8" presetID="22" grpId="1" fill="hold">
                                  <p:stCondLst>
                                    <p:cond delay="700"/>
                                  </p:stCondLst>
                                  <p:iterate type="el" backwards="0">
                                    <p:tmAbs val="0"/>
                                  </p:iterate>
                                  <p:childTnLst>
                                    <p:set>
                                      <p:cBhvr>
                                        <p:cTn id="17" fill="hold"/>
                                        <p:tgtEl>
                                          <p:spTgt spid="198">
                                            <p:txEl>
                                              <p:pRg st="2" end="2"/>
                                            </p:txEl>
                                          </p:spTgt>
                                        </p:tgtEl>
                                        <p:attrNameLst>
                                          <p:attrName>style.visibility</p:attrName>
                                        </p:attrNameLst>
                                      </p:cBhvr>
                                      <p:to>
                                        <p:strVal val="visible"/>
                                      </p:to>
                                    </p:set>
                                    <p:animEffect filter="wipe(left)" transition="in">
                                      <p:cBhvr>
                                        <p:cTn id="18" dur="1500"/>
                                        <p:tgtEl>
                                          <p:spTgt spid="198">
                                            <p:txEl>
                                              <p:pRg st="2" end="2"/>
                                            </p:txEl>
                                          </p:spTgt>
                                        </p:tgtEl>
                                      </p:cBhvr>
                                    </p:animEffect>
                                  </p:childTnLst>
                                </p:cTn>
                              </p:par>
                            </p:childTnLst>
                          </p:cTn>
                        </p:par>
                        <p:par>
                          <p:cTn id="19" fill="hold">
                            <p:stCondLst>
                              <p:cond delay="6600"/>
                            </p:stCondLst>
                            <p:childTnLst>
                              <p:par>
                                <p:cTn id="20" presetClass="entr" nodeType="afterEffect" presetSubtype="8" presetID="22" grpId="1" fill="hold">
                                  <p:stCondLst>
                                    <p:cond delay="700"/>
                                  </p:stCondLst>
                                  <p:iterate type="el" backwards="0">
                                    <p:tmAbs val="0"/>
                                  </p:iterate>
                                  <p:childTnLst>
                                    <p:set>
                                      <p:cBhvr>
                                        <p:cTn id="21" fill="hold"/>
                                        <p:tgtEl>
                                          <p:spTgt spid="198">
                                            <p:txEl>
                                              <p:pRg st="3" end="3"/>
                                            </p:txEl>
                                          </p:spTgt>
                                        </p:tgtEl>
                                        <p:attrNameLst>
                                          <p:attrName>style.visibility</p:attrName>
                                        </p:attrNameLst>
                                      </p:cBhvr>
                                      <p:to>
                                        <p:strVal val="visible"/>
                                      </p:to>
                                    </p:set>
                                    <p:animEffect filter="wipe(left)" transition="in">
                                      <p:cBhvr>
                                        <p:cTn id="22" dur="1500"/>
                                        <p:tgtEl>
                                          <p:spTgt spid="198">
                                            <p:txEl>
                                              <p:pRg st="3" end="3"/>
                                            </p:txEl>
                                          </p:spTgt>
                                        </p:tgtEl>
                                      </p:cBhvr>
                                    </p:animEffect>
                                  </p:childTnLst>
                                </p:cTn>
                              </p:par>
                            </p:childTnLst>
                          </p:cTn>
                        </p:par>
                        <p:par>
                          <p:cTn id="23" fill="hold">
                            <p:stCondLst>
                              <p:cond delay="8800"/>
                            </p:stCondLst>
                            <p:childTnLst>
                              <p:par>
                                <p:cTn id="24" presetClass="entr" nodeType="afterEffect" presetSubtype="8" presetID="22" grpId="1" fill="hold">
                                  <p:stCondLst>
                                    <p:cond delay="700"/>
                                  </p:stCondLst>
                                  <p:iterate type="el" backwards="0">
                                    <p:tmAbs val="0"/>
                                  </p:iterate>
                                  <p:childTnLst>
                                    <p:set>
                                      <p:cBhvr>
                                        <p:cTn id="25" fill="hold"/>
                                        <p:tgtEl>
                                          <p:spTgt spid="198">
                                            <p:txEl>
                                              <p:pRg st="4" end="4"/>
                                            </p:txEl>
                                          </p:spTgt>
                                        </p:tgtEl>
                                        <p:attrNameLst>
                                          <p:attrName>style.visibility</p:attrName>
                                        </p:attrNameLst>
                                      </p:cBhvr>
                                      <p:to>
                                        <p:strVal val="visible"/>
                                      </p:to>
                                    </p:set>
                                    <p:animEffect filter="wipe(left)" transition="in">
                                      <p:cBhvr>
                                        <p:cTn id="26" dur="1500"/>
                                        <p:tgtEl>
                                          <p:spTgt spid="19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8"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Games"/>
          <p:cNvSpPr txBox="1"/>
          <p:nvPr>
            <p:ph type="title"/>
          </p:nvPr>
        </p:nvSpPr>
        <p:spPr>
          <a:prstGeom prst="rect">
            <a:avLst/>
          </a:prstGeom>
        </p:spPr>
        <p:txBody>
          <a:bodyPr/>
          <a:lstStyle>
            <a:lvl1pPr defTabSz="2316421">
              <a:defRPr spc="-95" sz="9500"/>
            </a:lvl1pPr>
          </a:lstStyle>
          <a:p>
            <a:pPr/>
            <a:r>
              <a:t>Games</a:t>
            </a:r>
          </a:p>
        </p:txBody>
      </p:sp>
      <p:sp>
        <p:nvSpPr>
          <p:cNvPr id="201" name="Travel Teams will play in MCHL…"/>
          <p:cNvSpPr txBox="1"/>
          <p:nvPr>
            <p:ph type="body" idx="1"/>
          </p:nvPr>
        </p:nvSpPr>
        <p:spPr>
          <a:xfrm>
            <a:off x="1206500" y="2530776"/>
            <a:ext cx="21971000" cy="8256012"/>
          </a:xfrm>
          <a:prstGeom prst="rect">
            <a:avLst/>
          </a:prstGeom>
        </p:spPr>
        <p:txBody>
          <a:bodyPr/>
          <a:lstStyle/>
          <a:p>
            <a:pPr marL="374904" indent="-374904" defTabSz="1999437">
              <a:spcBef>
                <a:spcPts val="3800"/>
              </a:spcBef>
              <a:defRPr sz="3280"/>
            </a:pPr>
            <a:r>
              <a:t>Travel Teams will play in MCHL</a:t>
            </a:r>
          </a:p>
          <a:p>
            <a:pPr marL="374904" indent="-374904" defTabSz="1999437">
              <a:spcBef>
                <a:spcPts val="3800"/>
              </a:spcBef>
              <a:defRPr sz="3280"/>
            </a:pPr>
            <a:r>
              <a:t>12U and 14U House will play in the B division of BTHL</a:t>
            </a:r>
          </a:p>
          <a:p>
            <a:pPr marL="374904" indent="-374904" defTabSz="1999437">
              <a:spcBef>
                <a:spcPts val="3800"/>
              </a:spcBef>
              <a:defRPr sz="3280"/>
            </a:pPr>
            <a:r>
              <a:t>Both of these leagues will have a seeding tournament to try to evenly match teams</a:t>
            </a:r>
          </a:p>
          <a:p>
            <a:pPr lvl="1" marL="749808" indent="-374904" defTabSz="1999437">
              <a:spcBef>
                <a:spcPts val="3800"/>
              </a:spcBef>
              <a:defRPr sz="3280"/>
            </a:pPr>
            <a:r>
              <a:t>Each team will be given allotted home game ice slots.  It will be up to coaches or team managers to work out a schedule with opponents using your allotted team home ice slots and what opponents offer for away games</a:t>
            </a:r>
          </a:p>
          <a:p>
            <a:pPr marL="374904" indent="-374904" defTabSz="1999437">
              <a:spcBef>
                <a:spcPts val="3800"/>
              </a:spcBef>
              <a:defRPr sz="3280"/>
            </a:pPr>
            <a:r>
              <a:t>10U will play in the CBJ House league</a:t>
            </a:r>
          </a:p>
          <a:p>
            <a:pPr marL="374904" indent="-374904" defTabSz="1999437">
              <a:spcBef>
                <a:spcPts val="3800"/>
              </a:spcBef>
              <a:defRPr sz="3280"/>
            </a:pPr>
            <a:r>
              <a:t>At the time this slide is created, there are 32 players registered at 8U.  8U can divide into house teams and scrimmage each other or arrange for outside games if they can find willing opponents</a:t>
            </a:r>
          </a:p>
          <a:p>
            <a:pPr marL="374904" indent="-374904" defTabSz="1999437">
              <a:spcBef>
                <a:spcPts val="3800"/>
              </a:spcBef>
              <a:defRPr sz="3280"/>
            </a:pPr>
            <a:r>
              <a:t>8U Select</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200"/>
                                  </p:stCondLst>
                                  <p:iterate type="el" backwards="0">
                                    <p:tmAbs val="0"/>
                                  </p:iterate>
                                  <p:childTnLst>
                                    <p:set>
                                      <p:cBhvr>
                                        <p:cTn id="6" fill="hold"/>
                                        <p:tgtEl>
                                          <p:spTgt spid="201">
                                            <p:bg/>
                                          </p:spTgt>
                                        </p:tgtEl>
                                        <p:attrNameLst>
                                          <p:attrName>style.visibility</p:attrName>
                                        </p:attrNameLst>
                                      </p:cBhvr>
                                      <p:to>
                                        <p:strVal val="visible"/>
                                      </p:to>
                                    </p:set>
                                    <p:animEffect filter="fade" transition="in">
                                      <p:cBhvr>
                                        <p:cTn id="7" dur="2000"/>
                                        <p:tgtEl>
                                          <p:spTgt spid="201">
                                            <p:bg/>
                                          </p:spTgt>
                                        </p:tgtEl>
                                      </p:cBhvr>
                                    </p:animEffect>
                                  </p:childTnLst>
                                </p:cTn>
                              </p:par>
                              <p:par>
                                <p:cTn id="8" presetClass="entr" nodeType="withEffect" presetSubtype="0" presetID="10" grpId="1" fill="hold">
                                  <p:stCondLst>
                                    <p:cond delay="200"/>
                                  </p:stCondLst>
                                  <p:iterate type="el" backwards="0">
                                    <p:tmAbs val="0"/>
                                  </p:iterate>
                                  <p:childTnLst>
                                    <p:set>
                                      <p:cBhvr>
                                        <p:cTn id="9" fill="hold"/>
                                        <p:tgtEl>
                                          <p:spTgt spid="201">
                                            <p:txEl>
                                              <p:pRg st="0" end="0"/>
                                            </p:txEl>
                                          </p:spTgt>
                                        </p:tgtEl>
                                        <p:attrNameLst>
                                          <p:attrName>style.visibility</p:attrName>
                                        </p:attrNameLst>
                                      </p:cBhvr>
                                      <p:to>
                                        <p:strVal val="visible"/>
                                      </p:to>
                                    </p:set>
                                    <p:animEffect filter="fade" transition="in">
                                      <p:cBhvr>
                                        <p:cTn id="10" dur="2000"/>
                                        <p:tgtEl>
                                          <p:spTgt spid="201">
                                            <p:txEl>
                                              <p:pRg st="0" end="0"/>
                                            </p:txEl>
                                          </p:spTgt>
                                        </p:tgtEl>
                                      </p:cBhvr>
                                    </p:animEffect>
                                  </p:childTnLst>
                                </p:cTn>
                              </p:par>
                            </p:childTnLst>
                          </p:cTn>
                        </p:par>
                        <p:par>
                          <p:cTn id="11" fill="hold">
                            <p:stCondLst>
                              <p:cond delay="2200"/>
                            </p:stCondLst>
                            <p:childTnLst>
                              <p:par>
                                <p:cTn id="12" presetClass="entr" nodeType="afterEffect" presetID="10" grpId="1" fill="hold">
                                  <p:stCondLst>
                                    <p:cond delay="200"/>
                                  </p:stCondLst>
                                  <p:iterate type="el" backwards="0">
                                    <p:tmAbs val="0"/>
                                  </p:iterate>
                                  <p:childTnLst>
                                    <p:set>
                                      <p:cBhvr>
                                        <p:cTn id="13" fill="hold"/>
                                        <p:tgtEl>
                                          <p:spTgt spid="201">
                                            <p:txEl>
                                              <p:pRg st="1" end="1"/>
                                            </p:txEl>
                                          </p:spTgt>
                                        </p:tgtEl>
                                        <p:attrNameLst>
                                          <p:attrName>style.visibility</p:attrName>
                                        </p:attrNameLst>
                                      </p:cBhvr>
                                      <p:to>
                                        <p:strVal val="visible"/>
                                      </p:to>
                                    </p:set>
                                    <p:animEffect filter="fade" transition="in">
                                      <p:cBhvr>
                                        <p:cTn id="14" dur="2000"/>
                                        <p:tgtEl>
                                          <p:spTgt spid="201">
                                            <p:txEl>
                                              <p:pRg st="1" end="1"/>
                                            </p:txEl>
                                          </p:spTgt>
                                        </p:tgtEl>
                                      </p:cBhvr>
                                    </p:animEffect>
                                  </p:childTnLst>
                                </p:cTn>
                              </p:par>
                            </p:childTnLst>
                          </p:cTn>
                        </p:par>
                        <p:par>
                          <p:cTn id="15" fill="hold">
                            <p:stCondLst>
                              <p:cond delay="4400"/>
                            </p:stCondLst>
                            <p:childTnLst>
                              <p:par>
                                <p:cTn id="16" presetClass="entr" nodeType="afterEffect" presetID="10" grpId="1" fill="hold">
                                  <p:stCondLst>
                                    <p:cond delay="200"/>
                                  </p:stCondLst>
                                  <p:iterate type="el" backwards="0">
                                    <p:tmAbs val="0"/>
                                  </p:iterate>
                                  <p:childTnLst>
                                    <p:set>
                                      <p:cBhvr>
                                        <p:cTn id="17" fill="hold"/>
                                        <p:tgtEl>
                                          <p:spTgt spid="201">
                                            <p:txEl>
                                              <p:pRg st="2" end="2"/>
                                            </p:txEl>
                                          </p:spTgt>
                                        </p:tgtEl>
                                        <p:attrNameLst>
                                          <p:attrName>style.visibility</p:attrName>
                                        </p:attrNameLst>
                                      </p:cBhvr>
                                      <p:to>
                                        <p:strVal val="visible"/>
                                      </p:to>
                                    </p:set>
                                    <p:animEffect filter="fade" transition="in">
                                      <p:cBhvr>
                                        <p:cTn id="18" dur="2000"/>
                                        <p:tgtEl>
                                          <p:spTgt spid="201">
                                            <p:txEl>
                                              <p:pRg st="2" end="2"/>
                                            </p:txEl>
                                          </p:spTgt>
                                        </p:tgtEl>
                                      </p:cBhvr>
                                    </p:animEffect>
                                  </p:childTnLst>
                                </p:cTn>
                              </p:par>
                            </p:childTnLst>
                          </p:cTn>
                        </p:par>
                        <p:par>
                          <p:cTn id="19" fill="hold">
                            <p:stCondLst>
                              <p:cond delay="6600"/>
                            </p:stCondLst>
                            <p:childTnLst>
                              <p:par>
                                <p:cTn id="20" presetClass="entr" nodeType="afterEffect" presetID="10" grpId="1" fill="hold">
                                  <p:stCondLst>
                                    <p:cond delay="200"/>
                                  </p:stCondLst>
                                  <p:iterate type="el" backwards="0">
                                    <p:tmAbs val="0"/>
                                  </p:iterate>
                                  <p:childTnLst>
                                    <p:set>
                                      <p:cBhvr>
                                        <p:cTn id="21" fill="hold"/>
                                        <p:tgtEl>
                                          <p:spTgt spid="201">
                                            <p:txEl>
                                              <p:pRg st="3" end="3"/>
                                            </p:txEl>
                                          </p:spTgt>
                                        </p:tgtEl>
                                        <p:attrNameLst>
                                          <p:attrName>style.visibility</p:attrName>
                                        </p:attrNameLst>
                                      </p:cBhvr>
                                      <p:to>
                                        <p:strVal val="visible"/>
                                      </p:to>
                                    </p:set>
                                    <p:animEffect filter="fade" transition="in">
                                      <p:cBhvr>
                                        <p:cTn id="22" dur="2000"/>
                                        <p:tgtEl>
                                          <p:spTgt spid="201">
                                            <p:txEl>
                                              <p:pRg st="3" end="3"/>
                                            </p:txEl>
                                          </p:spTgt>
                                        </p:tgtEl>
                                      </p:cBhvr>
                                    </p:animEffect>
                                  </p:childTnLst>
                                </p:cTn>
                              </p:par>
                            </p:childTnLst>
                          </p:cTn>
                        </p:par>
                        <p:par>
                          <p:cTn id="23" fill="hold">
                            <p:stCondLst>
                              <p:cond delay="8800"/>
                            </p:stCondLst>
                            <p:childTnLst>
                              <p:par>
                                <p:cTn id="24" presetClass="entr" nodeType="afterEffect" presetID="10" grpId="1" fill="hold">
                                  <p:stCondLst>
                                    <p:cond delay="200"/>
                                  </p:stCondLst>
                                  <p:iterate type="el" backwards="0">
                                    <p:tmAbs val="0"/>
                                  </p:iterate>
                                  <p:childTnLst>
                                    <p:set>
                                      <p:cBhvr>
                                        <p:cTn id="25" fill="hold"/>
                                        <p:tgtEl>
                                          <p:spTgt spid="201">
                                            <p:txEl>
                                              <p:pRg st="4" end="4"/>
                                            </p:txEl>
                                          </p:spTgt>
                                        </p:tgtEl>
                                        <p:attrNameLst>
                                          <p:attrName>style.visibility</p:attrName>
                                        </p:attrNameLst>
                                      </p:cBhvr>
                                      <p:to>
                                        <p:strVal val="visible"/>
                                      </p:to>
                                    </p:set>
                                    <p:animEffect filter="fade" transition="in">
                                      <p:cBhvr>
                                        <p:cTn id="26" dur="2000"/>
                                        <p:tgtEl>
                                          <p:spTgt spid="201">
                                            <p:txEl>
                                              <p:pRg st="4" end="4"/>
                                            </p:txEl>
                                          </p:spTgt>
                                        </p:tgtEl>
                                      </p:cBhvr>
                                    </p:animEffect>
                                  </p:childTnLst>
                                </p:cTn>
                              </p:par>
                            </p:childTnLst>
                          </p:cTn>
                        </p:par>
                        <p:par>
                          <p:cTn id="27" fill="hold">
                            <p:stCondLst>
                              <p:cond delay="11000"/>
                            </p:stCondLst>
                            <p:childTnLst>
                              <p:par>
                                <p:cTn id="28" presetClass="entr" nodeType="afterEffect" presetID="10" grpId="1" fill="hold">
                                  <p:stCondLst>
                                    <p:cond delay="200"/>
                                  </p:stCondLst>
                                  <p:iterate type="el" backwards="0">
                                    <p:tmAbs val="0"/>
                                  </p:iterate>
                                  <p:childTnLst>
                                    <p:set>
                                      <p:cBhvr>
                                        <p:cTn id="29" fill="hold"/>
                                        <p:tgtEl>
                                          <p:spTgt spid="201">
                                            <p:txEl>
                                              <p:pRg st="5" end="5"/>
                                            </p:txEl>
                                          </p:spTgt>
                                        </p:tgtEl>
                                        <p:attrNameLst>
                                          <p:attrName>style.visibility</p:attrName>
                                        </p:attrNameLst>
                                      </p:cBhvr>
                                      <p:to>
                                        <p:strVal val="visible"/>
                                      </p:to>
                                    </p:set>
                                    <p:animEffect filter="fade" transition="in">
                                      <p:cBhvr>
                                        <p:cTn id="30" dur="2000"/>
                                        <p:tgtEl>
                                          <p:spTgt spid="201">
                                            <p:txEl>
                                              <p:pRg st="5" end="5"/>
                                            </p:txEl>
                                          </p:spTgt>
                                        </p:tgtEl>
                                      </p:cBhvr>
                                    </p:animEffect>
                                  </p:childTnLst>
                                </p:cTn>
                              </p:par>
                            </p:childTnLst>
                          </p:cTn>
                        </p:par>
                        <p:par>
                          <p:cTn id="31" fill="hold">
                            <p:stCondLst>
                              <p:cond delay="13200"/>
                            </p:stCondLst>
                            <p:childTnLst>
                              <p:par>
                                <p:cTn id="32" presetClass="entr" nodeType="afterEffect" presetID="10" grpId="1" fill="hold">
                                  <p:stCondLst>
                                    <p:cond delay="200"/>
                                  </p:stCondLst>
                                  <p:iterate type="el" backwards="0">
                                    <p:tmAbs val="0"/>
                                  </p:iterate>
                                  <p:childTnLst>
                                    <p:set>
                                      <p:cBhvr>
                                        <p:cTn id="33" fill="hold"/>
                                        <p:tgtEl>
                                          <p:spTgt spid="201">
                                            <p:txEl>
                                              <p:pRg st="6" end="6"/>
                                            </p:txEl>
                                          </p:spTgt>
                                        </p:tgtEl>
                                        <p:attrNameLst>
                                          <p:attrName>style.visibility</p:attrName>
                                        </p:attrNameLst>
                                      </p:cBhvr>
                                      <p:to>
                                        <p:strVal val="visible"/>
                                      </p:to>
                                    </p:set>
                                    <p:animEffect filter="fade" transition="in">
                                      <p:cBhvr>
                                        <p:cTn id="34" dur="2000"/>
                                        <p:tgtEl>
                                          <p:spTgt spid="201">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1"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BTHL"/>
          <p:cNvSpPr txBox="1"/>
          <p:nvPr>
            <p:ph type="title"/>
          </p:nvPr>
        </p:nvSpPr>
        <p:spPr>
          <a:prstGeom prst="rect">
            <a:avLst/>
          </a:prstGeom>
        </p:spPr>
        <p:txBody>
          <a:bodyPr/>
          <a:lstStyle>
            <a:lvl1pPr defTabSz="2316421">
              <a:defRPr spc="-95" sz="9500"/>
            </a:lvl1pPr>
          </a:lstStyle>
          <a:p>
            <a:pPr/>
            <a:r>
              <a:t>BTHL</a:t>
            </a:r>
          </a:p>
        </p:txBody>
      </p:sp>
      <p:sp>
        <p:nvSpPr>
          <p:cNvPr id="204" name="Wh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Why????</a:t>
            </a:r>
          </a:p>
        </p:txBody>
      </p:sp>
      <p:sp>
        <p:nvSpPr>
          <p:cNvPr id="205" name="Play with similar size, community based organizations…"/>
          <p:cNvSpPr txBox="1"/>
          <p:nvPr>
            <p:ph type="body" idx="1"/>
          </p:nvPr>
        </p:nvSpPr>
        <p:spPr>
          <a:prstGeom prst="rect">
            <a:avLst/>
          </a:prstGeom>
        </p:spPr>
        <p:txBody>
          <a:bodyPr/>
          <a:lstStyle/>
          <a:p>
            <a:pPr/>
            <a:r>
              <a:t>Play with similar size, community based organizations</a:t>
            </a:r>
          </a:p>
          <a:p>
            <a:pPr/>
            <a:r>
              <a:t>We won’t be the one team that sticks out in the different jersey</a:t>
            </a:r>
          </a:p>
          <a:p>
            <a:pPr/>
            <a:r>
              <a:t>Allow more flexibility in scheduling out of league games</a:t>
            </a:r>
          </a:p>
          <a:p>
            <a:pPr/>
            <a:r>
              <a:t>This year is a trial run and it will be reevaluated at the end of the season</a:t>
            </a:r>
          </a:p>
        </p:txBody>
      </p:sp>
    </p:spTree>
  </p:cSld>
  <p:clrMapOvr>
    <a:masterClrMapping/>
  </p:clrMapOvr>
  <mc:AlternateContent xmlns:mc="http://schemas.openxmlformats.org/markup-compatibility/2006">
    <mc:Choice xmlns:p14="http://schemas.microsoft.com/office/powerpoint/2010/main" Requires="p14">
      <p:transition spd="slow" advClick="1" p14:dur="1500">
        <p:blind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04"/>
                                        </p:tgtEl>
                                        <p:attrNameLst>
                                          <p:attrName>style.visibility</p:attrName>
                                        </p:attrNameLst>
                                      </p:cBhvr>
                                      <p:to>
                                        <p:strVal val="visible"/>
                                      </p:to>
                                    </p:set>
                                    <p:anim calcmode="lin" valueType="num">
                                      <p:cBhvr>
                                        <p:cTn id="7" dur="2500" fill="hold"/>
                                        <p:tgtEl>
                                          <p:spTgt spid="204"/>
                                        </p:tgtEl>
                                        <p:attrNameLst>
                                          <p:attrName>ppt_w</p:attrName>
                                        </p:attrNameLst>
                                      </p:cBhvr>
                                      <p:tavLst>
                                        <p:tav tm="0">
                                          <p:val>
                                            <p:fltVal val="0"/>
                                          </p:val>
                                        </p:tav>
                                        <p:tav tm="100000">
                                          <p:val>
                                            <p:strVal val="#ppt_w"/>
                                          </p:val>
                                        </p:tav>
                                      </p:tavLst>
                                    </p:anim>
                                    <p:anim calcmode="lin" valueType="num">
                                      <p:cBhvr>
                                        <p:cTn id="8" dur="2500" fill="hold"/>
                                        <p:tgtEl>
                                          <p:spTgt spid="20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el" backwards="0">
                                    <p:tmAbs val="0"/>
                                  </p:iterate>
                                  <p:childTnLst>
                                    <p:set>
                                      <p:cBhvr>
                                        <p:cTn id="12" fill="hold"/>
                                        <p:tgtEl>
                                          <p:spTgt spid="205">
                                            <p:bg/>
                                          </p:spTgt>
                                        </p:tgtEl>
                                        <p:attrNameLst>
                                          <p:attrName>style.visibility</p:attrName>
                                        </p:attrNameLst>
                                      </p:cBhvr>
                                      <p:to>
                                        <p:strVal val="visible"/>
                                      </p:to>
                                    </p:set>
                                    <p:animEffect filter="fade" transition="in">
                                      <p:cBhvr>
                                        <p:cTn id="13" dur="2000"/>
                                        <p:tgtEl>
                                          <p:spTgt spid="205">
                                            <p:bg/>
                                          </p:spTgt>
                                        </p:tgtEl>
                                      </p:cBhvr>
                                    </p:animEffect>
                                  </p:childTnLst>
                                </p:cTn>
                              </p:par>
                              <p:par>
                                <p:cTn id="14" presetClass="entr" nodeType="withEffect" presetSubtype="0" presetID="10" grpId="2" fill="hold">
                                  <p:stCondLst>
                                    <p:cond delay="0"/>
                                  </p:stCondLst>
                                  <p:iterate type="el" backwards="0">
                                    <p:tmAbs val="0"/>
                                  </p:iterate>
                                  <p:childTnLst>
                                    <p:set>
                                      <p:cBhvr>
                                        <p:cTn id="15" fill="hold"/>
                                        <p:tgtEl>
                                          <p:spTgt spid="205">
                                            <p:txEl>
                                              <p:pRg st="0" end="0"/>
                                            </p:txEl>
                                          </p:spTgt>
                                        </p:tgtEl>
                                        <p:attrNameLst>
                                          <p:attrName>style.visibility</p:attrName>
                                        </p:attrNameLst>
                                      </p:cBhvr>
                                      <p:to>
                                        <p:strVal val="visible"/>
                                      </p:to>
                                    </p:set>
                                    <p:animEffect filter="fade" transition="in">
                                      <p:cBhvr>
                                        <p:cTn id="16" dur="2000"/>
                                        <p:tgtEl>
                                          <p:spTgt spid="205">
                                            <p:txEl>
                                              <p:pRg st="0" end="0"/>
                                            </p:txEl>
                                          </p:spTgt>
                                        </p:tgtEl>
                                      </p:cBhvr>
                                    </p:animEffect>
                                  </p:childTnLst>
                                </p:cTn>
                              </p:par>
                            </p:childTnLst>
                          </p:cTn>
                        </p:par>
                        <p:par>
                          <p:cTn id="17" fill="hold">
                            <p:stCondLst>
                              <p:cond delay="2000"/>
                            </p:stCondLst>
                            <p:childTnLst>
                              <p:par>
                                <p:cTn id="18" presetClass="entr" nodeType="afterEffect" presetID="10" grpId="2" fill="hold">
                                  <p:stCondLst>
                                    <p:cond delay="0"/>
                                  </p:stCondLst>
                                  <p:iterate type="el" backwards="0">
                                    <p:tmAbs val="0"/>
                                  </p:iterate>
                                  <p:childTnLst>
                                    <p:set>
                                      <p:cBhvr>
                                        <p:cTn id="19" fill="hold"/>
                                        <p:tgtEl>
                                          <p:spTgt spid="205">
                                            <p:txEl>
                                              <p:pRg st="1" end="1"/>
                                            </p:txEl>
                                          </p:spTgt>
                                        </p:tgtEl>
                                        <p:attrNameLst>
                                          <p:attrName>style.visibility</p:attrName>
                                        </p:attrNameLst>
                                      </p:cBhvr>
                                      <p:to>
                                        <p:strVal val="visible"/>
                                      </p:to>
                                    </p:set>
                                    <p:animEffect filter="fade" transition="in">
                                      <p:cBhvr>
                                        <p:cTn id="20" dur="2000"/>
                                        <p:tgtEl>
                                          <p:spTgt spid="205">
                                            <p:txEl>
                                              <p:pRg st="1" end="1"/>
                                            </p:txEl>
                                          </p:spTgt>
                                        </p:tgtEl>
                                      </p:cBhvr>
                                    </p:animEffect>
                                  </p:childTnLst>
                                </p:cTn>
                              </p:par>
                            </p:childTnLst>
                          </p:cTn>
                        </p:par>
                        <p:par>
                          <p:cTn id="21" fill="hold">
                            <p:stCondLst>
                              <p:cond delay="4000"/>
                            </p:stCondLst>
                            <p:childTnLst>
                              <p:par>
                                <p:cTn id="22" presetClass="entr" nodeType="afterEffect" presetID="10" grpId="2" fill="hold">
                                  <p:stCondLst>
                                    <p:cond delay="0"/>
                                  </p:stCondLst>
                                  <p:iterate type="el" backwards="0">
                                    <p:tmAbs val="0"/>
                                  </p:iterate>
                                  <p:childTnLst>
                                    <p:set>
                                      <p:cBhvr>
                                        <p:cTn id="23" fill="hold"/>
                                        <p:tgtEl>
                                          <p:spTgt spid="205">
                                            <p:txEl>
                                              <p:pRg st="2" end="2"/>
                                            </p:txEl>
                                          </p:spTgt>
                                        </p:tgtEl>
                                        <p:attrNameLst>
                                          <p:attrName>style.visibility</p:attrName>
                                        </p:attrNameLst>
                                      </p:cBhvr>
                                      <p:to>
                                        <p:strVal val="visible"/>
                                      </p:to>
                                    </p:set>
                                    <p:animEffect filter="fade" transition="in">
                                      <p:cBhvr>
                                        <p:cTn id="24" dur="2000"/>
                                        <p:tgtEl>
                                          <p:spTgt spid="205">
                                            <p:txEl>
                                              <p:pRg st="2" end="2"/>
                                            </p:txEl>
                                          </p:spTgt>
                                        </p:tgtEl>
                                      </p:cBhvr>
                                    </p:animEffect>
                                  </p:childTnLst>
                                </p:cTn>
                              </p:par>
                            </p:childTnLst>
                          </p:cTn>
                        </p:par>
                        <p:par>
                          <p:cTn id="25" fill="hold">
                            <p:stCondLst>
                              <p:cond delay="6000"/>
                            </p:stCondLst>
                            <p:childTnLst>
                              <p:par>
                                <p:cTn id="26" presetClass="entr" nodeType="afterEffect" presetID="10" grpId="2" fill="hold">
                                  <p:stCondLst>
                                    <p:cond delay="0"/>
                                  </p:stCondLst>
                                  <p:iterate type="el" backwards="0">
                                    <p:tmAbs val="0"/>
                                  </p:iterate>
                                  <p:childTnLst>
                                    <p:set>
                                      <p:cBhvr>
                                        <p:cTn id="27" fill="hold"/>
                                        <p:tgtEl>
                                          <p:spTgt spid="205">
                                            <p:txEl>
                                              <p:pRg st="3" end="3"/>
                                            </p:txEl>
                                          </p:spTgt>
                                        </p:tgtEl>
                                        <p:attrNameLst>
                                          <p:attrName>style.visibility</p:attrName>
                                        </p:attrNameLst>
                                      </p:cBhvr>
                                      <p:to>
                                        <p:strVal val="visible"/>
                                      </p:to>
                                    </p:set>
                                    <p:animEffect filter="fade" transition="in">
                                      <p:cBhvr>
                                        <p:cTn id="28" dur="2000"/>
                                        <p:tgtEl>
                                          <p:spTgt spid="20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4" grpId="1"/>
      <p:bldP build="p" bldLvl="5" animBg="1" rev="0" advAuto="0" spid="205" grpId="2"/>
    </p:bldLst>
  </p:timing>
</p:sld>
</file>

<file path=ppt/theme/theme1.xml><?xml version="1.0" encoding="utf-8"?>
<a:theme xmlns:a="http://schemas.openxmlformats.org/drawingml/2006/main" xmlns:r="http://schemas.openxmlformats.org/officeDocument/2006/relationships" name="35_DynamicWavesDark">
  <a:themeElements>
    <a:clrScheme name="35_DynamicWavesDark">
      <a:dk1>
        <a:srgbClr val="FF0000"/>
      </a:dk1>
      <a:lt1>
        <a:srgbClr val="FFFFFF"/>
      </a:lt1>
      <a:dk2>
        <a:srgbClr val="53585F"/>
      </a:dk2>
      <a:lt2>
        <a:srgbClr val="D5D5D5"/>
      </a:lt2>
      <a:accent1>
        <a:srgbClr val="9BAABB"/>
      </a:accent1>
      <a:accent2>
        <a:srgbClr val="4CECD6"/>
      </a:accent2>
      <a:accent3>
        <a:srgbClr val="31FD29"/>
      </a:accent3>
      <a:accent4>
        <a:srgbClr val="FEFB00"/>
      </a:accent4>
      <a:accent5>
        <a:srgbClr val="F8ADB9"/>
      </a:accent5>
      <a:accent6>
        <a:srgbClr val="DE9DFE"/>
      </a:accent6>
      <a:hlink>
        <a:srgbClr val="0000FF"/>
      </a:hlink>
      <a:folHlink>
        <a:srgbClr val="FF00FF"/>
      </a:folHlink>
    </a:clrScheme>
    <a:fontScheme name="35_DynamicWavesDark">
      <a:majorFont>
        <a:latin typeface="Produkt Extralight"/>
        <a:ea typeface="Produkt Extralight"/>
        <a:cs typeface="Produkt Extralight"/>
      </a:majorFont>
      <a:minorFont>
        <a:latin typeface="Produkt Extralight"/>
        <a:ea typeface="Produkt Extralight"/>
        <a:cs typeface="Produkt Extralight"/>
      </a:minorFont>
    </a:fontScheme>
    <a:fmtScheme name="35_DynamicWaves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chemeClr val="accent1">
                <a:satOff val="5092"/>
                <a:lumOff val="-28652"/>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5_DynamicWavesDark">
  <a:themeElements>
    <a:clrScheme name="35_DynamicWavesDark">
      <a:dk1>
        <a:srgbClr val="000000"/>
      </a:dk1>
      <a:lt1>
        <a:srgbClr val="FFFFFF"/>
      </a:lt1>
      <a:dk2>
        <a:srgbClr val="53585F"/>
      </a:dk2>
      <a:lt2>
        <a:srgbClr val="D5D5D5"/>
      </a:lt2>
      <a:accent1>
        <a:srgbClr val="9BAABB"/>
      </a:accent1>
      <a:accent2>
        <a:srgbClr val="4CECD6"/>
      </a:accent2>
      <a:accent3>
        <a:srgbClr val="31FD29"/>
      </a:accent3>
      <a:accent4>
        <a:srgbClr val="FEFB00"/>
      </a:accent4>
      <a:accent5>
        <a:srgbClr val="F8ADB9"/>
      </a:accent5>
      <a:accent6>
        <a:srgbClr val="DE9DFE"/>
      </a:accent6>
      <a:hlink>
        <a:srgbClr val="0000FF"/>
      </a:hlink>
      <a:folHlink>
        <a:srgbClr val="FF00FF"/>
      </a:folHlink>
    </a:clrScheme>
    <a:fontScheme name="35_DynamicWavesDark">
      <a:majorFont>
        <a:latin typeface="Produkt Extralight"/>
        <a:ea typeface="Produkt Extralight"/>
        <a:cs typeface="Produkt Extralight"/>
      </a:majorFont>
      <a:minorFont>
        <a:latin typeface="Produkt Extralight"/>
        <a:ea typeface="Produkt Extralight"/>
        <a:cs typeface="Produkt Extralight"/>
      </a:minorFont>
    </a:fontScheme>
    <a:fmtScheme name="35_DynamicWaves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chemeClr val="accent1">
                <a:satOff val="5092"/>
                <a:lumOff val="-28652"/>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