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2"/>
  </p:sldMasterIdLst>
  <p:notesMasterIdLst>
    <p:notesMasterId r:id="rId20"/>
  </p:notesMasterIdLst>
  <p:sldIdLst>
    <p:sldId id="261" r:id="rId3"/>
    <p:sldId id="256" r:id="rId4"/>
    <p:sldId id="292" r:id="rId5"/>
    <p:sldId id="262" r:id="rId6"/>
    <p:sldId id="263" r:id="rId7"/>
    <p:sldId id="265" r:id="rId8"/>
    <p:sldId id="266" r:id="rId9"/>
    <p:sldId id="268" r:id="rId10"/>
    <p:sldId id="269" r:id="rId11"/>
    <p:sldId id="299" r:id="rId12"/>
    <p:sldId id="296" r:id="rId13"/>
    <p:sldId id="288" r:id="rId14"/>
    <p:sldId id="275" r:id="rId15"/>
    <p:sldId id="276" r:id="rId16"/>
    <p:sldId id="277" r:id="rId17"/>
    <p:sldId id="278" r:id="rId18"/>
    <p:sldId id="29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8" d="100"/>
          <a:sy n="38" d="100"/>
        </p:scale>
        <p:origin x="1738" y="25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02BD7-0DF9-418E-8F1E-AF20E8E9686D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25FB9-1E0C-4CCD-ACC1-1CEEF3C93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25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25FB9-1E0C-4CCD-ACC1-1CEEF3C936D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392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8216" y="74961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4422" y="4048943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84A0A-D8B7-4E7C-BDB4-FFE6E2838FAF}" type="datetime1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6371-6992-4EA4-BB35-8E119CAB9B6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707" y="2219640"/>
            <a:ext cx="2022231" cy="1829303"/>
          </a:xfrm>
          <a:prstGeom prst="rect">
            <a:avLst/>
          </a:prstGeom>
        </p:spPr>
      </p:pic>
      <p:sp>
        <p:nvSpPr>
          <p:cNvPr id="8" name="AACG_Title_Header_Shape">
            <a:extLst>
              <a:ext uri="{FF2B5EF4-FFF2-40B4-BE49-F238E27FC236}">
                <a16:creationId xmlns:a16="http://schemas.microsoft.com/office/drawing/2014/main" id="{796E5172-C713-0039-84C7-B61D32C02258}"/>
              </a:ext>
            </a:extLst>
          </p:cNvPr>
          <p:cNvSpPr txBox="1"/>
          <p:nvPr userDrawn="1"/>
        </p:nvSpPr>
        <p:spPr>
          <a:xfrm>
            <a:off x="0" y="0"/>
            <a:ext cx="9144000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1200" b="0" dirty="0">
                <a:solidFill>
                  <a:srgbClr val="000000"/>
                </a:solidFill>
                <a:latin typeface="Calibri" panose="020F0502020204030204" pitchFamily="34" charset="0"/>
              </a:rPr>
              <a:t>UNCLASSIFIED</a:t>
            </a:r>
          </a:p>
        </p:txBody>
      </p:sp>
      <p:sp>
        <p:nvSpPr>
          <p:cNvPr id="9" name="AACG_Title_Footer_Shape">
            <a:extLst>
              <a:ext uri="{FF2B5EF4-FFF2-40B4-BE49-F238E27FC236}">
                <a16:creationId xmlns:a16="http://schemas.microsoft.com/office/drawing/2014/main" id="{EE7EDFAD-8D87-4FE2-8DD5-1965AA9D1CF4}"/>
              </a:ext>
            </a:extLst>
          </p:cNvPr>
          <p:cNvSpPr txBox="1"/>
          <p:nvPr userDrawn="1"/>
        </p:nvSpPr>
        <p:spPr>
          <a:xfrm>
            <a:off x="0" y="6568301"/>
            <a:ext cx="9144000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1200" b="0" dirty="0">
                <a:solidFill>
                  <a:srgbClr val="000000"/>
                </a:solidFill>
                <a:latin typeface="Calibri" panose="020F0502020204030204" pitchFamily="34" charset="0"/>
              </a:rPr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1998181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C91F-73A0-4D92-BD2E-0FEF7B30666E}" type="datetime1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6371-6992-4EA4-BB35-8E119CAB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9BE6D-FC2A-4678-B2E4-F608AD684C7F}" type="datetime1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6371-6992-4EA4-BB35-8E119CAB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012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8462"/>
            <a:ext cx="8229600" cy="43677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4B1AD-9D0B-4CC2-94F3-EDAC0A782A1D}" type="datetime1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6371-6992-4EA4-BB35-8E119CAB9B6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302918"/>
            <a:ext cx="1266326" cy="1145514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828800" y="1448432"/>
            <a:ext cx="6629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1969475" y="1524000"/>
            <a:ext cx="66294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057400" y="1617785"/>
            <a:ext cx="6629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462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50CE-5F72-4763-8F87-4B48C348A813}" type="datetime1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6371-6992-4EA4-BB35-8E119CAB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6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95F3-8F6B-4175-8AA1-5DED3DEFB03C}" type="datetime1">
              <a:rPr lang="en-US" smtClean="0"/>
              <a:t>7/20/2025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6371-6992-4EA4-BB35-8E119CAB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13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12BF-77AE-4592-B6A8-AB6F7658F06F}" type="datetime1">
              <a:rPr lang="en-US" smtClean="0"/>
              <a:t>7/20/2025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6371-6992-4EA4-BB35-8E119CAB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12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8DA4-8FFC-4B72-878C-5FAEFD2C5E3A}" type="datetime1">
              <a:rPr lang="en-US" smtClean="0"/>
              <a:t>7/20/2025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6371-6992-4EA4-BB35-8E119CAB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45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5EB2-E58C-4906-92E6-7FEAB0E23F23}" type="datetime1">
              <a:rPr lang="en-US" smtClean="0"/>
              <a:t>7/20/2025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6371-6992-4EA4-BB35-8E119CAB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55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CCDA-4902-41D8-B544-6616D1E89231}" type="datetime1">
              <a:rPr lang="en-US" smtClean="0"/>
              <a:t>7/20/2025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6371-6992-4EA4-BB35-8E119CAB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2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BB30-E6AB-41A0-A220-1CB54F86EA89}" type="datetime1">
              <a:rPr lang="en-US" smtClean="0"/>
              <a:t>7/20/2025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6371-6992-4EA4-BB35-8E119CAB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935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88772-6CE1-4FEF-9601-F487CB47AC8B}" type="datetime1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Southern Maryland Sabres Team Manager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E6371-6992-4EA4-BB35-8E119CAB9B6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6026A3-C10F-B66C-30C2-9D2F96D4743F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0" y="0"/>
            <a:ext cx="1804988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Classification: UNCLASSIFIED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09357F-A1DE-827E-CC48-363C22A998EF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6675120"/>
            <a:ext cx="1804988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Classification: UNCLASSIFIED</a:t>
            </a:r>
          </a:p>
        </p:txBody>
      </p:sp>
      <p:sp>
        <p:nvSpPr>
          <p:cNvPr id="7" name="AACG_Header_Shape">
            <a:extLst>
              <a:ext uri="{FF2B5EF4-FFF2-40B4-BE49-F238E27FC236}">
                <a16:creationId xmlns:a16="http://schemas.microsoft.com/office/drawing/2014/main" id="{C18B6CA7-F6EE-FFA7-A4B8-A270079B7375}"/>
              </a:ext>
            </a:extLst>
          </p:cNvPr>
          <p:cNvSpPr txBox="1"/>
          <p:nvPr userDrawn="1"/>
        </p:nvSpPr>
        <p:spPr>
          <a:xfrm>
            <a:off x="0" y="0"/>
            <a:ext cx="9144000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1200" b="0" dirty="0">
                <a:solidFill>
                  <a:srgbClr val="000000"/>
                </a:solidFill>
                <a:latin typeface="Calibri" panose="020F0502020204030204" pitchFamily="34" charset="0"/>
              </a:rPr>
              <a:t>UNCLASSIFIED</a:t>
            </a:r>
          </a:p>
        </p:txBody>
      </p:sp>
      <p:sp>
        <p:nvSpPr>
          <p:cNvPr id="8" name="AACG_Footer_Shape">
            <a:extLst>
              <a:ext uri="{FF2B5EF4-FFF2-40B4-BE49-F238E27FC236}">
                <a16:creationId xmlns:a16="http://schemas.microsoft.com/office/drawing/2014/main" id="{B71771B1-3BFB-2212-1CD8-E9F019ECE5D1}"/>
              </a:ext>
            </a:extLst>
          </p:cNvPr>
          <p:cNvSpPr txBox="1"/>
          <p:nvPr userDrawn="1"/>
        </p:nvSpPr>
        <p:spPr>
          <a:xfrm>
            <a:off x="0" y="6568301"/>
            <a:ext cx="9144000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1200" b="0" dirty="0">
                <a:solidFill>
                  <a:srgbClr val="000000"/>
                </a:solidFill>
                <a:latin typeface="Calibri" panose="020F0502020204030204" pitchFamily="34" charset="0"/>
              </a:rPr>
              <a:t>UNCLASSIFIED</a:t>
            </a:r>
          </a:p>
        </p:txBody>
      </p:sp>
      <p:sp>
        <p:nvSpPr>
          <p:cNvPr id="11" name="AACG_CaveatHeader_Shape">
            <a:extLst>
              <a:ext uri="{FF2B5EF4-FFF2-40B4-BE49-F238E27FC236}">
                <a16:creationId xmlns:a16="http://schemas.microsoft.com/office/drawing/2014/main" id="{ACD83EC0-696E-7C01-2B22-0CA1D16D047C}"/>
              </a:ext>
            </a:extLst>
          </p:cNvPr>
          <p:cNvSpPr txBox="1"/>
          <p:nvPr userDrawn="1"/>
        </p:nvSpPr>
        <p:spPr>
          <a:xfrm>
            <a:off x="0" y="279400"/>
            <a:ext cx="9144000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/>
            <a:endParaRPr lang="en-US" sz="1200" b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586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pitalcorridorhl.org/team-manager-resources/team-manager-resources/44253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pitalcorridorhl.org/team-manager-resources/team-manager-resources/4425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afesporttrained.org/#/login" TargetMode="External"/><Relationship Id="rId2" Type="http://schemas.openxmlformats.org/officeDocument/2006/relationships/hyperlink" Target="https://membership.usahockey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sahockey.com/backgroundscree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dn1.sportngin.com/attachments/document/6b96-3321583/Safe_Sport_Handbook_12-31-2024.pdf?_gl=1*1b5cmgy*_ga*NTI4MDQzOTMwLjE3NTMwNDAyMzE.*_ga_PQ25JN9PJ8*czE3NTMwNDA3NTIkbzEkZzAkdDE3NTMwNDA3NTIkajYwJGwwJGgw#_ga=2.197441135.1552289994.1753040782-528043930.175304023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safesport@usahockey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/>
          <a:lstStyle/>
          <a:p>
            <a:r>
              <a:rPr lang="en-US" dirty="0"/>
              <a:t>Team Managers Training (CCHL)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31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FD8B8-B3C3-2933-B722-8A7AE8187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Tournament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E1410-78AA-8173-65EF-A06B14078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All tournaments must be sent to the Board of Directors for approval. </a:t>
            </a:r>
          </a:p>
          <a:p>
            <a:r>
              <a:rPr lang="en-US" dirty="0"/>
              <a:t>Once a tournament has been approved, you may register and email the Treasurer with payment information/invoice for them to pay.</a:t>
            </a:r>
          </a:p>
          <a:p>
            <a:r>
              <a:rPr lang="en-US" dirty="0"/>
              <a:t>If team opts to participate in more than one tournament, it is the coaches/team managers responsibility to get buy-in from the team, as well as collect the additional funds needed. </a:t>
            </a:r>
          </a:p>
          <a:p>
            <a:r>
              <a:rPr lang="en-US" dirty="0"/>
              <a:t>Upfront tournament payments will need to be paid back to the club no later than 12/31 of every season. 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FB63C2-3E44-C009-296E-32A1C54AC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</p:spTree>
    <p:extLst>
      <p:ext uri="{BB962C8B-B14F-4D97-AF65-F5344CB8AC3E}">
        <p14:creationId xmlns:p14="http://schemas.microsoft.com/office/powerpoint/2010/main" val="2099439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 Rosters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/>
              <a:t>CCHL is requiring T1 rosters be submitted for current season</a:t>
            </a:r>
          </a:p>
          <a:p>
            <a:pPr lvl="1"/>
            <a:r>
              <a:rPr lang="en-US" sz="2000" dirty="0"/>
              <a:t>Coaches must be on T1 roster to be on bench</a:t>
            </a:r>
          </a:p>
          <a:p>
            <a:pPr lvl="1"/>
            <a:r>
              <a:rPr lang="en-US" sz="2000" dirty="0"/>
              <a:t>Coach cannot be added to T1 until all requirements (including module) are met.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000" dirty="0"/>
              <a:t>The Club’s Registrar will email T1 rosters link in late July/early August. Please save this for future use!!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Rosters will be needed for tournaments</a:t>
            </a:r>
          </a:p>
          <a:p>
            <a:pPr lvl="1"/>
            <a:r>
              <a:rPr lang="en-US" sz="2000" dirty="0"/>
              <a:t>All players and coaches attending must be on T1</a:t>
            </a:r>
          </a:p>
          <a:p>
            <a:pPr lvl="2"/>
            <a:r>
              <a:rPr lang="en-US" sz="2000" dirty="0"/>
              <a:t>Protocol is in place at USA Hockey to add players for tournaments who are not on regular roster</a:t>
            </a:r>
          </a:p>
          <a:p>
            <a:pPr lvl="3"/>
            <a:r>
              <a:rPr lang="en-US" dirty="0"/>
              <a:t>Contact the registrar if this situation should arise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036066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4513"/>
            <a:ext cx="8229600" cy="442165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Arrange for the following off-ice officials/volunteers to help out during the game:</a:t>
            </a:r>
          </a:p>
          <a:p>
            <a:pPr lvl="1"/>
            <a:r>
              <a:rPr lang="en-US" dirty="0"/>
              <a:t>Scorekeeper</a:t>
            </a:r>
          </a:p>
          <a:p>
            <a:pPr lvl="1"/>
            <a:r>
              <a:rPr lang="en-US" dirty="0"/>
              <a:t>Timekeeper</a:t>
            </a:r>
          </a:p>
          <a:p>
            <a:pPr lvl="1"/>
            <a:r>
              <a:rPr lang="en-US" dirty="0"/>
              <a:t>Penalty Box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home games, ensure scorekeeper knows how to properly use </a:t>
            </a:r>
            <a:r>
              <a:rPr lang="en-US" dirty="0" err="1"/>
              <a:t>GameSheet</a:t>
            </a:r>
            <a:r>
              <a:rPr lang="en-US" dirty="0"/>
              <a:t>. Instruction can be found on link below.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Capital Corridor Hockey League | Team Manager Resources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Manager’s Game Day</a:t>
            </a:r>
          </a:p>
        </p:txBody>
      </p:sp>
    </p:spTree>
    <p:extLst>
      <p:ext uri="{BB962C8B-B14F-4D97-AF65-F5344CB8AC3E}">
        <p14:creationId xmlns:p14="http://schemas.microsoft.com/office/powerpoint/2010/main" val="692842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off-ice officials will be responsible for securing the game rosters from each team prior to the start of the game. </a:t>
            </a:r>
          </a:p>
          <a:p>
            <a:r>
              <a:rPr lang="en-US" dirty="0"/>
              <a:t>After the game, they will ensure the score sheet is properly completed and signed by the officials and will distribute a copy to each team, with the appropriate copy going to the league office. </a:t>
            </a:r>
          </a:p>
          <a:p>
            <a:r>
              <a:rPr lang="en-US" dirty="0"/>
              <a:t>Another important role of the off-ice official is to monitor behavior in and around the area known as the penalty benches and scorer’s bench</a:t>
            </a:r>
          </a:p>
          <a:p>
            <a:r>
              <a:rPr lang="en-US" dirty="0"/>
              <a:t>When there are acts of disrespect either by the players, coaches or fans, it is the off-ice officials role to report this to the on-ice officials AT THE NEXT STOPPAGE of play.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Off-Ice Officials</a:t>
            </a:r>
          </a:p>
        </p:txBody>
      </p:sp>
    </p:spTree>
    <p:extLst>
      <p:ext uri="{BB962C8B-B14F-4D97-AF65-F5344CB8AC3E}">
        <p14:creationId xmlns:p14="http://schemas.microsoft.com/office/powerpoint/2010/main" val="1390471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roles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role of the off-ice official includes undivided attention to the game in progress. </a:t>
            </a:r>
          </a:p>
          <a:p>
            <a:r>
              <a:rPr lang="en-US" dirty="0"/>
              <a:t>The game clock must be stopped and started at the appropriate times and special attention should be paid as to whether the clock is functioning properly. </a:t>
            </a:r>
          </a:p>
          <a:p>
            <a:r>
              <a:rPr lang="en-US" dirty="0"/>
              <a:t>Goals, assists and penalties, as reported by the referee, must be recorded accurately and quickly in order to minimize unnecessary delays.</a:t>
            </a:r>
          </a:p>
          <a:p>
            <a:r>
              <a:rPr lang="en-US" dirty="0"/>
              <a:t>Penalty expiration situations must also be handled smoothly and efficiently in order to create a fair playing environment.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</p:spTree>
    <p:extLst>
      <p:ext uri="{BB962C8B-B14F-4D97-AF65-F5344CB8AC3E}">
        <p14:creationId xmlns:p14="http://schemas.microsoft.com/office/powerpoint/2010/main" val="780236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Tips to work with the ON ICE crew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95636"/>
            <a:ext cx="8229600" cy="430567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Establish a rapport with the officials before the game during warm-ups</a:t>
            </a:r>
          </a:p>
          <a:p>
            <a:r>
              <a:rPr lang="en-US" dirty="0"/>
              <a:t>Let them know you are ready to assist them.</a:t>
            </a:r>
          </a:p>
          <a:p>
            <a:r>
              <a:rPr lang="en-US" dirty="0"/>
              <a:t>Alert them if you have a new timekeeper or you anticipate any problems.</a:t>
            </a:r>
          </a:p>
          <a:p>
            <a:r>
              <a:rPr lang="en-US" dirty="0"/>
              <a:t>Show respect at all times.</a:t>
            </a:r>
          </a:p>
          <a:p>
            <a:r>
              <a:rPr lang="en-US" dirty="0"/>
              <a:t>Communicate with your officials. Avoid blowing the horn to get their attention.</a:t>
            </a:r>
          </a:p>
          <a:p>
            <a:r>
              <a:rPr lang="en-US" dirty="0"/>
              <a:t>Remember, in many situations (except in cases where players leave the penalty bench prematurely), the on-ice official does not have the authority to stop play for a situation that can be addressed during the next normal stoppage. </a:t>
            </a:r>
          </a:p>
          <a:p>
            <a:r>
              <a:rPr lang="en-US" dirty="0"/>
              <a:t>Patience, in this case, is a must for any off-ice official.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</p:spTree>
    <p:extLst>
      <p:ext uri="{BB962C8B-B14F-4D97-AF65-F5344CB8AC3E}">
        <p14:creationId xmlns:p14="http://schemas.microsoft.com/office/powerpoint/2010/main" val="3844793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If a situation or explanation is unclear, don’t hesitate to ask for clarification from the on-ice officials.</a:t>
            </a:r>
          </a:p>
          <a:p>
            <a:r>
              <a:rPr lang="en-US" dirty="0"/>
              <a:t>The most common situations that tend to cause confusion are multiple penalty situations, delayed penalty situations and penalty termination as the result of a goal being scored</a:t>
            </a:r>
          </a:p>
          <a:p>
            <a:r>
              <a:rPr lang="en-US" dirty="0"/>
              <a:t>Support your on-ice teammates by offering your version of any incident, only when asked. </a:t>
            </a:r>
          </a:p>
          <a:p>
            <a:r>
              <a:rPr lang="en-US" dirty="0"/>
              <a:t>Report any misconduct in the penalty bench area at the next stoppage of play and be specific when describing the incident.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</p:spTree>
    <p:extLst>
      <p:ext uri="{BB962C8B-B14F-4D97-AF65-F5344CB8AC3E}">
        <p14:creationId xmlns:p14="http://schemas.microsoft.com/office/powerpoint/2010/main" val="3816345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You can find, pretty much, anything you need to know about the CCHL on the </a:t>
            </a:r>
            <a:r>
              <a:rPr lang="en-US"/>
              <a:t>below link</a:t>
            </a:r>
            <a:r>
              <a:rPr lang="en-US" dirty="0"/>
              <a:t>! </a:t>
            </a:r>
            <a:endParaRPr lang="en-US" dirty="0">
              <a:hlinkClick r:id="rId3"/>
            </a:endParaRPr>
          </a:p>
          <a:p>
            <a:pPr marL="0" indent="0">
              <a:buNone/>
            </a:pPr>
            <a:endParaRPr lang="en-US" dirty="0">
              <a:hlinkClick r:id="rId3"/>
            </a:endParaRPr>
          </a:p>
          <a:p>
            <a:pPr marL="0" indent="0">
              <a:buNone/>
            </a:pPr>
            <a:r>
              <a:rPr lang="en-US" dirty="0">
                <a:hlinkClick r:id="rId3"/>
              </a:rPr>
              <a:t>Capital Corridor Hockey League | Team Manager Resources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460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Welcome….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b="1" dirty="0">
              <a:effectLst/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</a:rPr>
              <a:t>…and thank you for volunteering to be a Team Manager for the Southern Maryland </a:t>
            </a:r>
            <a:r>
              <a:rPr lang="EN-US" dirty="0" err="1">
                <a:solidFill>
                  <a:schemeClr val="tx1"/>
                </a:solidFill>
              </a:rPr>
              <a:t>Sabres</a:t>
            </a:r>
            <a:r>
              <a:rPr lang="EN-US" dirty="0">
                <a:solidFill>
                  <a:schemeClr val="tx1"/>
                </a:solidFill>
              </a:rPr>
              <a:t>!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</a:rPr>
              <a:t>Coaches, players, parents and the Sabres Board appreciate the time you have dedicated to support the Club!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302918"/>
            <a:ext cx="1266326" cy="1145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131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Managers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47500" lnSpcReduction="20000"/>
          </a:bodyPr>
          <a:lstStyle/>
          <a:p>
            <a:r>
              <a:rPr lang="en-US" sz="2900" dirty="0"/>
              <a:t>USA Hockey Membership</a:t>
            </a:r>
          </a:p>
          <a:p>
            <a:pPr lvl="1"/>
            <a:r>
              <a:rPr lang="en-US" sz="2900" dirty="0"/>
              <a:t>Managers are required to register with USA hockey as a Manager/Volunteer</a:t>
            </a:r>
          </a:p>
          <a:p>
            <a:pPr lvl="1"/>
            <a:r>
              <a:rPr lang="en-US" sz="2900" dirty="0"/>
              <a:t>No cost for volunteers not going on ice</a:t>
            </a:r>
          </a:p>
          <a:p>
            <a:pPr lvl="1"/>
            <a:r>
              <a:rPr lang="en-US" sz="2900" dirty="0"/>
              <a:t>Register at </a:t>
            </a:r>
            <a:r>
              <a:rPr lang="en-US" sz="2900" dirty="0">
                <a:hlinkClick r:id="rId2"/>
              </a:rPr>
              <a:t>https://membership.usahockey.com/</a:t>
            </a:r>
            <a:r>
              <a:rPr lang="en-US" sz="2900" dirty="0"/>
              <a:t>  </a:t>
            </a:r>
          </a:p>
          <a:p>
            <a:pPr lvl="1"/>
            <a:endParaRPr lang="en-US" sz="2900" dirty="0"/>
          </a:p>
          <a:p>
            <a:r>
              <a:rPr lang="en-US" sz="2900" dirty="0"/>
              <a:t>SafeSport Certification</a:t>
            </a:r>
          </a:p>
          <a:p>
            <a:pPr lvl="1"/>
            <a:r>
              <a:rPr lang="en-US" sz="2900" dirty="0"/>
              <a:t>All Managers are required to complete SafeSport training, at no cost.</a:t>
            </a:r>
          </a:p>
          <a:p>
            <a:pPr lvl="1"/>
            <a:r>
              <a:rPr lang="en-US" sz="2900" dirty="0"/>
              <a:t>Training can be found at: </a:t>
            </a:r>
            <a:r>
              <a:rPr lang="en-US" sz="2900" dirty="0">
                <a:hlinkClick r:id="rId3"/>
              </a:rPr>
              <a:t>https://safesporttrained.org/#/login</a:t>
            </a:r>
            <a:r>
              <a:rPr lang="en-US" sz="2900" dirty="0"/>
              <a:t> </a:t>
            </a:r>
          </a:p>
          <a:p>
            <a:pPr lvl="1"/>
            <a:r>
              <a:rPr lang="en-US" sz="2900" dirty="0"/>
              <a:t>First time members, click Forgot Password to generate email for access to </a:t>
            </a:r>
            <a:r>
              <a:rPr lang="en-US" sz="2900" dirty="0" err="1"/>
              <a:t>MyHockeyHQ</a:t>
            </a:r>
            <a:r>
              <a:rPr lang="en-US" sz="2900" dirty="0"/>
              <a:t> Portal.</a:t>
            </a:r>
          </a:p>
          <a:p>
            <a:pPr lvl="1"/>
            <a:r>
              <a:rPr lang="en-US" sz="2900" dirty="0"/>
              <a:t>SafeSport training is valid for 2 seasons so if you had completed this training for the last season you will not need to complete this training this season. After 2 seasons, you take a refresher course.</a:t>
            </a:r>
          </a:p>
          <a:p>
            <a:pPr lvl="1"/>
            <a:endParaRPr lang="en-US" sz="2900" dirty="0"/>
          </a:p>
          <a:p>
            <a:r>
              <a:rPr lang="en-US" sz="2900" dirty="0"/>
              <a:t>Background screening</a:t>
            </a:r>
          </a:p>
          <a:p>
            <a:pPr lvl="1"/>
            <a:r>
              <a:rPr lang="en-US" sz="2900" dirty="0"/>
              <a:t>All Managers are required to complete background screening, which there is a cost for. </a:t>
            </a:r>
          </a:p>
          <a:p>
            <a:pPr lvl="1"/>
            <a:r>
              <a:rPr lang="en-US" sz="2900" dirty="0"/>
              <a:t>Screenings are good for two seasons</a:t>
            </a:r>
          </a:p>
          <a:p>
            <a:pPr lvl="1"/>
            <a:r>
              <a:rPr lang="en-US" sz="2900" dirty="0"/>
              <a:t>Screening can be completed here: </a:t>
            </a:r>
            <a:r>
              <a:rPr lang="en-US" sz="2900" dirty="0">
                <a:hlinkClick r:id="rId4"/>
              </a:rPr>
              <a:t>https://www.usahockey.com/backgroundscreen</a:t>
            </a:r>
            <a:r>
              <a:rPr lang="en-US" sz="2900" dirty="0"/>
              <a:t> </a:t>
            </a:r>
          </a:p>
          <a:p>
            <a:pPr marL="457200" lvl="1" indent="0">
              <a:buNone/>
            </a:pPr>
            <a:endParaRPr lang="en-US" sz="2900" dirty="0"/>
          </a:p>
          <a:p>
            <a:pPr marL="457200" lvl="1" indent="0">
              <a:buNone/>
            </a:pPr>
            <a:endParaRPr lang="en-US" sz="29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900" dirty="0"/>
              <a:t>Managers are response for ensuring all volunteers complete all the above steps as well.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</p:spTree>
    <p:extLst>
      <p:ext uri="{BB962C8B-B14F-4D97-AF65-F5344CB8AC3E}">
        <p14:creationId xmlns:p14="http://schemas.microsoft.com/office/powerpoint/2010/main" val="2294611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Parents/guardians responsible for making arrangements for local travel – Coaches, managers and administrators should avoid responsibility.</a:t>
            </a:r>
          </a:p>
          <a:p>
            <a:r>
              <a:rPr lang="en-US" dirty="0"/>
              <a:t>Employees, coaches and/or volunteers, who are not also acting as a parent, should not drive alone with an unrelated minor </a:t>
            </a:r>
          </a:p>
          <a:p>
            <a:r>
              <a:rPr lang="en-US" dirty="0"/>
              <a:t>Avoid being alone with unrelated minor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Travel Policy – Local Travel</a:t>
            </a:r>
          </a:p>
        </p:txBody>
      </p:sp>
    </p:spTree>
    <p:extLst>
      <p:ext uri="{BB962C8B-B14F-4D97-AF65-F5344CB8AC3E}">
        <p14:creationId xmlns:p14="http://schemas.microsoft.com/office/powerpoint/2010/main" val="4220415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Managers should assist in coordinating hotel arrangements for any overnight stays, to include tournaments.</a:t>
            </a:r>
          </a:p>
          <a:p>
            <a:r>
              <a:rPr lang="en-US" dirty="0"/>
              <a:t>Request info from parents early as to their need for rooms on these trips.</a:t>
            </a:r>
          </a:p>
          <a:p>
            <a:r>
              <a:rPr lang="en-US" dirty="0"/>
              <a:t>Most tournaments are Stay and Play but will give you a list of hotels to choose from. </a:t>
            </a:r>
          </a:p>
          <a:p>
            <a:r>
              <a:rPr lang="en-US" dirty="0"/>
              <a:t>Work with head coach to select hotel that will suit the needs of the team</a:t>
            </a:r>
          </a:p>
          <a:p>
            <a:r>
              <a:rPr lang="en-US" dirty="0"/>
              <a:t>Inform parents of hotel and who to call to provide reservation information.</a:t>
            </a:r>
          </a:p>
          <a:p>
            <a:r>
              <a:rPr lang="en-US" dirty="0"/>
              <a:t>Coaches/Managers/Volunteers shall not share a room, alone, with an unrelated minor – NO exceptions!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Travel Policy – Team Travel</a:t>
            </a:r>
          </a:p>
        </p:txBody>
      </p:sp>
    </p:spTree>
    <p:extLst>
      <p:ext uri="{BB962C8B-B14F-4D97-AF65-F5344CB8AC3E}">
        <p14:creationId xmlns:p14="http://schemas.microsoft.com/office/powerpoint/2010/main" val="2820034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9001"/>
            <a:ext cx="8229600" cy="4533361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Monitoring</a:t>
            </a:r>
          </a:p>
          <a:p>
            <a:pPr lvl="1"/>
            <a:r>
              <a:rPr lang="en-US" dirty="0"/>
              <a:t>Please read through the Safe Sport Locker Room Policy on pages 20-22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Safe_Sport_Handbook_12-31-2024.pdf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Locker Room Policy</a:t>
            </a:r>
          </a:p>
        </p:txBody>
      </p:sp>
    </p:spTree>
    <p:extLst>
      <p:ext uri="{BB962C8B-B14F-4D97-AF65-F5344CB8AC3E}">
        <p14:creationId xmlns:p14="http://schemas.microsoft.com/office/powerpoint/2010/main" val="605323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3390"/>
            <a:ext cx="8229600" cy="448897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Parents are discouraged from entering locker rooms, except for the cases of younger players (8U and 10U).  If a parent must be present, we ask that they advise the coach before entering</a:t>
            </a:r>
          </a:p>
          <a:p>
            <a:r>
              <a:rPr lang="en-US" dirty="0"/>
              <a:t>Cell phones and other mobile devices (voice recorders, still cameras and video cameras) are not permitted to be used in the locker rooms</a:t>
            </a:r>
          </a:p>
          <a:p>
            <a:r>
              <a:rPr lang="en-US" dirty="0"/>
              <a:t>Coach/Team manager may utilize the USA Hockey Mobile Coach App or play training videos from their mobile device for training purposes only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Locker Room Policy </a:t>
            </a:r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765286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2167"/>
            <a:ext cx="8229600" cy="440019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SMSHC prohibits all types of physical abuse, sexual abuse, emotional abuse, bullying, threats, harassment and hazing, all as described in the USA Hockey </a:t>
            </a:r>
            <a:r>
              <a:rPr lang="en-US" dirty="0" err="1"/>
              <a:t>SafeSport</a:t>
            </a:r>
            <a:r>
              <a:rPr lang="en-US" dirty="0"/>
              <a:t> Handbook.  Participants, employees or volunteers may be subject to disciplinary action for violation of these locker room policies or for engaging in any misconduct or abuse that violates the USA Hockey </a:t>
            </a:r>
            <a:r>
              <a:rPr lang="en-US" dirty="0" err="1"/>
              <a:t>SafeSport</a:t>
            </a:r>
            <a:r>
              <a:rPr lang="en-US" dirty="0"/>
              <a:t> polices.</a:t>
            </a:r>
          </a:p>
          <a:p>
            <a:pPr algn="ct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Locker Room Policy </a:t>
            </a:r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64103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534"/>
            <a:ext cx="8229600" cy="442682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Email USA Hockey: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safesport@usahockey.org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Call:</a:t>
            </a:r>
          </a:p>
          <a:p>
            <a:pPr marL="0" indent="0" algn="ctr">
              <a:buNone/>
            </a:pPr>
            <a:r>
              <a:rPr lang="en-US" dirty="0"/>
              <a:t>800-888-4656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SMSHC strongly encourages informing the Sabres Board of Directions, who will report to our PVAHA </a:t>
            </a:r>
            <a:r>
              <a:rPr lang="en-US" dirty="0" err="1"/>
              <a:t>SafeSport</a:t>
            </a:r>
            <a:r>
              <a:rPr lang="en-US" dirty="0"/>
              <a:t> Coordinator.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Southern Maryland Sabres Team Manager Presentation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SafeSport Hotline</a:t>
            </a:r>
          </a:p>
        </p:txBody>
      </p:sp>
    </p:spTree>
    <p:extLst>
      <p:ext uri="{BB962C8B-B14F-4D97-AF65-F5344CB8AC3E}">
        <p14:creationId xmlns:p14="http://schemas.microsoft.com/office/powerpoint/2010/main" val="3877106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lass:Classification xmlns:class="urn:us:gov:cia:enterprise:schema:Classification:2.3" dateClassified="2023-07-27" portionMarking="false" caveat="false" tool="AACG" toolVersion="202210">
  <class:ClassificationMarking type="USClassificationMarking" value="UNCLASSIFIED"/>
  <class:ClassifiedBy/>
  <class:ClassificationHeader>
    <class:ClassificationBanner>UNCLASSIFIED</class:ClassificationBanner>
    <class:SCICaveat/>
    <class:DescriptiveMarkings/>
  </class:ClassificationHeader>
  <class:ClassificationFooter>
    <class:DescriptiveMarkings/>
    <class:ClassificationBanner>UNCLASSIFIED</class:ClassificationBanner>
  </class:ClassificationFooter>
</class:Classification>
</file>

<file path=customXml/itemProps1.xml><?xml version="1.0" encoding="utf-8"?>
<ds:datastoreItem xmlns:ds="http://schemas.openxmlformats.org/officeDocument/2006/customXml" ds:itemID="{3F377DC5-1D07-4B34-A8E9-8ECD32E2F278}">
  <ds:schemaRefs>
    <ds:schemaRef ds:uri="urn:us:gov:cia:enterprise:schema:Classification:2.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1382</Words>
  <Application>Microsoft Office PowerPoint</Application>
  <PresentationFormat>On-screen Show (4:3)</PresentationFormat>
  <Paragraphs>123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Office Theme</vt:lpstr>
      <vt:lpstr>Team Managers Training (CCHL)</vt:lpstr>
      <vt:lpstr>Welcome….</vt:lpstr>
      <vt:lpstr>Managers Requirements</vt:lpstr>
      <vt:lpstr>Travel Policy – Local Travel</vt:lpstr>
      <vt:lpstr>Travel Policy – Team Travel</vt:lpstr>
      <vt:lpstr>Locker Room Policy</vt:lpstr>
      <vt:lpstr>Locker Room Policy cont…</vt:lpstr>
      <vt:lpstr>Locker Room Policy cont…</vt:lpstr>
      <vt:lpstr>SafeSport Hotline</vt:lpstr>
      <vt:lpstr>Tournament Policy</vt:lpstr>
      <vt:lpstr>T1 Rosters</vt:lpstr>
      <vt:lpstr>Manager’s Game Day</vt:lpstr>
      <vt:lpstr>Off-Ice Officials</vt:lpstr>
      <vt:lpstr>More roles</vt:lpstr>
      <vt:lpstr>Tips to work with the ON ICE crew</vt:lpstr>
      <vt:lpstr>More tips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Jodi Pilkerton</dc:creator>
  <cp:lastModifiedBy>Sarah Cox</cp:lastModifiedBy>
  <cp:revision>56</cp:revision>
  <dcterms:created xsi:type="dcterms:W3CDTF">2014-09-09T13:55:16Z</dcterms:created>
  <dcterms:modified xsi:type="dcterms:W3CDTF">2025-07-20T20:52:19Z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e44db39-0429-4c0d-8e7a-2f6843ea0888_Enabled">
    <vt:lpwstr>true</vt:lpwstr>
  </property>
  <property fmtid="{D5CDD505-2E9C-101B-9397-08002B2CF9AE}" pid="3" name="MSIP_Label_6e44db39-0429-4c0d-8e7a-2f6843ea0888_SetDate">
    <vt:lpwstr>2023-05-19T17:33:43Z</vt:lpwstr>
  </property>
  <property fmtid="{D5CDD505-2E9C-101B-9397-08002B2CF9AE}" pid="4" name="MSIP_Label_6e44db39-0429-4c0d-8e7a-2f6843ea0888_Method">
    <vt:lpwstr>Privileged</vt:lpwstr>
  </property>
  <property fmtid="{D5CDD505-2E9C-101B-9397-08002B2CF9AE}" pid="5" name="MSIP_Label_6e44db39-0429-4c0d-8e7a-2f6843ea0888_Name">
    <vt:lpwstr>UNCLASSIFIED</vt:lpwstr>
  </property>
  <property fmtid="{D5CDD505-2E9C-101B-9397-08002B2CF9AE}" pid="6" name="MSIP_Label_6e44db39-0429-4c0d-8e7a-2f6843ea0888_SiteId">
    <vt:lpwstr>ceda544f-6777-4246-a89c-4da391f6d81e</vt:lpwstr>
  </property>
  <property fmtid="{D5CDD505-2E9C-101B-9397-08002B2CF9AE}" pid="7" name="MSIP_Label_6e44db39-0429-4c0d-8e7a-2f6843ea0888_ActionId">
    <vt:lpwstr>504eb9c4-ffc9-4897-97f8-84b53bf36e25</vt:lpwstr>
  </property>
  <property fmtid="{D5CDD505-2E9C-101B-9397-08002B2CF9AE}" pid="8" name="MSIP_Label_6e44db39-0429-4c0d-8e7a-2f6843ea0888_ContentBits">
    <vt:lpwstr>3</vt:lpwstr>
  </property>
  <property fmtid="{D5CDD505-2E9C-101B-9397-08002B2CF9AE}" pid="9" name="ClassificationContentMarkingFooterLocations">
    <vt:lpwstr>Office Theme:10</vt:lpwstr>
  </property>
  <property fmtid="{D5CDD505-2E9C-101B-9397-08002B2CF9AE}" pid="10" name="ClassificationContentMarkingFooterText">
    <vt:lpwstr>Classification: UNCLASSIFIED</vt:lpwstr>
  </property>
  <property fmtid="{D5CDD505-2E9C-101B-9397-08002B2CF9AE}" pid="11" name="ClassificationContentMarkingHeaderLocations">
    <vt:lpwstr>Office Theme:9</vt:lpwstr>
  </property>
  <property fmtid="{D5CDD505-2E9C-101B-9397-08002B2CF9AE}" pid="12" name="ClassificationContentMarkingHeaderText">
    <vt:lpwstr>Classification: UNCLASSIFIED</vt:lpwstr>
  </property>
  <property fmtid="{D5CDD505-2E9C-101B-9397-08002B2CF9AE}" pid="13" name="AACG_OFFICE_DLL">
    <vt:bool>true</vt:bool>
  </property>
  <property fmtid="{D5CDD505-2E9C-101B-9397-08002B2CF9AE}" pid="14" name="AACG_Created">
    <vt:bool>true</vt:bool>
  </property>
  <property fmtid="{D5CDD505-2E9C-101B-9397-08002B2CF9AE}" pid="15" name="AACG_DescMarkings">
    <vt:lpwstr/>
  </property>
  <property fmtid="{D5CDD505-2E9C-101B-9397-08002B2CF9AE}" pid="16" name="AACG_AddMark">
    <vt:lpwstr/>
  </property>
  <property fmtid="{D5CDD505-2E9C-101B-9397-08002B2CF9AE}" pid="17" name="AACG_Header">
    <vt:lpwstr>UNCLASSIFIED</vt:lpwstr>
  </property>
  <property fmtid="{D5CDD505-2E9C-101B-9397-08002B2CF9AE}" pid="18" name="AACG_Footer">
    <vt:lpwstr>_x000d_UNCLASSIFIED</vt:lpwstr>
  </property>
  <property fmtid="{D5CDD505-2E9C-101B-9397-08002B2CF9AE}" pid="19" name="AACG_ClassBlock">
    <vt:lpwstr/>
  </property>
  <property fmtid="{D5CDD505-2E9C-101B-9397-08002B2CF9AE}" pid="20" name="AACG_ClassType">
    <vt:lpwstr>USClassificationMarking</vt:lpwstr>
  </property>
  <property fmtid="{D5CDD505-2E9C-101B-9397-08002B2CF9AE}" pid="21" name="AACG_DeclOnList">
    <vt:lpwstr/>
  </property>
  <property fmtid="{D5CDD505-2E9C-101B-9397-08002B2CF9AE}" pid="22" name="AACG_USAF_Derivatives">
    <vt:lpwstr/>
  </property>
  <property fmtid="{D5CDD505-2E9C-101B-9397-08002B2CF9AE}" pid="23" name="AACG_SCI_Other">
    <vt:lpwstr/>
  </property>
  <property fmtid="{D5CDD505-2E9C-101B-9397-08002B2CF9AE}" pid="24" name="AACG_Dissem_Other">
    <vt:lpwstr/>
  </property>
  <property fmtid="{D5CDD505-2E9C-101B-9397-08002B2CF9AE}" pid="25" name="PortionWaiver">
    <vt:lpwstr/>
  </property>
  <property fmtid="{D5CDD505-2E9C-101B-9397-08002B2CF9AE}" pid="26" name="AACG_OrconOriginator">
    <vt:lpwstr/>
  </property>
  <property fmtid="{D5CDD505-2E9C-101B-9397-08002B2CF9AE}" pid="27" name="AACG_OrconRecipients">
    <vt:lpwstr/>
  </property>
  <property fmtid="{D5CDD505-2E9C-101B-9397-08002B2CF9AE}" pid="28" name="AACG_SatWarningType">
    <vt:lpwstr/>
  </property>
  <property fmtid="{D5CDD505-2E9C-101B-9397-08002B2CF9AE}" pid="29" name="AACG_NatoWarningClassLevel">
    <vt:lpwstr/>
  </property>
  <property fmtid="{D5CDD505-2E9C-101B-9397-08002B2CF9AE}" pid="30" name="AACG_Version">
    <vt:lpwstr>202210</vt:lpwstr>
  </property>
  <property fmtid="{D5CDD505-2E9C-101B-9397-08002B2CF9AE}" pid="31" name="AACG_CustomClassXMLPart">
    <vt:lpwstr>{3F377DC5-1D07-4B34-A8E9-8ECD32E2F278}</vt:lpwstr>
  </property>
</Properties>
</file>