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20"/>
  </p:notesMasterIdLst>
  <p:sldIdLst>
    <p:sldId id="261" r:id="rId3"/>
    <p:sldId id="256" r:id="rId4"/>
    <p:sldId id="292" r:id="rId5"/>
    <p:sldId id="262" r:id="rId6"/>
    <p:sldId id="263" r:id="rId7"/>
    <p:sldId id="265" r:id="rId8"/>
    <p:sldId id="266" r:id="rId9"/>
    <p:sldId id="268" r:id="rId10"/>
    <p:sldId id="269" r:id="rId11"/>
    <p:sldId id="273" r:id="rId12"/>
    <p:sldId id="288" r:id="rId13"/>
    <p:sldId id="275" r:id="rId14"/>
    <p:sldId id="276" r:id="rId15"/>
    <p:sldId id="277" r:id="rId16"/>
    <p:sldId id="278" r:id="rId17"/>
    <p:sldId id="294" r:id="rId18"/>
    <p:sldId id="29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82" autoAdjust="0"/>
    <p:restoredTop sz="94660"/>
  </p:normalViewPr>
  <p:slideViewPr>
    <p:cSldViewPr snapToGrid="0">
      <p:cViewPr varScale="1">
        <p:scale>
          <a:sx n="70" d="100"/>
          <a:sy n="70" d="100"/>
        </p:scale>
        <p:origin x="2030" y="2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802BD7-0DF9-418E-8F1E-AF20E8E9686D}" type="datetimeFigureOut">
              <a:rPr lang="en-US" smtClean="0"/>
              <a:t>7/20/2025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A25FB9-1E0C-4CCD-ACC1-1CEEF3C936D1}" type="slidenum">
              <a:rPr lang="en-US" smtClean="0"/>
              <a:t>‹#›</a:t>
            </a:fld>
            <a:endParaRPr lang="en-US"/>
          </a:p>
        </p:txBody>
      </p:sp>
    </p:spTree>
    <p:extLst>
      <p:ext uri="{BB962C8B-B14F-4D97-AF65-F5344CB8AC3E}">
        <p14:creationId xmlns:p14="http://schemas.microsoft.com/office/powerpoint/2010/main" val="1278025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68216" y="749616"/>
            <a:ext cx="7772400" cy="1470025"/>
          </a:xfrm>
        </p:spPr>
        <p:txBody>
          <a:bodyPr/>
          <a:lstStyle/>
          <a:p>
            <a:r>
              <a:rPr lang="en-US"/>
              <a:t>Click to edit Master title style</a:t>
            </a:r>
          </a:p>
        </p:txBody>
      </p:sp>
      <p:sp>
        <p:nvSpPr>
          <p:cNvPr id="3" name="Subtitle 2"/>
          <p:cNvSpPr>
            <a:spLocks noGrp="1"/>
          </p:cNvSpPr>
          <p:nvPr>
            <p:ph type="subTitle" idx="1"/>
          </p:nvPr>
        </p:nvSpPr>
        <p:spPr>
          <a:xfrm>
            <a:off x="1374422" y="4048943"/>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1184A0A-D8B7-4E7C-BDB4-FFE6E2838FAF}" type="datetime1">
              <a:rPr lang="en-US" smtClean="0"/>
              <a:t>7/20/2025</a:t>
            </a:fld>
            <a:endParaRPr lang="en-US"/>
          </a:p>
        </p:txBody>
      </p:sp>
      <p:sp>
        <p:nvSpPr>
          <p:cNvPr id="5" name="Footer Placeholder 4"/>
          <p:cNvSpPr>
            <a:spLocks noGrp="1"/>
          </p:cNvSpPr>
          <p:nvPr>
            <p:ph type="ftr" sz="quarter" idx="11"/>
          </p:nvPr>
        </p:nvSpPr>
        <p:spPr/>
        <p:txBody>
          <a:bodyPr/>
          <a:lstStyle/>
          <a:p>
            <a:r>
              <a:rPr lang="en-US"/>
              <a:t>Southern Maryland Sabres Team Manager Presentation</a:t>
            </a:r>
          </a:p>
        </p:txBody>
      </p:sp>
      <p:sp>
        <p:nvSpPr>
          <p:cNvPr id="6" name="Slide Number Placeholder 5"/>
          <p:cNvSpPr>
            <a:spLocks noGrp="1"/>
          </p:cNvSpPr>
          <p:nvPr>
            <p:ph type="sldNum" sz="quarter" idx="12"/>
          </p:nvPr>
        </p:nvSpPr>
        <p:spPr/>
        <p:txBody>
          <a:bodyPr/>
          <a:lstStyle/>
          <a:p>
            <a:fld id="{533E6371-6992-4EA4-BB35-8E119CAB9B6C}"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63707" y="2219640"/>
            <a:ext cx="2022231" cy="1829303"/>
          </a:xfrm>
          <a:prstGeom prst="rect">
            <a:avLst/>
          </a:prstGeom>
        </p:spPr>
      </p:pic>
      <p:sp>
        <p:nvSpPr>
          <p:cNvPr id="8" name="AACG_Title_Header_Shape">
            <a:extLst>
              <a:ext uri="{FF2B5EF4-FFF2-40B4-BE49-F238E27FC236}">
                <a16:creationId xmlns:a16="http://schemas.microsoft.com/office/drawing/2014/main" id="{595C1DD4-A3B3-56F7-8CF0-73AF44E34B2C}"/>
              </a:ext>
            </a:extLst>
          </p:cNvPr>
          <p:cNvSpPr txBox="1"/>
          <p:nvPr userDrawn="1"/>
        </p:nvSpPr>
        <p:spPr>
          <a:xfrm>
            <a:off x="0" y="0"/>
            <a:ext cx="9144000" cy="276999"/>
          </a:xfrm>
          <a:prstGeom prst="rect">
            <a:avLst/>
          </a:prstGeom>
          <a:noFill/>
        </p:spPr>
        <p:txBody>
          <a:bodyPr vert="horz" wrap="square" rtlCol="0">
            <a:spAutoFit/>
          </a:bodyPr>
          <a:lstStyle/>
          <a:p>
            <a:pPr algn="ctr"/>
            <a:r>
              <a:rPr lang="en-US" sz="1200" b="0" dirty="0">
                <a:solidFill>
                  <a:srgbClr val="000000"/>
                </a:solidFill>
                <a:latin typeface="Calibri" panose="020F0502020204030204" pitchFamily="34" charset="0"/>
              </a:rPr>
              <a:t>UNCLASSIFIED</a:t>
            </a:r>
          </a:p>
        </p:txBody>
      </p:sp>
      <p:sp>
        <p:nvSpPr>
          <p:cNvPr id="9" name="AACG_Title_Footer_Shape">
            <a:extLst>
              <a:ext uri="{FF2B5EF4-FFF2-40B4-BE49-F238E27FC236}">
                <a16:creationId xmlns:a16="http://schemas.microsoft.com/office/drawing/2014/main" id="{1D5FB7F7-C141-3D06-E4D3-3E6B738B466E}"/>
              </a:ext>
            </a:extLst>
          </p:cNvPr>
          <p:cNvSpPr txBox="1"/>
          <p:nvPr userDrawn="1"/>
        </p:nvSpPr>
        <p:spPr>
          <a:xfrm>
            <a:off x="0" y="6568301"/>
            <a:ext cx="9144000" cy="276999"/>
          </a:xfrm>
          <a:prstGeom prst="rect">
            <a:avLst/>
          </a:prstGeom>
          <a:noFill/>
        </p:spPr>
        <p:txBody>
          <a:bodyPr vert="horz" wrap="square" rtlCol="0">
            <a:spAutoFit/>
          </a:bodyPr>
          <a:lstStyle/>
          <a:p>
            <a:pPr algn="ctr"/>
            <a:r>
              <a:rPr lang="en-US" sz="1200" b="0" dirty="0">
                <a:solidFill>
                  <a:srgbClr val="000000"/>
                </a:solidFill>
                <a:latin typeface="Calibri" panose="020F0502020204030204" pitchFamily="34" charset="0"/>
              </a:rPr>
              <a:t>UNCLASSIFIED</a:t>
            </a:r>
          </a:p>
        </p:txBody>
      </p:sp>
    </p:spTree>
    <p:extLst>
      <p:ext uri="{BB962C8B-B14F-4D97-AF65-F5344CB8AC3E}">
        <p14:creationId xmlns:p14="http://schemas.microsoft.com/office/powerpoint/2010/main" val="1998181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B6C91F-73A0-4D92-BD2E-0FEF7B30666E}" type="datetime1">
              <a:rPr lang="en-US" smtClean="0"/>
              <a:t>7/20/2025</a:t>
            </a:fld>
            <a:endParaRPr lang="en-US"/>
          </a:p>
        </p:txBody>
      </p:sp>
      <p:sp>
        <p:nvSpPr>
          <p:cNvPr id="5" name="Footer Placeholder 4"/>
          <p:cNvSpPr>
            <a:spLocks noGrp="1"/>
          </p:cNvSpPr>
          <p:nvPr>
            <p:ph type="ftr" sz="quarter" idx="11"/>
          </p:nvPr>
        </p:nvSpPr>
        <p:spPr/>
        <p:txBody>
          <a:bodyPr/>
          <a:lstStyle/>
          <a:p>
            <a:r>
              <a:rPr lang="en-US"/>
              <a:t>Southern Maryland Sabres Team Manager Presentation</a:t>
            </a:r>
          </a:p>
        </p:txBody>
      </p:sp>
      <p:sp>
        <p:nvSpPr>
          <p:cNvPr id="6" name="Slide Number Placeholder 5"/>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164827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89BE6D-FC2A-4678-B2E4-F608AD684C7F}" type="datetime1">
              <a:rPr lang="en-US" smtClean="0"/>
              <a:t>7/20/2025</a:t>
            </a:fld>
            <a:endParaRPr lang="en-US"/>
          </a:p>
        </p:txBody>
      </p:sp>
      <p:sp>
        <p:nvSpPr>
          <p:cNvPr id="5" name="Footer Placeholder 4"/>
          <p:cNvSpPr>
            <a:spLocks noGrp="1"/>
          </p:cNvSpPr>
          <p:nvPr>
            <p:ph type="ftr" sz="quarter" idx="11"/>
          </p:nvPr>
        </p:nvSpPr>
        <p:spPr/>
        <p:txBody>
          <a:bodyPr/>
          <a:lstStyle/>
          <a:p>
            <a:r>
              <a:rPr lang="en-US"/>
              <a:t>Southern Maryland Sabres Team Manager Presentation</a:t>
            </a:r>
          </a:p>
        </p:txBody>
      </p:sp>
      <p:sp>
        <p:nvSpPr>
          <p:cNvPr id="6" name="Slide Number Placeholder 5"/>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23580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143000"/>
          </a:xfrm>
        </p:spPr>
        <p:txBody>
          <a:bodyPr/>
          <a:lstStyle/>
          <a:p>
            <a:r>
              <a:rPr lang="en-US"/>
              <a:t>Click to edit Master title style</a:t>
            </a:r>
          </a:p>
        </p:txBody>
      </p:sp>
      <p:sp>
        <p:nvSpPr>
          <p:cNvPr id="3" name="Content Placeholder 2"/>
          <p:cNvSpPr>
            <a:spLocks noGrp="1"/>
          </p:cNvSpPr>
          <p:nvPr>
            <p:ph idx="1"/>
          </p:nvPr>
        </p:nvSpPr>
        <p:spPr>
          <a:xfrm>
            <a:off x="457200" y="1758462"/>
            <a:ext cx="8229600" cy="43677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34B1AD-9D0B-4CC2-94F3-EDAC0A782A1D}" type="datetime1">
              <a:rPr lang="en-US" smtClean="0"/>
              <a:t>7/20/2025</a:t>
            </a:fld>
            <a:endParaRPr lang="en-US"/>
          </a:p>
        </p:txBody>
      </p:sp>
      <p:sp>
        <p:nvSpPr>
          <p:cNvPr id="5" name="Footer Placeholder 4"/>
          <p:cNvSpPr>
            <a:spLocks noGrp="1"/>
          </p:cNvSpPr>
          <p:nvPr>
            <p:ph type="ftr" sz="quarter" idx="11"/>
          </p:nvPr>
        </p:nvSpPr>
        <p:spPr/>
        <p:txBody>
          <a:bodyPr/>
          <a:lstStyle/>
          <a:p>
            <a:r>
              <a:rPr lang="en-US"/>
              <a:t>Southern Maryland Sabres Team Manager Presentation</a:t>
            </a:r>
          </a:p>
        </p:txBody>
      </p:sp>
      <p:sp>
        <p:nvSpPr>
          <p:cNvPr id="6" name="Slide Number Placeholder 5"/>
          <p:cNvSpPr>
            <a:spLocks noGrp="1"/>
          </p:cNvSpPr>
          <p:nvPr>
            <p:ph type="sldNum" sz="quarter" idx="12"/>
          </p:nvPr>
        </p:nvSpPr>
        <p:spPr/>
        <p:txBody>
          <a:bodyPr/>
          <a:lstStyle/>
          <a:p>
            <a:fld id="{533E6371-6992-4EA4-BB35-8E119CAB9B6C}"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1" y="302918"/>
            <a:ext cx="1266326" cy="1145514"/>
          </a:xfrm>
          <a:prstGeom prst="rect">
            <a:avLst/>
          </a:prstGeom>
        </p:spPr>
      </p:pic>
      <p:cxnSp>
        <p:nvCxnSpPr>
          <p:cNvPr id="9" name="Straight Connector 8"/>
          <p:cNvCxnSpPr/>
          <p:nvPr userDrawn="1"/>
        </p:nvCxnSpPr>
        <p:spPr>
          <a:xfrm>
            <a:off x="1828800" y="1448432"/>
            <a:ext cx="6629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969475" y="1524000"/>
            <a:ext cx="6629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057400" y="1617785"/>
            <a:ext cx="6629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46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C950CE-5F72-4763-8F87-4B48C348A813}" type="datetime1">
              <a:rPr lang="en-US" smtClean="0"/>
              <a:t>7/20/2025</a:t>
            </a:fld>
            <a:endParaRPr lang="en-US"/>
          </a:p>
        </p:txBody>
      </p:sp>
      <p:sp>
        <p:nvSpPr>
          <p:cNvPr id="5" name="Footer Placeholder 4"/>
          <p:cNvSpPr>
            <a:spLocks noGrp="1"/>
          </p:cNvSpPr>
          <p:nvPr>
            <p:ph type="ftr" sz="quarter" idx="11"/>
          </p:nvPr>
        </p:nvSpPr>
        <p:spPr/>
        <p:txBody>
          <a:bodyPr/>
          <a:lstStyle/>
          <a:p>
            <a:r>
              <a:rPr lang="en-US"/>
              <a:t>Southern Maryland Sabres Team Manager Presentation</a:t>
            </a:r>
          </a:p>
        </p:txBody>
      </p:sp>
      <p:sp>
        <p:nvSpPr>
          <p:cNvPr id="6" name="Slide Number Placeholder 5"/>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2970061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8B95F3-8F6B-4175-8AA1-5DED3DEFB03C}" type="datetime1">
              <a:rPr lang="en-US" smtClean="0"/>
              <a:t>7/20/2025</a:t>
            </a:fld>
            <a:endParaRPr lang="en-US"/>
          </a:p>
        </p:txBody>
      </p:sp>
      <p:sp>
        <p:nvSpPr>
          <p:cNvPr id="6" name="Footer Placeholder 5"/>
          <p:cNvSpPr>
            <a:spLocks noGrp="1"/>
          </p:cNvSpPr>
          <p:nvPr>
            <p:ph type="ftr" sz="quarter" idx="11"/>
          </p:nvPr>
        </p:nvSpPr>
        <p:spPr/>
        <p:txBody>
          <a:bodyPr/>
          <a:lstStyle/>
          <a:p>
            <a:r>
              <a:rPr lang="en-US"/>
              <a:t>Southern Maryland Sabres Team Manager Presentation</a:t>
            </a:r>
          </a:p>
        </p:txBody>
      </p:sp>
      <p:sp>
        <p:nvSpPr>
          <p:cNvPr id="7" name="Slide Number Placeholder 6"/>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1230713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BF12BF-77AE-4592-B6A8-AB6F7658F06F}" type="datetime1">
              <a:rPr lang="en-US" smtClean="0"/>
              <a:t>7/20/2025</a:t>
            </a:fld>
            <a:endParaRPr lang="en-US"/>
          </a:p>
        </p:txBody>
      </p:sp>
      <p:sp>
        <p:nvSpPr>
          <p:cNvPr id="8" name="Footer Placeholder 7"/>
          <p:cNvSpPr>
            <a:spLocks noGrp="1"/>
          </p:cNvSpPr>
          <p:nvPr>
            <p:ph type="ftr" sz="quarter" idx="11"/>
          </p:nvPr>
        </p:nvSpPr>
        <p:spPr/>
        <p:txBody>
          <a:bodyPr/>
          <a:lstStyle/>
          <a:p>
            <a:r>
              <a:rPr lang="en-US"/>
              <a:t>Southern Maryland Sabres Team Manager Presentation</a:t>
            </a:r>
          </a:p>
        </p:txBody>
      </p:sp>
      <p:sp>
        <p:nvSpPr>
          <p:cNvPr id="9" name="Slide Number Placeholder 8"/>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2647912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B48DA4-8FFC-4B72-878C-5FAEFD2C5E3A}" type="datetime1">
              <a:rPr lang="en-US" smtClean="0"/>
              <a:t>7/20/2025</a:t>
            </a:fld>
            <a:endParaRPr lang="en-US"/>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5" name="Slide Number Placeholder 4"/>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3969445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35EB2-E58C-4906-92E6-7FEAB0E23F23}" type="datetime1">
              <a:rPr lang="en-US" smtClean="0"/>
              <a:t>7/20/2025</a:t>
            </a:fld>
            <a:endParaRPr lang="en-US"/>
          </a:p>
        </p:txBody>
      </p:sp>
      <p:sp>
        <p:nvSpPr>
          <p:cNvPr id="3" name="Footer Placeholder 2"/>
          <p:cNvSpPr>
            <a:spLocks noGrp="1"/>
          </p:cNvSpPr>
          <p:nvPr>
            <p:ph type="ftr" sz="quarter" idx="11"/>
          </p:nvPr>
        </p:nvSpPr>
        <p:spPr/>
        <p:txBody>
          <a:bodyPr/>
          <a:lstStyle/>
          <a:p>
            <a:r>
              <a:rPr lang="en-US"/>
              <a:t>Southern Maryland Sabres Team Manager Presentation</a:t>
            </a:r>
          </a:p>
        </p:txBody>
      </p:sp>
      <p:sp>
        <p:nvSpPr>
          <p:cNvPr id="4" name="Slide Number Placeholder 3"/>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339485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E7CCDA-4902-41D8-B544-6616D1E89231}" type="datetime1">
              <a:rPr lang="en-US" smtClean="0"/>
              <a:t>7/20/2025</a:t>
            </a:fld>
            <a:endParaRPr lang="en-US"/>
          </a:p>
        </p:txBody>
      </p:sp>
      <p:sp>
        <p:nvSpPr>
          <p:cNvPr id="6" name="Footer Placeholder 5"/>
          <p:cNvSpPr>
            <a:spLocks noGrp="1"/>
          </p:cNvSpPr>
          <p:nvPr>
            <p:ph type="ftr" sz="quarter" idx="11"/>
          </p:nvPr>
        </p:nvSpPr>
        <p:spPr/>
        <p:txBody>
          <a:bodyPr/>
          <a:lstStyle/>
          <a:p>
            <a:r>
              <a:rPr lang="en-US"/>
              <a:t>Southern Maryland Sabres Team Manager Presentation</a:t>
            </a:r>
          </a:p>
        </p:txBody>
      </p:sp>
      <p:sp>
        <p:nvSpPr>
          <p:cNvPr id="7" name="Slide Number Placeholder 6"/>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197772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1BBB30-E6AB-41A0-A220-1CB54F86EA89}" type="datetime1">
              <a:rPr lang="en-US" smtClean="0"/>
              <a:t>7/20/2025</a:t>
            </a:fld>
            <a:endParaRPr lang="en-US"/>
          </a:p>
        </p:txBody>
      </p:sp>
      <p:sp>
        <p:nvSpPr>
          <p:cNvPr id="6" name="Footer Placeholder 5"/>
          <p:cNvSpPr>
            <a:spLocks noGrp="1"/>
          </p:cNvSpPr>
          <p:nvPr>
            <p:ph type="ftr" sz="quarter" idx="11"/>
          </p:nvPr>
        </p:nvSpPr>
        <p:spPr/>
        <p:txBody>
          <a:bodyPr/>
          <a:lstStyle/>
          <a:p>
            <a:r>
              <a:rPr lang="en-US"/>
              <a:t>Southern Maryland Sabres Team Manager Presentation</a:t>
            </a:r>
          </a:p>
        </p:txBody>
      </p:sp>
      <p:sp>
        <p:nvSpPr>
          <p:cNvPr id="7" name="Slide Number Placeholder 6"/>
          <p:cNvSpPr>
            <a:spLocks noGrp="1"/>
          </p:cNvSpPr>
          <p:nvPr>
            <p:ph type="sldNum" sz="quarter" idx="12"/>
          </p:nvPr>
        </p:nvSpPr>
        <p:spPr/>
        <p:txBody>
          <a:bodyPr/>
          <a:lstStyle/>
          <a:p>
            <a:fld id="{533E6371-6992-4EA4-BB35-8E119CAB9B6C}" type="slidenum">
              <a:rPr lang="en-US" smtClean="0"/>
              <a:t>‹#›</a:t>
            </a:fld>
            <a:endParaRPr lang="en-US"/>
          </a:p>
        </p:txBody>
      </p:sp>
    </p:spTree>
    <p:extLst>
      <p:ext uri="{BB962C8B-B14F-4D97-AF65-F5344CB8AC3E}">
        <p14:creationId xmlns:p14="http://schemas.microsoft.com/office/powerpoint/2010/main" val="269293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88772-6CE1-4FEF-9601-F487CB47AC8B}" type="datetime1">
              <a:rPr lang="en-US" smtClean="0"/>
              <a:t>7/20/2025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Southern Maryland Sabres Team Manager Presentation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E6371-6992-4EA4-BB35-8E119CAB9B6C}" type="slidenum">
              <a:rPr lang="en-US" smtClean="0"/>
              <a:t>‹#›</a:t>
            </a:fld>
            <a:endParaRPr lang="en-US"/>
          </a:p>
        </p:txBody>
      </p:sp>
      <p:sp>
        <p:nvSpPr>
          <p:cNvPr id="9" name="TextBox 8">
            <a:extLst>
              <a:ext uri="{FF2B5EF4-FFF2-40B4-BE49-F238E27FC236}">
                <a16:creationId xmlns:a16="http://schemas.microsoft.com/office/drawing/2014/main" id="{DFFE7DAA-7E57-97F2-304F-41E9A8C29FC3}"/>
              </a:ext>
            </a:extLst>
          </p:cNvPr>
          <p:cNvSpPr txBox="1"/>
          <p:nvPr userDrawn="1">
            <p:extLst>
              <p:ext uri="{1162E1C5-73C7-4A58-AE30-91384D911F3F}">
                <p184:classification xmlns:p184="http://schemas.microsoft.com/office/powerpoint/2018/4/main" val="hdr"/>
              </p:ext>
            </p:extLst>
          </p:nvPr>
        </p:nvSpPr>
        <p:spPr>
          <a:xfrm>
            <a:off x="0" y="0"/>
            <a:ext cx="1804988" cy="182880"/>
          </a:xfrm>
          <a:prstGeom prst="rect">
            <a:avLst/>
          </a:prstGeom>
        </p:spPr>
        <p:txBody>
          <a:bodyPr horzOverflow="overflow" lIns="0" tIns="0" rIns="0" bIns="0">
            <a:spAutoFit/>
          </a:bodyPr>
          <a:lstStyle/>
          <a:p>
            <a:pPr algn="l"/>
            <a:r>
              <a:rPr lang="en-US" sz="1200">
                <a:solidFill>
                  <a:srgbClr val="000000"/>
                </a:solidFill>
                <a:latin typeface="Calibri" panose="020F0502020204030204" pitchFamily="34" charset="0"/>
                <a:cs typeface="Calibri" panose="020F0502020204030204" pitchFamily="34" charset="0"/>
              </a:rPr>
              <a:t>Classification: UNCLASSIFIED</a:t>
            </a:r>
          </a:p>
        </p:txBody>
      </p:sp>
      <p:sp>
        <p:nvSpPr>
          <p:cNvPr id="10" name="TextBox 9">
            <a:extLst>
              <a:ext uri="{FF2B5EF4-FFF2-40B4-BE49-F238E27FC236}">
                <a16:creationId xmlns:a16="http://schemas.microsoft.com/office/drawing/2014/main" id="{AB91E429-278B-3B6B-AF13-21FFDC68F333}"/>
              </a:ext>
            </a:extLst>
          </p:cNvPr>
          <p:cNvSpPr txBox="1"/>
          <p:nvPr userDrawn="1">
            <p:extLst>
              <p:ext uri="{1162E1C5-73C7-4A58-AE30-91384D911F3F}">
                <p184:classification xmlns:p184="http://schemas.microsoft.com/office/powerpoint/2018/4/main" val="ftr"/>
              </p:ext>
            </p:extLst>
          </p:nvPr>
        </p:nvSpPr>
        <p:spPr>
          <a:xfrm>
            <a:off x="0" y="6675120"/>
            <a:ext cx="1804988" cy="182880"/>
          </a:xfrm>
          <a:prstGeom prst="rect">
            <a:avLst/>
          </a:prstGeom>
        </p:spPr>
        <p:txBody>
          <a:bodyPr horzOverflow="overflow" lIns="0" tIns="0" rIns="0" bIns="0">
            <a:spAutoFit/>
          </a:bodyPr>
          <a:lstStyle/>
          <a:p>
            <a:pPr algn="l"/>
            <a:r>
              <a:rPr lang="en-US" sz="1200">
                <a:solidFill>
                  <a:srgbClr val="000000"/>
                </a:solidFill>
                <a:latin typeface="Calibri" panose="020F0502020204030204" pitchFamily="34" charset="0"/>
                <a:cs typeface="Calibri" panose="020F0502020204030204" pitchFamily="34" charset="0"/>
              </a:rPr>
              <a:t>Classification: UNCLASSIFIED</a:t>
            </a:r>
          </a:p>
        </p:txBody>
      </p:sp>
      <p:sp>
        <p:nvSpPr>
          <p:cNvPr id="7" name="AACG_Header_Shape">
            <a:extLst>
              <a:ext uri="{FF2B5EF4-FFF2-40B4-BE49-F238E27FC236}">
                <a16:creationId xmlns:a16="http://schemas.microsoft.com/office/drawing/2014/main" id="{63A5E481-671B-A208-98C0-38D8DD8426E2}"/>
              </a:ext>
            </a:extLst>
          </p:cNvPr>
          <p:cNvSpPr txBox="1"/>
          <p:nvPr userDrawn="1"/>
        </p:nvSpPr>
        <p:spPr>
          <a:xfrm>
            <a:off x="0" y="0"/>
            <a:ext cx="9144000" cy="276999"/>
          </a:xfrm>
          <a:prstGeom prst="rect">
            <a:avLst/>
          </a:prstGeom>
          <a:noFill/>
        </p:spPr>
        <p:txBody>
          <a:bodyPr vert="horz" wrap="square" rtlCol="0">
            <a:spAutoFit/>
          </a:bodyPr>
          <a:lstStyle/>
          <a:p>
            <a:pPr algn="ctr"/>
            <a:r>
              <a:rPr lang="en-US" sz="1200" b="0" dirty="0">
                <a:solidFill>
                  <a:srgbClr val="000000"/>
                </a:solidFill>
                <a:latin typeface="Calibri" panose="020F0502020204030204" pitchFamily="34" charset="0"/>
              </a:rPr>
              <a:t>UNCLASSIFIED</a:t>
            </a:r>
          </a:p>
        </p:txBody>
      </p:sp>
      <p:sp>
        <p:nvSpPr>
          <p:cNvPr id="8" name="AACG_Footer_Shape">
            <a:extLst>
              <a:ext uri="{FF2B5EF4-FFF2-40B4-BE49-F238E27FC236}">
                <a16:creationId xmlns:a16="http://schemas.microsoft.com/office/drawing/2014/main" id="{B53ECBDB-C2A3-8F64-713A-E3D24E28A6CD}"/>
              </a:ext>
            </a:extLst>
          </p:cNvPr>
          <p:cNvSpPr txBox="1"/>
          <p:nvPr userDrawn="1"/>
        </p:nvSpPr>
        <p:spPr>
          <a:xfrm>
            <a:off x="0" y="6568301"/>
            <a:ext cx="9144000" cy="276999"/>
          </a:xfrm>
          <a:prstGeom prst="rect">
            <a:avLst/>
          </a:prstGeom>
          <a:noFill/>
        </p:spPr>
        <p:txBody>
          <a:bodyPr vert="horz" wrap="square" rtlCol="0">
            <a:spAutoFit/>
          </a:bodyPr>
          <a:lstStyle/>
          <a:p>
            <a:pPr algn="ctr"/>
            <a:r>
              <a:rPr lang="en-US" sz="1200" b="0" dirty="0">
                <a:solidFill>
                  <a:srgbClr val="000000"/>
                </a:solidFill>
                <a:latin typeface="Calibri" panose="020F0502020204030204" pitchFamily="34" charset="0"/>
              </a:rPr>
              <a:t>UNCLASSIFIED</a:t>
            </a:r>
          </a:p>
        </p:txBody>
      </p:sp>
      <p:sp>
        <p:nvSpPr>
          <p:cNvPr id="11" name="AACG_CaveatHeader_Shape">
            <a:extLst>
              <a:ext uri="{FF2B5EF4-FFF2-40B4-BE49-F238E27FC236}">
                <a16:creationId xmlns:a16="http://schemas.microsoft.com/office/drawing/2014/main" id="{33501D70-A1C9-A62E-4AC2-FEF6B7BACF57}"/>
              </a:ext>
            </a:extLst>
          </p:cNvPr>
          <p:cNvSpPr txBox="1"/>
          <p:nvPr userDrawn="1"/>
        </p:nvSpPr>
        <p:spPr>
          <a:xfrm>
            <a:off x="0" y="279400"/>
            <a:ext cx="9144000" cy="276999"/>
          </a:xfrm>
          <a:prstGeom prst="rect">
            <a:avLst/>
          </a:prstGeom>
          <a:noFill/>
        </p:spPr>
        <p:txBody>
          <a:bodyPr vert="horz" wrap="square" rtlCol="0">
            <a:spAutoFit/>
          </a:bodyPr>
          <a:lstStyle/>
          <a:p>
            <a:pPr algn="l"/>
            <a:endParaRPr lang="en-US" sz="1200"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074586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abresmites@g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tlantichockeyfederation.com/important-documents/" TargetMode="External"/><Relationship Id="rId2" Type="http://schemas.openxmlformats.org/officeDocument/2006/relationships/hyperlink" Target="https://www.cbhl.org/team-manager-resources/team-manager-resources/97758" TargetMode="External"/><Relationship Id="rId1" Type="http://schemas.openxmlformats.org/officeDocument/2006/relationships/slideLayout" Target="../slideLayouts/slideLayout2.xml"/><Relationship Id="rId4" Type="http://schemas.openxmlformats.org/officeDocument/2006/relationships/hyperlink" Target="https://atlantichockeyfederation.com/gameday-protoco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afesporttrained.org/#/login" TargetMode="External"/><Relationship Id="rId2" Type="http://schemas.openxmlformats.org/officeDocument/2006/relationships/hyperlink" Target="https://membership.usahockey.com/" TargetMode="External"/><Relationship Id="rId1" Type="http://schemas.openxmlformats.org/officeDocument/2006/relationships/slideLayout" Target="../slideLayouts/slideLayout2.xml"/><Relationship Id="rId4" Type="http://schemas.openxmlformats.org/officeDocument/2006/relationships/hyperlink" Target="https://www.usahockey.com/backgroundscre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dn1.sportngin.com/attachments/document/6b96-3321583/Safe_Sport_Handbook_12-31-2024.pdf?_gl=1*1b5cmgy*_ga*NTI4MDQzOTMwLjE3NTMwNDAyMzE.*_ga_PQ25JN9PJ8*czE3NTMwNDA3NTIkbzEkZzAkdDE3NTMwNDA3NTIkajYwJGwwJGgw#_ga=2.197441135.1552289994.1753040782-528043930.175304023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afesport@usahockey.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838200"/>
            <a:ext cx="7772400" cy="1470025"/>
          </a:xfrm>
        </p:spPr>
        <p:txBody>
          <a:bodyPr/>
          <a:lstStyle/>
          <a:p>
            <a:r>
              <a:rPr lang="en-US" dirty="0"/>
              <a:t>Team Managers Training (CBHL)</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52531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10000"/>
          </a:bodyPr>
          <a:lstStyle/>
          <a:p>
            <a:pPr marL="0" indent="0">
              <a:buNone/>
            </a:pPr>
            <a:endParaRPr lang="en-US" sz="2800" dirty="0"/>
          </a:p>
          <a:p>
            <a:r>
              <a:rPr lang="en-US" sz="2800" dirty="0"/>
              <a:t>All tournaments must be sent to the Board of Directors for approval. </a:t>
            </a:r>
          </a:p>
          <a:p>
            <a:r>
              <a:rPr lang="en-US" sz="2800" dirty="0"/>
              <a:t>If team opts to participate in more than one tournament, it is the coaches/team managers responsibility to get buy-in from the team, as well as collect the additional funds needed. </a:t>
            </a:r>
          </a:p>
          <a:p>
            <a:r>
              <a:rPr lang="en-US" sz="2800" dirty="0"/>
              <a:t>Once a tournament has been approved, you may register and email the Treasurer with payment information/invoice for them to pay.  </a:t>
            </a:r>
          </a:p>
          <a:p>
            <a:r>
              <a:rPr lang="en-US" sz="2800" dirty="0"/>
              <a:t>Upfront tournament payments will need to be paid back to the club no later than 12/31 of every season.</a:t>
            </a:r>
          </a:p>
          <a:p>
            <a:endParaRPr lang="en-US" sz="2800" dirty="0"/>
          </a:p>
          <a:p>
            <a:pPr marL="0" indent="0">
              <a:buNone/>
            </a:pPr>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Tournament Policy</a:t>
            </a:r>
          </a:p>
        </p:txBody>
      </p:sp>
    </p:spTree>
    <p:extLst>
      <p:ext uri="{BB962C8B-B14F-4D97-AF65-F5344CB8AC3E}">
        <p14:creationId xmlns:p14="http://schemas.microsoft.com/office/powerpoint/2010/main" val="2825689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4513"/>
            <a:ext cx="8229600" cy="4421650"/>
          </a:xfrm>
        </p:spPr>
        <p:txBody>
          <a:bodyPr>
            <a:normAutofit/>
          </a:bodyPr>
          <a:lstStyle/>
          <a:p>
            <a:endParaRPr lang="en-US" sz="1800" dirty="0"/>
          </a:p>
          <a:p>
            <a:r>
              <a:rPr lang="en-US" sz="1800" dirty="0"/>
              <a:t>Arrange for the following off-ice officials/volunteers to help during the game:</a:t>
            </a:r>
          </a:p>
          <a:p>
            <a:pPr lvl="1"/>
            <a:r>
              <a:rPr lang="en-US" sz="1800" dirty="0"/>
              <a:t>Scorekeeper</a:t>
            </a:r>
          </a:p>
          <a:p>
            <a:pPr lvl="1"/>
            <a:r>
              <a:rPr lang="en-US" sz="1800" dirty="0"/>
              <a:t>Timekeeper</a:t>
            </a:r>
          </a:p>
          <a:p>
            <a:pPr lvl="1"/>
            <a:r>
              <a:rPr lang="en-US" sz="1800" dirty="0"/>
              <a:t>Penalty Box</a:t>
            </a:r>
          </a:p>
          <a:p>
            <a:pPr marL="457200" lvl="1" indent="0">
              <a:buNone/>
            </a:pPr>
            <a:endParaRPr lang="en-US" sz="1800" dirty="0"/>
          </a:p>
          <a:p>
            <a:r>
              <a:rPr lang="en-US" sz="1800" dirty="0"/>
              <a:t>For CBHL/AHF home games, ensure scorekeeper knows how to properly use </a:t>
            </a:r>
            <a:r>
              <a:rPr lang="en-US" sz="1800" dirty="0" err="1"/>
              <a:t>GameSheet</a:t>
            </a:r>
            <a:r>
              <a:rPr lang="en-US" sz="1800" dirty="0"/>
              <a:t>. Instruction links for CBHL, and AHF, on next page.</a:t>
            </a:r>
          </a:p>
          <a:p>
            <a:pPr marL="0" indent="0">
              <a:buNone/>
            </a:pPr>
            <a:endParaRPr lang="en-US" sz="1800" dirty="0"/>
          </a:p>
          <a:p>
            <a:r>
              <a:rPr lang="en-US" sz="1800" dirty="0"/>
              <a:t>***8U Half-Ice will continue to have stickers and paper scoresheets, for CBHL Jamborees only. You can download and print the Half-Ice Score Sheet, as well as get the template for sticker, at the CBHL Team Managers link, on next page. Please see </a:t>
            </a:r>
            <a:r>
              <a:rPr lang="en-US" sz="1800" dirty="0">
                <a:hlinkClick r:id="rId2"/>
              </a:rPr>
              <a:t>Mite Coordinator</a:t>
            </a:r>
            <a:r>
              <a:rPr lang="en-US" sz="1800" dirty="0"/>
              <a:t> for further details. </a:t>
            </a:r>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Manager’s Game Day</a:t>
            </a:r>
          </a:p>
        </p:txBody>
      </p:sp>
    </p:spTree>
    <p:extLst>
      <p:ext uri="{BB962C8B-B14F-4D97-AF65-F5344CB8AC3E}">
        <p14:creationId xmlns:p14="http://schemas.microsoft.com/office/powerpoint/2010/main" val="692842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r>
              <a:rPr lang="en-US" sz="4300" dirty="0"/>
              <a:t>The role of the off-ice official Scorekeeper includes undivided attention to the game in progress and to ensure they know how to properly use </a:t>
            </a:r>
            <a:r>
              <a:rPr lang="en-US" sz="4300" dirty="0" err="1"/>
              <a:t>GameSheet</a:t>
            </a:r>
            <a:r>
              <a:rPr lang="en-US" sz="4300" dirty="0"/>
              <a:t>.  </a:t>
            </a:r>
          </a:p>
          <a:p>
            <a:endParaRPr lang="en-US" sz="4300" dirty="0"/>
          </a:p>
          <a:p>
            <a:r>
              <a:rPr lang="en-US" sz="4300" dirty="0"/>
              <a:t>Before every CBHL, and AHF, home game the Scorekeeper will be responsible for finding the Head Coach of each team and securing the game rosters prior to the start of the game. </a:t>
            </a:r>
          </a:p>
          <a:p>
            <a:endParaRPr lang="en-US" sz="4300" dirty="0"/>
          </a:p>
          <a:p>
            <a:pPr lvl="1"/>
            <a:r>
              <a:rPr lang="en-US" sz="4300" dirty="0"/>
              <a:t>Instructions on how to use </a:t>
            </a:r>
            <a:r>
              <a:rPr lang="en-US" sz="4300" dirty="0" err="1"/>
              <a:t>GameSheet</a:t>
            </a:r>
            <a:r>
              <a:rPr lang="en-US" sz="4300" dirty="0"/>
              <a:t> for CBHL, and more, can be found at </a:t>
            </a:r>
            <a:r>
              <a:rPr lang="en-US" sz="4300" dirty="0">
                <a:hlinkClick r:id="rId2"/>
              </a:rPr>
              <a:t>https://www.cbhl.org/team-manager-resources/team-manager-resources/97758</a:t>
            </a:r>
            <a:r>
              <a:rPr lang="en-US" sz="4300" dirty="0"/>
              <a:t> </a:t>
            </a:r>
          </a:p>
          <a:p>
            <a:pPr lvl="1"/>
            <a:r>
              <a:rPr lang="en-US" sz="4300" dirty="0"/>
              <a:t>Coaches </a:t>
            </a:r>
            <a:r>
              <a:rPr lang="en-US" sz="4300" dirty="0">
                <a:highlight>
                  <a:srgbClr val="FFFF00"/>
                </a:highlight>
              </a:rPr>
              <a:t>MUST</a:t>
            </a:r>
            <a:r>
              <a:rPr lang="en-US" sz="4300" dirty="0"/>
              <a:t> sign the scoresheet </a:t>
            </a:r>
            <a:r>
              <a:rPr lang="en-US" sz="4300" dirty="0">
                <a:highlight>
                  <a:srgbClr val="FFFF00"/>
                </a:highlight>
              </a:rPr>
              <a:t>PRIOR</a:t>
            </a:r>
            <a:r>
              <a:rPr lang="en-US" sz="4300" dirty="0"/>
              <a:t> to the game. The coach is only signing to verify their roster. To make sure their roster is correct with suspended/injured players.</a:t>
            </a:r>
          </a:p>
          <a:p>
            <a:pPr marL="0" indent="0">
              <a:buNone/>
            </a:pPr>
            <a:endParaRPr lang="en-US" sz="4300" dirty="0"/>
          </a:p>
          <a:p>
            <a:r>
              <a:rPr lang="en-US" sz="4300" dirty="0"/>
              <a:t>For AHF home games, </a:t>
            </a:r>
            <a:r>
              <a:rPr lang="en-US" sz="4300" dirty="0" err="1"/>
              <a:t>GameSheet</a:t>
            </a:r>
            <a:r>
              <a:rPr lang="en-US" sz="4300" dirty="0"/>
              <a:t> guidance is below:</a:t>
            </a:r>
          </a:p>
          <a:p>
            <a:pPr lvl="1"/>
            <a:r>
              <a:rPr lang="en-US" sz="4300" dirty="0" err="1"/>
              <a:t>Gamesheet</a:t>
            </a:r>
            <a:r>
              <a:rPr lang="en-US" sz="4300" dirty="0"/>
              <a:t>: </a:t>
            </a:r>
            <a:r>
              <a:rPr lang="en-US" sz="4400" dirty="0">
                <a:hlinkClick r:id="rId3"/>
              </a:rPr>
              <a:t>Important Documents - Atlantic Hockey Federation</a:t>
            </a:r>
            <a:endParaRPr lang="en-US" sz="4300" dirty="0"/>
          </a:p>
          <a:p>
            <a:pPr lvl="1"/>
            <a:r>
              <a:rPr lang="en-US" sz="4300" dirty="0"/>
              <a:t>Game Day Protocols: </a:t>
            </a:r>
            <a:r>
              <a:rPr lang="en-US" sz="4300" dirty="0">
                <a:hlinkClick r:id="rId4"/>
              </a:rPr>
              <a:t>https://atlantichockeyfederation.com/gameday-protocols</a:t>
            </a:r>
            <a:r>
              <a:rPr lang="en-US" sz="4300" dirty="0"/>
              <a:t> / </a:t>
            </a:r>
          </a:p>
          <a:p>
            <a:pPr lvl="1"/>
            <a:r>
              <a:rPr lang="en-US" sz="4300" dirty="0"/>
              <a:t>Coaches, </a:t>
            </a:r>
            <a:r>
              <a:rPr lang="en-US" sz="4300" dirty="0">
                <a:highlight>
                  <a:srgbClr val="FFFF00"/>
                </a:highlight>
              </a:rPr>
              <a:t>MUST</a:t>
            </a:r>
            <a:r>
              <a:rPr lang="en-US" sz="4300" dirty="0"/>
              <a:t> sign the scoresheet </a:t>
            </a:r>
            <a:r>
              <a:rPr lang="en-US" sz="4300" dirty="0">
                <a:highlight>
                  <a:srgbClr val="FFFF00"/>
                </a:highlight>
              </a:rPr>
              <a:t>AFTER</a:t>
            </a:r>
            <a:r>
              <a:rPr lang="en-US" sz="4300" dirty="0"/>
              <a:t> the game. </a:t>
            </a:r>
          </a:p>
          <a:p>
            <a:pPr marL="0" indent="0">
              <a:buNone/>
            </a:pPr>
            <a:endParaRPr lang="en-US" sz="4300" dirty="0"/>
          </a:p>
          <a:p>
            <a:r>
              <a:rPr lang="en-US" sz="4300" dirty="0"/>
              <a:t>Goals, assists and penalties, as reported by the referee, must be recorded accurately and quickly in order to minimize unnecessary delays.</a:t>
            </a:r>
          </a:p>
          <a:p>
            <a:pPr marL="0" indent="0">
              <a:buNone/>
            </a:pPr>
            <a:endParaRPr lang="en-US" sz="4300" dirty="0"/>
          </a:p>
          <a:p>
            <a:r>
              <a:rPr lang="en-US" sz="4300" dirty="0"/>
              <a:t>After the game, the scorekeeper will ensure </a:t>
            </a:r>
            <a:r>
              <a:rPr lang="en-US" sz="4300" dirty="0" err="1"/>
              <a:t>GameSheet</a:t>
            </a:r>
            <a:r>
              <a:rPr lang="en-US" sz="4300" dirty="0"/>
              <a:t> is properly completed and signed by the officials. It is the refs job to verify the scoresheet goals/penalties/</a:t>
            </a:r>
            <a:r>
              <a:rPr lang="en-US" sz="4300" dirty="0" err="1"/>
              <a:t>etc</a:t>
            </a:r>
            <a:r>
              <a:rPr lang="en-US" sz="4300" dirty="0"/>
              <a:t>, NOT the coaches.</a:t>
            </a:r>
          </a:p>
          <a:p>
            <a:endParaRPr lang="en-US" dirty="0"/>
          </a:p>
        </p:txBody>
      </p:sp>
      <p:sp>
        <p:nvSpPr>
          <p:cNvPr id="6" name="Footer Placeholder 5"/>
          <p:cNvSpPr>
            <a:spLocks noGrp="1"/>
          </p:cNvSpPr>
          <p:nvPr>
            <p:ph type="ftr" sz="quarter" idx="11"/>
          </p:nvPr>
        </p:nvSpPr>
        <p:spPr/>
        <p:txBody>
          <a:bodyPr/>
          <a:lstStyle/>
          <a:p>
            <a:r>
              <a:rPr lang="en-US"/>
              <a:t>Southern Maryland Sabres Team Manager Presentation</a:t>
            </a:r>
          </a:p>
        </p:txBody>
      </p:sp>
      <p:sp>
        <p:nvSpPr>
          <p:cNvPr id="7" name="Title 6"/>
          <p:cNvSpPr>
            <a:spLocks noGrp="1"/>
          </p:cNvSpPr>
          <p:nvPr>
            <p:ph type="title"/>
          </p:nvPr>
        </p:nvSpPr>
        <p:spPr/>
        <p:txBody>
          <a:bodyPr>
            <a:normAutofit/>
          </a:bodyPr>
          <a:lstStyle/>
          <a:p>
            <a:r>
              <a:rPr lang="en-US" dirty="0"/>
              <a:t>Off-Ice Officials</a:t>
            </a:r>
            <a:br>
              <a:rPr lang="en-US" dirty="0"/>
            </a:br>
            <a:r>
              <a:rPr lang="en-US" sz="2200" dirty="0"/>
              <a:t>Scorekeeper</a:t>
            </a:r>
          </a:p>
        </p:txBody>
      </p:sp>
    </p:spTree>
    <p:extLst>
      <p:ext uri="{BB962C8B-B14F-4D97-AF65-F5344CB8AC3E}">
        <p14:creationId xmlns:p14="http://schemas.microsoft.com/office/powerpoint/2010/main" val="1390471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Off-ice officials cont.</a:t>
            </a:r>
            <a:br>
              <a:rPr lang="en-US" dirty="0"/>
            </a:br>
            <a:r>
              <a:rPr lang="en-US" sz="2000" dirty="0"/>
              <a:t>Timekeeper/Penalty Box</a:t>
            </a:r>
          </a:p>
        </p:txBody>
      </p:sp>
      <p:sp>
        <p:nvSpPr>
          <p:cNvPr id="6" name="Content Placeholder 5"/>
          <p:cNvSpPr>
            <a:spLocks noGrp="1"/>
          </p:cNvSpPr>
          <p:nvPr>
            <p:ph idx="1"/>
          </p:nvPr>
        </p:nvSpPr>
        <p:spPr/>
        <p:txBody>
          <a:bodyPr>
            <a:normAutofit/>
          </a:bodyPr>
          <a:lstStyle/>
          <a:p>
            <a:r>
              <a:rPr lang="en-US" dirty="0"/>
              <a:t>The game clock must be stopped and started at the appropriate times and special attention should be paid as to whether the clock is functioning properly. </a:t>
            </a:r>
          </a:p>
          <a:p>
            <a:pPr marL="0" indent="0">
              <a:buNone/>
            </a:pPr>
            <a:endParaRPr lang="en-US" dirty="0"/>
          </a:p>
          <a:p>
            <a:r>
              <a:rPr lang="en-US" dirty="0"/>
              <a:t>Penalty expiration situations must also be handled smoothly and efficiently in order to create a fair playing environment. </a:t>
            </a:r>
          </a:p>
        </p:txBody>
      </p:sp>
      <p:sp>
        <p:nvSpPr>
          <p:cNvPr id="2" name="Footer Placeholder 1"/>
          <p:cNvSpPr>
            <a:spLocks noGrp="1"/>
          </p:cNvSpPr>
          <p:nvPr>
            <p:ph type="ftr" sz="quarter" idx="11"/>
          </p:nvPr>
        </p:nvSpPr>
        <p:spPr/>
        <p:txBody>
          <a:bodyPr/>
          <a:lstStyle/>
          <a:p>
            <a:r>
              <a:rPr lang="en-US"/>
              <a:t>Southern Maryland Sabres Team Manager Presentation</a:t>
            </a:r>
          </a:p>
        </p:txBody>
      </p:sp>
    </p:spTree>
    <p:extLst>
      <p:ext uri="{BB962C8B-B14F-4D97-AF65-F5344CB8AC3E}">
        <p14:creationId xmlns:p14="http://schemas.microsoft.com/office/powerpoint/2010/main" val="780236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Tips to work with the ON ICE crew</a:t>
            </a:r>
          </a:p>
        </p:txBody>
      </p:sp>
      <p:sp>
        <p:nvSpPr>
          <p:cNvPr id="5" name="Content Placeholder 4"/>
          <p:cNvSpPr>
            <a:spLocks noGrp="1"/>
          </p:cNvSpPr>
          <p:nvPr>
            <p:ph idx="1"/>
          </p:nvPr>
        </p:nvSpPr>
        <p:spPr>
          <a:xfrm>
            <a:off x="457200" y="1695636"/>
            <a:ext cx="8229600" cy="4305670"/>
          </a:xfrm>
        </p:spPr>
        <p:txBody>
          <a:bodyPr>
            <a:normAutofit fontScale="70000" lnSpcReduction="20000"/>
          </a:bodyPr>
          <a:lstStyle/>
          <a:p>
            <a:r>
              <a:rPr lang="en-US" dirty="0"/>
              <a:t>Establish a rapport with the officials before the game during warm-ups</a:t>
            </a:r>
          </a:p>
          <a:p>
            <a:r>
              <a:rPr lang="en-US" dirty="0"/>
              <a:t>Let them know you are ready to assist them.</a:t>
            </a:r>
          </a:p>
          <a:p>
            <a:r>
              <a:rPr lang="en-US" dirty="0"/>
              <a:t>Alert them if you have a new timekeeper or you anticipate any problems.</a:t>
            </a:r>
          </a:p>
          <a:p>
            <a:r>
              <a:rPr lang="en-US" dirty="0"/>
              <a:t>Show respect at all times.</a:t>
            </a:r>
          </a:p>
          <a:p>
            <a:r>
              <a:rPr lang="en-US" dirty="0"/>
              <a:t>Communicate with your officials. Avoid blowing the horn to get their attention.</a:t>
            </a:r>
          </a:p>
          <a:p>
            <a:r>
              <a:rPr lang="en-US" dirty="0"/>
              <a:t>Remember, in many situations (except in cases where players leave the penalty bench prematurely), the on-ice official does not have the authority to stop play for a situation that can be addressed during the next normal stoppage. </a:t>
            </a:r>
          </a:p>
          <a:p>
            <a:r>
              <a:rPr lang="en-US" dirty="0"/>
              <a:t>Patience, in this case, is a must for any off-ice official.</a:t>
            </a:r>
          </a:p>
        </p:txBody>
      </p:sp>
      <p:sp>
        <p:nvSpPr>
          <p:cNvPr id="2" name="Footer Placeholder 1"/>
          <p:cNvSpPr>
            <a:spLocks noGrp="1"/>
          </p:cNvSpPr>
          <p:nvPr>
            <p:ph type="ftr" sz="quarter" idx="11"/>
          </p:nvPr>
        </p:nvSpPr>
        <p:spPr/>
        <p:txBody>
          <a:bodyPr/>
          <a:lstStyle/>
          <a:p>
            <a:r>
              <a:rPr lang="en-US"/>
              <a:t>Southern Maryland Sabres Team Manager Presentation</a:t>
            </a:r>
          </a:p>
        </p:txBody>
      </p:sp>
    </p:spTree>
    <p:extLst>
      <p:ext uri="{BB962C8B-B14F-4D97-AF65-F5344CB8AC3E}">
        <p14:creationId xmlns:p14="http://schemas.microsoft.com/office/powerpoint/2010/main" val="384479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tips</a:t>
            </a:r>
          </a:p>
        </p:txBody>
      </p:sp>
      <p:sp>
        <p:nvSpPr>
          <p:cNvPr id="3" name="Content Placeholder 2"/>
          <p:cNvSpPr>
            <a:spLocks noGrp="1"/>
          </p:cNvSpPr>
          <p:nvPr>
            <p:ph idx="1"/>
          </p:nvPr>
        </p:nvSpPr>
        <p:spPr/>
        <p:txBody>
          <a:bodyPr>
            <a:normAutofit fontScale="85000" lnSpcReduction="20000"/>
          </a:bodyPr>
          <a:lstStyle/>
          <a:p>
            <a:r>
              <a:rPr lang="en-US" dirty="0"/>
              <a:t>If a situation or explanation is unclear, don’t hesitate to ask for clarification from the on-ice officials.</a:t>
            </a:r>
          </a:p>
          <a:p>
            <a:r>
              <a:rPr lang="en-US" dirty="0"/>
              <a:t>The most common situations that tend to cause confusion are multiple penalty situations, delayed penalty situations and penalty termination as the result of a goal being scored</a:t>
            </a:r>
          </a:p>
          <a:p>
            <a:r>
              <a:rPr lang="en-US" dirty="0"/>
              <a:t>Support your on-ice teammates by offering your version of any incident, only when asked. </a:t>
            </a:r>
          </a:p>
          <a:p>
            <a:r>
              <a:rPr lang="en-US" dirty="0"/>
              <a:t>Report any misconduct in the penalty bench area at the next stoppage of play and be specific when describing the incident. </a:t>
            </a:r>
          </a:p>
        </p:txBody>
      </p:sp>
      <p:sp>
        <p:nvSpPr>
          <p:cNvPr id="6" name="Footer Placeholder 5"/>
          <p:cNvSpPr>
            <a:spLocks noGrp="1"/>
          </p:cNvSpPr>
          <p:nvPr>
            <p:ph type="ftr" sz="quarter" idx="11"/>
          </p:nvPr>
        </p:nvSpPr>
        <p:spPr/>
        <p:txBody>
          <a:bodyPr/>
          <a:lstStyle/>
          <a:p>
            <a:r>
              <a:rPr lang="en-US"/>
              <a:t>Southern Maryland Sabres Team Manager Presentation</a:t>
            </a:r>
          </a:p>
        </p:txBody>
      </p:sp>
    </p:spTree>
    <p:extLst>
      <p:ext uri="{BB962C8B-B14F-4D97-AF65-F5344CB8AC3E}">
        <p14:creationId xmlns:p14="http://schemas.microsoft.com/office/powerpoint/2010/main" val="3816345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T1 Rosters</a:t>
            </a:r>
          </a:p>
        </p:txBody>
      </p:sp>
      <p:sp>
        <p:nvSpPr>
          <p:cNvPr id="3" name="Content Placeholder 2"/>
          <p:cNvSpPr>
            <a:spLocks noGrp="1"/>
          </p:cNvSpPr>
          <p:nvPr>
            <p:ph idx="1"/>
          </p:nvPr>
        </p:nvSpPr>
        <p:spPr/>
        <p:txBody>
          <a:bodyPr>
            <a:normAutofit/>
          </a:bodyPr>
          <a:lstStyle/>
          <a:p>
            <a:r>
              <a:rPr lang="en-US" sz="2800" dirty="0"/>
              <a:t>T1 rosters are typically needed for tournaments and need to be approved/certified by the USA Hockey Associate Registrar (PVAHA). </a:t>
            </a:r>
          </a:p>
          <a:p>
            <a:pPr marL="0" indent="0">
              <a:buNone/>
            </a:pPr>
            <a:endParaRPr lang="en-US" sz="2800" dirty="0"/>
          </a:p>
          <a:p>
            <a:r>
              <a:rPr lang="en-US" sz="2800" dirty="0"/>
              <a:t>The Club’s Registrar will email T1 rosters link in late July/early August. Please save this for future use!! </a:t>
            </a:r>
          </a:p>
          <a:p>
            <a:pPr marL="0" indent="0">
              <a:buNone/>
            </a:pPr>
            <a:endParaRPr lang="en-US" sz="2800" dirty="0"/>
          </a:p>
          <a:p>
            <a:r>
              <a:rPr lang="en-US" sz="2800" dirty="0"/>
              <a:t>T1 rosters may be created for each tournament, or you may use the existing team T1.</a:t>
            </a:r>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Tree>
    <p:extLst>
      <p:ext uri="{BB962C8B-B14F-4D97-AF65-F5344CB8AC3E}">
        <p14:creationId xmlns:p14="http://schemas.microsoft.com/office/powerpoint/2010/main" val="3033630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T1 Rosters</a:t>
            </a:r>
          </a:p>
        </p:txBody>
      </p:sp>
      <p:sp>
        <p:nvSpPr>
          <p:cNvPr id="3" name="Content Placeholder 2"/>
          <p:cNvSpPr>
            <a:spLocks noGrp="1"/>
          </p:cNvSpPr>
          <p:nvPr>
            <p:ph idx="1"/>
          </p:nvPr>
        </p:nvSpPr>
        <p:spPr/>
        <p:txBody>
          <a:bodyPr>
            <a:normAutofit/>
          </a:bodyPr>
          <a:lstStyle/>
          <a:p>
            <a:r>
              <a:rPr lang="en-US" dirty="0"/>
              <a:t>Send your request in at least 2 weeks prior to the tournament. Closer to the tournament is fine but … no guarantee you will have it approved in time.</a:t>
            </a:r>
          </a:p>
          <a:p>
            <a:r>
              <a:rPr lang="en-US" dirty="0"/>
              <a:t>Every requested change after T1 approval requires another approval. Try to have a complete roster at time you make the initial </a:t>
            </a:r>
            <a:r>
              <a:rPr lang="en-US"/>
              <a:t>request!</a:t>
            </a:r>
          </a:p>
          <a:p>
            <a:endParaRPr lang="en-US" dirty="0"/>
          </a:p>
          <a:p>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Tree>
    <p:extLst>
      <p:ext uri="{BB962C8B-B14F-4D97-AF65-F5344CB8AC3E}">
        <p14:creationId xmlns:p14="http://schemas.microsoft.com/office/powerpoint/2010/main" val="4017516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3" name="Subtitle 2"/>
          <p:cNvSpPr>
            <a:spLocks noGrp="1"/>
          </p:cNvSpPr>
          <p:nvPr>
            <p:ph idx="1"/>
          </p:nvPr>
        </p:nvSpPr>
        <p:spPr/>
        <p:txBody>
          <a:bodyPr>
            <a:normAutofit/>
          </a:bodyPr>
          <a:lstStyle/>
          <a:p>
            <a:endParaRPr lang="en-US" b="1" dirty="0">
              <a:effectLst/>
            </a:endParaRPr>
          </a:p>
          <a:p>
            <a:pPr marL="0" indent="0" algn="ctr">
              <a:buNone/>
            </a:pPr>
            <a:r>
              <a:rPr lang="en-US" dirty="0">
                <a:solidFill>
                  <a:schemeClr val="tx1"/>
                </a:solidFill>
              </a:rPr>
              <a:t>…and thank you for volunteering to be a Team Manager for the Southern Maryland </a:t>
            </a:r>
            <a:r>
              <a:rPr lang="en-US" dirty="0" err="1">
                <a:solidFill>
                  <a:schemeClr val="tx1"/>
                </a:solidFill>
              </a:rPr>
              <a:t>Sabres</a:t>
            </a:r>
            <a:r>
              <a:rPr lang="en-US" dirty="0">
                <a:solidFill>
                  <a:schemeClr val="tx1"/>
                </a:solidFill>
              </a:rPr>
              <a:t>!</a:t>
            </a:r>
          </a:p>
          <a:p>
            <a:pPr marL="0" indent="0" algn="ctr">
              <a:buNone/>
            </a:pPr>
            <a:endParaRPr lang="en-US" dirty="0"/>
          </a:p>
          <a:p>
            <a:pPr marL="0" indent="0" algn="ctr">
              <a:buNone/>
            </a:pPr>
            <a:r>
              <a:rPr lang="en-US" dirty="0">
                <a:solidFill>
                  <a:schemeClr val="tx1"/>
                </a:solidFill>
              </a:rPr>
              <a:t>Coaches, players, parents and the Sabres Board appreciate the time you have dedicated to support the Club!</a:t>
            </a:r>
          </a:p>
        </p:txBody>
      </p:sp>
      <p:sp>
        <p:nvSpPr>
          <p:cNvPr id="6" name="Footer Placeholder 5"/>
          <p:cNvSpPr>
            <a:spLocks noGrp="1"/>
          </p:cNvSpPr>
          <p:nvPr>
            <p:ph type="ftr" sz="quarter" idx="11"/>
          </p:nvPr>
        </p:nvSpPr>
        <p:spPr/>
        <p:txBody>
          <a:bodyPr/>
          <a:lstStyle/>
          <a:p>
            <a:r>
              <a:rPr lang="en-US"/>
              <a:t>Southern Maryland Sabres Team Manager Presentation</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1" y="302918"/>
            <a:ext cx="1266326" cy="1145514"/>
          </a:xfrm>
          <a:prstGeom prst="rect">
            <a:avLst/>
          </a:prstGeom>
        </p:spPr>
      </p:pic>
    </p:spTree>
    <p:extLst>
      <p:ext uri="{BB962C8B-B14F-4D97-AF65-F5344CB8AC3E}">
        <p14:creationId xmlns:p14="http://schemas.microsoft.com/office/powerpoint/2010/main" val="2520131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Managers Requirements</a:t>
            </a:r>
          </a:p>
        </p:txBody>
      </p:sp>
      <p:sp>
        <p:nvSpPr>
          <p:cNvPr id="3" name="Content Placeholder 2"/>
          <p:cNvSpPr>
            <a:spLocks noGrp="1"/>
          </p:cNvSpPr>
          <p:nvPr>
            <p:ph idx="1"/>
          </p:nvPr>
        </p:nvSpPr>
        <p:spPr>
          <a:xfrm>
            <a:off x="457200" y="1758462"/>
            <a:ext cx="8229600" cy="4597888"/>
          </a:xfrm>
        </p:spPr>
        <p:txBody>
          <a:bodyPr>
            <a:normAutofit fontScale="47500" lnSpcReduction="20000"/>
          </a:bodyPr>
          <a:lstStyle/>
          <a:p>
            <a:r>
              <a:rPr lang="en-US" sz="2900" dirty="0"/>
              <a:t>USA Hockey Membership</a:t>
            </a:r>
          </a:p>
          <a:p>
            <a:pPr lvl="1"/>
            <a:r>
              <a:rPr lang="en-US" sz="2900" dirty="0"/>
              <a:t>Managers are required to register with USA hockey as a Manager/Volunteer</a:t>
            </a:r>
          </a:p>
          <a:p>
            <a:pPr lvl="1"/>
            <a:r>
              <a:rPr lang="en-US" sz="2900" dirty="0"/>
              <a:t>No cost for volunteers not going on ice</a:t>
            </a:r>
          </a:p>
          <a:p>
            <a:pPr lvl="1"/>
            <a:r>
              <a:rPr lang="en-US" sz="2900" dirty="0"/>
              <a:t>Register at </a:t>
            </a:r>
            <a:r>
              <a:rPr lang="en-US" sz="2900" dirty="0">
                <a:hlinkClick r:id="rId2"/>
              </a:rPr>
              <a:t>https://membership.usahockey.com/</a:t>
            </a:r>
            <a:r>
              <a:rPr lang="en-US" sz="2900" dirty="0"/>
              <a:t>  </a:t>
            </a:r>
          </a:p>
          <a:p>
            <a:pPr lvl="1"/>
            <a:endParaRPr lang="en-US" sz="2900" dirty="0"/>
          </a:p>
          <a:p>
            <a:r>
              <a:rPr lang="en-US" sz="2900" dirty="0"/>
              <a:t>SafeSport Certification</a:t>
            </a:r>
          </a:p>
          <a:p>
            <a:pPr lvl="1"/>
            <a:r>
              <a:rPr lang="en-US" sz="2900" dirty="0"/>
              <a:t>All Managers are required to complete SafeSport training, at no cost.</a:t>
            </a:r>
          </a:p>
          <a:p>
            <a:pPr lvl="1"/>
            <a:r>
              <a:rPr lang="en-US" sz="2900" dirty="0"/>
              <a:t>Training can be found at: </a:t>
            </a:r>
            <a:r>
              <a:rPr lang="en-US" sz="2900" dirty="0">
                <a:hlinkClick r:id="rId3"/>
              </a:rPr>
              <a:t>https://safesporttrained.org/#/login</a:t>
            </a:r>
            <a:r>
              <a:rPr lang="en-US" sz="2900" dirty="0"/>
              <a:t> </a:t>
            </a:r>
          </a:p>
          <a:p>
            <a:pPr lvl="1"/>
            <a:r>
              <a:rPr lang="en-US" sz="2900" dirty="0"/>
              <a:t>First time members, click Forgot Password to generate email for access to </a:t>
            </a:r>
            <a:r>
              <a:rPr lang="en-US" sz="2900" dirty="0" err="1"/>
              <a:t>MyHockeyHQ</a:t>
            </a:r>
            <a:r>
              <a:rPr lang="en-US" sz="2900" dirty="0"/>
              <a:t> Portal.</a:t>
            </a:r>
          </a:p>
          <a:p>
            <a:pPr lvl="1"/>
            <a:r>
              <a:rPr lang="en-US" sz="2900" dirty="0"/>
              <a:t>SafeSport training is valid for 2 seasons so if you had completed this training for the last season you will not need to complete this training this season. After 2 seasons, you take a refresher course.</a:t>
            </a:r>
          </a:p>
          <a:p>
            <a:pPr lvl="1"/>
            <a:endParaRPr lang="en-US" sz="2900" dirty="0"/>
          </a:p>
          <a:p>
            <a:r>
              <a:rPr lang="en-US" sz="2900" dirty="0"/>
              <a:t>Background screening</a:t>
            </a:r>
          </a:p>
          <a:p>
            <a:pPr lvl="1"/>
            <a:r>
              <a:rPr lang="en-US" sz="2900" dirty="0"/>
              <a:t>All Managers are required to complete background screening, which there is a cost for. </a:t>
            </a:r>
          </a:p>
          <a:p>
            <a:pPr lvl="1"/>
            <a:r>
              <a:rPr lang="en-US" sz="2900" dirty="0"/>
              <a:t>Screenings are good for two seasons</a:t>
            </a:r>
          </a:p>
          <a:p>
            <a:pPr lvl="1"/>
            <a:r>
              <a:rPr lang="en-US" sz="2900" dirty="0"/>
              <a:t>Screening can be completed here: </a:t>
            </a:r>
            <a:r>
              <a:rPr lang="en-US" sz="2900" dirty="0">
                <a:hlinkClick r:id="rId4"/>
              </a:rPr>
              <a:t>https://www.usahockey.com/backgroundscreen</a:t>
            </a:r>
            <a:r>
              <a:rPr lang="en-US" sz="2900" dirty="0"/>
              <a:t> </a:t>
            </a:r>
          </a:p>
          <a:p>
            <a:pPr marL="457200" lvl="1" indent="0">
              <a:buNone/>
            </a:pPr>
            <a:endParaRPr lang="en-US" sz="2900" dirty="0"/>
          </a:p>
          <a:p>
            <a:pPr marL="457200" lvl="1" indent="0">
              <a:buNone/>
            </a:pPr>
            <a:endParaRPr lang="en-US" sz="2900" dirty="0"/>
          </a:p>
          <a:p>
            <a:pPr lvl="1">
              <a:buFont typeface="Wingdings" panose="05000000000000000000" pitchFamily="2" charset="2"/>
              <a:buChar char="v"/>
            </a:pPr>
            <a:r>
              <a:rPr lang="en-US" sz="2900" dirty="0"/>
              <a:t>Managers are response for ensuring all volunteers complete all the above steps as well. </a:t>
            </a:r>
          </a:p>
        </p:txBody>
      </p:sp>
      <p:sp>
        <p:nvSpPr>
          <p:cNvPr id="4" name="Footer Placeholder 3"/>
          <p:cNvSpPr>
            <a:spLocks noGrp="1"/>
          </p:cNvSpPr>
          <p:nvPr>
            <p:ph type="ftr" sz="quarter" idx="11"/>
          </p:nvPr>
        </p:nvSpPr>
        <p:spPr/>
        <p:txBody>
          <a:bodyPr/>
          <a:lstStyle/>
          <a:p>
            <a:r>
              <a:rPr lang="en-US"/>
              <a:t>Southern Maryland Sabres Team Manager Presentation</a:t>
            </a:r>
          </a:p>
        </p:txBody>
      </p:sp>
    </p:spTree>
    <p:extLst>
      <p:ext uri="{BB962C8B-B14F-4D97-AF65-F5344CB8AC3E}">
        <p14:creationId xmlns:p14="http://schemas.microsoft.com/office/powerpoint/2010/main" val="229461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Parents/guardians responsible for making arrangements for local travel – coaches, managers and administrators should avoid responsibility.</a:t>
            </a:r>
          </a:p>
          <a:p>
            <a:r>
              <a:rPr lang="en-US" dirty="0"/>
              <a:t>Employees, coaches and/or volunteers, who are not also acting as a parent, should not drive alone with an unrelated minor </a:t>
            </a:r>
          </a:p>
          <a:p>
            <a:r>
              <a:rPr lang="en-US" dirty="0"/>
              <a:t>Avoid being alone with unrelated minor</a:t>
            </a:r>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Travel Policy – Local Travel</a:t>
            </a:r>
          </a:p>
        </p:txBody>
      </p:sp>
    </p:spTree>
    <p:extLst>
      <p:ext uri="{BB962C8B-B14F-4D97-AF65-F5344CB8AC3E}">
        <p14:creationId xmlns:p14="http://schemas.microsoft.com/office/powerpoint/2010/main" val="4220415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Managers should assist in coordinating hotel arrangements for any overnight stays, to include tournaments.</a:t>
            </a:r>
          </a:p>
          <a:p>
            <a:r>
              <a:rPr lang="en-US" dirty="0"/>
              <a:t>Request info from parents early as to their need for rooms on these trips.</a:t>
            </a:r>
          </a:p>
          <a:p>
            <a:r>
              <a:rPr lang="en-US" dirty="0"/>
              <a:t>Most tournaments are Stay and Play but will give you a list of hotels to choose from. (AHF games/showcases are NOT stay and play)</a:t>
            </a:r>
          </a:p>
          <a:p>
            <a:r>
              <a:rPr lang="en-US" dirty="0"/>
              <a:t>Work with head coach to select hotel that will suit the needs of the team</a:t>
            </a:r>
          </a:p>
          <a:p>
            <a:r>
              <a:rPr lang="en-US" dirty="0"/>
              <a:t>Inform parents of hotel and who to call to provide reservation information.</a:t>
            </a:r>
          </a:p>
          <a:p>
            <a:r>
              <a:rPr lang="en-US" dirty="0"/>
              <a:t>Coaches/Managers/Volunteers shall not share a room, alone, with an unrelated minor – NO exceptions!</a:t>
            </a:r>
          </a:p>
          <a:p>
            <a:pPr marL="0" indent="0">
              <a:buNone/>
            </a:pPr>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Travel Policy – Team Travel</a:t>
            </a:r>
          </a:p>
        </p:txBody>
      </p:sp>
    </p:spTree>
    <p:extLst>
      <p:ext uri="{BB962C8B-B14F-4D97-AF65-F5344CB8AC3E}">
        <p14:creationId xmlns:p14="http://schemas.microsoft.com/office/powerpoint/2010/main" val="2820034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69001"/>
            <a:ext cx="8229600" cy="4533361"/>
          </a:xfrm>
        </p:spPr>
        <p:txBody>
          <a:bodyPr>
            <a:normAutofit/>
          </a:bodyPr>
          <a:lstStyle/>
          <a:p>
            <a:endParaRPr lang="en-US" dirty="0"/>
          </a:p>
          <a:p>
            <a:r>
              <a:rPr lang="en-US" dirty="0"/>
              <a:t>Monitoring</a:t>
            </a:r>
          </a:p>
          <a:p>
            <a:pPr lvl="1"/>
            <a:r>
              <a:rPr lang="en-US" dirty="0"/>
              <a:t>Please read through the Safe Sport Locker Room Policy on pages 20-22</a:t>
            </a:r>
          </a:p>
          <a:p>
            <a:pPr lvl="1"/>
            <a:endParaRPr lang="en-US" dirty="0"/>
          </a:p>
          <a:p>
            <a:pPr marL="457200" lvl="1" indent="0">
              <a:buNone/>
            </a:pPr>
            <a:r>
              <a:rPr lang="en-US" dirty="0">
                <a:hlinkClick r:id="rId2"/>
              </a:rPr>
              <a:t>Safe_Sport_Handbook_12-31-2024.pdf</a:t>
            </a:r>
            <a:endParaRPr lang="en-US" dirty="0"/>
          </a:p>
          <a:p>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Locker Room Policy</a:t>
            </a:r>
          </a:p>
        </p:txBody>
      </p:sp>
    </p:spTree>
    <p:extLst>
      <p:ext uri="{BB962C8B-B14F-4D97-AF65-F5344CB8AC3E}">
        <p14:creationId xmlns:p14="http://schemas.microsoft.com/office/powerpoint/2010/main" val="60532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3390"/>
            <a:ext cx="8229600" cy="4488973"/>
          </a:xfrm>
        </p:spPr>
        <p:txBody>
          <a:bodyPr>
            <a:normAutofit fontScale="92500" lnSpcReduction="10000"/>
          </a:bodyPr>
          <a:lstStyle/>
          <a:p>
            <a:r>
              <a:rPr lang="en-US" dirty="0"/>
              <a:t>Parents are discouraged from entering locker rooms, except for the cases of younger players (8U and 10U).  If a parent must be present, we ask that they advise the coach before entering</a:t>
            </a:r>
          </a:p>
          <a:p>
            <a:r>
              <a:rPr lang="en-US" dirty="0"/>
              <a:t>Cell phones and other mobile devices (voice recorders, still cameras and video cameras) are not permitted to be used in the locker rooms</a:t>
            </a:r>
          </a:p>
          <a:p>
            <a:r>
              <a:rPr lang="en-US" dirty="0"/>
              <a:t>Coach/Team manager may utilize the USA Hockey Mobile Coach App or play training videos from their mobile device for training purposes only</a:t>
            </a:r>
          </a:p>
          <a:p>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Locker Room Policy </a:t>
            </a:r>
            <a:r>
              <a:rPr lang="en-US" dirty="0" err="1"/>
              <a:t>cont</a:t>
            </a:r>
            <a:r>
              <a:rPr lang="en-US" dirty="0"/>
              <a:t>…</a:t>
            </a:r>
          </a:p>
        </p:txBody>
      </p:sp>
    </p:spTree>
    <p:extLst>
      <p:ext uri="{BB962C8B-B14F-4D97-AF65-F5344CB8AC3E}">
        <p14:creationId xmlns:p14="http://schemas.microsoft.com/office/powerpoint/2010/main" val="765286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02167"/>
            <a:ext cx="8229600" cy="4400196"/>
          </a:xfrm>
        </p:spPr>
        <p:txBody>
          <a:bodyPr>
            <a:normAutofit lnSpcReduction="10000"/>
          </a:bodyPr>
          <a:lstStyle/>
          <a:p>
            <a:pPr marL="0" indent="0" algn="ctr">
              <a:buNone/>
            </a:pPr>
            <a:r>
              <a:rPr lang="en-US" dirty="0"/>
              <a:t>SMSHC prohibits all types of physical abuse, sexual abuse, emotional abuse, bullying, threats, harassment and hazing, all as described in the USA Hockey </a:t>
            </a:r>
            <a:r>
              <a:rPr lang="en-US" dirty="0" err="1"/>
              <a:t>SafeSport</a:t>
            </a:r>
            <a:r>
              <a:rPr lang="en-US" dirty="0"/>
              <a:t> Handbook.  Participants, employees or volunteers may be subject to disciplinary action for violation of these locker room policies or for engaging in any misconduct or abuse that violates the USA Hockey </a:t>
            </a:r>
            <a:r>
              <a:rPr lang="en-US" dirty="0" err="1"/>
              <a:t>SafeSport</a:t>
            </a:r>
            <a:r>
              <a:rPr lang="en-US" dirty="0"/>
              <a:t> polices.</a:t>
            </a:r>
          </a:p>
          <a:p>
            <a:pPr algn="ctr"/>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Locker Room Policy </a:t>
            </a:r>
            <a:r>
              <a:rPr lang="en-US" dirty="0" err="1"/>
              <a:t>cont</a:t>
            </a:r>
            <a:r>
              <a:rPr lang="en-US" dirty="0"/>
              <a:t>…</a:t>
            </a:r>
          </a:p>
        </p:txBody>
      </p:sp>
    </p:spTree>
    <p:extLst>
      <p:ext uri="{BB962C8B-B14F-4D97-AF65-F5344CB8AC3E}">
        <p14:creationId xmlns:p14="http://schemas.microsoft.com/office/powerpoint/2010/main" val="2564103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534"/>
            <a:ext cx="8229600" cy="4426829"/>
          </a:xfrm>
        </p:spPr>
        <p:txBody>
          <a:bodyPr>
            <a:normAutofit lnSpcReduction="10000"/>
          </a:bodyPr>
          <a:lstStyle/>
          <a:p>
            <a:pPr marL="0" indent="0" algn="ctr">
              <a:buNone/>
            </a:pPr>
            <a:r>
              <a:rPr lang="en-US" dirty="0"/>
              <a:t>Email USA Hockey:</a:t>
            </a:r>
          </a:p>
          <a:p>
            <a:pPr marL="0" indent="0" algn="ctr">
              <a:buNone/>
            </a:pPr>
            <a:r>
              <a:rPr lang="en-US" dirty="0">
                <a:hlinkClick r:id="rId2"/>
              </a:rPr>
              <a:t>safesport@usahockey.org</a:t>
            </a:r>
            <a:endParaRPr lang="en-US" dirty="0"/>
          </a:p>
          <a:p>
            <a:pPr marL="0" indent="0" algn="ctr">
              <a:buNone/>
            </a:pPr>
            <a:r>
              <a:rPr lang="en-US" dirty="0"/>
              <a:t>Call:</a:t>
            </a:r>
          </a:p>
          <a:p>
            <a:pPr marL="0" indent="0" algn="ctr">
              <a:buNone/>
            </a:pPr>
            <a:r>
              <a:rPr lang="en-US" dirty="0"/>
              <a:t>800-888-4656</a:t>
            </a:r>
          </a:p>
          <a:p>
            <a:pPr marL="0" indent="0" algn="ctr">
              <a:buNone/>
            </a:pPr>
            <a:endParaRPr lang="en-US" dirty="0"/>
          </a:p>
          <a:p>
            <a:pPr marL="0" indent="0" algn="ctr">
              <a:buNone/>
            </a:pPr>
            <a:r>
              <a:rPr lang="en-US" dirty="0"/>
              <a:t>SMSHC strongly encourages informing the Sabres Board of Directors, who will report to our PVAHA SafeSport Coordinator.</a:t>
            </a:r>
          </a:p>
          <a:p>
            <a:pPr marL="0" indent="0" algn="ctr">
              <a:buNone/>
            </a:pPr>
            <a:endParaRPr lang="en-US" dirty="0"/>
          </a:p>
          <a:p>
            <a:pPr marL="0" indent="0" algn="ctr">
              <a:buNone/>
            </a:pPr>
            <a:endParaRPr lang="en-US" dirty="0"/>
          </a:p>
        </p:txBody>
      </p:sp>
      <p:sp>
        <p:nvSpPr>
          <p:cNvPr id="4" name="Footer Placeholder 3"/>
          <p:cNvSpPr>
            <a:spLocks noGrp="1"/>
          </p:cNvSpPr>
          <p:nvPr>
            <p:ph type="ftr" sz="quarter" idx="11"/>
          </p:nvPr>
        </p:nvSpPr>
        <p:spPr/>
        <p:txBody>
          <a:bodyPr/>
          <a:lstStyle/>
          <a:p>
            <a:r>
              <a:rPr lang="en-US"/>
              <a:t>Southern Maryland Sabres Team Manager Presentation</a:t>
            </a:r>
          </a:p>
        </p:txBody>
      </p:sp>
      <p:sp>
        <p:nvSpPr>
          <p:cNvPr id="6" name="Title 5"/>
          <p:cNvSpPr>
            <a:spLocks noGrp="1"/>
          </p:cNvSpPr>
          <p:nvPr>
            <p:ph type="title"/>
          </p:nvPr>
        </p:nvSpPr>
        <p:spPr/>
        <p:txBody>
          <a:bodyPr/>
          <a:lstStyle/>
          <a:p>
            <a:r>
              <a:rPr lang="en-US" dirty="0"/>
              <a:t>SafeSport Hotline</a:t>
            </a:r>
          </a:p>
        </p:txBody>
      </p:sp>
    </p:spTree>
    <p:extLst>
      <p:ext uri="{BB962C8B-B14F-4D97-AF65-F5344CB8AC3E}">
        <p14:creationId xmlns:p14="http://schemas.microsoft.com/office/powerpoint/2010/main" val="3877106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lass:Classification xmlns:class="urn:us:gov:cia:enterprise:schema:Classification:2.3" dateClassified="2023-07-27" portionMarking="false" caveat="false" tool="AACG" toolVersion="202210">
  <class:ClassificationMarking type="USClassificationMarking" value="UNCLASSIFIED"/>
  <class:ClassifiedBy/>
  <class:ClassificationHeader>
    <class:ClassificationBanner>UNCLASSIFIED</class:ClassificationBanner>
    <class:SCICaveat/>
    <class:DescriptiveMarkings/>
  </class:ClassificationHeader>
  <class:ClassificationFooter>
    <class:DescriptiveMarkings/>
    <class:ClassificationBanner>UNCLASSIFIED</class:ClassificationBanner>
  </class:ClassificationFooter>
</class:Classification>
</file>

<file path=customXml/itemProps1.xml><?xml version="1.0" encoding="utf-8"?>
<ds:datastoreItem xmlns:ds="http://schemas.openxmlformats.org/officeDocument/2006/customXml" ds:itemID="{0C3CF46A-D883-45C3-8878-00188F0068A9}">
  <ds:schemaRefs>
    <ds:schemaRef ds:uri="urn:us:gov:cia:enterprise:schema:Classification:2.3"/>
  </ds:schemaRefs>
</ds:datastoreItem>
</file>

<file path=docProps/app.xml><?xml version="1.0" encoding="utf-8"?>
<Properties xmlns="http://schemas.openxmlformats.org/officeDocument/2006/extended-properties" xmlns:vt="http://schemas.openxmlformats.org/officeDocument/2006/docPropsVTypes">
  <TotalTime>951</TotalTime>
  <Words>1513</Words>
  <Application>Microsoft Office PowerPoint</Application>
  <PresentationFormat>On-screen Show (4:3)</PresentationFormat>
  <Paragraphs>133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Team Managers Training (CBHL)</vt:lpstr>
      <vt:lpstr>Welcome….</vt:lpstr>
      <vt:lpstr>Managers Requirements</vt:lpstr>
      <vt:lpstr>Travel Policy – Local Travel</vt:lpstr>
      <vt:lpstr>Travel Policy – Team Travel</vt:lpstr>
      <vt:lpstr>Locker Room Policy</vt:lpstr>
      <vt:lpstr>Locker Room Policy cont…</vt:lpstr>
      <vt:lpstr>Locker Room Policy cont…</vt:lpstr>
      <vt:lpstr>SafeSport Hotline</vt:lpstr>
      <vt:lpstr>Tournament Policy</vt:lpstr>
      <vt:lpstr>Manager’s Game Day</vt:lpstr>
      <vt:lpstr>Off-Ice Officials Scorekeeper</vt:lpstr>
      <vt:lpstr>Off-ice officials cont. Timekeeper/Penalty Box</vt:lpstr>
      <vt:lpstr>Tips to work with the ON ICE crew</vt:lpstr>
      <vt:lpstr>More tips</vt:lpstr>
      <vt:lpstr>T1 Rosters</vt:lpstr>
      <vt:lpstr>T1 Rosters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 Pilkerton</dc:creator>
  <cp:lastModifiedBy>Sarah Cox</cp:lastModifiedBy>
  <cp:revision>51</cp:revision>
  <dcterms:created xsi:type="dcterms:W3CDTF">2014-09-09T13:55:16Z</dcterms:created>
  <dcterms:modified xsi:type="dcterms:W3CDTF">2025-07-20T20:33:21Z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e44db39-0429-4c0d-8e7a-2f6843ea0888_Enabled">
    <vt:lpwstr>true</vt:lpwstr>
  </property>
  <property fmtid="{D5CDD505-2E9C-101B-9397-08002B2CF9AE}" pid="3" name="MSIP_Label_6e44db39-0429-4c0d-8e7a-2f6843ea0888_SetDate">
    <vt:lpwstr>2023-05-15T12:35:00Z</vt:lpwstr>
  </property>
  <property fmtid="{D5CDD505-2E9C-101B-9397-08002B2CF9AE}" pid="4" name="MSIP_Label_6e44db39-0429-4c0d-8e7a-2f6843ea0888_Method">
    <vt:lpwstr>Privileged</vt:lpwstr>
  </property>
  <property fmtid="{D5CDD505-2E9C-101B-9397-08002B2CF9AE}" pid="5" name="MSIP_Label_6e44db39-0429-4c0d-8e7a-2f6843ea0888_Name">
    <vt:lpwstr>UNCLASSIFIED</vt:lpwstr>
  </property>
  <property fmtid="{D5CDD505-2E9C-101B-9397-08002B2CF9AE}" pid="6" name="MSIP_Label_6e44db39-0429-4c0d-8e7a-2f6843ea0888_SiteId">
    <vt:lpwstr>ceda544f-6777-4246-a89c-4da391f6d81e</vt:lpwstr>
  </property>
  <property fmtid="{D5CDD505-2E9C-101B-9397-08002B2CF9AE}" pid="7" name="MSIP_Label_6e44db39-0429-4c0d-8e7a-2f6843ea0888_ActionId">
    <vt:lpwstr>1bcc1287-2b2d-41fe-8029-9aea3ca87733</vt:lpwstr>
  </property>
  <property fmtid="{D5CDD505-2E9C-101B-9397-08002B2CF9AE}" pid="8" name="MSIP_Label_6e44db39-0429-4c0d-8e7a-2f6843ea0888_ContentBits">
    <vt:lpwstr>3</vt:lpwstr>
  </property>
  <property fmtid="{D5CDD505-2E9C-101B-9397-08002B2CF9AE}" pid="9" name="ClassificationContentMarkingFooterLocations">
    <vt:lpwstr>Office Theme:10</vt:lpwstr>
  </property>
  <property fmtid="{D5CDD505-2E9C-101B-9397-08002B2CF9AE}" pid="10" name="ClassificationContentMarkingFooterText">
    <vt:lpwstr>Classification: UNCLASSIFIED</vt:lpwstr>
  </property>
  <property fmtid="{D5CDD505-2E9C-101B-9397-08002B2CF9AE}" pid="11" name="ClassificationContentMarkingHeaderLocations">
    <vt:lpwstr>Office Theme:9</vt:lpwstr>
  </property>
  <property fmtid="{D5CDD505-2E9C-101B-9397-08002B2CF9AE}" pid="12" name="ClassificationContentMarkingHeaderText">
    <vt:lpwstr>Classification: UNCLASSIFIED</vt:lpwstr>
  </property>
  <property fmtid="{D5CDD505-2E9C-101B-9397-08002B2CF9AE}" pid="13" name="AACG_OFFICE_DLL">
    <vt:bool>true</vt:bool>
  </property>
  <property fmtid="{D5CDD505-2E9C-101B-9397-08002B2CF9AE}" pid="14" name="AACG_Created">
    <vt:bool>true</vt:bool>
  </property>
  <property fmtid="{D5CDD505-2E9C-101B-9397-08002B2CF9AE}" pid="15" name="AACG_DescMarkings">
    <vt:lpwstr/>
  </property>
  <property fmtid="{D5CDD505-2E9C-101B-9397-08002B2CF9AE}" pid="16" name="AACG_AddMark">
    <vt:lpwstr/>
  </property>
  <property fmtid="{D5CDD505-2E9C-101B-9397-08002B2CF9AE}" pid="17" name="AACG_Header">
    <vt:lpwstr>UNCLASSIFIED</vt:lpwstr>
  </property>
  <property fmtid="{D5CDD505-2E9C-101B-9397-08002B2CF9AE}" pid="18" name="AACG_Footer">
    <vt:lpwstr>_x000d_UNCLASSIFIED</vt:lpwstr>
  </property>
  <property fmtid="{D5CDD505-2E9C-101B-9397-08002B2CF9AE}" pid="19" name="AACG_ClassBlock">
    <vt:lpwstr/>
  </property>
  <property fmtid="{D5CDD505-2E9C-101B-9397-08002B2CF9AE}" pid="20" name="AACG_ClassType">
    <vt:lpwstr>USClassificationMarking</vt:lpwstr>
  </property>
  <property fmtid="{D5CDD505-2E9C-101B-9397-08002B2CF9AE}" pid="21" name="AACG_DeclOnList">
    <vt:lpwstr/>
  </property>
  <property fmtid="{D5CDD505-2E9C-101B-9397-08002B2CF9AE}" pid="22" name="AACG_USAF_Derivatives">
    <vt:lpwstr/>
  </property>
  <property fmtid="{D5CDD505-2E9C-101B-9397-08002B2CF9AE}" pid="23" name="AACG_SCI_Other">
    <vt:lpwstr/>
  </property>
  <property fmtid="{D5CDD505-2E9C-101B-9397-08002B2CF9AE}" pid="24" name="AACG_Dissem_Other">
    <vt:lpwstr/>
  </property>
  <property fmtid="{D5CDD505-2E9C-101B-9397-08002B2CF9AE}" pid="25" name="PortionWaiver">
    <vt:lpwstr/>
  </property>
  <property fmtid="{D5CDD505-2E9C-101B-9397-08002B2CF9AE}" pid="26" name="AACG_OrconOriginator">
    <vt:lpwstr/>
  </property>
  <property fmtid="{D5CDD505-2E9C-101B-9397-08002B2CF9AE}" pid="27" name="AACG_OrconRecipients">
    <vt:lpwstr/>
  </property>
  <property fmtid="{D5CDD505-2E9C-101B-9397-08002B2CF9AE}" pid="28" name="AACG_SatWarningType">
    <vt:lpwstr/>
  </property>
  <property fmtid="{D5CDD505-2E9C-101B-9397-08002B2CF9AE}" pid="29" name="AACG_NatoWarningClassLevel">
    <vt:lpwstr/>
  </property>
  <property fmtid="{D5CDD505-2E9C-101B-9397-08002B2CF9AE}" pid="30" name="AACG_Version">
    <vt:lpwstr>202210</vt:lpwstr>
  </property>
  <property fmtid="{D5CDD505-2E9C-101B-9397-08002B2CF9AE}" pid="31" name="AACG_CustomClassXMLPart">
    <vt:lpwstr>{0C3CF46A-D883-45C3-8878-00188F0068A9}</vt:lpwstr>
  </property>
</Properties>
</file>