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10"/>
  </p:notes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7"/>
    <p:restoredTop sz="94710"/>
  </p:normalViewPr>
  <p:slideViewPr>
    <p:cSldViewPr snapToGrid="0">
      <p:cViewPr>
        <p:scale>
          <a:sx n="102" d="100"/>
          <a:sy n="102" d="100"/>
        </p:scale>
        <p:origin x="408"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1EFDE-06CD-EA49-B8DA-2419767A2B20}" type="datetimeFigureOut">
              <a:rPr lang="en-US" smtClean="0"/>
              <a:t>9/6/25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4383D-7079-534C-B42C-EEBE62AD8A9D}" type="slidenum">
              <a:rPr lang="en-US" smtClean="0"/>
              <a:t>‹#›</a:t>
            </a:fld>
            <a:endParaRPr lang="en-US"/>
          </a:p>
        </p:txBody>
      </p:sp>
    </p:spTree>
    <p:extLst>
      <p:ext uri="{BB962C8B-B14F-4D97-AF65-F5344CB8AC3E}">
        <p14:creationId xmlns:p14="http://schemas.microsoft.com/office/powerpoint/2010/main" val="223060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opening slide introduces the presenter and provides essential contact information. You can customize the placeholders with your name, email, phone number, and LinkedIn profile to make it easy for your audience to reach out after the presentation.</a:t>
            </a:r>
          </a:p>
        </p:txBody>
      </p:sp>
      <p:sp>
        <p:nvSpPr>
          <p:cNvPr id="4" name="Slide Number Placeholder 3"/>
          <p:cNvSpPr>
            <a:spLocks noGrp="1"/>
          </p:cNvSpPr>
          <p:nvPr>
            <p:ph type="sldNum" sz="quarter" idx="5"/>
          </p:nvPr>
        </p:nvSpPr>
        <p:spPr/>
        <p:txBody>
          <a:bodyPr/>
          <a:lstStyle/>
          <a:p>
            <a:fld id="{D7FF858C-092B-AB40-9A0E-C502ED7DD51F}" type="slidenum">
              <a:rPr lang="en-US" smtClean="0"/>
              <a:t>2</a:t>
            </a:fld>
            <a:endParaRPr lang="en-US"/>
          </a:p>
        </p:txBody>
      </p:sp>
    </p:spTree>
    <p:extLst>
      <p:ext uri="{BB962C8B-B14F-4D97-AF65-F5344CB8AC3E}">
        <p14:creationId xmlns:p14="http://schemas.microsoft.com/office/powerpoint/2010/main" val="25495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B5326-6FBB-21E1-2F88-87839BED3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CEC04-4A16-E0DF-3F5E-2AD3FA751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79AED-5A66-EBD8-52AC-AA797C896CDE}"/>
              </a:ext>
            </a:extLst>
          </p:cNvPr>
          <p:cNvSpPr>
            <a:spLocks noGrp="1"/>
          </p:cNvSpPr>
          <p:nvPr>
            <p:ph type="body" idx="1"/>
          </p:nvPr>
        </p:nvSpPr>
        <p:spPr/>
        <p:txBody>
          <a:bodyPr/>
          <a:lstStyle/>
          <a:p>
            <a:r>
              <a:rPr lang="en-US"/>
              <a:t>This opening slide introduces the presenter and provides essential contact information. You can customize the placeholders with your name, email, phone number, and LinkedIn profile to make it easy for your audience to reach out after the presentation.</a:t>
            </a:r>
          </a:p>
        </p:txBody>
      </p:sp>
      <p:sp>
        <p:nvSpPr>
          <p:cNvPr id="4" name="Slide Number Placeholder 3">
            <a:extLst>
              <a:ext uri="{FF2B5EF4-FFF2-40B4-BE49-F238E27FC236}">
                <a16:creationId xmlns:a16="http://schemas.microsoft.com/office/drawing/2014/main" id="{8D5C6F84-9AA3-58F6-AF07-F064786380F8}"/>
              </a:ext>
            </a:extLst>
          </p:cNvPr>
          <p:cNvSpPr>
            <a:spLocks noGrp="1"/>
          </p:cNvSpPr>
          <p:nvPr>
            <p:ph type="sldNum" sz="quarter" idx="5"/>
          </p:nvPr>
        </p:nvSpPr>
        <p:spPr/>
        <p:txBody>
          <a:bodyPr/>
          <a:lstStyle/>
          <a:p>
            <a:fld id="{D7FF858C-092B-AB40-9A0E-C502ED7DD51F}" type="slidenum">
              <a:rPr lang="en-US" smtClean="0"/>
              <a:t>3</a:t>
            </a:fld>
            <a:endParaRPr lang="en-US"/>
          </a:p>
        </p:txBody>
      </p:sp>
    </p:spTree>
    <p:extLst>
      <p:ext uri="{BB962C8B-B14F-4D97-AF65-F5344CB8AC3E}">
        <p14:creationId xmlns:p14="http://schemas.microsoft.com/office/powerpoint/2010/main" val="159036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D1B5-536C-A8B7-96FE-50CEC9BB4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94485-7E0C-D956-8AE8-8FEFC62F7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1F71A0-9E42-40E9-31A3-D4D29E6484BA}"/>
              </a:ext>
            </a:extLst>
          </p:cNvPr>
          <p:cNvSpPr>
            <a:spLocks noGrp="1"/>
          </p:cNvSpPr>
          <p:nvPr>
            <p:ph type="body" idx="1"/>
          </p:nvPr>
        </p:nvSpPr>
        <p:spPr/>
        <p:txBody>
          <a:bodyPr/>
          <a:lstStyle/>
          <a:p>
            <a:r>
              <a:rPr lang="en-US"/>
              <a:t>This opening slide introduces the presenter and provides essential contact information. You can customize the placeholders with your name, email, phone number, and LinkedIn profile to make it easy for your audience to reach out after the presentation.</a:t>
            </a:r>
          </a:p>
        </p:txBody>
      </p:sp>
      <p:sp>
        <p:nvSpPr>
          <p:cNvPr id="4" name="Slide Number Placeholder 3">
            <a:extLst>
              <a:ext uri="{FF2B5EF4-FFF2-40B4-BE49-F238E27FC236}">
                <a16:creationId xmlns:a16="http://schemas.microsoft.com/office/drawing/2014/main" id="{8AB427B4-C347-9319-1BE4-807B0B49DFCF}"/>
              </a:ext>
            </a:extLst>
          </p:cNvPr>
          <p:cNvSpPr>
            <a:spLocks noGrp="1"/>
          </p:cNvSpPr>
          <p:nvPr>
            <p:ph type="sldNum" sz="quarter" idx="5"/>
          </p:nvPr>
        </p:nvSpPr>
        <p:spPr/>
        <p:txBody>
          <a:bodyPr/>
          <a:lstStyle/>
          <a:p>
            <a:fld id="{D7FF858C-092B-AB40-9A0E-C502ED7DD51F}" type="slidenum">
              <a:rPr lang="en-US" smtClean="0"/>
              <a:t>4</a:t>
            </a:fld>
            <a:endParaRPr lang="en-US"/>
          </a:p>
        </p:txBody>
      </p:sp>
    </p:spTree>
    <p:extLst>
      <p:ext uri="{BB962C8B-B14F-4D97-AF65-F5344CB8AC3E}">
        <p14:creationId xmlns:p14="http://schemas.microsoft.com/office/powerpoint/2010/main" val="359105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B6BA-993F-6319-0BD3-F8B24EFD8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FEA61-18F4-A3A7-80F2-2FB0ADD96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23167-591E-F25E-E0B4-DE6B40A99C26}"/>
              </a:ext>
            </a:extLst>
          </p:cNvPr>
          <p:cNvSpPr>
            <a:spLocks noGrp="1"/>
          </p:cNvSpPr>
          <p:nvPr>
            <p:ph type="body" idx="1"/>
          </p:nvPr>
        </p:nvSpPr>
        <p:spPr/>
        <p:txBody>
          <a:bodyPr/>
          <a:lstStyle/>
          <a:p>
            <a:r>
              <a:rPr lang="en-US"/>
              <a:t>This opening slide introduces the presenter and provides essential contact information. You can customize the placeholders with your name, email, phone number, and LinkedIn profile to make it easy for your audience to reach out after the presentation.</a:t>
            </a:r>
          </a:p>
        </p:txBody>
      </p:sp>
      <p:sp>
        <p:nvSpPr>
          <p:cNvPr id="4" name="Slide Number Placeholder 3">
            <a:extLst>
              <a:ext uri="{FF2B5EF4-FFF2-40B4-BE49-F238E27FC236}">
                <a16:creationId xmlns:a16="http://schemas.microsoft.com/office/drawing/2014/main" id="{91974CED-0349-C54C-AE69-CFB0AFCFA99D}"/>
              </a:ext>
            </a:extLst>
          </p:cNvPr>
          <p:cNvSpPr>
            <a:spLocks noGrp="1"/>
          </p:cNvSpPr>
          <p:nvPr>
            <p:ph type="sldNum" sz="quarter" idx="5"/>
          </p:nvPr>
        </p:nvSpPr>
        <p:spPr/>
        <p:txBody>
          <a:bodyPr/>
          <a:lstStyle/>
          <a:p>
            <a:fld id="{D7FF858C-092B-AB40-9A0E-C502ED7DD51F}" type="slidenum">
              <a:rPr lang="en-US" smtClean="0"/>
              <a:t>5</a:t>
            </a:fld>
            <a:endParaRPr lang="en-US"/>
          </a:p>
        </p:txBody>
      </p:sp>
    </p:spTree>
    <p:extLst>
      <p:ext uri="{BB962C8B-B14F-4D97-AF65-F5344CB8AC3E}">
        <p14:creationId xmlns:p14="http://schemas.microsoft.com/office/powerpoint/2010/main" val="364959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B4DBD-5DE8-6B24-46F5-16058BFB4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10CA3-A835-1277-A4CE-49BA51811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5A117-FC76-FBED-1C83-538A7517FF9D}"/>
              </a:ext>
            </a:extLst>
          </p:cNvPr>
          <p:cNvSpPr>
            <a:spLocks noGrp="1"/>
          </p:cNvSpPr>
          <p:nvPr>
            <p:ph type="body" idx="1"/>
          </p:nvPr>
        </p:nvSpPr>
        <p:spPr/>
        <p:txBody>
          <a:bodyPr/>
          <a:lstStyle/>
          <a:p>
            <a:r>
              <a:rPr lang="en-US"/>
              <a:t>This opening slide introduces the presenter and provides essential contact information. You can customize the placeholders with your name, email, phone number, and LinkedIn profile to make it easy for your audience to reach out after the presentation.</a:t>
            </a:r>
          </a:p>
        </p:txBody>
      </p:sp>
      <p:sp>
        <p:nvSpPr>
          <p:cNvPr id="4" name="Slide Number Placeholder 3">
            <a:extLst>
              <a:ext uri="{FF2B5EF4-FFF2-40B4-BE49-F238E27FC236}">
                <a16:creationId xmlns:a16="http://schemas.microsoft.com/office/drawing/2014/main" id="{B88A5C77-8C10-7A86-AEF2-BF94EF89D9FF}"/>
              </a:ext>
            </a:extLst>
          </p:cNvPr>
          <p:cNvSpPr>
            <a:spLocks noGrp="1"/>
          </p:cNvSpPr>
          <p:nvPr>
            <p:ph type="sldNum" sz="quarter" idx="5"/>
          </p:nvPr>
        </p:nvSpPr>
        <p:spPr/>
        <p:txBody>
          <a:bodyPr/>
          <a:lstStyle/>
          <a:p>
            <a:fld id="{D7FF858C-092B-AB40-9A0E-C502ED7DD51F}" type="slidenum">
              <a:rPr lang="en-US" smtClean="0"/>
              <a:t>6</a:t>
            </a:fld>
            <a:endParaRPr lang="en-US"/>
          </a:p>
        </p:txBody>
      </p:sp>
    </p:spTree>
    <p:extLst>
      <p:ext uri="{BB962C8B-B14F-4D97-AF65-F5344CB8AC3E}">
        <p14:creationId xmlns:p14="http://schemas.microsoft.com/office/powerpoint/2010/main" val="211884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6CCF-64F0-DE09-5380-D796858E0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21880-E8BF-7CFF-563B-D6B863B46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37626-0F20-10B4-D734-778FD6C38E5F}"/>
              </a:ext>
            </a:extLst>
          </p:cNvPr>
          <p:cNvSpPr>
            <a:spLocks noGrp="1"/>
          </p:cNvSpPr>
          <p:nvPr>
            <p:ph type="body" idx="1"/>
          </p:nvPr>
        </p:nvSpPr>
        <p:spPr/>
        <p:txBody>
          <a:bodyPr/>
          <a:lstStyle/>
          <a:p>
            <a:r>
              <a:rPr lang="en-US"/>
              <a:t>This opening slide introduces the presenter and provides essential contact information. You can customize the placeholders with your name, email, phone number, and LinkedIn profile to make it easy for your audience to reach out after the presentation.</a:t>
            </a:r>
          </a:p>
        </p:txBody>
      </p:sp>
      <p:sp>
        <p:nvSpPr>
          <p:cNvPr id="4" name="Slide Number Placeholder 3">
            <a:extLst>
              <a:ext uri="{FF2B5EF4-FFF2-40B4-BE49-F238E27FC236}">
                <a16:creationId xmlns:a16="http://schemas.microsoft.com/office/drawing/2014/main" id="{518152D7-E221-8B8B-BEF2-E6D13CA1EE58}"/>
              </a:ext>
            </a:extLst>
          </p:cNvPr>
          <p:cNvSpPr>
            <a:spLocks noGrp="1"/>
          </p:cNvSpPr>
          <p:nvPr>
            <p:ph type="sldNum" sz="quarter" idx="5"/>
          </p:nvPr>
        </p:nvSpPr>
        <p:spPr/>
        <p:txBody>
          <a:bodyPr/>
          <a:lstStyle/>
          <a:p>
            <a:fld id="{D7FF858C-092B-AB40-9A0E-C502ED7DD51F}" type="slidenum">
              <a:rPr lang="en-US" smtClean="0"/>
              <a:t>7</a:t>
            </a:fld>
            <a:endParaRPr lang="en-US"/>
          </a:p>
        </p:txBody>
      </p:sp>
    </p:spTree>
    <p:extLst>
      <p:ext uri="{BB962C8B-B14F-4D97-AF65-F5344CB8AC3E}">
        <p14:creationId xmlns:p14="http://schemas.microsoft.com/office/powerpoint/2010/main" val="10351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984F1-E667-1760-CBC8-1BBC3932A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698B3-DC53-B347-D372-CDF3BCEC0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3D051-245C-4D55-DB87-6C8DD564D4B9}"/>
              </a:ext>
            </a:extLst>
          </p:cNvPr>
          <p:cNvSpPr>
            <a:spLocks noGrp="1"/>
          </p:cNvSpPr>
          <p:nvPr>
            <p:ph type="body" idx="1"/>
          </p:nvPr>
        </p:nvSpPr>
        <p:spPr/>
        <p:txBody>
          <a:bodyPr/>
          <a:lstStyle/>
          <a:p>
            <a:r>
              <a:rPr lang="en-US"/>
              <a:t>This opening slide introduces the presenter and provides essential contact information. You can customize the placeholders with your name, email, phone number, and LinkedIn profile to make it easy for your audience to reach out after the presentation.</a:t>
            </a:r>
          </a:p>
        </p:txBody>
      </p:sp>
      <p:sp>
        <p:nvSpPr>
          <p:cNvPr id="4" name="Slide Number Placeholder 3">
            <a:extLst>
              <a:ext uri="{FF2B5EF4-FFF2-40B4-BE49-F238E27FC236}">
                <a16:creationId xmlns:a16="http://schemas.microsoft.com/office/drawing/2014/main" id="{F32FAFF1-D0B1-553B-9D59-CC3059F499CC}"/>
              </a:ext>
            </a:extLst>
          </p:cNvPr>
          <p:cNvSpPr>
            <a:spLocks noGrp="1"/>
          </p:cNvSpPr>
          <p:nvPr>
            <p:ph type="sldNum" sz="quarter" idx="5"/>
          </p:nvPr>
        </p:nvSpPr>
        <p:spPr/>
        <p:txBody>
          <a:bodyPr/>
          <a:lstStyle/>
          <a:p>
            <a:fld id="{D7FF858C-092B-AB40-9A0E-C502ED7DD51F}" type="slidenum">
              <a:rPr lang="en-US" smtClean="0"/>
              <a:t>8</a:t>
            </a:fld>
            <a:endParaRPr lang="en-US"/>
          </a:p>
        </p:txBody>
      </p:sp>
    </p:spTree>
    <p:extLst>
      <p:ext uri="{BB962C8B-B14F-4D97-AF65-F5344CB8AC3E}">
        <p14:creationId xmlns:p14="http://schemas.microsoft.com/office/powerpoint/2010/main" val="327737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039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679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61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31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1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6674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56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5996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883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180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60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492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7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13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301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09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9/6/25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2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9/6/25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694979"/>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8BDE-E0AB-493E-7C51-1A3D30537036}"/>
              </a:ext>
            </a:extLst>
          </p:cNvPr>
          <p:cNvSpPr>
            <a:spLocks noGrp="1"/>
          </p:cNvSpPr>
          <p:nvPr>
            <p:ph type="ctrTitle"/>
          </p:nvPr>
        </p:nvSpPr>
        <p:spPr/>
        <p:txBody>
          <a:bodyPr/>
          <a:lstStyle/>
          <a:p>
            <a:r>
              <a:rPr lang="en-US" dirty="0"/>
              <a:t>Cheyenne Capitals </a:t>
            </a:r>
          </a:p>
        </p:txBody>
      </p:sp>
      <p:sp>
        <p:nvSpPr>
          <p:cNvPr id="3" name="Subtitle 2">
            <a:extLst>
              <a:ext uri="{FF2B5EF4-FFF2-40B4-BE49-F238E27FC236}">
                <a16:creationId xmlns:a16="http://schemas.microsoft.com/office/drawing/2014/main" id="{5001FC02-1585-FA7B-5F28-451C4B64A9D0}"/>
              </a:ext>
            </a:extLst>
          </p:cNvPr>
          <p:cNvSpPr>
            <a:spLocks noGrp="1"/>
          </p:cNvSpPr>
          <p:nvPr>
            <p:ph type="subTitle" idx="1"/>
          </p:nvPr>
        </p:nvSpPr>
        <p:spPr/>
        <p:txBody>
          <a:bodyPr/>
          <a:lstStyle/>
          <a:p>
            <a:r>
              <a:rPr lang="en-US" dirty="0"/>
              <a:t>Bantams 2025-2026</a:t>
            </a:r>
          </a:p>
        </p:txBody>
      </p:sp>
    </p:spTree>
    <p:extLst>
      <p:ext uri="{BB962C8B-B14F-4D97-AF65-F5344CB8AC3E}">
        <p14:creationId xmlns:p14="http://schemas.microsoft.com/office/powerpoint/2010/main" val="55993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Content Placeholder 4" descr="Ice hockey puck hitting the net as snow flies">
            <a:extLst>
              <a:ext uri="{FF2B5EF4-FFF2-40B4-BE49-F238E27FC236}">
                <a16:creationId xmlns:a16="http://schemas.microsoft.com/office/drawing/2014/main" id="{2A4ED2C1-DEAE-4200-931E-CF26184792B6}"/>
              </a:ext>
            </a:extLst>
          </p:cNvPr>
          <p:cNvPicPr>
            <a:picLocks noGrp="1" noChangeAspect="1"/>
          </p:cNvPicPr>
          <p:nvPr>
            <p:ph sz="half" idx="1"/>
          </p:nvPr>
        </p:nvPicPr>
        <p:blipFill>
          <a:blip r:embed="rId4">
            <a:alphaModFix amt="15000"/>
          </a:blip>
          <a:srcRect t="15371" b="360"/>
          <a:stretch>
            <a:fillRect/>
          </a:stretch>
        </p:blipFill>
        <p:spPr>
          <a:xfrm>
            <a:off x="20" y="10"/>
            <a:ext cx="12191980" cy="6857990"/>
          </a:xfrm>
          <a:prstGeom prst="rect">
            <a:avLst/>
          </a:prstGeom>
          <a:pattFill prst="pct90">
            <a:fgClr>
              <a:schemeClr val="accent1"/>
            </a:fgClr>
            <a:bgClr>
              <a:schemeClr val="bg1"/>
            </a:bgClr>
          </a:pattFill>
        </p:spPr>
      </p:pic>
      <p:sp>
        <p:nvSpPr>
          <p:cNvPr id="2" name="Title 1">
            <a:extLst>
              <a:ext uri="{FF2B5EF4-FFF2-40B4-BE49-F238E27FC236}">
                <a16:creationId xmlns:a16="http://schemas.microsoft.com/office/drawing/2014/main" id="{BF0B5A08-E515-58B2-CED8-A208172724DF}"/>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dirty="0"/>
              <a:t>Welcome to Cheyenne Capitals</a:t>
            </a:r>
          </a:p>
        </p:txBody>
      </p:sp>
      <p:sp>
        <p:nvSpPr>
          <p:cNvPr id="3" name="Rounded Rectangle 2">
            <a:extLst>
              <a:ext uri="{FF2B5EF4-FFF2-40B4-BE49-F238E27FC236}">
                <a16:creationId xmlns:a16="http://schemas.microsoft.com/office/drawing/2014/main" id="{FC16E9A5-1633-45CC-1893-C83064343046}"/>
              </a:ext>
            </a:extLst>
          </p:cNvPr>
          <p:cNvSpPr/>
          <p:nvPr/>
        </p:nvSpPr>
        <p:spPr>
          <a:xfrm>
            <a:off x="4100143" y="2401507"/>
            <a:ext cx="3841357" cy="1306197"/>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b="1" dirty="0"/>
              <a:t>Head Coach: </a:t>
            </a:r>
            <a:r>
              <a:rPr lang="en-US" dirty="0"/>
              <a:t>Camden Ward </a:t>
            </a:r>
          </a:p>
          <a:p>
            <a:pPr algn="ctr"/>
            <a:r>
              <a:rPr lang="en-US" u="sng" dirty="0"/>
              <a:t>Phone Number: </a:t>
            </a:r>
            <a:r>
              <a:rPr lang="en-US" dirty="0"/>
              <a:t>253-389-5180</a:t>
            </a:r>
          </a:p>
          <a:p>
            <a:pPr algn="ctr"/>
            <a:r>
              <a:rPr lang="en-US" u="sng" dirty="0"/>
              <a:t>Email: </a:t>
            </a:r>
            <a:r>
              <a:rPr lang="en-US" dirty="0">
                <a:solidFill>
                  <a:schemeClr val="bg1"/>
                </a:solidFill>
              </a:rPr>
              <a:t>camden1999@gmail.com</a:t>
            </a:r>
          </a:p>
          <a:p>
            <a:endParaRPr lang="en-US" dirty="0">
              <a:solidFill>
                <a:schemeClr val="bg1"/>
              </a:solidFill>
            </a:endParaRPr>
          </a:p>
          <a:p>
            <a:endParaRPr lang="en-US" dirty="0"/>
          </a:p>
          <a:p>
            <a:endParaRPr lang="en-US" dirty="0"/>
          </a:p>
        </p:txBody>
      </p:sp>
      <p:sp>
        <p:nvSpPr>
          <p:cNvPr id="10" name="Rounded Rectangle 9">
            <a:extLst>
              <a:ext uri="{FF2B5EF4-FFF2-40B4-BE49-F238E27FC236}">
                <a16:creationId xmlns:a16="http://schemas.microsoft.com/office/drawing/2014/main" id="{56A441FE-563B-EAD0-896C-05B51BDA1604}"/>
              </a:ext>
            </a:extLst>
          </p:cNvPr>
          <p:cNvSpPr/>
          <p:nvPr/>
        </p:nvSpPr>
        <p:spPr>
          <a:xfrm>
            <a:off x="317039" y="2401508"/>
            <a:ext cx="3498972" cy="65718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dirty="0"/>
              <a:t>Assistant: Shawn Ramage</a:t>
            </a:r>
          </a:p>
          <a:p>
            <a:endParaRPr lang="en-US" dirty="0"/>
          </a:p>
        </p:txBody>
      </p:sp>
      <p:sp>
        <p:nvSpPr>
          <p:cNvPr id="14" name="Rounded Rectangle 13">
            <a:extLst>
              <a:ext uri="{FF2B5EF4-FFF2-40B4-BE49-F238E27FC236}">
                <a16:creationId xmlns:a16="http://schemas.microsoft.com/office/drawing/2014/main" id="{DFC4B3D2-1294-ED59-9E85-1B77E4AF275E}"/>
              </a:ext>
            </a:extLst>
          </p:cNvPr>
          <p:cNvSpPr/>
          <p:nvPr/>
        </p:nvSpPr>
        <p:spPr>
          <a:xfrm>
            <a:off x="8225632" y="2413417"/>
            <a:ext cx="3292801" cy="65718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dirty="0"/>
              <a:t>Assistant: Jayden Erickson</a:t>
            </a:r>
          </a:p>
          <a:p>
            <a:endParaRPr lang="en-US" dirty="0"/>
          </a:p>
        </p:txBody>
      </p:sp>
    </p:spTree>
    <p:extLst>
      <p:ext uri="{BB962C8B-B14F-4D97-AF65-F5344CB8AC3E}">
        <p14:creationId xmlns:p14="http://schemas.microsoft.com/office/powerpoint/2010/main" val="232850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a:extLst>
            <a:ext uri="{FF2B5EF4-FFF2-40B4-BE49-F238E27FC236}">
              <a16:creationId xmlns:a16="http://schemas.microsoft.com/office/drawing/2014/main" id="{24F8828A-6142-9BDA-CC7E-EC1432C14537}"/>
            </a:ext>
          </a:extLst>
        </p:cNvPr>
        <p:cNvGrpSpPr/>
        <p:nvPr/>
      </p:nvGrpSpPr>
      <p:grpSpPr>
        <a:xfrm>
          <a:off x="0" y="0"/>
          <a:ext cx="0" cy="0"/>
          <a:chOff x="0" y="0"/>
          <a:chExt cx="0" cy="0"/>
        </a:xfrm>
      </p:grpSpPr>
      <p:pic>
        <p:nvPicPr>
          <p:cNvPr id="5" name="Content Placeholder 4" descr="Ice hockey puck hitting the net as snow flies">
            <a:extLst>
              <a:ext uri="{FF2B5EF4-FFF2-40B4-BE49-F238E27FC236}">
                <a16:creationId xmlns:a16="http://schemas.microsoft.com/office/drawing/2014/main" id="{34230CFA-C71D-68BB-5990-692A88F877BD}"/>
              </a:ext>
            </a:extLst>
          </p:cNvPr>
          <p:cNvPicPr>
            <a:picLocks noGrp="1" noChangeAspect="1"/>
          </p:cNvPicPr>
          <p:nvPr>
            <p:ph sz="half" idx="1"/>
          </p:nvPr>
        </p:nvPicPr>
        <p:blipFill>
          <a:blip r:embed="rId3">
            <a:alphaModFix amt="15000"/>
          </a:blip>
          <a:srcRect t="15371" b="360"/>
          <a:stretch>
            <a:fillRect/>
          </a:stretch>
        </p:blipFill>
        <p:spPr>
          <a:xfrm>
            <a:off x="20" y="10"/>
            <a:ext cx="12191980" cy="6857990"/>
          </a:xfrm>
          <a:prstGeom prst="rect">
            <a:avLst/>
          </a:prstGeom>
          <a:pattFill prst="pct90">
            <a:fgClr>
              <a:schemeClr val="accent1"/>
            </a:fgClr>
            <a:bgClr>
              <a:schemeClr val="bg1"/>
            </a:bgClr>
          </a:pattFill>
        </p:spPr>
      </p:pic>
      <p:sp>
        <p:nvSpPr>
          <p:cNvPr id="2" name="Title 1">
            <a:extLst>
              <a:ext uri="{FF2B5EF4-FFF2-40B4-BE49-F238E27FC236}">
                <a16:creationId xmlns:a16="http://schemas.microsoft.com/office/drawing/2014/main" id="{624396AF-8CFC-E3DF-D0B9-5AC83EA0FD71}"/>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dirty="0"/>
              <a:t>Practice Times and Expectations </a:t>
            </a:r>
          </a:p>
        </p:txBody>
      </p:sp>
      <p:sp>
        <p:nvSpPr>
          <p:cNvPr id="3" name="Rounded Rectangle 2">
            <a:extLst>
              <a:ext uri="{FF2B5EF4-FFF2-40B4-BE49-F238E27FC236}">
                <a16:creationId xmlns:a16="http://schemas.microsoft.com/office/drawing/2014/main" id="{DBA375B7-3FD5-C38B-D25B-2E6460572BF8}"/>
              </a:ext>
            </a:extLst>
          </p:cNvPr>
          <p:cNvSpPr/>
          <p:nvPr/>
        </p:nvSpPr>
        <p:spPr>
          <a:xfrm>
            <a:off x="120827" y="2514600"/>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endParaRPr lang="en-US" dirty="0"/>
          </a:p>
          <a:p>
            <a:endParaRPr lang="en-US" dirty="0"/>
          </a:p>
        </p:txBody>
      </p:sp>
      <p:pic>
        <p:nvPicPr>
          <p:cNvPr id="6" name="Picture 5" descr="A white background with black text&#10;&#10;AI-generated content may be incorrect.">
            <a:extLst>
              <a:ext uri="{FF2B5EF4-FFF2-40B4-BE49-F238E27FC236}">
                <a16:creationId xmlns:a16="http://schemas.microsoft.com/office/drawing/2014/main" id="{20681090-875D-7E5B-6754-58DE219ECD8F}"/>
              </a:ext>
            </a:extLst>
          </p:cNvPr>
          <p:cNvPicPr>
            <a:picLocks noChangeAspect="1"/>
          </p:cNvPicPr>
          <p:nvPr/>
        </p:nvPicPr>
        <p:blipFill>
          <a:blip r:embed="rId4"/>
          <a:stretch>
            <a:fillRect/>
          </a:stretch>
        </p:blipFill>
        <p:spPr>
          <a:xfrm>
            <a:off x="460355" y="3124190"/>
            <a:ext cx="3162300" cy="3022600"/>
          </a:xfrm>
          <a:prstGeom prst="rect">
            <a:avLst/>
          </a:prstGeom>
        </p:spPr>
      </p:pic>
      <p:sp>
        <p:nvSpPr>
          <p:cNvPr id="7" name="Rounded Rectangle 6">
            <a:extLst>
              <a:ext uri="{FF2B5EF4-FFF2-40B4-BE49-F238E27FC236}">
                <a16:creationId xmlns:a16="http://schemas.microsoft.com/office/drawing/2014/main" id="{8735CB6A-CDEA-E72F-72FC-35ED81694907}"/>
              </a:ext>
            </a:extLst>
          </p:cNvPr>
          <p:cNvSpPr/>
          <p:nvPr/>
        </p:nvSpPr>
        <p:spPr>
          <a:xfrm>
            <a:off x="4173733" y="2514599"/>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pPr marL="285750" indent="-285750">
              <a:buFont typeface="Arial" panose="020B0604020202020204" pitchFamily="34" charset="0"/>
              <a:buChar char="•"/>
            </a:pPr>
            <a:r>
              <a:rPr lang="en-US" b="1" dirty="0"/>
              <a:t>Dry land: </a:t>
            </a:r>
            <a:r>
              <a:rPr lang="en-US" dirty="0"/>
              <a:t>will be once a week. Time and location still to be determined</a:t>
            </a:r>
          </a:p>
          <a:p>
            <a:pPr marL="285750" indent="-285750">
              <a:buFont typeface="Arial" panose="020B0604020202020204" pitchFamily="34" charset="0"/>
              <a:buChar char="•"/>
            </a:pPr>
            <a:r>
              <a:rPr lang="en-US" b="1" dirty="0"/>
              <a:t>Attendance:</a:t>
            </a:r>
            <a:r>
              <a:rPr lang="en-US" dirty="0"/>
              <a:t> will be recorded and will help determine ice time. Flexible with good communication.</a:t>
            </a:r>
          </a:p>
          <a:p>
            <a:pPr marL="285750" indent="-285750">
              <a:buFont typeface="Arial" panose="020B0604020202020204" pitchFamily="34" charset="0"/>
              <a:buChar char="•"/>
            </a:pPr>
            <a:r>
              <a:rPr lang="en-US" b="1" dirty="0"/>
              <a:t>Player preparedness</a:t>
            </a:r>
            <a:r>
              <a:rPr lang="en-US" dirty="0"/>
              <a:t>: Players are expected to read the drills sent out via email every Sunday night. Be there at least 15 min early to go over drills</a:t>
            </a:r>
          </a:p>
          <a:p>
            <a:endParaRPr lang="en-US" dirty="0"/>
          </a:p>
        </p:txBody>
      </p:sp>
      <p:sp>
        <p:nvSpPr>
          <p:cNvPr id="8" name="Rounded Rectangle 7">
            <a:extLst>
              <a:ext uri="{FF2B5EF4-FFF2-40B4-BE49-F238E27FC236}">
                <a16:creationId xmlns:a16="http://schemas.microsoft.com/office/drawing/2014/main" id="{07FBE6CB-04AB-D338-BAC9-DED7857D907F}"/>
              </a:ext>
            </a:extLst>
          </p:cNvPr>
          <p:cNvSpPr/>
          <p:nvPr/>
        </p:nvSpPr>
        <p:spPr>
          <a:xfrm>
            <a:off x="8226640" y="2514598"/>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pPr marL="285750" indent="-285750">
              <a:buFont typeface="Arial" panose="020B0604020202020204" pitchFamily="34" charset="0"/>
              <a:buChar char="•"/>
            </a:pPr>
            <a:r>
              <a:rPr lang="en-US" dirty="0"/>
              <a:t>Give 100% effort every drill, every rep</a:t>
            </a:r>
          </a:p>
          <a:p>
            <a:pPr marL="285750" indent="-285750">
              <a:buFont typeface="Arial" panose="020B0604020202020204" pitchFamily="34" charset="0"/>
              <a:buChar char="•"/>
            </a:pPr>
            <a:r>
              <a:rPr lang="en-US" dirty="0"/>
              <a:t>Listen attentively and respect coaches and teammates</a:t>
            </a:r>
          </a:p>
          <a:p>
            <a:pPr marL="285750" indent="-285750">
              <a:buFont typeface="Arial" panose="020B0604020202020204" pitchFamily="34" charset="0"/>
              <a:buChar char="•"/>
            </a:pPr>
            <a:r>
              <a:rPr lang="en-US" dirty="0"/>
              <a:t>Maintain a positive attitude, even when making mistakes</a:t>
            </a:r>
          </a:p>
          <a:p>
            <a:pPr marL="285750" indent="-285750">
              <a:buFont typeface="Arial" panose="020B0604020202020204" pitchFamily="34" charset="0"/>
              <a:buChar char="•"/>
            </a:pPr>
            <a:r>
              <a:rPr lang="en-US" dirty="0"/>
              <a:t>Support teammates, encourage one another, and build team culture</a:t>
            </a:r>
          </a:p>
          <a:p>
            <a:pPr marL="285750" indent="-285750">
              <a:buFont typeface="Arial" panose="020B0604020202020204" pitchFamily="34" charset="0"/>
              <a:buChar char="•"/>
            </a:pPr>
            <a:r>
              <a:rPr lang="en-US" dirty="0"/>
              <a:t>Take care of equipment and leave the locker room/bench clean</a:t>
            </a:r>
          </a:p>
          <a:p>
            <a:pPr marL="285750" indent="-285750">
              <a:buFont typeface="Arial" panose="020B0604020202020204" pitchFamily="34" charset="0"/>
              <a:buChar char="•"/>
            </a:pPr>
            <a:endParaRPr lang="en-US" b="1" dirty="0"/>
          </a:p>
          <a:p>
            <a:endParaRPr lang="en-US" b="1" dirty="0"/>
          </a:p>
          <a:p>
            <a:endParaRPr lang="en-US" dirty="0"/>
          </a:p>
        </p:txBody>
      </p:sp>
    </p:spTree>
    <p:extLst>
      <p:ext uri="{BB962C8B-B14F-4D97-AF65-F5344CB8AC3E}">
        <p14:creationId xmlns:p14="http://schemas.microsoft.com/office/powerpoint/2010/main" val="102836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22A5C-862C-78EC-DB11-1AAEF226A95F}"/>
            </a:ext>
          </a:extLst>
        </p:cNvPr>
        <p:cNvGrpSpPr/>
        <p:nvPr/>
      </p:nvGrpSpPr>
      <p:grpSpPr>
        <a:xfrm>
          <a:off x="0" y="0"/>
          <a:ext cx="0" cy="0"/>
          <a:chOff x="0" y="0"/>
          <a:chExt cx="0" cy="0"/>
        </a:xfrm>
      </p:grpSpPr>
      <p:pic>
        <p:nvPicPr>
          <p:cNvPr id="5" name="Content Placeholder 4" descr="Ice hockey puck hitting the net as snow flies">
            <a:extLst>
              <a:ext uri="{FF2B5EF4-FFF2-40B4-BE49-F238E27FC236}">
                <a16:creationId xmlns:a16="http://schemas.microsoft.com/office/drawing/2014/main" id="{7A8C096C-1906-7A85-3CEE-D4EBA49136BD}"/>
              </a:ext>
            </a:extLst>
          </p:cNvPr>
          <p:cNvPicPr>
            <a:picLocks noGrp="1" noChangeAspect="1"/>
          </p:cNvPicPr>
          <p:nvPr>
            <p:ph sz="half" idx="1"/>
          </p:nvPr>
        </p:nvPicPr>
        <p:blipFill>
          <a:blip r:embed="rId3">
            <a:alphaModFix amt="15000"/>
          </a:blip>
          <a:srcRect t="15371" b="360"/>
          <a:stretch>
            <a:fillRect/>
          </a:stretch>
        </p:blipFill>
        <p:spPr>
          <a:xfrm>
            <a:off x="20" y="10"/>
            <a:ext cx="12191980" cy="6857990"/>
          </a:xfrm>
          <a:prstGeom prst="rect">
            <a:avLst/>
          </a:prstGeom>
          <a:pattFill prst="pct90">
            <a:fgClr>
              <a:schemeClr val="accent1"/>
            </a:fgClr>
            <a:bgClr>
              <a:schemeClr val="bg1"/>
            </a:bgClr>
          </a:pattFill>
        </p:spPr>
      </p:pic>
      <p:sp>
        <p:nvSpPr>
          <p:cNvPr id="2" name="Title 1">
            <a:extLst>
              <a:ext uri="{FF2B5EF4-FFF2-40B4-BE49-F238E27FC236}">
                <a16:creationId xmlns:a16="http://schemas.microsoft.com/office/drawing/2014/main" id="{14800CD6-8D3F-C93C-41CB-6AF5F9235F82}"/>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dirty="0"/>
              <a:t>Game expectations </a:t>
            </a:r>
          </a:p>
        </p:txBody>
      </p:sp>
      <p:sp>
        <p:nvSpPr>
          <p:cNvPr id="3" name="Rounded Rectangle 2">
            <a:extLst>
              <a:ext uri="{FF2B5EF4-FFF2-40B4-BE49-F238E27FC236}">
                <a16:creationId xmlns:a16="http://schemas.microsoft.com/office/drawing/2014/main" id="{4F68FF4C-0394-1788-D900-F7592ECAB2A2}"/>
              </a:ext>
            </a:extLst>
          </p:cNvPr>
          <p:cNvSpPr/>
          <p:nvPr/>
        </p:nvSpPr>
        <p:spPr>
          <a:xfrm>
            <a:off x="120827" y="2514600"/>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endParaRPr lang="en-US" dirty="0"/>
          </a:p>
          <a:p>
            <a:pPr algn="ctr"/>
            <a:r>
              <a:rPr lang="en-US" b="1" u="sng" dirty="0"/>
              <a:t>Roster </a:t>
            </a:r>
          </a:p>
          <a:p>
            <a:pPr marL="285750" indent="-285750">
              <a:buFont typeface="Arial" panose="020B0604020202020204" pitchFamily="34" charset="0"/>
              <a:buChar char="•"/>
            </a:pPr>
            <a:r>
              <a:rPr lang="en-US" dirty="0"/>
              <a:t>19 skates and 1 goalie </a:t>
            </a:r>
          </a:p>
          <a:p>
            <a:pPr marL="285750" indent="-285750">
              <a:buFont typeface="Arial" panose="020B0604020202020204" pitchFamily="34" charset="0"/>
              <a:buChar char="•"/>
            </a:pPr>
            <a:r>
              <a:rPr lang="en-US" dirty="0"/>
              <a:t>4 lines of offense and 3 lines of defense </a:t>
            </a:r>
          </a:p>
          <a:p>
            <a:pPr marL="285750" indent="-285750">
              <a:buFont typeface="Arial" panose="020B0604020202020204" pitchFamily="34" charset="0"/>
              <a:buChar char="•"/>
            </a:pPr>
            <a:r>
              <a:rPr lang="en-US" dirty="0"/>
              <a:t>1 player will be a practice player </a:t>
            </a:r>
          </a:p>
        </p:txBody>
      </p:sp>
      <p:sp>
        <p:nvSpPr>
          <p:cNvPr id="7" name="Rounded Rectangle 6">
            <a:extLst>
              <a:ext uri="{FF2B5EF4-FFF2-40B4-BE49-F238E27FC236}">
                <a16:creationId xmlns:a16="http://schemas.microsoft.com/office/drawing/2014/main" id="{DD248E17-8B83-7C40-2A87-BA5D1A57954A}"/>
              </a:ext>
            </a:extLst>
          </p:cNvPr>
          <p:cNvSpPr/>
          <p:nvPr/>
        </p:nvSpPr>
        <p:spPr>
          <a:xfrm>
            <a:off x="4173733" y="2514599"/>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endParaRPr lang="en-US" dirty="0"/>
          </a:p>
          <a:p>
            <a:pPr algn="ctr"/>
            <a:r>
              <a:rPr lang="en-US" b="1" u="sng" dirty="0"/>
              <a:t>Games </a:t>
            </a:r>
          </a:p>
          <a:p>
            <a:pPr marL="285750" indent="-285750">
              <a:buFont typeface="Arial" panose="020B0604020202020204" pitchFamily="34" charset="0"/>
              <a:buChar char="•"/>
            </a:pPr>
            <a:r>
              <a:rPr lang="en-US" dirty="0"/>
              <a:t>Team warmups are mandatory </a:t>
            </a:r>
            <a:r>
              <a:rPr lang="en-US" u="sng" dirty="0"/>
              <a:t>45 minutes </a:t>
            </a:r>
            <a:r>
              <a:rPr lang="en-US" dirty="0"/>
              <a:t>before games. Goalies to stretch 10 minutes before getting on the ice. </a:t>
            </a:r>
          </a:p>
          <a:p>
            <a:pPr marL="285750" indent="-285750">
              <a:buFont typeface="Arial" panose="020B0604020202020204" pitchFamily="34" charset="0"/>
              <a:buChar char="•"/>
            </a:pPr>
            <a:r>
              <a:rPr lang="en-US" dirty="0"/>
              <a:t>Players dress up for home games </a:t>
            </a:r>
          </a:p>
          <a:p>
            <a:pPr marL="285750" indent="-285750">
              <a:buFont typeface="Arial" panose="020B0604020202020204" pitchFamily="34" charset="0"/>
              <a:buChar char="•"/>
            </a:pPr>
            <a:r>
              <a:rPr lang="en-US" dirty="0"/>
              <a:t>Every player will participate in team on ice warmups </a:t>
            </a:r>
          </a:p>
          <a:p>
            <a:pPr marL="285750" indent="-285750">
              <a:buFont typeface="Arial" panose="020B0604020202020204" pitchFamily="34" charset="0"/>
              <a:buChar char="•"/>
            </a:pPr>
            <a:r>
              <a:rPr lang="en-US" dirty="0"/>
              <a:t>No players coaching on the bench </a:t>
            </a:r>
          </a:p>
          <a:p>
            <a:pPr marL="285750" indent="-285750">
              <a:buFont typeface="Arial" panose="020B0604020202020204" pitchFamily="34" charset="0"/>
              <a:buChar char="•"/>
            </a:pPr>
            <a:endParaRPr lang="en-US" dirty="0"/>
          </a:p>
          <a:p>
            <a:endParaRPr lang="en-US" dirty="0"/>
          </a:p>
        </p:txBody>
      </p:sp>
      <p:sp>
        <p:nvSpPr>
          <p:cNvPr id="8" name="Rounded Rectangle 7">
            <a:extLst>
              <a:ext uri="{FF2B5EF4-FFF2-40B4-BE49-F238E27FC236}">
                <a16:creationId xmlns:a16="http://schemas.microsoft.com/office/drawing/2014/main" id="{8A078397-F0BA-63F6-93EA-DC366DC1EF6E}"/>
              </a:ext>
            </a:extLst>
          </p:cNvPr>
          <p:cNvSpPr/>
          <p:nvPr/>
        </p:nvSpPr>
        <p:spPr>
          <a:xfrm>
            <a:off x="8226640" y="2514598"/>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pPr marL="285750" indent="-285750">
              <a:buFont typeface="Arial" panose="020B0604020202020204" pitchFamily="34" charset="0"/>
              <a:buChar char="•"/>
            </a:pPr>
            <a:endParaRPr lang="en-US" b="1" dirty="0"/>
          </a:p>
          <a:p>
            <a:pPr algn="ctr"/>
            <a:r>
              <a:rPr lang="en-US" b="1" u="sng" dirty="0"/>
              <a:t>Parents </a:t>
            </a:r>
          </a:p>
          <a:p>
            <a:pPr marL="285750" indent="-285750">
              <a:buFont typeface="Arial" panose="020B0604020202020204" pitchFamily="34" charset="0"/>
              <a:buChar char="•"/>
            </a:pPr>
            <a:r>
              <a:rPr lang="en-US" dirty="0"/>
              <a:t>24 hour rule post games for communication </a:t>
            </a:r>
          </a:p>
          <a:p>
            <a:pPr marL="285750" indent="-285750">
              <a:buFont typeface="Arial" panose="020B0604020202020204" pitchFamily="34" charset="0"/>
              <a:buChar char="•"/>
            </a:pPr>
            <a:r>
              <a:rPr lang="en-US" dirty="0"/>
              <a:t>No communicating with refs from the bleachers</a:t>
            </a:r>
          </a:p>
          <a:p>
            <a:pPr marL="285750" indent="-285750">
              <a:buFont typeface="Arial" panose="020B0604020202020204" pitchFamily="34" charset="0"/>
              <a:buChar char="•"/>
            </a:pPr>
            <a:r>
              <a:rPr lang="en-US" dirty="0"/>
              <a:t>Only approved “locker room monitors” are allowed in the locker rooms  </a:t>
            </a:r>
            <a:r>
              <a:rPr lang="en-US" b="1" u="sng" dirty="0"/>
              <a:t> </a:t>
            </a:r>
          </a:p>
          <a:p>
            <a:pPr marL="285750" indent="-285750">
              <a:buFont typeface="Arial" panose="020B0604020202020204" pitchFamily="34" charset="0"/>
              <a:buChar char="•"/>
            </a:pPr>
            <a:endParaRPr lang="en-US" b="1" dirty="0"/>
          </a:p>
          <a:p>
            <a:endParaRPr lang="en-US" b="1" dirty="0"/>
          </a:p>
          <a:p>
            <a:endParaRPr lang="en-US" dirty="0"/>
          </a:p>
        </p:txBody>
      </p:sp>
    </p:spTree>
    <p:extLst>
      <p:ext uri="{BB962C8B-B14F-4D97-AF65-F5344CB8AC3E}">
        <p14:creationId xmlns:p14="http://schemas.microsoft.com/office/powerpoint/2010/main" val="187163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CA7-CAB2-70AF-B2B6-8AF80B9C03F7}"/>
            </a:ext>
          </a:extLst>
        </p:cNvPr>
        <p:cNvGrpSpPr/>
        <p:nvPr/>
      </p:nvGrpSpPr>
      <p:grpSpPr>
        <a:xfrm>
          <a:off x="0" y="0"/>
          <a:ext cx="0" cy="0"/>
          <a:chOff x="0" y="0"/>
          <a:chExt cx="0" cy="0"/>
        </a:xfrm>
      </p:grpSpPr>
      <p:pic>
        <p:nvPicPr>
          <p:cNvPr id="5" name="Content Placeholder 4" descr="Ice hockey puck hitting the net as snow flies">
            <a:extLst>
              <a:ext uri="{FF2B5EF4-FFF2-40B4-BE49-F238E27FC236}">
                <a16:creationId xmlns:a16="http://schemas.microsoft.com/office/drawing/2014/main" id="{99B69893-5A0F-38BA-AB9B-86EC320F8971}"/>
              </a:ext>
            </a:extLst>
          </p:cNvPr>
          <p:cNvPicPr>
            <a:picLocks noGrp="1" noChangeAspect="1"/>
          </p:cNvPicPr>
          <p:nvPr>
            <p:ph sz="half" idx="1"/>
          </p:nvPr>
        </p:nvPicPr>
        <p:blipFill>
          <a:blip r:embed="rId3">
            <a:alphaModFix amt="15000"/>
          </a:blip>
          <a:srcRect t="15371" b="360"/>
          <a:stretch>
            <a:fillRect/>
          </a:stretch>
        </p:blipFill>
        <p:spPr>
          <a:xfrm>
            <a:off x="20" y="10"/>
            <a:ext cx="12191980" cy="6857990"/>
          </a:xfrm>
          <a:prstGeom prst="rect">
            <a:avLst/>
          </a:prstGeom>
          <a:pattFill prst="pct90">
            <a:fgClr>
              <a:schemeClr val="accent1"/>
            </a:fgClr>
            <a:bgClr>
              <a:schemeClr val="bg1"/>
            </a:bgClr>
          </a:pattFill>
        </p:spPr>
      </p:pic>
      <p:sp>
        <p:nvSpPr>
          <p:cNvPr id="2" name="Title 1">
            <a:extLst>
              <a:ext uri="{FF2B5EF4-FFF2-40B4-BE49-F238E27FC236}">
                <a16:creationId xmlns:a16="http://schemas.microsoft.com/office/drawing/2014/main" id="{C46445CF-9895-C575-BDE5-ECD8608E770D}"/>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dirty="0"/>
              <a:t>Tryouts </a:t>
            </a:r>
          </a:p>
        </p:txBody>
      </p:sp>
      <p:sp>
        <p:nvSpPr>
          <p:cNvPr id="3" name="Rounded Rectangle 2">
            <a:extLst>
              <a:ext uri="{FF2B5EF4-FFF2-40B4-BE49-F238E27FC236}">
                <a16:creationId xmlns:a16="http://schemas.microsoft.com/office/drawing/2014/main" id="{19BC7C65-6E1D-DDD4-7572-30A36ED8F46B}"/>
              </a:ext>
            </a:extLst>
          </p:cNvPr>
          <p:cNvSpPr/>
          <p:nvPr/>
        </p:nvSpPr>
        <p:spPr>
          <a:xfrm>
            <a:off x="2062361" y="3034431"/>
            <a:ext cx="8526284" cy="128078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r>
              <a:rPr lang="en-US" b="1" u="sng" dirty="0"/>
              <a:t>Tuesday 9/23		Wednesday 9/24		Saturday 9/27			</a:t>
            </a:r>
          </a:p>
          <a:p>
            <a:r>
              <a:rPr lang="en-US" i="1" dirty="0"/>
              <a:t>	8-9 PM				8-9 	PM		</a:t>
            </a:r>
            <a:r>
              <a:rPr lang="en-US" b="1" i="1" dirty="0"/>
              <a:t>		</a:t>
            </a:r>
            <a:r>
              <a:rPr lang="en-US" i="1" dirty="0"/>
              <a:t>8-9AM (exact time </a:t>
            </a:r>
            <a:r>
              <a:rPr lang="en-US" i="1" dirty="0" err="1"/>
              <a:t>tbd</a:t>
            </a:r>
            <a:r>
              <a:rPr lang="en-US" i="1" dirty="0"/>
              <a:t>)</a:t>
            </a:r>
          </a:p>
          <a:p>
            <a:r>
              <a:rPr lang="en-US" b="1" u="sng" dirty="0"/>
              <a:t> </a:t>
            </a:r>
            <a:endParaRPr lang="en-US" dirty="0"/>
          </a:p>
        </p:txBody>
      </p:sp>
    </p:spTree>
    <p:extLst>
      <p:ext uri="{BB962C8B-B14F-4D97-AF65-F5344CB8AC3E}">
        <p14:creationId xmlns:p14="http://schemas.microsoft.com/office/powerpoint/2010/main" val="48523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52F4-6830-FB55-C2B0-1B3FF6B38E9C}"/>
            </a:ext>
          </a:extLst>
        </p:cNvPr>
        <p:cNvGrpSpPr/>
        <p:nvPr/>
      </p:nvGrpSpPr>
      <p:grpSpPr>
        <a:xfrm>
          <a:off x="0" y="0"/>
          <a:ext cx="0" cy="0"/>
          <a:chOff x="0" y="0"/>
          <a:chExt cx="0" cy="0"/>
        </a:xfrm>
      </p:grpSpPr>
      <p:pic>
        <p:nvPicPr>
          <p:cNvPr id="5" name="Content Placeholder 4" descr="Ice hockey puck hitting the net as snow flies">
            <a:extLst>
              <a:ext uri="{FF2B5EF4-FFF2-40B4-BE49-F238E27FC236}">
                <a16:creationId xmlns:a16="http://schemas.microsoft.com/office/drawing/2014/main" id="{17F029F2-1462-6943-8F52-61D382323729}"/>
              </a:ext>
            </a:extLst>
          </p:cNvPr>
          <p:cNvPicPr>
            <a:picLocks noGrp="1" noChangeAspect="1"/>
          </p:cNvPicPr>
          <p:nvPr>
            <p:ph sz="half" idx="1"/>
          </p:nvPr>
        </p:nvPicPr>
        <p:blipFill>
          <a:blip r:embed="rId3">
            <a:alphaModFix amt="15000"/>
          </a:blip>
          <a:srcRect t="15371" b="360"/>
          <a:stretch>
            <a:fillRect/>
          </a:stretch>
        </p:blipFill>
        <p:spPr>
          <a:xfrm>
            <a:off x="20" y="10"/>
            <a:ext cx="12191980" cy="6857990"/>
          </a:xfrm>
          <a:prstGeom prst="rect">
            <a:avLst/>
          </a:prstGeom>
          <a:pattFill prst="pct90">
            <a:fgClr>
              <a:schemeClr val="accent1"/>
            </a:fgClr>
            <a:bgClr>
              <a:schemeClr val="bg1"/>
            </a:bgClr>
          </a:pattFill>
        </p:spPr>
      </p:pic>
      <p:sp>
        <p:nvSpPr>
          <p:cNvPr id="2" name="Title 1">
            <a:extLst>
              <a:ext uri="{FF2B5EF4-FFF2-40B4-BE49-F238E27FC236}">
                <a16:creationId xmlns:a16="http://schemas.microsoft.com/office/drawing/2014/main" id="{E06FE567-9D2C-BC40-8061-5C21B2F05209}"/>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dirty="0"/>
              <a:t>Volunteers </a:t>
            </a:r>
          </a:p>
        </p:txBody>
      </p:sp>
      <p:sp>
        <p:nvSpPr>
          <p:cNvPr id="3" name="Rounded Rectangle 2">
            <a:extLst>
              <a:ext uri="{FF2B5EF4-FFF2-40B4-BE49-F238E27FC236}">
                <a16:creationId xmlns:a16="http://schemas.microsoft.com/office/drawing/2014/main" id="{3D21BB9E-D258-50F7-7021-4FAA86691450}"/>
              </a:ext>
            </a:extLst>
          </p:cNvPr>
          <p:cNvSpPr/>
          <p:nvPr/>
        </p:nvSpPr>
        <p:spPr>
          <a:xfrm>
            <a:off x="120827" y="2514600"/>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r>
              <a:rPr lang="en-US" b="1" u="sng" dirty="0"/>
              <a:t>Locker Room Monitors:</a:t>
            </a:r>
          </a:p>
          <a:p>
            <a:pPr marL="285750" indent="-285750">
              <a:buFont typeface="Arial" panose="020B0604020202020204" pitchFamily="34" charset="0"/>
              <a:buChar char="•"/>
            </a:pPr>
            <a:r>
              <a:rPr lang="en-US" dirty="0"/>
              <a:t>(</a:t>
            </a:r>
            <a:r>
              <a:rPr lang="en-US" dirty="0" err="1"/>
              <a:t>Safesport</a:t>
            </a:r>
            <a:r>
              <a:rPr lang="en-US" dirty="0"/>
              <a:t>) For ALL games and ALL practices</a:t>
            </a:r>
          </a:p>
          <a:p>
            <a:pPr marL="285750" indent="-285750">
              <a:buFont typeface="Arial" panose="020B0604020202020204" pitchFamily="34" charset="0"/>
              <a:buChar char="•"/>
            </a:pPr>
            <a:r>
              <a:rPr lang="en-US" dirty="0"/>
              <a:t>14 and up – same sex monitors</a:t>
            </a:r>
          </a:p>
          <a:p>
            <a:r>
              <a:rPr lang="en-US" b="1" u="sng" dirty="0" err="1"/>
              <a:t>Gamesheet</a:t>
            </a:r>
            <a:r>
              <a:rPr lang="en-US" b="1" u="sng" dirty="0"/>
              <a:t>:</a:t>
            </a:r>
          </a:p>
          <a:p>
            <a:pPr marL="285750" indent="-285750">
              <a:buFont typeface="Arial" panose="020B0604020202020204" pitchFamily="34" charset="0"/>
              <a:buChar char="•"/>
            </a:pPr>
            <a:r>
              <a:rPr lang="en-US" dirty="0"/>
              <a:t>1 per home game, electronic scoring </a:t>
            </a:r>
          </a:p>
          <a:p>
            <a:r>
              <a:rPr lang="en-US" b="1" u="sng" dirty="0"/>
              <a:t>Scoreboard:</a:t>
            </a:r>
          </a:p>
          <a:p>
            <a:pPr marL="285750" indent="-285750">
              <a:buFont typeface="Arial" panose="020B0604020202020204" pitchFamily="34" charset="0"/>
              <a:buChar char="•"/>
            </a:pPr>
            <a:r>
              <a:rPr lang="en-US" dirty="0"/>
              <a:t>open to all only home games</a:t>
            </a:r>
          </a:p>
        </p:txBody>
      </p:sp>
      <p:sp>
        <p:nvSpPr>
          <p:cNvPr id="7" name="Rounded Rectangle 6">
            <a:extLst>
              <a:ext uri="{FF2B5EF4-FFF2-40B4-BE49-F238E27FC236}">
                <a16:creationId xmlns:a16="http://schemas.microsoft.com/office/drawing/2014/main" id="{7AB9F7E2-2F3D-9E58-18C8-F0213FE69933}"/>
              </a:ext>
            </a:extLst>
          </p:cNvPr>
          <p:cNvSpPr/>
          <p:nvPr/>
        </p:nvSpPr>
        <p:spPr>
          <a:xfrm>
            <a:off x="4173733" y="2514599"/>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solidFill>
                <a:schemeClr val="bg1"/>
              </a:solidFill>
            </a:endParaRPr>
          </a:p>
          <a:p>
            <a:r>
              <a:rPr lang="en-US" b="1" u="sng" dirty="0"/>
              <a:t>Penalty Box: </a:t>
            </a:r>
          </a:p>
          <a:p>
            <a:pPr marL="285750" indent="-285750">
              <a:buFont typeface="Arial" panose="020B0604020202020204" pitchFamily="34" charset="0"/>
              <a:buChar char="•"/>
            </a:pPr>
            <a:r>
              <a:rPr lang="en-US" dirty="0"/>
              <a:t>open to all at home and away games</a:t>
            </a:r>
          </a:p>
          <a:p>
            <a:r>
              <a:rPr lang="en-US" b="1" u="sng" dirty="0"/>
              <a:t>Game Music: </a:t>
            </a:r>
          </a:p>
          <a:p>
            <a:pPr marL="285750" indent="-285750">
              <a:buFont typeface="Arial" panose="020B0604020202020204" pitchFamily="34" charset="0"/>
              <a:buChar char="•"/>
            </a:pPr>
            <a:r>
              <a:rPr lang="en-US" dirty="0"/>
              <a:t>open to all only home games</a:t>
            </a:r>
          </a:p>
          <a:p>
            <a:r>
              <a:rPr lang="en-US" b="1" u="sng" dirty="0"/>
              <a:t>Parent on bench: </a:t>
            </a:r>
          </a:p>
          <a:p>
            <a:pPr marL="285750" indent="-285750">
              <a:buFont typeface="Arial" panose="020B0604020202020204" pitchFamily="34" charset="0"/>
              <a:buChar char="•"/>
            </a:pPr>
            <a:r>
              <a:rPr lang="en-US" dirty="0"/>
              <a:t>Needed for away games </a:t>
            </a:r>
          </a:p>
          <a:p>
            <a:endParaRPr lang="en-US" dirty="0"/>
          </a:p>
        </p:txBody>
      </p:sp>
      <p:sp>
        <p:nvSpPr>
          <p:cNvPr id="8" name="Rounded Rectangle 7">
            <a:extLst>
              <a:ext uri="{FF2B5EF4-FFF2-40B4-BE49-F238E27FC236}">
                <a16:creationId xmlns:a16="http://schemas.microsoft.com/office/drawing/2014/main" id="{AD04F537-6DA9-8A72-C54B-1EC0F7C3CE95}"/>
              </a:ext>
            </a:extLst>
          </p:cNvPr>
          <p:cNvSpPr/>
          <p:nvPr/>
        </p:nvSpPr>
        <p:spPr>
          <a:xfrm>
            <a:off x="8226640" y="2514598"/>
            <a:ext cx="3841357" cy="406137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285750" indent="-285750">
              <a:buFont typeface="Arial" panose="020B0604020202020204" pitchFamily="34" charset="0"/>
              <a:buChar char="•"/>
            </a:pPr>
            <a:endParaRPr lang="en-US" b="1" dirty="0"/>
          </a:p>
          <a:p>
            <a:r>
              <a:rPr lang="en-US" b="1" u="sng" dirty="0"/>
              <a:t>Team Manager: </a:t>
            </a:r>
          </a:p>
          <a:p>
            <a:pPr marL="285750" indent="-285750">
              <a:buFont typeface="Arial" panose="020B0604020202020204" pitchFamily="34" charset="0"/>
              <a:buChar char="•"/>
            </a:pPr>
            <a:r>
              <a:rPr lang="en-US" dirty="0"/>
              <a:t>These include coordinating travel arrangements for the team, scheduling volunteers for home games, tournament sign-ups and travel plans, and most importantly, being the liaison between coaches and parents as well as the board to the coaches and parents.</a:t>
            </a:r>
            <a:endParaRPr lang="en-US" b="1" u="sng" dirty="0"/>
          </a:p>
          <a:p>
            <a:endParaRPr lang="en-US" b="1" dirty="0"/>
          </a:p>
          <a:p>
            <a:endParaRPr lang="en-US" dirty="0"/>
          </a:p>
        </p:txBody>
      </p:sp>
    </p:spTree>
    <p:extLst>
      <p:ext uri="{BB962C8B-B14F-4D97-AF65-F5344CB8AC3E}">
        <p14:creationId xmlns:p14="http://schemas.microsoft.com/office/powerpoint/2010/main" val="323688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60FA9-D0EE-3130-BC66-0AF1BE1DEA95}"/>
            </a:ext>
          </a:extLst>
        </p:cNvPr>
        <p:cNvGrpSpPr/>
        <p:nvPr/>
      </p:nvGrpSpPr>
      <p:grpSpPr>
        <a:xfrm>
          <a:off x="0" y="0"/>
          <a:ext cx="0" cy="0"/>
          <a:chOff x="0" y="0"/>
          <a:chExt cx="0" cy="0"/>
        </a:xfrm>
      </p:grpSpPr>
      <p:pic>
        <p:nvPicPr>
          <p:cNvPr id="5" name="Content Placeholder 4" descr="Ice hockey puck hitting the net as snow flies">
            <a:extLst>
              <a:ext uri="{FF2B5EF4-FFF2-40B4-BE49-F238E27FC236}">
                <a16:creationId xmlns:a16="http://schemas.microsoft.com/office/drawing/2014/main" id="{51C3CF9B-E342-0A61-3AB0-558A83053F16}"/>
              </a:ext>
            </a:extLst>
          </p:cNvPr>
          <p:cNvPicPr>
            <a:picLocks noGrp="1" noChangeAspect="1"/>
          </p:cNvPicPr>
          <p:nvPr>
            <p:ph sz="half" idx="1"/>
          </p:nvPr>
        </p:nvPicPr>
        <p:blipFill>
          <a:blip r:embed="rId3">
            <a:alphaModFix amt="15000"/>
          </a:blip>
          <a:srcRect t="15371" b="360"/>
          <a:stretch>
            <a:fillRect/>
          </a:stretch>
        </p:blipFill>
        <p:spPr>
          <a:xfrm>
            <a:off x="20" y="10"/>
            <a:ext cx="12191980" cy="6857990"/>
          </a:xfrm>
          <a:prstGeom prst="rect">
            <a:avLst/>
          </a:prstGeom>
          <a:pattFill prst="pct90">
            <a:fgClr>
              <a:schemeClr val="accent1"/>
            </a:fgClr>
            <a:bgClr>
              <a:schemeClr val="bg1"/>
            </a:bgClr>
          </a:pattFill>
        </p:spPr>
      </p:pic>
      <p:sp>
        <p:nvSpPr>
          <p:cNvPr id="2" name="Title 1">
            <a:extLst>
              <a:ext uri="{FF2B5EF4-FFF2-40B4-BE49-F238E27FC236}">
                <a16:creationId xmlns:a16="http://schemas.microsoft.com/office/drawing/2014/main" id="{A4DAD846-9A88-EC38-993F-51B948E595D9}"/>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dirty="0"/>
              <a:t>Volunteers </a:t>
            </a:r>
          </a:p>
        </p:txBody>
      </p:sp>
      <p:pic>
        <p:nvPicPr>
          <p:cNvPr id="6" name="Picture 5" descr="A white sign with blue text&#10;&#10;AI-generated content may be incorrect.">
            <a:extLst>
              <a:ext uri="{FF2B5EF4-FFF2-40B4-BE49-F238E27FC236}">
                <a16:creationId xmlns:a16="http://schemas.microsoft.com/office/drawing/2014/main" id="{496D1D38-16B6-19CB-DAA2-BE882C97AFBE}"/>
              </a:ext>
            </a:extLst>
          </p:cNvPr>
          <p:cNvPicPr>
            <a:picLocks noChangeAspect="1"/>
          </p:cNvPicPr>
          <p:nvPr/>
        </p:nvPicPr>
        <p:blipFill>
          <a:blip r:embed="rId4"/>
          <a:stretch>
            <a:fillRect/>
          </a:stretch>
        </p:blipFill>
        <p:spPr>
          <a:xfrm>
            <a:off x="2208212" y="2514600"/>
            <a:ext cx="7772400" cy="3512880"/>
          </a:xfrm>
          <a:prstGeom prst="rect">
            <a:avLst/>
          </a:prstGeom>
        </p:spPr>
      </p:pic>
    </p:spTree>
    <p:extLst>
      <p:ext uri="{BB962C8B-B14F-4D97-AF65-F5344CB8AC3E}">
        <p14:creationId xmlns:p14="http://schemas.microsoft.com/office/powerpoint/2010/main" val="254222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9BEA7-C9F9-C5B4-A244-D2B758DEAB90}"/>
            </a:ext>
          </a:extLst>
        </p:cNvPr>
        <p:cNvGrpSpPr/>
        <p:nvPr/>
      </p:nvGrpSpPr>
      <p:grpSpPr>
        <a:xfrm>
          <a:off x="0" y="0"/>
          <a:ext cx="0" cy="0"/>
          <a:chOff x="0" y="0"/>
          <a:chExt cx="0" cy="0"/>
        </a:xfrm>
      </p:grpSpPr>
      <p:pic>
        <p:nvPicPr>
          <p:cNvPr id="5" name="Content Placeholder 4" descr="Ice hockey puck hitting the net as snow flies">
            <a:extLst>
              <a:ext uri="{FF2B5EF4-FFF2-40B4-BE49-F238E27FC236}">
                <a16:creationId xmlns:a16="http://schemas.microsoft.com/office/drawing/2014/main" id="{AFF6C11D-267A-9C7F-BC33-36ADE04E98C0}"/>
              </a:ext>
            </a:extLst>
          </p:cNvPr>
          <p:cNvPicPr>
            <a:picLocks noGrp="1" noChangeAspect="1"/>
          </p:cNvPicPr>
          <p:nvPr>
            <p:ph sz="half" idx="1"/>
          </p:nvPr>
        </p:nvPicPr>
        <p:blipFill>
          <a:blip r:embed="rId3">
            <a:alphaModFix amt="15000"/>
          </a:blip>
          <a:srcRect t="15371" b="360"/>
          <a:stretch>
            <a:fillRect/>
          </a:stretch>
        </p:blipFill>
        <p:spPr>
          <a:xfrm>
            <a:off x="20" y="10"/>
            <a:ext cx="12191980" cy="6857990"/>
          </a:xfrm>
          <a:prstGeom prst="rect">
            <a:avLst/>
          </a:prstGeom>
          <a:pattFill prst="pct90">
            <a:fgClr>
              <a:schemeClr val="accent1"/>
            </a:fgClr>
            <a:bgClr>
              <a:schemeClr val="bg1"/>
            </a:bgClr>
          </a:pattFill>
        </p:spPr>
      </p:pic>
      <p:sp>
        <p:nvSpPr>
          <p:cNvPr id="2" name="Title 1">
            <a:extLst>
              <a:ext uri="{FF2B5EF4-FFF2-40B4-BE49-F238E27FC236}">
                <a16:creationId xmlns:a16="http://schemas.microsoft.com/office/drawing/2014/main" id="{2788728B-EAA3-2186-7CF1-69AD92400EA5}"/>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a:t>Questions  </a:t>
            </a:r>
            <a:endParaRPr lang="en-US" dirty="0"/>
          </a:p>
        </p:txBody>
      </p:sp>
    </p:spTree>
    <p:extLst>
      <p:ext uri="{BB962C8B-B14F-4D97-AF65-F5344CB8AC3E}">
        <p14:creationId xmlns:p14="http://schemas.microsoft.com/office/powerpoint/2010/main" val="2104047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3184</TotalTime>
  <Words>697</Words>
  <Application>Microsoft Macintosh PowerPoint</Application>
  <PresentationFormat>Widescreen</PresentationFormat>
  <Paragraphs>83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Century Gothic</vt:lpstr>
      <vt:lpstr>Mesh</vt:lpstr>
      <vt:lpstr>Cheyenne Capitals </vt:lpstr>
      <vt:lpstr>Welcome to Cheyenne Capitals</vt:lpstr>
      <vt:lpstr>Practice Times and Expectations </vt:lpstr>
      <vt:lpstr>Game expectations </vt:lpstr>
      <vt:lpstr>Tryouts </vt:lpstr>
      <vt:lpstr>Volunteers </vt:lpstr>
      <vt:lpstr>Volunteers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camden ward</dc:creator>
  <cp:lastModifiedBy>camden ward</cp:lastModifiedBy>
  <cp:revision>7</cp:revision>
  <dcterms:created xsi:type="dcterms:W3CDTF">2025-09-06T23:56:13Z</dcterms:created>
  <dcterms:modified xsi:type="dcterms:W3CDTF">2025-09-09T05:00:37Z</dcterms:modified>
</cp:coreProperties>
</file>