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61" r:id="rId4"/>
    <p:sldId id="258" r:id="rId5"/>
    <p:sldId id="259" r:id="rId6"/>
    <p:sldId id="262" r:id="rId7"/>
    <p:sldId id="263" r:id="rId8"/>
    <p:sldId id="264" r:id="rId9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44134B-15EE-B143-931C-3737353BE1B3}" v="1" dt="2025-12-02T06:00:27.4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7"/>
    <p:restoredTop sz="94665"/>
  </p:normalViewPr>
  <p:slideViewPr>
    <p:cSldViewPr snapToGrid="0">
      <p:cViewPr varScale="1">
        <p:scale>
          <a:sx n="73" d="100"/>
          <a:sy n="73" d="100"/>
        </p:scale>
        <p:origin x="30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88F8-23B5-8E47-A43E-D47AD38248A8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0F33-56B0-624D-98C6-5E87B62AB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2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88F8-23B5-8E47-A43E-D47AD38248A8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0F33-56B0-624D-98C6-5E87B62AB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3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88F8-23B5-8E47-A43E-D47AD38248A8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0F33-56B0-624D-98C6-5E87B62AB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88F8-23B5-8E47-A43E-D47AD38248A8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0F33-56B0-624D-98C6-5E87B62AB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9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82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82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88F8-23B5-8E47-A43E-D47AD38248A8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0F33-56B0-624D-98C6-5E87B62AB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9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88F8-23B5-8E47-A43E-D47AD38248A8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0F33-56B0-624D-98C6-5E87B62AB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88F8-23B5-8E47-A43E-D47AD38248A8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0F33-56B0-624D-98C6-5E87B62AB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03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88F8-23B5-8E47-A43E-D47AD38248A8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0F33-56B0-624D-98C6-5E87B62AB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5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88F8-23B5-8E47-A43E-D47AD38248A8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0F33-56B0-624D-98C6-5E87B62AB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74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88F8-23B5-8E47-A43E-D47AD38248A8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0F33-56B0-624D-98C6-5E87B62AB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7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88F8-23B5-8E47-A43E-D47AD38248A8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0F33-56B0-624D-98C6-5E87B62AB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8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BD88F8-23B5-8E47-A43E-D47AD38248A8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AD0F33-56B0-624D-98C6-5E87B62AB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9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Nicholas@gaaysports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with a rainbow colored pattern&#10;&#10;Description automatically generated with medium confidence">
            <a:extLst>
              <a:ext uri="{FF2B5EF4-FFF2-40B4-BE49-F238E27FC236}">
                <a16:creationId xmlns:a16="http://schemas.microsoft.com/office/drawing/2014/main" id="{B173725D-64D6-C54E-3B8F-7E7D001E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0" y="2135451"/>
            <a:ext cx="3289300" cy="328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730E21-E1AD-9A08-0B5C-A418AA663FAE}"/>
              </a:ext>
            </a:extLst>
          </p:cNvPr>
          <p:cNvSpPr txBox="1"/>
          <p:nvPr/>
        </p:nvSpPr>
        <p:spPr>
          <a:xfrm>
            <a:off x="0" y="5762602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ollege Block 2.0" panose="02000500000000000000" pitchFamily="2" charset="0"/>
              </a:rPr>
              <a:t>2026 </a:t>
            </a:r>
            <a:r>
              <a:rPr lang="en-US" sz="4000" dirty="0">
                <a:latin typeface="College Block 2.0" panose="02000500000000000000" pitchFamily="2" charset="0"/>
              </a:rPr>
              <a:t>SPONSORSHIP</a:t>
            </a:r>
          </a:p>
          <a:p>
            <a:pPr algn="ctr"/>
            <a:r>
              <a:rPr lang="en-US" sz="4000" dirty="0">
                <a:latin typeface="College Block 2.0" panose="02000500000000000000" pitchFamily="2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588005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03364-CF00-E79A-D989-C6255518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>
                <a:latin typeface="College Block 2.0" panose="02000500000000000000" pitchFamily="2" charset="0"/>
              </a:rPr>
              <a:t>ABOUT GAAY SPORTS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3D706-3AC4-34CF-F46F-912022EDD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52" y="1838219"/>
            <a:ext cx="6703695" cy="6381962"/>
          </a:xfrm>
        </p:spPr>
        <p:txBody>
          <a:bodyPr/>
          <a:lstStyle/>
          <a:p>
            <a:r>
              <a:rPr lang="en-US" dirty="0"/>
              <a:t>Not-for-profit recreational sports league</a:t>
            </a:r>
          </a:p>
          <a:p>
            <a:r>
              <a:rPr lang="en-US" dirty="0"/>
              <a:t>Mission – to provide safe spaces for members of the LGBTQIA+ Community to recreate with one another in organized sports.</a:t>
            </a:r>
          </a:p>
          <a:p>
            <a:r>
              <a:rPr lang="en-US" dirty="0"/>
              <a:t>Started in June 2022 with a 44-person kickball league in Lansing. In 2025, over 2,000 participants played in eight different sports across four cities in Michigan! </a:t>
            </a:r>
          </a:p>
          <a:p>
            <a:r>
              <a:rPr lang="en-US" dirty="0"/>
              <a:t>We also offer organize other social activities for the LGBTQIA+ Community, including a family potluck BBQ, one day learn to play sport days, one-day tournaments, fantasy football, March Madness challenge, and an annual Holiday Extravaganza.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84DEB-61E6-9021-B8D7-D3FFFAD26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776" y="6929014"/>
            <a:ext cx="3840043" cy="3129386"/>
          </a:xfrm>
          <a:prstGeom prst="rect">
            <a:avLst/>
          </a:prstGeom>
        </p:spPr>
      </p:pic>
      <p:pic>
        <p:nvPicPr>
          <p:cNvPr id="6" name="Picture 5" descr="A person and person holding colorful circles&#10;&#10;Description automatically generated">
            <a:extLst>
              <a:ext uri="{FF2B5EF4-FFF2-40B4-BE49-F238E27FC236}">
                <a16:creationId xmlns:a16="http://schemas.microsoft.com/office/drawing/2014/main" id="{8F37AFEE-6FDB-08EC-FE10-8E0ECC7AA4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l="13446" t="1682" r="15756" b="21638"/>
          <a:stretch/>
        </p:blipFill>
        <p:spPr>
          <a:xfrm>
            <a:off x="828265" y="7592785"/>
            <a:ext cx="2093283" cy="2267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55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D883-6220-AC09-EF6E-5C22FAEB4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2" y="-232383"/>
            <a:ext cx="6703695" cy="194415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College Block 2.0" panose="02000500000000000000" pitchFamily="2" charset="0"/>
              </a:rPr>
              <a:t>SPONSORSHIP INCLUDES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C0C20-3BBE-09F9-546B-537E14AD2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52" y="1295027"/>
            <a:ext cx="6703695" cy="6381962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LOGO ON TEAM SHIRT FOR THE 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RECOGNITION ON GAAYSPORTS.ORG FOR 2026 CALENDAR YEAR</a:t>
            </a:r>
          </a:p>
          <a:p>
            <a:pPr marL="285750" indent="-285750"/>
            <a:r>
              <a:rPr lang="en-US" dirty="0"/>
              <a:t>IF EARLY ENOUGH, YOUR LOGO WILL BE ON ALL PRINT MATERIALS PROMOTING THE LEAGUE 10-8 WEEKS IN ADVANCE OF THE LEAGUE START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DURING THE SEASON, WEEKLY RECOGNITION ON FACEBOOK AND INSTAGRAM WHEN STANDINGS ARE POSTED</a:t>
            </a:r>
          </a:p>
          <a:p>
            <a:pPr marL="674370" lvl="1" indent="-285750"/>
            <a:r>
              <a:rPr lang="en-US" dirty="0"/>
              <a:t>FACEBOOK IMPRESSIONS ARE OVER 10,000 PER MONTH!</a:t>
            </a:r>
          </a:p>
          <a:p>
            <a:pPr marL="285750" indent="-285750"/>
            <a:r>
              <a:rPr lang="en-US" dirty="0"/>
              <a:t>DURING THE LEAGUE YOU SPONSOR, WE WILL SHARE SOCIAL MEDIA POSTS FOR EVENTS YOU ARE DOING ONCE PER WEEK ON REQUEST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THOUGH WE CANNOT GURANTEE ANY BUSINESS, WE DO EVERYTHING WE CAN TO ENCOURAGE PARTICIPANTS TO SUPPORT OUR SPONSORS WHENEVER POSSIBLE AND TRY TO ORGANIZE TEAM EVENTS AFTER GAMES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CHANCE TO DISPLAY THE LEAGUE TROPHY AT YOUR BUSINESS IF THE TEAM YOU SPONSOR WINS THE LEAGUE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INTRINSIC FEELING OF GOOD WILL FOR HELPING A MARGINALIZED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SPONSORSHIPS ARE 100% TAX DEDUCTIBLE (TAX ID: 88-2435086)</a:t>
            </a:r>
          </a:p>
          <a:p>
            <a:endParaRPr lang="en-US" dirty="0"/>
          </a:p>
        </p:txBody>
      </p:sp>
      <p:pic>
        <p:nvPicPr>
          <p:cNvPr id="5" name="Picture 4" descr="A stack of t-shirts on a table&#10;&#10;Description automatically generated">
            <a:extLst>
              <a:ext uri="{FF2B5EF4-FFF2-40B4-BE49-F238E27FC236}">
                <a16:creationId xmlns:a16="http://schemas.microsoft.com/office/drawing/2014/main" id="{006014FE-FBB8-CC41-621B-0CF796F518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534352" y="7535521"/>
            <a:ext cx="3351848" cy="251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109016-7926-5143-9E7B-95DCA497B63E}"/>
              </a:ext>
            </a:extLst>
          </p:cNvPr>
          <p:cNvSpPr txBox="1"/>
          <p:nvPr/>
        </p:nvSpPr>
        <p:spPr>
          <a:xfrm>
            <a:off x="3886199" y="8106346"/>
            <a:ext cx="35872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PLEASE NOTE: A SPONSORSHIP DOES NOT PAY FOR ANYONE’S REGISTRATION!  IT DOES, HOWEVER, KEEP THE COST LOW FOR ALL PARTICIPANTS!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85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8E91-6B28-64F6-F21A-99223145D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2" y="-193431"/>
            <a:ext cx="6703695" cy="1944159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ollege Block 2.0" panose="02000500000000000000" pitchFamily="2" charset="0"/>
              </a:rPr>
              <a:t>GRAND RAPIDS 2026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4554A6E-F6B7-71B7-0152-ABCCFDAE8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521272"/>
              </p:ext>
            </p:extLst>
          </p:nvPr>
        </p:nvGraphicFramePr>
        <p:xfrm>
          <a:off x="534352" y="1342572"/>
          <a:ext cx="5672586" cy="4604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437">
                  <a:extLst>
                    <a:ext uri="{9D8B030D-6E8A-4147-A177-3AD203B41FA5}">
                      <a16:colId xmlns:a16="http://schemas.microsoft.com/office/drawing/2014/main" val="2692050357"/>
                    </a:ext>
                  </a:extLst>
                </a:gridCol>
                <a:gridCol w="1082612">
                  <a:extLst>
                    <a:ext uri="{9D8B030D-6E8A-4147-A177-3AD203B41FA5}">
                      <a16:colId xmlns:a16="http://schemas.microsoft.com/office/drawing/2014/main" val="3674678689"/>
                    </a:ext>
                  </a:extLst>
                </a:gridCol>
                <a:gridCol w="948372">
                  <a:extLst>
                    <a:ext uri="{9D8B030D-6E8A-4147-A177-3AD203B41FA5}">
                      <a16:colId xmlns:a16="http://schemas.microsoft.com/office/drawing/2014/main" val="2605351759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3226529250"/>
                    </a:ext>
                  </a:extLst>
                </a:gridCol>
                <a:gridCol w="1514415">
                  <a:extLst>
                    <a:ext uri="{9D8B030D-6E8A-4147-A177-3AD203B41FA5}">
                      <a16:colId xmlns:a16="http://schemas.microsoft.com/office/drawing/2014/main" val="923203436"/>
                    </a:ext>
                  </a:extLst>
                </a:gridCol>
              </a:tblGrid>
              <a:tr h="656318"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SPORT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OF</a:t>
                      </a:r>
                    </a:p>
                    <a:p>
                      <a:pPr algn="ctr"/>
                      <a:r>
                        <a:rPr lang="en-US" dirty="0"/>
                        <a:t>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SPONSORSHIP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396784"/>
                  </a:ext>
                </a:extLst>
              </a:tr>
              <a:tr h="656318"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BOWLING</a:t>
                      </a:r>
                    </a:p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4-5 PER TEAM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 – APR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OCT - DEC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 WEEKS</a:t>
                      </a:r>
                    </a:p>
                    <a:p>
                      <a:r>
                        <a:rPr lang="en-US" sz="1200" dirty="0"/>
                        <a:t>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50-70</a:t>
                      </a:r>
                    </a:p>
                    <a:p>
                      <a:r>
                        <a:rPr lang="en-US" sz="1200" dirty="0"/>
                        <a:t>50-70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$100/TEAM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591416"/>
                  </a:ext>
                </a:extLst>
              </a:tr>
              <a:tr h="656318">
                <a:tc>
                  <a:txBody>
                    <a:bodyPr/>
                    <a:lstStyle/>
                    <a:p>
                      <a:r>
                        <a:rPr lang="en-US" sz="1400" dirty="0"/>
                        <a:t>DODGEBALL</a:t>
                      </a:r>
                    </a:p>
                    <a:p>
                      <a:r>
                        <a:rPr lang="en-US" sz="1000" dirty="0"/>
                        <a:t>8/9 PER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 - MAR</a:t>
                      </a:r>
                    </a:p>
                    <a:p>
                      <a:r>
                        <a:rPr lang="en-US" sz="1200" dirty="0"/>
                        <a:t>OCT - DEC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WEEKS</a:t>
                      </a:r>
                    </a:p>
                    <a:p>
                      <a:r>
                        <a:rPr lang="en-US" sz="1200" dirty="0"/>
                        <a:t>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48-64</a:t>
                      </a:r>
                    </a:p>
                    <a:p>
                      <a:r>
                        <a:rPr lang="en-US" sz="1200" dirty="0"/>
                        <a:t>48-64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$250/TEAM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268609"/>
                  </a:ext>
                </a:extLst>
              </a:tr>
              <a:tr h="656318">
                <a:tc>
                  <a:txBody>
                    <a:bodyPr/>
                    <a:lstStyle/>
                    <a:p>
                      <a:r>
                        <a:rPr lang="en-US" sz="1400" dirty="0"/>
                        <a:t>KICKBALL</a:t>
                      </a:r>
                      <a:br>
                        <a:rPr lang="en-US" sz="1400" dirty="0"/>
                      </a:br>
                      <a:r>
                        <a:rPr lang="en-US" sz="1000" dirty="0"/>
                        <a:t>12-15 PER TEAM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APRIL – JUNE</a:t>
                      </a:r>
                    </a:p>
                    <a:p>
                      <a:r>
                        <a:rPr lang="en-US" sz="1200" dirty="0"/>
                        <a:t>AUG-OCT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WEEKS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125-150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$500/TEAM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353765"/>
                  </a:ext>
                </a:extLst>
              </a:tr>
              <a:tr h="656318"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SAND VOLLEYBALL</a:t>
                      </a:r>
                    </a:p>
                    <a:p>
                      <a:r>
                        <a:rPr lang="en-US" sz="1000" dirty="0"/>
                        <a:t>8/9 PER TEAM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JUNE-JULY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48-64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$150/TEAM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076412"/>
                  </a:ext>
                </a:extLst>
              </a:tr>
              <a:tr h="18179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023497"/>
                  </a:ext>
                </a:extLst>
              </a:tr>
              <a:tr h="377733">
                <a:tc gridSpan="3">
                  <a:txBody>
                    <a:bodyPr/>
                    <a:lstStyle/>
                    <a:p>
                      <a:r>
                        <a:rPr lang="en-US" sz="1400" b="1" dirty="0"/>
                        <a:t>2026 ALL GR TEAM SPORTS SPONSOR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$1,000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862479"/>
                  </a:ext>
                </a:extLst>
              </a:tr>
              <a:tr h="65631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118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19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35C7D-D8C8-6D0B-6128-61B306DD2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2EAB-E08D-99F4-0CD8-95DCBE472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3" y="0"/>
            <a:ext cx="6703695" cy="1944159"/>
          </a:xfrm>
        </p:spPr>
        <p:txBody>
          <a:bodyPr>
            <a:normAutofit/>
          </a:bodyPr>
          <a:lstStyle/>
          <a:p>
            <a:r>
              <a:rPr lang="en-US" sz="4400">
                <a:latin typeface="College Block 2.0" panose="02000500000000000000" pitchFamily="2" charset="0"/>
              </a:rPr>
              <a:t>LANSING 2025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0C29A00-F455-B80A-7BAC-85D99F7DA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996426"/>
              </p:ext>
            </p:extLst>
          </p:nvPr>
        </p:nvGraphicFramePr>
        <p:xfrm>
          <a:off x="534352" y="1342572"/>
          <a:ext cx="6788448" cy="672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559">
                  <a:extLst>
                    <a:ext uri="{9D8B030D-6E8A-4147-A177-3AD203B41FA5}">
                      <a16:colId xmlns:a16="http://schemas.microsoft.com/office/drawing/2014/main" val="3647423789"/>
                    </a:ext>
                  </a:extLst>
                </a:gridCol>
                <a:gridCol w="1242822">
                  <a:extLst>
                    <a:ext uri="{9D8B030D-6E8A-4147-A177-3AD203B41FA5}">
                      <a16:colId xmlns:a16="http://schemas.microsoft.com/office/drawing/2014/main" val="3674678689"/>
                    </a:ext>
                  </a:extLst>
                </a:gridCol>
                <a:gridCol w="1889506">
                  <a:extLst>
                    <a:ext uri="{9D8B030D-6E8A-4147-A177-3AD203B41FA5}">
                      <a16:colId xmlns:a16="http://schemas.microsoft.com/office/drawing/2014/main" val="2605351759"/>
                    </a:ext>
                  </a:extLst>
                </a:gridCol>
                <a:gridCol w="1008146">
                  <a:extLst>
                    <a:ext uri="{9D8B030D-6E8A-4147-A177-3AD203B41FA5}">
                      <a16:colId xmlns:a16="http://schemas.microsoft.com/office/drawing/2014/main" val="3226529250"/>
                    </a:ext>
                  </a:extLst>
                </a:gridCol>
                <a:gridCol w="1514415">
                  <a:extLst>
                    <a:ext uri="{9D8B030D-6E8A-4147-A177-3AD203B41FA5}">
                      <a16:colId xmlns:a16="http://schemas.microsoft.com/office/drawing/2014/main" val="923203436"/>
                    </a:ext>
                  </a:extLst>
                </a:gridCol>
              </a:tblGrid>
              <a:tr h="656318"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OF</a:t>
                      </a:r>
                    </a:p>
                    <a:p>
                      <a:pPr algn="ctr"/>
                      <a:r>
                        <a:rPr lang="en-US" dirty="0"/>
                        <a:t>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SPONSORSHIP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396784"/>
                  </a:ext>
                </a:extLst>
              </a:tr>
              <a:tr h="656318"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BOWLING</a:t>
                      </a:r>
                    </a:p>
                    <a:p>
                      <a:r>
                        <a:rPr lang="en-US" sz="1000" dirty="0"/>
                        <a:t>4-5 PER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JAN– APRIL</a:t>
                      </a:r>
                    </a:p>
                    <a:p>
                      <a:r>
                        <a:rPr lang="en-US" sz="1200" dirty="0"/>
                        <a:t>SEPT – DEC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12-16 WEEKS (10 PIN)</a:t>
                      </a:r>
                    </a:p>
                    <a:p>
                      <a:r>
                        <a:rPr lang="en-US" sz="1200" dirty="0"/>
                        <a:t>10-12 WEEKS (9 PIN)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48-64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36-48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$100/TEAM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591416"/>
                  </a:ext>
                </a:extLst>
              </a:tr>
              <a:tr h="656318"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DODGEBALL</a:t>
                      </a:r>
                    </a:p>
                    <a:p>
                      <a:r>
                        <a:rPr lang="en-US" sz="1000" dirty="0"/>
                        <a:t>8/9 PER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OCT - DEC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48-64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$150/TEAM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202949"/>
                  </a:ext>
                </a:extLst>
              </a:tr>
              <a:tr h="656318"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KICKBALL</a:t>
                      </a:r>
                    </a:p>
                    <a:p>
                      <a:r>
                        <a:rPr lang="en-US" sz="1000" dirty="0"/>
                        <a:t>12-15 PER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APRIL – JUNE</a:t>
                      </a:r>
                    </a:p>
                    <a:p>
                      <a:r>
                        <a:rPr lang="en-US" sz="1200" dirty="0"/>
                        <a:t>AUG -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WEEKS</a:t>
                      </a:r>
                    </a:p>
                    <a:p>
                      <a:r>
                        <a:rPr lang="en-US" sz="1200" dirty="0"/>
                        <a:t>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100+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100+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$500/TEAM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268609"/>
                  </a:ext>
                </a:extLst>
              </a:tr>
              <a:tr h="656318">
                <a:tc>
                  <a:txBody>
                    <a:bodyPr/>
                    <a:lstStyle/>
                    <a:p>
                      <a:r>
                        <a:rPr lang="en-US" sz="1200" dirty="0"/>
                        <a:t>PICKLEBALL</a:t>
                      </a:r>
                      <a:br>
                        <a:rPr lang="en-US" sz="1200" dirty="0"/>
                      </a:br>
                      <a:r>
                        <a:rPr lang="en-US" sz="1000" dirty="0"/>
                        <a:t>4-6 PER TEAM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 – MAR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JULY - AUG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WEEKS</a:t>
                      </a:r>
                    </a:p>
                    <a:p>
                      <a:r>
                        <a:rPr lang="en-US" sz="1200" dirty="0"/>
                        <a:t>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24-36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$100/TEAM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353765"/>
                  </a:ext>
                </a:extLst>
              </a:tr>
              <a:tr h="656318"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VOLLEYBALL (INDOOR)</a:t>
                      </a:r>
                      <a:br>
                        <a:rPr lang="en-US" sz="1200" dirty="0"/>
                      </a:br>
                      <a:r>
                        <a:rPr lang="en-US" sz="1000" dirty="0"/>
                        <a:t>8/9 PER TEAM</a:t>
                      </a:r>
                      <a:endParaRPr lang="en-US" sz="1200" dirty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 - 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64+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$150/TEAM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862479"/>
                  </a:ext>
                </a:extLst>
              </a:tr>
              <a:tr h="756556"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VOLLEYBALL (SAND)</a:t>
                      </a:r>
                    </a:p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5-9 PER TEAM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MAY – JULY </a:t>
                      </a:r>
                      <a:r>
                        <a:rPr lang="en-US" sz="800" dirty="0"/>
                        <a:t>(MON)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AUG – OCT </a:t>
                      </a:r>
                      <a:r>
                        <a:rPr lang="en-US" sz="800" dirty="0"/>
                        <a:t>(MON)</a:t>
                      </a:r>
                      <a:br>
                        <a:rPr lang="en-US" sz="800" dirty="0"/>
                      </a:br>
                      <a:r>
                        <a:rPr lang="en-US" sz="1200" dirty="0"/>
                        <a:t>MAY – JULY </a:t>
                      </a:r>
                      <a:r>
                        <a:rPr lang="en-US" sz="800" dirty="0"/>
                        <a:t>(TUE)</a:t>
                      </a:r>
                      <a:br>
                        <a:rPr lang="en-US" sz="800" dirty="0"/>
                      </a:br>
                      <a:r>
                        <a:rPr lang="en-US" sz="1200" dirty="0"/>
                        <a:t>AUG – OCT </a:t>
                      </a:r>
                      <a:r>
                        <a:rPr lang="en-US" sz="300" dirty="0"/>
                        <a:t>(</a:t>
                      </a:r>
                      <a:r>
                        <a:rPr lang="en-US" sz="800" dirty="0"/>
                        <a:t>(TUE)</a:t>
                      </a:r>
                    </a:p>
                    <a:p>
                      <a:br>
                        <a:rPr lang="en-US" sz="800" dirty="0"/>
                      </a:b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 WEEKS </a:t>
                      </a:r>
                      <a:r>
                        <a:rPr lang="en-US" sz="800" dirty="0"/>
                        <a:t>(SOCIAL BYOT)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6 WEEK </a:t>
                      </a:r>
                      <a:r>
                        <a:rPr lang="en-US" sz="800" dirty="0"/>
                        <a:t>(RANDOM TEAM)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8 WEEK </a:t>
                      </a:r>
                      <a:r>
                        <a:rPr lang="en-US" sz="800" dirty="0"/>
                        <a:t>(COMPETITIVE/RANOM)</a:t>
                      </a:r>
                    </a:p>
                    <a:p>
                      <a:r>
                        <a:rPr lang="en-US" sz="1200" dirty="0"/>
                        <a:t>8 WEEK </a:t>
                      </a:r>
                      <a:r>
                        <a:rPr lang="en-US" sz="800" dirty="0"/>
                        <a:t>(COMPETITIVE/BYOT)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64-90</a:t>
                      </a:r>
                    </a:p>
                    <a:p>
                      <a:r>
                        <a:rPr lang="en-US" sz="1200" dirty="0"/>
                        <a:t>48-64</a:t>
                      </a:r>
                    </a:p>
                    <a:p>
                      <a:r>
                        <a:rPr lang="en-US" sz="1200" dirty="0"/>
                        <a:t>36-50</a:t>
                      </a:r>
                    </a:p>
                    <a:p>
                      <a:r>
                        <a:rPr lang="en-US" sz="1200" dirty="0"/>
                        <a:t>36-50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$400/TEAM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118536"/>
                  </a:ext>
                </a:extLst>
              </a:tr>
              <a:tr h="530043">
                <a:tc>
                  <a:txBody>
                    <a:bodyPr/>
                    <a:lstStyle/>
                    <a:p>
                      <a:r>
                        <a:rPr lang="en-US" sz="1200" dirty="0"/>
                        <a:t>GOLF SCRAMBLE</a:t>
                      </a:r>
                    </a:p>
                    <a:p>
                      <a:r>
                        <a:rPr lang="en-US" sz="1000" dirty="0"/>
                        <a:t>4-6 PER TEAM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 DAY </a:t>
                      </a:r>
                      <a:r>
                        <a:rPr lang="en-US" sz="800" dirty="0"/>
                        <a:t>INDOOR OUTING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1 DAY </a:t>
                      </a:r>
                      <a:r>
                        <a:rPr lang="en-US" sz="800" dirty="0"/>
                        <a:t>12 HOLE SCRAMBLE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36</a:t>
                      </a:r>
                    </a:p>
                    <a:p>
                      <a:r>
                        <a:rPr lang="en-US" sz="1200" dirty="0"/>
                        <a:t>48-64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$400/HOLE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486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869927"/>
                  </a:ext>
                </a:extLst>
              </a:tr>
              <a:tr h="461554">
                <a:tc gridSpan="3">
                  <a:txBody>
                    <a:bodyPr/>
                    <a:lstStyle/>
                    <a:p>
                      <a:r>
                        <a:rPr lang="en-US" sz="1400" b="1" dirty="0"/>
                        <a:t>2026 ALL LANSING TEAM SPORTS SPONSOR &amp; GOLF OUTING HOLE SPONSOR SPECIAL PACKAGE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$1,500</a:t>
                      </a:r>
                      <a:br>
                        <a:rPr lang="en-US" sz="1400" b="1" dirty="0"/>
                      </a:br>
                      <a:r>
                        <a:rPr lang="en-US" sz="1000" b="1" dirty="0"/>
                        <a:t>SAVE $300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066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322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19B52-CA67-F8CE-2DB4-CCC8D223A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2BB98-2105-F2D3-38CA-6FD7C051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3" y="0"/>
            <a:ext cx="6703695" cy="1944159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ollege Block 2.0" panose="02000500000000000000" pitchFamily="2" charset="0"/>
              </a:rPr>
              <a:t>ANN ARBOR 2026</a:t>
            </a:r>
          </a:p>
        </p:txBody>
      </p:sp>
      <p:pic>
        <p:nvPicPr>
          <p:cNvPr id="8" name="Picture 7" descr="A person and person holding balls and a trophy&#10;&#10;Description automatically generated">
            <a:extLst>
              <a:ext uri="{FF2B5EF4-FFF2-40B4-BE49-F238E27FC236}">
                <a16:creationId xmlns:a16="http://schemas.microsoft.com/office/drawing/2014/main" id="{D3C4E9D6-60C1-2E37-B20D-CAE132EC14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4201" t="10138" r="18487" b="2187"/>
          <a:stretch/>
        </p:blipFill>
        <p:spPr>
          <a:xfrm>
            <a:off x="475421" y="7625642"/>
            <a:ext cx="2564347" cy="218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66F875C-D89E-AFBA-9846-700E816746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22689" t="10784" r="14496"/>
          <a:stretch/>
        </p:blipFill>
        <p:spPr>
          <a:xfrm>
            <a:off x="4764062" y="7625642"/>
            <a:ext cx="2047554" cy="218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erson in a blue shirt holding a box&#10;&#10;Description automatically generated">
            <a:extLst>
              <a:ext uri="{FF2B5EF4-FFF2-40B4-BE49-F238E27FC236}">
                <a16:creationId xmlns:a16="http://schemas.microsoft.com/office/drawing/2014/main" id="{71E40862-67F7-6F15-B29A-7A77DE08B8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053518" y="7625642"/>
            <a:ext cx="1665364" cy="218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B02B-E142-F601-E427-86BFCE920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915989"/>
              </p:ext>
            </p:extLst>
          </p:nvPr>
        </p:nvGraphicFramePr>
        <p:xfrm>
          <a:off x="534350" y="1342213"/>
          <a:ext cx="5672586" cy="3431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437">
                  <a:extLst>
                    <a:ext uri="{9D8B030D-6E8A-4147-A177-3AD203B41FA5}">
                      <a16:colId xmlns:a16="http://schemas.microsoft.com/office/drawing/2014/main" val="2692050357"/>
                    </a:ext>
                  </a:extLst>
                </a:gridCol>
                <a:gridCol w="1082612">
                  <a:extLst>
                    <a:ext uri="{9D8B030D-6E8A-4147-A177-3AD203B41FA5}">
                      <a16:colId xmlns:a16="http://schemas.microsoft.com/office/drawing/2014/main" val="3674678689"/>
                    </a:ext>
                  </a:extLst>
                </a:gridCol>
                <a:gridCol w="948372">
                  <a:extLst>
                    <a:ext uri="{9D8B030D-6E8A-4147-A177-3AD203B41FA5}">
                      <a16:colId xmlns:a16="http://schemas.microsoft.com/office/drawing/2014/main" val="2605351759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3226529250"/>
                    </a:ext>
                  </a:extLst>
                </a:gridCol>
                <a:gridCol w="1514415">
                  <a:extLst>
                    <a:ext uri="{9D8B030D-6E8A-4147-A177-3AD203B41FA5}">
                      <a16:colId xmlns:a16="http://schemas.microsoft.com/office/drawing/2014/main" val="923203436"/>
                    </a:ext>
                  </a:extLst>
                </a:gridCol>
              </a:tblGrid>
              <a:tr h="656318">
                <a:tc>
                  <a:txBody>
                    <a:bodyPr/>
                    <a:lstStyle/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SPORT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OF</a:t>
                      </a:r>
                    </a:p>
                    <a:p>
                      <a:pPr algn="ctr"/>
                      <a:r>
                        <a:rPr lang="en-US" dirty="0"/>
                        <a:t>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SPONSORSHIP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396784"/>
                  </a:ext>
                </a:extLst>
              </a:tr>
              <a:tr h="656318">
                <a:tc>
                  <a:txBody>
                    <a:bodyPr/>
                    <a:lstStyle/>
                    <a:p>
                      <a:r>
                        <a:rPr lang="en-US" sz="1400" dirty="0"/>
                        <a:t>DODGEBALL</a:t>
                      </a:r>
                    </a:p>
                    <a:p>
                      <a:r>
                        <a:rPr lang="en-US" sz="1000" dirty="0"/>
                        <a:t>8/9 PER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 - APR</a:t>
                      </a:r>
                    </a:p>
                    <a:p>
                      <a:r>
                        <a:rPr lang="en-US" sz="1200" dirty="0"/>
                        <a:t>OCT - DEC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WEEKS</a:t>
                      </a:r>
                    </a:p>
                    <a:p>
                      <a:r>
                        <a:rPr lang="en-US" sz="1200" dirty="0"/>
                        <a:t>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48-64</a:t>
                      </a:r>
                    </a:p>
                    <a:p>
                      <a:r>
                        <a:rPr lang="en-US" sz="1200" dirty="0"/>
                        <a:t>48-64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$250/TEAM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268609"/>
                  </a:ext>
                </a:extLst>
              </a:tr>
              <a:tr h="656318">
                <a:tc>
                  <a:txBody>
                    <a:bodyPr/>
                    <a:lstStyle/>
                    <a:p>
                      <a:r>
                        <a:rPr lang="en-US" sz="1200" dirty="0"/>
                        <a:t>PICKLEBALL</a:t>
                      </a:r>
                      <a:br>
                        <a:rPr lang="en-US" sz="1200" dirty="0"/>
                      </a:br>
                      <a:r>
                        <a:rPr lang="en-US" sz="1000" dirty="0"/>
                        <a:t>4-6 PER TEAM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 – MAR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JULY - AUG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WEEKS</a:t>
                      </a:r>
                    </a:p>
                    <a:p>
                      <a:r>
                        <a:rPr lang="en-US" sz="1200" dirty="0"/>
                        <a:t>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24-36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$100/TEAM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353765"/>
                  </a:ext>
                </a:extLst>
              </a:tr>
              <a:tr h="656318"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SAND VOLLEYBALL</a:t>
                      </a:r>
                    </a:p>
                    <a:p>
                      <a:r>
                        <a:rPr lang="en-US" sz="1000" dirty="0"/>
                        <a:t>8/9 PER TEAM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JUNE-JULY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48-64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$150/TEAM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076412"/>
                  </a:ext>
                </a:extLst>
              </a:tr>
              <a:tr h="18179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023497"/>
                  </a:ext>
                </a:extLst>
              </a:tr>
              <a:tr h="377733">
                <a:tc gridSpan="3">
                  <a:txBody>
                    <a:bodyPr/>
                    <a:lstStyle/>
                    <a:p>
                      <a:r>
                        <a:rPr lang="en-US" sz="1400" b="1" dirty="0"/>
                        <a:t>2026 ALL ANN ARBOR TEAM SPORTS SPONSOR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$500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862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212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0949-CAF3-548A-4B26-1878BF63B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3DE4FE-1889-D7E1-64F2-162020976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4" y="972079"/>
            <a:ext cx="6498771" cy="8665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F7F05-E5B3-3252-0107-FEA382CA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3" y="0"/>
            <a:ext cx="6703695" cy="1944159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ollege Block 2.0" panose="02000500000000000000" pitchFamily="2" charset="0"/>
              </a:rPr>
              <a:t>501</a:t>
            </a:r>
            <a:r>
              <a:rPr lang="en-US" sz="2400" dirty="0">
                <a:latin typeface="College Block 2.0" panose="02000500000000000000" pitchFamily="2" charset="0"/>
              </a:rPr>
              <a:t>c</a:t>
            </a:r>
            <a:r>
              <a:rPr lang="en-US" sz="4400" dirty="0">
                <a:latin typeface="College Block 2.0" panose="02000500000000000000" pitchFamily="2" charset="0"/>
              </a:rPr>
              <a:t>3 status</a:t>
            </a:r>
          </a:p>
        </p:txBody>
      </p:sp>
    </p:spTree>
    <p:extLst>
      <p:ext uri="{BB962C8B-B14F-4D97-AF65-F5344CB8AC3E}">
        <p14:creationId xmlns:p14="http://schemas.microsoft.com/office/powerpoint/2010/main" val="453506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B7A30-3683-B596-FDC7-9018E88AF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8268A-7C9B-55BD-934E-3E74E1075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64" y="-436761"/>
            <a:ext cx="6703695" cy="184429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llege Block 2.0" panose="02000500000000000000" pitchFamily="2" charset="0"/>
              </a:rPr>
              <a:t>DONATION RESPONSE 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BDE094-E01C-65C0-410B-079A34ECAD24}"/>
              </a:ext>
            </a:extLst>
          </p:cNvPr>
          <p:cNvSpPr txBox="1"/>
          <p:nvPr/>
        </p:nvSpPr>
        <p:spPr>
          <a:xfrm>
            <a:off x="585580" y="977845"/>
            <a:ext cx="64052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BUSINESS NAME: __________________ PHONE: _______________</a:t>
            </a:r>
          </a:p>
          <a:p>
            <a:endParaRPr lang="en-US" sz="800" dirty="0"/>
          </a:p>
          <a:p>
            <a:r>
              <a:rPr lang="en-US" dirty="0"/>
              <a:t>CONTACT NAME:	__________________EMAIL: ________________</a:t>
            </a:r>
          </a:p>
          <a:p>
            <a:endParaRPr lang="en-US" sz="800" dirty="0"/>
          </a:p>
          <a:p>
            <a:r>
              <a:rPr lang="en-US" dirty="0"/>
              <a:t>ADDRESS: _________________________________________________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CCA4A5-3947-7C8B-F029-E04FA9EF023B}"/>
              </a:ext>
            </a:extLst>
          </p:cNvPr>
          <p:cNvCxnSpPr>
            <a:cxnSpLocks/>
          </p:cNvCxnSpPr>
          <p:nvPr/>
        </p:nvCxnSpPr>
        <p:spPr>
          <a:xfrm>
            <a:off x="457200" y="2895719"/>
            <a:ext cx="6858000" cy="0"/>
          </a:xfrm>
          <a:prstGeom prst="line">
            <a:avLst/>
          </a:prstGeom>
          <a:ln w="123825">
            <a:gradFill>
              <a:gsLst>
                <a:gs pos="33000">
                  <a:srgbClr val="92D050"/>
                </a:gs>
                <a:gs pos="22000">
                  <a:srgbClr val="FFFF00"/>
                </a:gs>
                <a:gs pos="11000">
                  <a:srgbClr val="FFC000"/>
                </a:gs>
                <a:gs pos="0">
                  <a:srgbClr val="FF0000"/>
                </a:gs>
                <a:gs pos="44000">
                  <a:srgbClr val="0070C0"/>
                </a:gs>
                <a:gs pos="77000">
                  <a:schemeClr val="accent4">
                    <a:lumMod val="40000"/>
                    <a:lumOff val="60000"/>
                  </a:schemeClr>
                </a:gs>
                <a:gs pos="88000">
                  <a:schemeClr val="accent2">
                    <a:lumMod val="50000"/>
                  </a:schemeClr>
                </a:gs>
                <a:gs pos="66000">
                  <a:srgbClr val="FF00E8"/>
                </a:gs>
                <a:gs pos="55000">
                  <a:srgbClr val="7030A0"/>
                </a:gs>
                <a:gs pos="100000">
                  <a:schemeClr val="tx1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C8E4283-95E1-AA58-DD28-F4A2D287CB14}"/>
              </a:ext>
            </a:extLst>
          </p:cNvPr>
          <p:cNvSpPr txBox="1"/>
          <p:nvPr/>
        </p:nvSpPr>
        <p:spPr>
          <a:xfrm>
            <a:off x="713964" y="3077014"/>
            <a:ext cx="630282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Yes! I want to support GAAY Sports in 2026! I would like to sponsor a team(s) in the following league(s):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D6403-3B56-09A4-5822-ED4F23960918}"/>
              </a:ext>
            </a:extLst>
          </p:cNvPr>
          <p:cNvSpPr txBox="1"/>
          <p:nvPr/>
        </p:nvSpPr>
        <p:spPr>
          <a:xfrm>
            <a:off x="457200" y="3682275"/>
            <a:ext cx="282647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LANSING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BOWLING ($100)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DODGEBALL ($150)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KICKBALL ($500)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VOLLEYBALL – INDOOR ($150)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VOLLEYBALL - SAND ($400)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PICKLEBALL ($100)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GOLF OUTINGS ($400)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b="1" dirty="0"/>
              <a:t>ALL LANSING ($1,500)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3A1E3-68C9-FD1D-FE4D-59F1F6F06021}"/>
              </a:ext>
            </a:extLst>
          </p:cNvPr>
          <p:cNvSpPr txBox="1"/>
          <p:nvPr/>
        </p:nvSpPr>
        <p:spPr>
          <a:xfrm>
            <a:off x="3937428" y="3682275"/>
            <a:ext cx="3198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GRAND RAPIDS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BOWLING ($100)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DODGEBALL ($250)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KICKBALL ($500)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SAND VOLLEYBALL ($150)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b="1" dirty="0"/>
              <a:t>ALL GRAND RAPIDS ($1,000)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916049-137F-1155-8A2A-E1F08159F091}"/>
              </a:ext>
            </a:extLst>
          </p:cNvPr>
          <p:cNvSpPr txBox="1"/>
          <p:nvPr/>
        </p:nvSpPr>
        <p:spPr>
          <a:xfrm>
            <a:off x="3937428" y="5261923"/>
            <a:ext cx="36722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ANN ARBOR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DODGEBALL ($250)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PICKLEBALL ($100)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SAND VOLLEYBALL ($150)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b="1" dirty="0"/>
              <a:t>ALL ANN ARBOR ($500)</a:t>
            </a:r>
          </a:p>
          <a:p>
            <a:endParaRPr lang="en-US" sz="1400" strike="sngStrike" dirty="0"/>
          </a:p>
          <a:p>
            <a:pPr marL="285750" indent="-285750">
              <a:buFont typeface="Wingdings" pitchFamily="2" charset="2"/>
              <a:buChar char="q"/>
            </a:pP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6E1753-4A40-F11D-6F4A-F36A3ECB6AEF}"/>
              </a:ext>
            </a:extLst>
          </p:cNvPr>
          <p:cNvSpPr txBox="1"/>
          <p:nvPr/>
        </p:nvSpPr>
        <p:spPr>
          <a:xfrm>
            <a:off x="636812" y="9564598"/>
            <a:ext cx="630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Please make checks payable to GAAY Sports</a:t>
            </a:r>
          </a:p>
        </p:txBody>
      </p:sp>
      <p:pic>
        <p:nvPicPr>
          <p:cNvPr id="18" name="Picture 17" descr="A logo with a rainbow colored pattern&#10;&#10;Description automatically generated with medium confidence">
            <a:extLst>
              <a:ext uri="{FF2B5EF4-FFF2-40B4-BE49-F238E27FC236}">
                <a16:creationId xmlns:a16="http://schemas.microsoft.com/office/drawing/2014/main" id="{34C7F043-7669-FEA5-6FE1-0C125D0C0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672" y="7639807"/>
            <a:ext cx="1539158" cy="1539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75ECD2-F1B6-7F55-14DF-406D90A160F8}"/>
              </a:ext>
            </a:extLst>
          </p:cNvPr>
          <p:cNvSpPr txBox="1"/>
          <p:nvPr/>
        </p:nvSpPr>
        <p:spPr>
          <a:xfrm>
            <a:off x="457200" y="6592659"/>
            <a:ext cx="61917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I’D LIKE TO DONATE FOUR PRIZES FOR LEAGUE AWARDS (MVP, MOST IMPROVED, BEST ROOKIE, AND CONGENIALITY)</a:t>
            </a:r>
          </a:p>
          <a:p>
            <a:endParaRPr lang="en-US" sz="1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/>
              <a:t>I’D LIKE TO BE A STATE-WIDE SPONSOR IN ALL LEAGUES ($3,000) FOR THE DISCOUNTED PRICE OF $2,500. 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4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C9899E-6E30-3A2A-93FA-93E3794E1847}"/>
              </a:ext>
            </a:extLst>
          </p:cNvPr>
          <p:cNvSpPr txBox="1"/>
          <p:nvPr/>
        </p:nvSpPr>
        <p:spPr>
          <a:xfrm>
            <a:off x="636812" y="2241127"/>
            <a:ext cx="6601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Please email this form to </a:t>
            </a:r>
            <a:r>
              <a:rPr lang="en-US" sz="1200" i="1" dirty="0">
                <a:hlinkClick r:id="rId3"/>
              </a:rPr>
              <a:t>Nicholas@gaaysports.org</a:t>
            </a:r>
            <a:r>
              <a:rPr lang="en-US" sz="1200" i="1" dirty="0"/>
              <a:t> along with your business logo and we will promptly send you an invoice so you have a record for your tax deduction. </a:t>
            </a:r>
          </a:p>
        </p:txBody>
      </p:sp>
    </p:spTree>
    <p:extLst>
      <p:ext uri="{BB962C8B-B14F-4D97-AF65-F5344CB8AC3E}">
        <p14:creationId xmlns:p14="http://schemas.microsoft.com/office/powerpoint/2010/main" val="562562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</TotalTime>
  <Words>897</Words>
  <Application>Microsoft Macintosh PowerPoint</Application>
  <PresentationFormat>Custom</PresentationFormat>
  <Paragraphs>180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College Block 2.0</vt:lpstr>
      <vt:lpstr>Wingdings</vt:lpstr>
      <vt:lpstr>Office Theme</vt:lpstr>
      <vt:lpstr>PowerPoint Presentation</vt:lpstr>
      <vt:lpstr>ABOUT GAAY SPORTS</vt:lpstr>
      <vt:lpstr>SPONSORSHIP INCLUDES</vt:lpstr>
      <vt:lpstr>GRAND RAPIDS 2026</vt:lpstr>
      <vt:lpstr>LANSING 2025</vt:lpstr>
      <vt:lpstr>ANN ARBOR 2026</vt:lpstr>
      <vt:lpstr>501c3 status</vt:lpstr>
      <vt:lpstr>DONATION RESPONSE FORM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J. Wendling</dc:creator>
  <cp:lastModifiedBy>Matthew J Emery</cp:lastModifiedBy>
  <cp:revision>8</cp:revision>
  <dcterms:created xsi:type="dcterms:W3CDTF">2024-11-02T01:50:29Z</dcterms:created>
  <dcterms:modified xsi:type="dcterms:W3CDTF">2025-12-13T02:25:56Z</dcterms:modified>
</cp:coreProperties>
</file>