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28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600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237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78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346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E4E47D8A-2E7D-45C0-B78C-9ACD08EC42CC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609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246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84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93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541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640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8/10/2025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58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E4E47D8A-2E7D-45C0-B78C-9ACD08EC42CC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75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vgsilh.com/image/38589.html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uscenterforsafesport.org/" TargetMode="External"/><Relationship Id="rId4" Type="http://schemas.openxmlformats.org/officeDocument/2006/relationships/hyperlink" Target="https://www.usahockey.com/safesport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A7523-3C76-E5B9-7A9A-EBB364F960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 Locker Room Monitor Policy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19D49C-9490-9FBE-E1CA-15615E308203}"/>
              </a:ext>
            </a:extLst>
          </p:cNvPr>
          <p:cNvSpPr txBox="1"/>
          <p:nvPr/>
        </p:nvSpPr>
        <p:spPr>
          <a:xfrm>
            <a:off x="2177935" y="4954385"/>
            <a:ext cx="72237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Locker Room Safety Matters </a:t>
            </a:r>
          </a:p>
        </p:txBody>
      </p:sp>
    </p:spTree>
    <p:extLst>
      <p:ext uri="{BB962C8B-B14F-4D97-AF65-F5344CB8AC3E}">
        <p14:creationId xmlns:p14="http://schemas.microsoft.com/office/powerpoint/2010/main" val="832411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B12DE-660A-64AD-4C9E-7B92C74D8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Why Monitoring Matter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B3D60-116B-FAB0-8430-734F87A3C2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9135" y="2194559"/>
            <a:ext cx="5561214" cy="2569465"/>
          </a:xfrm>
        </p:spPr>
        <p:txBody>
          <a:bodyPr/>
          <a:lstStyle/>
          <a:p>
            <a:r>
              <a:rPr lang="en-US" dirty="0"/>
              <a:t>"At USA Hockey, the locker room is more than just a place to change — it's where team culture begins. That’s why we require responsible adult supervision at all times. Protecting our athletes' physical and emotional safety isn't optional; it's a standard we hold ourselves to, on and off the ice.”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F3FE2D3B-7A11-1416-EABA-829DA37256EA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6364224" y="2795180"/>
            <a:ext cx="4583306" cy="2776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Protect athlete dignity 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Prevent misconduct and bullying 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Ensure privacy and boundaries 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Build trust in your team and organization 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914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53241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2" y="822324"/>
            <a:ext cx="5149596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31C693B-0DBF-F133-3349-E6125D43E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4" y="1465790"/>
            <a:ext cx="3860798" cy="3941345"/>
          </a:xfrm>
        </p:spPr>
        <p:txBody>
          <a:bodyPr>
            <a:normAutofit/>
          </a:bodyPr>
          <a:lstStyle/>
          <a:p>
            <a:r>
              <a:rPr lang="en-US" sz="6000"/>
              <a:t>Policy Overview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70C3B6-EC65-0E96-96CE-932385D30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7733" y="1359090"/>
            <a:ext cx="5132665" cy="4048046"/>
          </a:xfrm>
        </p:spPr>
        <p:txBody>
          <a:bodyPr anchor="ctr">
            <a:normAutofit/>
          </a:bodyPr>
          <a:lstStyle/>
          <a:p>
            <a:r>
              <a:rPr lang="en-US" b="1" dirty="0"/>
              <a:t>Key Rules to Know:</a:t>
            </a:r>
          </a:p>
          <a:p>
            <a:r>
              <a:rPr lang="en-US" b="1" dirty="0"/>
              <a:t>✅ Two Deep Rule: Two screened adults present</a:t>
            </a:r>
          </a:p>
          <a:p>
            <a:r>
              <a:rPr lang="en-US" b="1" dirty="0"/>
              <a:t>✅ Same-Gender Monitoring whenever possible</a:t>
            </a:r>
          </a:p>
          <a:p>
            <a:r>
              <a:rPr lang="en-US" b="1" dirty="0"/>
              <a:t>🚫 No cell phones or recording devices</a:t>
            </a:r>
          </a:p>
          <a:p>
            <a:r>
              <a:rPr lang="en-US" b="1" dirty="0"/>
              <a:t>✅ Monitors must be SafeSport trained and background checked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121662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712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8AFD15B-CF29-4306-884F-47675092F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F389D5-5F1C-F201-C0C8-0F5CF1C91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7544" y="1382165"/>
            <a:ext cx="4869179" cy="1517984"/>
          </a:xfrm>
        </p:spPr>
        <p:txBody>
          <a:bodyPr>
            <a:normAutofit/>
          </a:bodyPr>
          <a:lstStyle/>
          <a:p>
            <a:r>
              <a:rPr lang="en-US" sz="4800">
                <a:solidFill>
                  <a:schemeClr val="tx1"/>
                </a:solidFill>
              </a:rPr>
              <a:t>Common Pittfalls 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EC0D68F-F813-4414-800D-F8D4F0AB8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866" y="401980"/>
            <a:ext cx="6115733" cy="6456021"/>
          </a:xfrm>
          <a:custGeom>
            <a:avLst/>
            <a:gdLst>
              <a:gd name="connsiteX0" fmla="*/ 2259477 w 6115733"/>
              <a:gd name="connsiteY0" fmla="*/ 433395 h 6456021"/>
              <a:gd name="connsiteX1" fmla="*/ 5681904 w 6115733"/>
              <a:gd name="connsiteY1" fmla="*/ 3852396 h 6456021"/>
              <a:gd name="connsiteX2" fmla="*/ 4679499 w 6115733"/>
              <a:gd name="connsiteY2" fmla="*/ 6269995 h 6456021"/>
              <a:gd name="connsiteX3" fmla="*/ 4474613 w 6115733"/>
              <a:gd name="connsiteY3" fmla="*/ 6456021 h 6456021"/>
              <a:gd name="connsiteX4" fmla="*/ 44341 w 6115733"/>
              <a:gd name="connsiteY4" fmla="*/ 6456021 h 6456021"/>
              <a:gd name="connsiteX5" fmla="*/ 0 w 6115733"/>
              <a:gd name="connsiteY5" fmla="*/ 6415762 h 6456021"/>
              <a:gd name="connsiteX6" fmla="*/ 0 w 6115733"/>
              <a:gd name="connsiteY6" fmla="*/ 1289029 h 6456021"/>
              <a:gd name="connsiteX7" fmla="*/ 82495 w 6115733"/>
              <a:gd name="connsiteY7" fmla="*/ 1214128 h 6456021"/>
              <a:gd name="connsiteX8" fmla="*/ 2259477 w 6115733"/>
              <a:gd name="connsiteY8" fmla="*/ 433395 h 6456021"/>
              <a:gd name="connsiteX9" fmla="*/ 2259477 w 6115733"/>
              <a:gd name="connsiteY9" fmla="*/ 0 h 6456021"/>
              <a:gd name="connsiteX10" fmla="*/ 6115733 w 6115733"/>
              <a:gd name="connsiteY10" fmla="*/ 3852396 h 6456021"/>
              <a:gd name="connsiteX11" fmla="*/ 5235152 w 6115733"/>
              <a:gd name="connsiteY11" fmla="*/ 6302877 h 6456021"/>
              <a:gd name="connsiteX12" fmla="*/ 5095826 w 6115733"/>
              <a:gd name="connsiteY12" fmla="*/ 6456021 h 6456021"/>
              <a:gd name="connsiteX13" fmla="*/ 4617788 w 6115733"/>
              <a:gd name="connsiteY13" fmla="*/ 6456021 h 6456021"/>
              <a:gd name="connsiteX14" fmla="*/ 4747668 w 6115733"/>
              <a:gd name="connsiteY14" fmla="*/ 6338096 h 6456021"/>
              <a:gd name="connsiteX15" fmla="*/ 5778311 w 6115733"/>
              <a:gd name="connsiteY15" fmla="*/ 3852396 h 6456021"/>
              <a:gd name="connsiteX16" fmla="*/ 2259477 w 6115733"/>
              <a:gd name="connsiteY16" fmla="*/ 337085 h 6456021"/>
              <a:gd name="connsiteX17" fmla="*/ 21172 w 6115733"/>
              <a:gd name="connsiteY17" fmla="*/ 1139811 h 6456021"/>
              <a:gd name="connsiteX18" fmla="*/ 0 w 6115733"/>
              <a:gd name="connsiteY18" fmla="*/ 1159034 h 6456021"/>
              <a:gd name="connsiteX19" fmla="*/ 0 w 6115733"/>
              <a:gd name="connsiteY19" fmla="*/ 735177 h 6456021"/>
              <a:gd name="connsiteX20" fmla="*/ 103407 w 6115733"/>
              <a:gd name="connsiteY20" fmla="*/ 657929 h 6456021"/>
              <a:gd name="connsiteX21" fmla="*/ 2259477 w 6115733"/>
              <a:gd name="connsiteY21" fmla="*/ 0 h 645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115733" h="6456021">
                <a:moveTo>
                  <a:pt x="2259477" y="433395"/>
                </a:moveTo>
                <a:cubicBezTo>
                  <a:pt x="4149632" y="433395"/>
                  <a:pt x="5681904" y="1964133"/>
                  <a:pt x="5681904" y="3852396"/>
                </a:cubicBezTo>
                <a:cubicBezTo>
                  <a:pt x="5681904" y="4796527"/>
                  <a:pt x="5298836" y="5651278"/>
                  <a:pt x="4679499" y="6269995"/>
                </a:cubicBezTo>
                <a:lnTo>
                  <a:pt x="4474613" y="6456021"/>
                </a:lnTo>
                <a:lnTo>
                  <a:pt x="44341" y="6456021"/>
                </a:lnTo>
                <a:lnTo>
                  <a:pt x="0" y="6415762"/>
                </a:lnTo>
                <a:lnTo>
                  <a:pt x="0" y="1289029"/>
                </a:lnTo>
                <a:lnTo>
                  <a:pt x="82495" y="1214128"/>
                </a:lnTo>
                <a:cubicBezTo>
                  <a:pt x="674092" y="726388"/>
                  <a:pt x="1432534" y="433395"/>
                  <a:pt x="2259477" y="433395"/>
                </a:cubicBezTo>
                <a:close/>
                <a:moveTo>
                  <a:pt x="2259477" y="0"/>
                </a:moveTo>
                <a:cubicBezTo>
                  <a:pt x="4389229" y="0"/>
                  <a:pt x="6115733" y="1724776"/>
                  <a:pt x="6115733" y="3852396"/>
                </a:cubicBezTo>
                <a:cubicBezTo>
                  <a:pt x="6115733" y="4783230"/>
                  <a:pt x="5785270" y="5636956"/>
                  <a:pt x="5235152" y="6302877"/>
                </a:cubicBezTo>
                <a:lnTo>
                  <a:pt x="5095826" y="6456021"/>
                </a:lnTo>
                <a:lnTo>
                  <a:pt x="4617788" y="6456021"/>
                </a:lnTo>
                <a:lnTo>
                  <a:pt x="4747668" y="6338096"/>
                </a:lnTo>
                <a:cubicBezTo>
                  <a:pt x="5384452" y="5701950"/>
                  <a:pt x="5778311" y="4823122"/>
                  <a:pt x="5778311" y="3852396"/>
                </a:cubicBezTo>
                <a:cubicBezTo>
                  <a:pt x="5778311" y="1910944"/>
                  <a:pt x="4202875" y="337085"/>
                  <a:pt x="2259477" y="337085"/>
                </a:cubicBezTo>
                <a:cubicBezTo>
                  <a:pt x="1409240" y="337085"/>
                  <a:pt x="629434" y="638331"/>
                  <a:pt x="21172" y="1139811"/>
                </a:cubicBezTo>
                <a:lnTo>
                  <a:pt x="0" y="1159034"/>
                </a:lnTo>
                <a:lnTo>
                  <a:pt x="0" y="735177"/>
                </a:lnTo>
                <a:lnTo>
                  <a:pt x="103407" y="657929"/>
                </a:lnTo>
                <a:cubicBezTo>
                  <a:pt x="718869" y="242547"/>
                  <a:pt x="1460820" y="0"/>
                  <a:pt x="2259477" y="0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5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4396F03B-9E77-E4B9-62FF-CA8483A44B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35275" y="2848674"/>
            <a:ext cx="3542527" cy="2355780"/>
          </a:xfrm>
          <a:prstGeom prst="rect">
            <a:avLst/>
          </a:prstGeom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21D06E78-687C-2D23-82CA-8D262EA197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587545" y="3007389"/>
            <a:ext cx="4869179" cy="306586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Unscreened adults in locker areas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en-US" altLang="en-US" sz="1800" dirty="0">
                <a:latin typeface="Arial" panose="020B0604020202020204" pitchFamily="34" charset="0"/>
              </a:rPr>
              <a:t>Only coaches as locker room monitors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Locker room monitors not listed on rosters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Misuse of phones or cameras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en-US" altLang="en-US" sz="1800" dirty="0">
                <a:latin typeface="Arial" panose="020B0604020202020204" pitchFamily="34" charset="0"/>
              </a:rPr>
              <a:t>Players in locker rooms before any adults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Lack of gender consideration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Incidents not properly documented or reported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en-US" altLang="en-US" sz="1800" dirty="0">
                <a:latin typeface="Arial" panose="020B0604020202020204" pitchFamily="34" charset="0"/>
              </a:rPr>
              <a:t>Locker room monitors outside of ear-shot and sight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Mixed gender locker rooms with out proper locker room monitors and base layers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4CA915D-BDF0-41F8-B00E-FB186EFF7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17AAC03-BF64-4E67-9032-3BD0249980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A131397-5A45-4344-9983-5E400A3EA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58322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C06EAFD-0C69-4B3B-BEA7-E7E11DDF9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4066C89-42FB-4624-9AFE-3A31B3649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44" y="0"/>
            <a:ext cx="4648169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914400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2AC2C6-8E9E-9B76-6313-ECE19A5B3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6"/>
            <a:ext cx="3686312" cy="5528734"/>
          </a:xfrm>
        </p:spPr>
        <p:txBody>
          <a:bodyPr>
            <a:normAutofit/>
          </a:bodyPr>
          <a:lstStyle/>
          <a:p>
            <a:pPr algn="r"/>
            <a:r>
              <a:rPr lang="en-US" sz="4800">
                <a:solidFill>
                  <a:srgbClr val="FFFFFF"/>
                </a:solidFill>
              </a:rPr>
              <a:t>Your Role</a:t>
            </a: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8E097350-A89D-9866-73A0-4C1A89EE6D7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053780" y="599768"/>
            <a:ext cx="6074467" cy="557243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Complete SafeSport training annually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en-US" altLang="en-US">
                <a:latin typeface="Arial" panose="020B0604020202020204" pitchFamily="34" charset="0"/>
              </a:rPr>
              <a:t>Complete your background screening</a:t>
            </a:r>
            <a:endParaRPr kumimoji="0" lang="en-US" altLang="en-US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Understand locker room </a:t>
            </a:r>
            <a:r>
              <a:rPr lang="en-US" altLang="en-US">
                <a:latin typeface="Arial" panose="020B0604020202020204" pitchFamily="34" charset="0"/>
              </a:rPr>
              <a:t>monitor 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policies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Monitor with discretion, professionalism, and respect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en-US" altLang="en-US">
                <a:latin typeface="Arial" panose="020B0604020202020204" pitchFamily="34" charset="0"/>
              </a:rPr>
              <a:t>Keep everyone safe in the locker room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en-US" altLang="en-US">
                <a:latin typeface="Arial" panose="020B0604020202020204" pitchFamily="34" charset="0"/>
              </a:rPr>
              <a:t>Get rostered as a locker room monitor</a:t>
            </a:r>
            <a:endParaRPr kumimoji="0" lang="en-US" altLang="en-US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Speak up and report concerns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en-US" altLang="en-US">
                <a:latin typeface="Arial" panose="020B0604020202020204" pitchFamily="34" charset="0"/>
              </a:rPr>
              <a:t>Make sure everyone knows and follows the rules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endParaRPr kumimoji="0" lang="en-US" altLang="en-US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A218FBC-B2D6-48CA-9289-C4110162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DED9084-49DA-4911-ACB7-5F9E4DEFA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4911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9C8D586-1ECD-4981-BED2-97336112C0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B16FF6-E928-A72A-E475-04301148F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0" y="484632"/>
            <a:ext cx="5299586" cy="1609344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sz="4000"/>
              <a:t>Resources and Support </a:t>
            </a:r>
          </a:p>
        </p:txBody>
      </p:sp>
      <p:pic>
        <p:nvPicPr>
          <p:cNvPr id="16" name="Picture 15" descr="Ice hockey puck hitting the net as snow flies">
            <a:extLst>
              <a:ext uri="{FF2B5EF4-FFF2-40B4-BE49-F238E27FC236}">
                <a16:creationId xmlns:a16="http://schemas.microsoft.com/office/drawing/2014/main" id="{4C3B88A3-D785-72CA-2A2E-3CFCB0D5122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239" r="28714" b="-1"/>
          <a:stretch>
            <a:fillRect/>
          </a:stretch>
        </p:blipFill>
        <p:spPr>
          <a:xfrm>
            <a:off x="1" y="10"/>
            <a:ext cx="6066502" cy="6857989"/>
          </a:xfrm>
          <a:prstGeom prst="rect">
            <a:avLst/>
          </a:prstGeom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24A22C36-D18F-D507-578F-751FB942C5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400799" y="2121408"/>
            <a:ext cx="5299585" cy="405079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hlinkClick r:id="rId4"/>
              </a:rPr>
              <a:t>USA Hockey SafeSport Portal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  <a:hlinkClick r:id="rId5"/>
              </a:rPr>
              <a:t>https://uscenterforsafesport.org/</a:t>
            </a:r>
            <a:endParaRPr kumimoji="0" lang="en-US" altLang="en-US" sz="18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📧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safesport1@coloradohockey.org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Contact your Club SafeSport Coordinator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F001A23-2767-4A31-BD30-56112DE952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BD30CE-7C6B-4C5B-8206-2A912062D6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6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7FA45EC6-AD58-4CAF-846D-46D82B614D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83319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550AE69-AC86-4188-83E5-A856C4F1D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C4CA156-2C9D-4F0C-B229-88D8B5E17B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7361ED3-EBE5-4EFC-8DA3-D0CE4BF2F4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5105087-7F16-4C94-837C-C45445116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F2F3467-E50F-4A91-B27D-E324936A66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D678BE03-AC84-4940-A7FD-5B143FE2D6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5C28659E-412C-4600-B45E-BAE370BC2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Yellow question mark">
            <a:extLst>
              <a:ext uri="{FF2B5EF4-FFF2-40B4-BE49-F238E27FC236}">
                <a16:creationId xmlns:a16="http://schemas.microsoft.com/office/drawing/2014/main" id="{2D63C293-467D-C980-A207-F3CC7C33412B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b="6250"/>
          <a:stretch>
            <a:fillRect/>
          </a:stretch>
        </p:blipFill>
        <p:spPr>
          <a:xfrm>
            <a:off x="20" y="10"/>
            <a:ext cx="12191980" cy="6857989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AE95896B-6905-4618-A7DF-DED8A61FB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748BD8C-4984-4138-94CA-2DC5F39DC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blipFill dpi="0" rotWithShape="1">
            <a:blip r:embed="rId7">
              <a:alphaModFix amt="3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  <a14:imgEffect>
                        <a14:brightnessContrast bright="-25000" contras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C89EC72-EA29-A817-61A5-9F18C6887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1432223"/>
            <a:ext cx="9966960" cy="3035808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9600">
                <a:solidFill>
                  <a:srgbClr val="FFFFFF"/>
                </a:solidFill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0946659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79</TotalTime>
  <Words>264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Rockwell</vt:lpstr>
      <vt:lpstr>Rockwell Condensed</vt:lpstr>
      <vt:lpstr>Rockwell Extra Bold</vt:lpstr>
      <vt:lpstr>Wingdings</vt:lpstr>
      <vt:lpstr>Wood Type</vt:lpstr>
      <vt:lpstr> Locker Room Monitor Policy</vt:lpstr>
      <vt:lpstr>Why Monitoring Matter</vt:lpstr>
      <vt:lpstr>Policy Overview </vt:lpstr>
      <vt:lpstr>Common Pittfalls </vt:lpstr>
      <vt:lpstr>Your Role</vt:lpstr>
      <vt:lpstr>Resources and Support 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LENZINI, NEESHA N</dc:creator>
  <cp:lastModifiedBy>LENZINI, NEESHA N</cp:lastModifiedBy>
  <cp:revision>2</cp:revision>
  <dcterms:created xsi:type="dcterms:W3CDTF">2025-08-03T04:56:21Z</dcterms:created>
  <dcterms:modified xsi:type="dcterms:W3CDTF">2025-08-10T15:28:56Z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0442f3a-d640-48fd-aca7-962a76ac3aec_Enabled">
    <vt:lpwstr>true</vt:lpwstr>
  </property>
  <property fmtid="{D5CDD505-2E9C-101B-9397-08002B2CF9AE}" pid="3" name="MSIP_Label_a0442f3a-d640-48fd-aca7-962a76ac3aec_SetDate">
    <vt:lpwstr>2025-08-10T15:28:37Z</vt:lpwstr>
  </property>
  <property fmtid="{D5CDD505-2E9C-101B-9397-08002B2CF9AE}" pid="4" name="MSIP_Label_a0442f3a-d640-48fd-aca7-962a76ac3aec_Method">
    <vt:lpwstr>Standard</vt:lpwstr>
  </property>
  <property fmtid="{D5CDD505-2E9C-101B-9397-08002B2CF9AE}" pid="5" name="MSIP_Label_a0442f3a-d640-48fd-aca7-962a76ac3aec_Name">
    <vt:lpwstr>defa4170-0d19-0005-0003-bc88714345d2</vt:lpwstr>
  </property>
  <property fmtid="{D5CDD505-2E9C-101B-9397-08002B2CF9AE}" pid="6" name="MSIP_Label_a0442f3a-d640-48fd-aca7-962a76ac3aec_SiteId">
    <vt:lpwstr>b5a33716-1e23-4b33-ba9a-618a56e76a18</vt:lpwstr>
  </property>
  <property fmtid="{D5CDD505-2E9C-101B-9397-08002B2CF9AE}" pid="7" name="MSIP_Label_a0442f3a-d640-48fd-aca7-962a76ac3aec_ActionId">
    <vt:lpwstr>a120e62f-1ac5-44de-b4cc-9ab4314ae36b</vt:lpwstr>
  </property>
  <property fmtid="{D5CDD505-2E9C-101B-9397-08002B2CF9AE}" pid="8" name="MSIP_Label_a0442f3a-d640-48fd-aca7-962a76ac3aec_ContentBits">
    <vt:lpwstr>0</vt:lpwstr>
  </property>
  <property fmtid="{D5CDD505-2E9C-101B-9397-08002B2CF9AE}" pid="9" name="MSIP_Label_a0442f3a-d640-48fd-aca7-962a76ac3aec_Tag">
    <vt:lpwstr>10, 3, 0, 1</vt:lpwstr>
  </property>
</Properties>
</file>