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KZyCravjviG60mduFbIiVKzs5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8aa051acc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328aa051acc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2ad09f52d3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2ad09f52d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ccd1f4403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2accd1f4403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ccd1f4403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accd1f4403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ed0020a8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2aed0020a86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2296cd5546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2296cd55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2296cd5546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2296cd554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2296cd5546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2296cd554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1" name="Google Shape;26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654725f6a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654725f6a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2acb11f4fb_1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2acb11f4f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2acb11f4fb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2acb11f4f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2" name="Google Shape;1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28963f7129_3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6" name="Google Shape;176;g328963f7129_3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8963f7129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328963f7129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28aa051acc_1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6" name="Google Shape;186;g328aa051acc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7"/>
          <p:cNvGrpSpPr/>
          <p:nvPr/>
        </p:nvGrpSpPr>
        <p:grpSpPr>
          <a:xfrm>
            <a:off x="0" y="-8467"/>
            <a:ext cx="12192000" cy="6866467"/>
            <a:chOff x="0" y="-8467"/>
            <a:chExt cx="12192000" cy="6866467"/>
          </a:xfrm>
        </p:grpSpPr>
        <p:cxnSp>
          <p:nvCxnSpPr>
            <p:cNvPr id="24" name="Google Shape;24;p1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1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1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 name="Google Shape;27;p1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7"/>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9F4210">
                <a:alpha val="69411"/>
              </a:srgbClr>
            </a:solidFill>
            <a:ln>
              <a:noFill/>
            </a:ln>
          </p:spPr>
        </p:sp>
        <p:sp>
          <p:nvSpPr>
            <p:cNvPr id="30" name="Google Shape;30;p1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06C46">
                <a:alpha val="69411"/>
              </a:srgbClr>
            </a:solidFill>
            <a:ln>
              <a:noFill/>
            </a:ln>
          </p:spPr>
        </p:sp>
        <p:sp>
          <p:nvSpPr>
            <p:cNvPr id="31" name="Google Shape;31;p1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2" name="Google Shape;32;p1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7"/>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7"/>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26"/>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7"/>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7"/>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27"/>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27"/>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F06C46"/>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27"/>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F06C46"/>
                </a:solidFill>
                <a:latin typeface="Arial"/>
                <a:ea typeface="Arial"/>
                <a:cs typeface="Arial"/>
                <a:sym typeface="Arial"/>
              </a:rPr>
              <a:t>”</a:t>
            </a:r>
            <a:endParaRPr b="0" i="0" sz="1800" u="none" cap="none" strike="noStrike">
              <a:solidFill>
                <a:srgbClr val="F06C46"/>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8"/>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8"/>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2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F06C46"/>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2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rgbClr val="F06C46"/>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30"/>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0"/>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0"/>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1"/>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2"/>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2"/>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20"/>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2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21"/>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22"/>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22"/>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22"/>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4"/>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4"/>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5"/>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5"/>
          <p:cNvSpPr/>
          <p:nvPr>
            <p:ph idx="2" type="pic"/>
          </p:nvPr>
        </p:nvSpPr>
        <p:spPr>
          <a:xfrm>
            <a:off x="677334" y="609600"/>
            <a:ext cx="8596668" cy="3845718"/>
          </a:xfrm>
          <a:prstGeom prst="rect">
            <a:avLst/>
          </a:prstGeom>
          <a:noFill/>
          <a:ln>
            <a:noFill/>
          </a:ln>
        </p:spPr>
      </p:sp>
      <p:sp>
        <p:nvSpPr>
          <p:cNvPr id="86" name="Google Shape;86;p25"/>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6"/>
          <p:cNvGrpSpPr/>
          <p:nvPr/>
        </p:nvGrpSpPr>
        <p:grpSpPr>
          <a:xfrm>
            <a:off x="0" y="-8467"/>
            <a:ext cx="12192000" cy="6866467"/>
            <a:chOff x="0" y="-8467"/>
            <a:chExt cx="12192000" cy="6866467"/>
          </a:xfrm>
        </p:grpSpPr>
        <p:cxnSp>
          <p:nvCxnSpPr>
            <p:cNvPr id="7" name="Google Shape;7;p16"/>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6"/>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6"/>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9F4210">
                <a:alpha val="69411"/>
              </a:srgbClr>
            </a:solidFill>
            <a:ln>
              <a:noFill/>
            </a:ln>
          </p:spPr>
        </p:sp>
        <p:sp>
          <p:nvSpPr>
            <p:cNvPr id="13" name="Google Shape;13;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06C46">
                <a:alpha val="69411"/>
              </a:srgbClr>
            </a:solidFill>
            <a:ln>
              <a:noFill/>
            </a:ln>
          </p:spPr>
        </p:sp>
        <p:sp>
          <p:nvSpPr>
            <p:cNvPr id="14" name="Google Shape;14;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6"/>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graciedesigns.com/collections/de-pere-central-lacrosse"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nvSpPr>
        <p:spPr>
          <a:xfrm>
            <a:off x="438150" y="5284836"/>
            <a:ext cx="89154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dk1"/>
                </a:solidFill>
                <a:latin typeface="Trebuchet MS"/>
                <a:ea typeface="Trebuchet MS"/>
                <a:cs typeface="Trebuchet MS"/>
                <a:sym typeface="Trebuchet MS"/>
              </a:rPr>
              <a:t>DE PERE CENTRAL LACROSSE 202</a:t>
            </a:r>
            <a:r>
              <a:rPr b="1" lang="en-US" sz="4800">
                <a:solidFill>
                  <a:schemeClr val="dk1"/>
                </a:solidFill>
                <a:latin typeface="Trebuchet MS"/>
                <a:ea typeface="Trebuchet MS"/>
                <a:cs typeface="Trebuchet MS"/>
                <a:sym typeface="Trebuchet MS"/>
              </a:rPr>
              <a:t>5</a:t>
            </a:r>
            <a:endParaRPr b="0" i="0" sz="1400" u="none" cap="none" strike="noStrike">
              <a:solidFill>
                <a:srgbClr val="000000"/>
              </a:solidFill>
              <a:latin typeface="Arial"/>
              <a:ea typeface="Arial"/>
              <a:cs typeface="Arial"/>
              <a:sym typeface="Arial"/>
            </a:endParaRPr>
          </a:p>
        </p:txBody>
      </p:sp>
      <p:pic>
        <p:nvPicPr>
          <p:cNvPr id="144" name="Google Shape;144;p1"/>
          <p:cNvPicPr preferRelativeResize="0"/>
          <p:nvPr/>
        </p:nvPicPr>
        <p:blipFill rotWithShape="1">
          <a:blip r:embed="rId3">
            <a:alphaModFix/>
          </a:blip>
          <a:srcRect b="7789" l="0" r="0" t="5652"/>
          <a:stretch/>
        </p:blipFill>
        <p:spPr>
          <a:xfrm>
            <a:off x="1414325" y="-261475"/>
            <a:ext cx="7085925" cy="5597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328aa051acc_1_10"/>
          <p:cNvSpPr/>
          <p:nvPr/>
        </p:nvSpPr>
        <p:spPr>
          <a:xfrm>
            <a:off x="250525" y="125246"/>
            <a:ext cx="11223300" cy="4997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2"/>
                </a:solidFill>
                <a:latin typeface="Trebuchet MS"/>
                <a:ea typeface="Trebuchet MS"/>
                <a:cs typeface="Trebuchet MS"/>
                <a:sym typeface="Trebuchet MS"/>
              </a:rPr>
              <a:t>D</a:t>
            </a:r>
            <a:r>
              <a:rPr b="1" lang="en-US" sz="4400">
                <a:solidFill>
                  <a:schemeClr val="accent2"/>
                </a:solidFill>
                <a:latin typeface="Trebuchet MS"/>
                <a:ea typeface="Trebuchet MS"/>
                <a:cs typeface="Trebuchet MS"/>
                <a:sym typeface="Trebuchet MS"/>
              </a:rPr>
              <a:t>P</a:t>
            </a:r>
            <a:r>
              <a:rPr b="1" i="0" lang="en-US" sz="4400" u="none" cap="none" strike="noStrike">
                <a:solidFill>
                  <a:schemeClr val="accent2"/>
                </a:solidFill>
                <a:latin typeface="Trebuchet MS"/>
                <a:ea typeface="Trebuchet MS"/>
                <a:cs typeface="Trebuchet MS"/>
                <a:sym typeface="Trebuchet MS"/>
              </a:rPr>
              <a:t> Lacrosse: </a:t>
            </a:r>
            <a:r>
              <a:rPr b="1" lang="en-US" sz="4400">
                <a:solidFill>
                  <a:schemeClr val="accent2"/>
                </a:solidFill>
                <a:latin typeface="Trebuchet MS"/>
                <a:ea typeface="Trebuchet MS"/>
                <a:cs typeface="Trebuchet MS"/>
                <a:sym typeface="Trebuchet MS"/>
              </a:rPr>
              <a:t>Boys</a:t>
            </a:r>
            <a:r>
              <a:rPr b="1" i="0" lang="en-US" sz="4400" u="none" cap="none" strike="noStrike">
                <a:solidFill>
                  <a:schemeClr val="accent2"/>
                </a:solidFill>
                <a:latin typeface="Trebuchet MS"/>
                <a:ea typeface="Trebuchet MS"/>
                <a:cs typeface="Trebuchet MS"/>
                <a:sym typeface="Trebuchet MS"/>
              </a:rPr>
              <a:t> </a:t>
            </a:r>
            <a:r>
              <a:rPr b="1" lang="en-US" sz="4400">
                <a:solidFill>
                  <a:schemeClr val="accent2"/>
                </a:solidFill>
                <a:latin typeface="Trebuchet MS"/>
                <a:ea typeface="Trebuchet MS"/>
                <a:cs typeface="Trebuchet MS"/>
                <a:sym typeface="Trebuchet MS"/>
              </a:rPr>
              <a:t>Volunteering</a:t>
            </a:r>
            <a:endParaRPr b="1" sz="44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None/>
            </a:pPr>
            <a:r>
              <a:t/>
            </a:r>
            <a:endParaRPr b="1" sz="3200">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b="1" lang="en-US" sz="3200">
                <a:solidFill>
                  <a:schemeClr val="dk1"/>
                </a:solidFill>
                <a:latin typeface="Trebuchet MS"/>
                <a:ea typeface="Trebuchet MS"/>
                <a:cs typeface="Trebuchet MS"/>
                <a:sym typeface="Trebuchet MS"/>
              </a:rPr>
              <a:t>Boys season-long positions:</a:t>
            </a:r>
            <a:endParaRPr b="1" sz="32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US" sz="3200">
                <a:solidFill>
                  <a:schemeClr val="dk1"/>
                </a:solidFill>
                <a:latin typeface="Trebuchet MS"/>
                <a:ea typeface="Trebuchet MS"/>
                <a:cs typeface="Trebuchet MS"/>
                <a:sym typeface="Trebuchet MS"/>
              </a:rPr>
              <a:t>Scorer’s table (filled), stats/spotters (filled), public address (filled), scoreboard (filled), team photographer (1), social media specialist (1)</a:t>
            </a:r>
            <a:endParaRPr sz="3200">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b="1" lang="en-US" sz="3200">
                <a:solidFill>
                  <a:schemeClr val="dk1"/>
                </a:solidFill>
                <a:latin typeface="Trebuchet MS"/>
                <a:ea typeface="Trebuchet MS"/>
                <a:cs typeface="Trebuchet MS"/>
                <a:sym typeface="Trebuchet MS"/>
              </a:rPr>
              <a:t>Boys game-by-game needs:</a:t>
            </a:r>
            <a:endParaRPr b="1" sz="32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US" sz="3200">
                <a:solidFill>
                  <a:schemeClr val="dk1"/>
                </a:solidFill>
                <a:latin typeface="Trebuchet MS"/>
                <a:ea typeface="Trebuchet MS"/>
                <a:cs typeface="Trebuchet MS"/>
                <a:sym typeface="Trebuchet MS"/>
              </a:rPr>
              <a:t>Pre-game set up (2), post-game clean up (2), 50/50 raffle (2)</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200"/>
              <a:buFont typeface="Arial"/>
              <a:buNone/>
            </a:pPr>
            <a:r>
              <a:t/>
            </a:r>
            <a:endParaRPr b="1" sz="3200">
              <a:solidFill>
                <a:schemeClr val="dk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txBox="1"/>
          <p:nvPr/>
        </p:nvSpPr>
        <p:spPr>
          <a:xfrm>
            <a:off x="137160" y="125730"/>
            <a:ext cx="9009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Girls Team</a:t>
            </a:r>
            <a:endParaRPr b="1" i="0" sz="4800" u="none" cap="none" strike="noStrike">
              <a:solidFill>
                <a:schemeClr val="accent2"/>
              </a:solidFill>
              <a:latin typeface="Trebuchet MS"/>
              <a:ea typeface="Trebuchet MS"/>
              <a:cs typeface="Trebuchet MS"/>
              <a:sym typeface="Trebuchet MS"/>
            </a:endParaRPr>
          </a:p>
        </p:txBody>
      </p:sp>
      <p:sp>
        <p:nvSpPr>
          <p:cNvPr id="199" name="Google Shape;199;p8"/>
          <p:cNvSpPr txBox="1"/>
          <p:nvPr/>
        </p:nvSpPr>
        <p:spPr>
          <a:xfrm>
            <a:off x="514075" y="2292850"/>
            <a:ext cx="79992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Coaching Staff:</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	John Uhl (joined in 2018)</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	Jon Zawlocki (joined in 2021)</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600">
                <a:solidFill>
                  <a:schemeClr val="dk1"/>
                </a:solidFill>
                <a:latin typeface="Trebuchet MS"/>
                <a:ea typeface="Trebuchet MS"/>
                <a:cs typeface="Trebuchet MS"/>
                <a:sym typeface="Trebuchet MS"/>
              </a:rPr>
              <a:t>   Lily Uhl(joined in 2025)</a:t>
            </a:r>
            <a:endParaRPr b="1" sz="3600">
              <a:solidFill>
                <a:schemeClr val="dk1"/>
              </a:solidFill>
              <a:latin typeface="Trebuchet MS"/>
              <a:ea typeface="Trebuchet MS"/>
              <a:cs typeface="Trebuchet MS"/>
              <a:sym typeface="Trebuchet MS"/>
            </a:endParaRPr>
          </a:p>
        </p:txBody>
      </p:sp>
      <p:pic>
        <p:nvPicPr>
          <p:cNvPr id="200" name="Google Shape;200;p8"/>
          <p:cNvPicPr preferRelativeResize="0"/>
          <p:nvPr/>
        </p:nvPicPr>
        <p:blipFill rotWithShape="1">
          <a:blip r:embed="rId3">
            <a:alphaModFix/>
          </a:blip>
          <a:srcRect b="7789" l="0" r="0" t="5652"/>
          <a:stretch/>
        </p:blipFill>
        <p:spPr>
          <a:xfrm>
            <a:off x="6318725" y="853325"/>
            <a:ext cx="3387325" cy="2675924"/>
          </a:xfrm>
          <a:prstGeom prst="rect">
            <a:avLst/>
          </a:prstGeom>
          <a:noFill/>
          <a:ln>
            <a:noFill/>
          </a:ln>
        </p:spPr>
      </p:pic>
      <p:sp>
        <p:nvSpPr>
          <p:cNvPr id="201" name="Google Shape;201;p8"/>
          <p:cNvSpPr txBox="1"/>
          <p:nvPr/>
        </p:nvSpPr>
        <p:spPr>
          <a:xfrm>
            <a:off x="452400" y="4986700"/>
            <a:ext cx="59223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Trebuchet MS"/>
                <a:ea typeface="Trebuchet MS"/>
                <a:cs typeface="Trebuchet MS"/>
                <a:sym typeface="Trebuchet MS"/>
              </a:rPr>
              <a:t>Captains…..</a:t>
            </a:r>
            <a:endParaRPr b="1" i="0" sz="30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2ad09f52d3_1_10"/>
          <p:cNvSpPr txBox="1"/>
          <p:nvPr/>
        </p:nvSpPr>
        <p:spPr>
          <a:xfrm>
            <a:off x="137160" y="125730"/>
            <a:ext cx="9009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a:t>
            </a:r>
            <a:r>
              <a:rPr b="1" lang="en-US" sz="4800">
                <a:solidFill>
                  <a:schemeClr val="accent2"/>
                </a:solidFill>
                <a:latin typeface="Trebuchet MS"/>
                <a:ea typeface="Trebuchet MS"/>
                <a:cs typeface="Trebuchet MS"/>
                <a:sym typeface="Trebuchet MS"/>
              </a:rPr>
              <a:t> Girls </a:t>
            </a:r>
            <a:endParaRPr b="1" i="0" sz="4800" u="none" cap="none" strike="noStrike">
              <a:solidFill>
                <a:schemeClr val="accent2"/>
              </a:solidFill>
              <a:latin typeface="Trebuchet MS"/>
              <a:ea typeface="Trebuchet MS"/>
              <a:cs typeface="Trebuchet MS"/>
              <a:sym typeface="Trebuchet MS"/>
            </a:endParaRPr>
          </a:p>
        </p:txBody>
      </p:sp>
      <p:sp>
        <p:nvSpPr>
          <p:cNvPr id="207" name="Google Shape;207;g32ad09f52d3_1_10"/>
          <p:cNvSpPr txBox="1"/>
          <p:nvPr/>
        </p:nvSpPr>
        <p:spPr>
          <a:xfrm>
            <a:off x="1106800" y="1293000"/>
            <a:ext cx="6382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rgbClr val="3F3F3F"/>
              </a:solidFill>
              <a:latin typeface="Trebuchet MS"/>
              <a:ea typeface="Trebuchet MS"/>
              <a:cs typeface="Trebuchet MS"/>
              <a:sym typeface="Trebuchet MS"/>
            </a:endParaRPr>
          </a:p>
        </p:txBody>
      </p:sp>
      <p:sp>
        <p:nvSpPr>
          <p:cNvPr id="208" name="Google Shape;208;g32ad09f52d3_1_10"/>
          <p:cNvSpPr txBox="1"/>
          <p:nvPr/>
        </p:nvSpPr>
        <p:spPr>
          <a:xfrm>
            <a:off x="496500" y="1096450"/>
            <a:ext cx="78510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100">
                <a:solidFill>
                  <a:srgbClr val="3F3F3F"/>
                </a:solidFill>
                <a:latin typeface="Trebuchet MS"/>
                <a:ea typeface="Trebuchet MS"/>
                <a:cs typeface="Trebuchet MS"/>
                <a:sym typeface="Trebuchet MS"/>
              </a:rPr>
              <a:t>Optional Open Turf Sessions</a:t>
            </a:r>
            <a:endParaRPr b="1" sz="31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3100">
                <a:solidFill>
                  <a:srgbClr val="3F3F3F"/>
                </a:solidFill>
                <a:latin typeface="Trebuchet MS"/>
                <a:ea typeface="Trebuchet MS"/>
                <a:cs typeface="Trebuchet MS"/>
                <a:sym typeface="Trebuchet MS"/>
              </a:rPr>
              <a:t>Tuesdays and Thursdays 7 - 8:30pm</a:t>
            </a:r>
            <a:endParaRPr sz="31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3100">
                <a:solidFill>
                  <a:srgbClr val="3F3F3F"/>
                </a:solidFill>
                <a:latin typeface="Trebuchet MS"/>
                <a:ea typeface="Trebuchet MS"/>
                <a:cs typeface="Trebuchet MS"/>
                <a:sym typeface="Trebuchet MS"/>
              </a:rPr>
              <a:t>West De Pere High School Indoor Turf</a:t>
            </a:r>
            <a:endParaRPr sz="31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3100">
                <a:solidFill>
                  <a:srgbClr val="3F3F3F"/>
                </a:solidFill>
                <a:latin typeface="Trebuchet MS"/>
                <a:ea typeface="Trebuchet MS"/>
                <a:cs typeface="Trebuchet MS"/>
                <a:sym typeface="Trebuchet MS"/>
              </a:rPr>
              <a:t>Enter Thru Door 4</a:t>
            </a:r>
            <a:endParaRPr sz="3100">
              <a:solidFill>
                <a:srgbClr val="3F3F3F"/>
              </a:solidFill>
              <a:latin typeface="Trebuchet MS"/>
              <a:ea typeface="Trebuchet MS"/>
              <a:cs typeface="Trebuchet MS"/>
              <a:sym typeface="Trebuchet MS"/>
            </a:endParaRPr>
          </a:p>
        </p:txBody>
      </p:sp>
      <p:sp>
        <p:nvSpPr>
          <p:cNvPr id="209" name="Google Shape;209;g32ad09f52d3_1_10"/>
          <p:cNvSpPr txBox="1"/>
          <p:nvPr/>
        </p:nvSpPr>
        <p:spPr>
          <a:xfrm>
            <a:off x="496500" y="3527275"/>
            <a:ext cx="5958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000">
                <a:solidFill>
                  <a:srgbClr val="3F3F3F"/>
                </a:solidFill>
                <a:latin typeface="Trebuchet MS"/>
                <a:ea typeface="Trebuchet MS"/>
                <a:cs typeface="Trebuchet MS"/>
                <a:sym typeface="Trebuchet MS"/>
              </a:rPr>
              <a:t>Practices Start March 17th</a:t>
            </a:r>
            <a:endParaRPr b="1" sz="30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3000">
                <a:solidFill>
                  <a:srgbClr val="3F3F3F"/>
                </a:solidFill>
                <a:latin typeface="Trebuchet MS"/>
                <a:ea typeface="Trebuchet MS"/>
                <a:cs typeface="Trebuchet MS"/>
                <a:sym typeface="Trebuchet MS"/>
              </a:rPr>
              <a:t>Typically Monday thru Friday</a:t>
            </a:r>
            <a:endParaRPr sz="3000">
              <a:solidFill>
                <a:srgbClr val="3F3F3F"/>
              </a:solidFill>
              <a:latin typeface="Trebuchet MS"/>
              <a:ea typeface="Trebuchet MS"/>
              <a:cs typeface="Trebuchet MS"/>
              <a:sym typeface="Trebuchet MS"/>
            </a:endParaRPr>
          </a:p>
          <a:p>
            <a:pPr indent="0" lvl="0" marL="0" rtl="0" algn="l">
              <a:spcBef>
                <a:spcPts val="0"/>
              </a:spcBef>
              <a:spcAft>
                <a:spcPts val="0"/>
              </a:spcAft>
              <a:buNone/>
            </a:pPr>
            <a:r>
              <a:rPr lang="en-US" sz="3000">
                <a:solidFill>
                  <a:srgbClr val="3F3F3F"/>
                </a:solidFill>
                <a:latin typeface="Trebuchet MS"/>
                <a:ea typeface="Trebuchet MS"/>
                <a:cs typeface="Trebuchet MS"/>
                <a:sym typeface="Trebuchet MS"/>
              </a:rPr>
              <a:t>Times yet to be determined</a:t>
            </a:r>
            <a:endParaRPr sz="3000">
              <a:solidFill>
                <a:srgbClr val="3F3F3F"/>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accd1f4403_0_3"/>
          <p:cNvSpPr txBox="1"/>
          <p:nvPr/>
        </p:nvSpPr>
        <p:spPr>
          <a:xfrm>
            <a:off x="259000" y="102850"/>
            <a:ext cx="11112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lang="en-US" sz="4800">
                <a:solidFill>
                  <a:schemeClr val="accent2"/>
                </a:solidFill>
                <a:latin typeface="Trebuchet MS"/>
                <a:ea typeface="Trebuchet MS"/>
                <a:cs typeface="Trebuchet MS"/>
                <a:sym typeface="Trebuchet MS"/>
              </a:rPr>
              <a:t>DPLAX: Girls Tenative Schedule</a:t>
            </a:r>
            <a:endParaRPr b="1" sz="4800">
              <a:solidFill>
                <a:schemeClr val="accent2"/>
              </a:solidFill>
              <a:latin typeface="Trebuchet MS"/>
              <a:ea typeface="Trebuchet MS"/>
              <a:cs typeface="Trebuchet MS"/>
              <a:sym typeface="Trebuchet MS"/>
            </a:endParaRPr>
          </a:p>
        </p:txBody>
      </p:sp>
      <p:sp>
        <p:nvSpPr>
          <p:cNvPr id="215" name="Google Shape;215;g2accd1f4403_0_3"/>
          <p:cNvSpPr txBox="1"/>
          <p:nvPr/>
        </p:nvSpPr>
        <p:spPr>
          <a:xfrm>
            <a:off x="832825" y="1316075"/>
            <a:ext cx="5922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216" name="Google Shape;216;g2accd1f4403_0_3"/>
          <p:cNvSpPr txBox="1"/>
          <p:nvPr/>
        </p:nvSpPr>
        <p:spPr>
          <a:xfrm>
            <a:off x="359850" y="1038475"/>
            <a:ext cx="51615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217" name="Google Shape;217;g2accd1f4403_0_3"/>
          <p:cNvSpPr txBox="1"/>
          <p:nvPr/>
        </p:nvSpPr>
        <p:spPr>
          <a:xfrm>
            <a:off x="5645925" y="1038475"/>
            <a:ext cx="6546300" cy="121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15000"/>
              </a:lnSpc>
              <a:spcBef>
                <a:spcPts val="1200"/>
              </a:spcBef>
              <a:spcAft>
                <a:spcPts val="0"/>
              </a:spcAft>
              <a:buClr>
                <a:schemeClr val="dk1"/>
              </a:buClr>
              <a:buSzPts val="1100"/>
              <a:buFont typeface="Arial"/>
              <a:buNone/>
            </a:pPr>
            <a:r>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pic>
        <p:nvPicPr>
          <p:cNvPr id="218" name="Google Shape;218;g2accd1f4403_0_3"/>
          <p:cNvPicPr preferRelativeResize="0"/>
          <p:nvPr/>
        </p:nvPicPr>
        <p:blipFill>
          <a:blip r:embed="rId3">
            <a:alphaModFix/>
          </a:blip>
          <a:stretch>
            <a:fillRect/>
          </a:stretch>
        </p:blipFill>
        <p:spPr>
          <a:xfrm>
            <a:off x="1737415" y="1026250"/>
            <a:ext cx="5726985" cy="5831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accd1f4403_0_11"/>
          <p:cNvSpPr txBox="1"/>
          <p:nvPr/>
        </p:nvSpPr>
        <p:spPr>
          <a:xfrm>
            <a:off x="3166825" y="1110450"/>
            <a:ext cx="30900" cy="7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224" name="Google Shape;224;g2accd1f4403_0_11"/>
          <p:cNvSpPr txBox="1"/>
          <p:nvPr/>
        </p:nvSpPr>
        <p:spPr>
          <a:xfrm>
            <a:off x="845675" y="1376550"/>
            <a:ext cx="2695800" cy="446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2000" u="sng" cap="none" strike="noStrike">
                <a:solidFill>
                  <a:schemeClr val="dk1"/>
                </a:solidFill>
                <a:latin typeface="Arial"/>
                <a:ea typeface="Arial"/>
                <a:cs typeface="Arial"/>
                <a:sym typeface="Arial"/>
              </a:rPr>
              <a:t>Refs</a:t>
            </a: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Hudson		    405	</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Neenah		    405</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Wausau	    405	</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Bayport		    405</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Oregon		    405</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Playday		 1,215</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US" sz="2000">
                <a:solidFill>
                  <a:schemeClr val="dk1"/>
                </a:solidFill>
              </a:rPr>
              <a:t>Total	      $3,240</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225" name="Google Shape;225;g2accd1f4403_0_11"/>
          <p:cNvSpPr txBox="1"/>
          <p:nvPr/>
        </p:nvSpPr>
        <p:spPr>
          <a:xfrm>
            <a:off x="3927025" y="1376550"/>
            <a:ext cx="5743800" cy="4463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2000" u="sng" cap="none" strike="noStrike">
                <a:solidFill>
                  <a:schemeClr val="dk1"/>
                </a:solidFill>
                <a:latin typeface="Arial"/>
                <a:ea typeface="Arial"/>
                <a:cs typeface="Arial"/>
                <a:sym typeface="Arial"/>
              </a:rPr>
              <a:t>Other</a:t>
            </a: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Awards	</a:t>
            </a:r>
            <a:r>
              <a:rPr lang="en-US" sz="2000">
                <a:solidFill>
                  <a:schemeClr val="dk1"/>
                </a:solidFill>
              </a:rPr>
              <a:t>	</a:t>
            </a:r>
            <a:r>
              <a:rPr b="0" i="0" lang="en-US" sz="2000" u="none" cap="none" strike="noStrike">
                <a:solidFill>
                  <a:schemeClr val="dk1"/>
                </a:solidFill>
                <a:latin typeface="Arial"/>
                <a:ea typeface="Arial"/>
                <a:cs typeface="Arial"/>
                <a:sym typeface="Arial"/>
              </a:rPr>
              <a:t> </a:t>
            </a:r>
            <a:r>
              <a:rPr lang="en-US" sz="2000">
                <a:solidFill>
                  <a:schemeClr val="dk1"/>
                </a:solidFill>
              </a:rPr>
              <a:t>	 </a:t>
            </a:r>
            <a:r>
              <a:rPr b="0" i="0" lang="en-US" sz="2000" u="none" cap="none" strike="noStrike">
                <a:solidFill>
                  <a:schemeClr val="dk1"/>
                </a:solidFill>
                <a:latin typeface="Arial"/>
                <a:ea typeface="Arial"/>
                <a:cs typeface="Arial"/>
                <a:sym typeface="Arial"/>
              </a:rPr>
              <a:t> </a:t>
            </a:r>
            <a:r>
              <a:rPr lang="en-US" sz="2000">
                <a:solidFill>
                  <a:schemeClr val="dk1"/>
                </a:solidFill>
              </a:rPr>
              <a:t>550</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Banquet</a:t>
            </a:r>
            <a:r>
              <a:rPr lang="en-US" sz="2000">
                <a:solidFill>
                  <a:schemeClr val="dk1"/>
                </a:solidFill>
              </a:rPr>
              <a:t>	</a:t>
            </a:r>
            <a:r>
              <a:rPr b="0" i="0" lang="en-US" sz="2000" u="none" cap="none" strike="noStrike">
                <a:solidFill>
                  <a:schemeClr val="dk1"/>
                </a:solidFill>
                <a:latin typeface="Arial"/>
                <a:ea typeface="Arial"/>
                <a:cs typeface="Arial"/>
                <a:sym typeface="Arial"/>
              </a:rPr>
              <a:t>    </a:t>
            </a:r>
            <a:r>
              <a:rPr lang="en-US" sz="2000">
                <a:solidFill>
                  <a:schemeClr val="dk1"/>
                </a:solidFill>
              </a:rPr>
              <a:t> </a:t>
            </a:r>
            <a:r>
              <a:rPr b="0" i="0" lang="en-US" sz="2000" u="none" cap="none" strike="noStrike">
                <a:solidFill>
                  <a:schemeClr val="dk1"/>
                </a:solidFill>
                <a:latin typeface="Arial"/>
                <a:ea typeface="Arial"/>
                <a:cs typeface="Arial"/>
                <a:sym typeface="Arial"/>
              </a:rPr>
              <a:t>  </a:t>
            </a:r>
            <a:r>
              <a:rPr b="0" i="0" lang="en-US" sz="2000" u="none" cap="none" strike="noStrike">
                <a:solidFill>
                  <a:schemeClr val="dk1"/>
                </a:solidFill>
                <a:latin typeface="Arial"/>
                <a:ea typeface="Arial"/>
                <a:cs typeface="Arial"/>
                <a:sym typeface="Arial"/>
              </a:rPr>
              <a:t> </a:t>
            </a:r>
            <a:r>
              <a:rPr lang="en-US" sz="2000">
                <a:solidFill>
                  <a:schemeClr val="dk1"/>
                </a:solidFill>
              </a:rPr>
              <a:t>600</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600">
                <a:solidFill>
                  <a:schemeClr val="dk1"/>
                </a:solidFill>
              </a:rPr>
              <a:t>Gameday Snacks	 </a:t>
            </a:r>
            <a:r>
              <a:rPr lang="en-US" sz="1600">
                <a:solidFill>
                  <a:schemeClr val="dk1"/>
                </a:solidFill>
              </a:rPr>
              <a:t> </a:t>
            </a:r>
            <a:r>
              <a:rPr b="0" i="0" lang="en-US" sz="2000" u="none" cap="none" strike="noStrike">
                <a:solidFill>
                  <a:schemeClr val="dk1"/>
                </a:solidFill>
                <a:latin typeface="Arial"/>
                <a:ea typeface="Arial"/>
                <a:cs typeface="Arial"/>
                <a:sym typeface="Arial"/>
              </a:rPr>
              <a:t>800</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Balls			</a:t>
            </a:r>
            <a:r>
              <a:rPr lang="en-US" sz="2000">
                <a:solidFill>
                  <a:schemeClr val="dk1"/>
                </a:solidFill>
              </a:rPr>
              <a:t> </a:t>
            </a:r>
            <a:r>
              <a:rPr b="0" i="0" lang="en-US" sz="2000" u="none" cap="none" strike="noStrike">
                <a:solidFill>
                  <a:schemeClr val="dk1"/>
                </a:solidFill>
                <a:latin typeface="Arial"/>
                <a:ea typeface="Arial"/>
                <a:cs typeface="Arial"/>
                <a:sym typeface="Arial"/>
              </a:rPr>
              <a:t> </a:t>
            </a:r>
            <a:r>
              <a:rPr lang="en-US" sz="2000">
                <a:solidFill>
                  <a:schemeClr val="dk1"/>
                </a:solidFill>
              </a:rPr>
              <a:t>375</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Equipment         </a:t>
            </a:r>
            <a:r>
              <a:rPr lang="en-US" sz="2000">
                <a:solidFill>
                  <a:schemeClr val="dk1"/>
                </a:solidFill>
              </a:rPr>
              <a:t> </a:t>
            </a:r>
            <a:r>
              <a:rPr lang="en-US" sz="2000">
                <a:solidFill>
                  <a:schemeClr val="dk1"/>
                </a:solidFill>
              </a:rPr>
              <a:t>800</a:t>
            </a:r>
            <a:endParaRPr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lang="en-US" sz="2000">
                <a:solidFill>
                  <a:schemeClr val="dk1"/>
                </a:solidFill>
              </a:rPr>
              <a:t>Misc		        575</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t/>
            </a:r>
            <a:endParaRPr b="1" sz="2000">
              <a:solidFill>
                <a:schemeClr val="dk1"/>
              </a:solidFill>
            </a:endParaRPr>
          </a:p>
          <a:p>
            <a:pPr indent="0" lvl="0" marL="0" marR="0" rtl="0" algn="l">
              <a:lnSpc>
                <a:spcPct val="100000"/>
              </a:lnSpc>
              <a:spcBef>
                <a:spcPts val="0"/>
              </a:spcBef>
              <a:spcAft>
                <a:spcPts val="0"/>
              </a:spcAft>
              <a:buClr>
                <a:schemeClr val="dk1"/>
              </a:buClr>
              <a:buSzPts val="1100"/>
              <a:buFont typeface="Arial"/>
              <a:buNone/>
            </a:pPr>
            <a:r>
              <a:rPr b="1" lang="en-US" sz="2000">
                <a:solidFill>
                  <a:schemeClr val="dk1"/>
                </a:solidFill>
              </a:rPr>
              <a:t>Total		   $3,700</a:t>
            </a:r>
            <a:r>
              <a:rPr b="0" i="0" lang="en-US" sz="2000" u="none" cap="none" strike="noStrike">
                <a:solidFill>
                  <a:schemeClr val="dk1"/>
                </a:solidFill>
                <a:latin typeface="Arial"/>
                <a:ea typeface="Arial"/>
                <a:cs typeface="Arial"/>
                <a:sym typeface="Arial"/>
              </a:rPr>
              <a:t>			</a:t>
            </a:r>
            <a:endParaRPr sz="2000">
              <a:solidFill>
                <a:schemeClr val="dk1"/>
              </a:solidFill>
              <a:highlight>
                <a:srgbClr val="FFFF00"/>
              </a:highlight>
            </a:endParaRPr>
          </a:p>
          <a:p>
            <a:pPr indent="0" lvl="0" marL="0" marR="0" rtl="0" algn="l">
              <a:lnSpc>
                <a:spcPct val="100000"/>
              </a:lnSpc>
              <a:spcBef>
                <a:spcPts val="0"/>
              </a:spcBef>
              <a:spcAft>
                <a:spcPts val="0"/>
              </a:spcAft>
              <a:buClr>
                <a:schemeClr val="dk1"/>
              </a:buClr>
              <a:buSzPts val="1100"/>
              <a:buFont typeface="Arial"/>
              <a:buNone/>
            </a:pPr>
            <a:r>
              <a:t/>
            </a:r>
            <a:endParaRPr sz="2000">
              <a:solidFill>
                <a:schemeClr val="dk1"/>
              </a:solidFill>
              <a:highlight>
                <a:srgbClr val="FFFF00"/>
              </a:highlight>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sp>
        <p:nvSpPr>
          <p:cNvPr id="226" name="Google Shape;226;g2accd1f4403_0_11"/>
          <p:cNvSpPr txBox="1"/>
          <p:nvPr/>
        </p:nvSpPr>
        <p:spPr>
          <a:xfrm>
            <a:off x="246675" y="319125"/>
            <a:ext cx="9087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4800"/>
              <a:buFont typeface="Arial"/>
              <a:buNone/>
            </a:pPr>
            <a:r>
              <a:rPr b="1" lang="en-US" sz="4800">
                <a:solidFill>
                  <a:schemeClr val="accent2"/>
                </a:solidFill>
                <a:latin typeface="Trebuchet MS"/>
                <a:ea typeface="Trebuchet MS"/>
                <a:cs typeface="Trebuchet MS"/>
                <a:sym typeface="Trebuchet MS"/>
              </a:rPr>
              <a:t>De Pere Lacrosse: Girls Budget</a:t>
            </a:r>
            <a:endParaRPr b="1" sz="48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0"/>
              <a:buFont typeface="Arial"/>
              <a:buNone/>
            </a:pPr>
            <a:r>
              <a:t/>
            </a:r>
            <a:endParaRPr sz="4000">
              <a:solidFill>
                <a:schemeClr val="accent2"/>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aed0020a86_0_3"/>
          <p:cNvSpPr txBox="1"/>
          <p:nvPr/>
        </p:nvSpPr>
        <p:spPr>
          <a:xfrm>
            <a:off x="0" y="511101"/>
            <a:ext cx="10208700" cy="5541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00"/>
              <a:buFont typeface="Arial"/>
              <a:buNone/>
            </a:pPr>
            <a:r>
              <a:t/>
            </a:r>
            <a:endParaRPr b="1" i="0" sz="6600" u="sng"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	</a:t>
            </a:r>
            <a:r>
              <a:rPr b="0" i="0" lang="en-US" sz="3200" u="none" cap="none" strike="noStrike">
                <a:solidFill>
                  <a:schemeClr val="dk1"/>
                </a:solidFill>
                <a:latin typeface="Trebuchet MS"/>
                <a:ea typeface="Trebuchet MS"/>
                <a:cs typeface="Trebuchet MS"/>
                <a:sym typeface="Trebuchet MS"/>
              </a:rPr>
              <a:t>Required Helmet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Cascade Women's LX Lacrosse Headgear ($1</a:t>
            </a:r>
            <a:r>
              <a:rPr lang="en-US" sz="3200">
                <a:solidFill>
                  <a:schemeClr val="dk1"/>
                </a:solidFill>
                <a:latin typeface="Trebuchet MS"/>
                <a:ea typeface="Trebuchet MS"/>
                <a:cs typeface="Trebuchet MS"/>
                <a:sym typeface="Trebuchet MS"/>
              </a:rPr>
              <a:t>6</a:t>
            </a:r>
            <a:r>
              <a:rPr b="0" i="0" lang="en-US" sz="3200" u="none" cap="none" strike="noStrike">
                <a:solidFill>
                  <a:schemeClr val="dk1"/>
                </a:solidFill>
                <a:latin typeface="Trebuchet MS"/>
                <a:ea typeface="Trebuchet MS"/>
                <a:cs typeface="Trebuchet MS"/>
                <a:sym typeface="Trebuchet MS"/>
              </a:rPr>
              <a:t>0)</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HELMET </a:t>
            </a:r>
            <a:r>
              <a:rPr lang="en-US" sz="3200">
                <a:solidFill>
                  <a:schemeClr val="dk1"/>
                </a:solidFill>
                <a:latin typeface="Trebuchet MS"/>
                <a:ea typeface="Trebuchet MS"/>
                <a:cs typeface="Trebuchet MS"/>
                <a:sym typeface="Trebuchet MS"/>
              </a:rPr>
              <a:t>MUST</a:t>
            </a:r>
            <a:r>
              <a:rPr b="0" i="0" lang="en-US" sz="3200" u="none" cap="none" strike="noStrike">
                <a:solidFill>
                  <a:schemeClr val="dk1"/>
                </a:solidFill>
                <a:latin typeface="Trebuchet MS"/>
                <a:ea typeface="Trebuchet MS"/>
                <a:cs typeface="Trebuchet MS"/>
                <a:sym typeface="Trebuchet MS"/>
              </a:rPr>
              <a:t> BE BLACK</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Rental option available</a:t>
            </a:r>
            <a:endParaRPr b="0"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t/>
            </a:r>
            <a:endParaRPr b="0"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Additional Equipment</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a:t>
            </a:r>
            <a:r>
              <a:rPr lang="en-US" sz="3200">
                <a:solidFill>
                  <a:schemeClr val="dk1"/>
                </a:solidFill>
                <a:latin typeface="Trebuchet MS"/>
                <a:ea typeface="Trebuchet MS"/>
                <a:cs typeface="Trebuchet MS"/>
                <a:sym typeface="Trebuchet MS"/>
              </a:rPr>
              <a:t>Cleats</a:t>
            </a:r>
            <a:r>
              <a:rPr b="0" i="0" lang="en-US" sz="3200" u="none" cap="none" strike="noStrike">
                <a:solidFill>
                  <a:schemeClr val="dk1"/>
                </a:solidFill>
                <a:latin typeface="Trebuchet MS"/>
                <a:ea typeface="Trebuchet MS"/>
                <a:cs typeface="Trebuchet MS"/>
                <a:sym typeface="Trebuchet MS"/>
              </a:rPr>
              <a:t>		</a:t>
            </a:r>
            <a:endParaRPr b="0"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Mouthguard (including a backup)</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3200" u="none" cap="none" strike="noStrike">
                <a:solidFill>
                  <a:schemeClr val="dk1"/>
                </a:solidFill>
                <a:latin typeface="Trebuchet MS"/>
                <a:ea typeface="Trebuchet MS"/>
                <a:cs typeface="Trebuchet MS"/>
                <a:sym typeface="Trebuchet MS"/>
              </a:rPr>
              <a:t>		Stick</a:t>
            </a:r>
            <a:endParaRPr b="0" i="0" sz="3200" u="none" cap="none" strike="noStrike">
              <a:solidFill>
                <a:schemeClr val="dk1"/>
              </a:solidFill>
              <a:latin typeface="Trebuchet MS"/>
              <a:ea typeface="Trebuchet MS"/>
              <a:cs typeface="Trebuchet MS"/>
              <a:sym typeface="Trebuchet MS"/>
            </a:endParaRPr>
          </a:p>
        </p:txBody>
      </p:sp>
      <p:pic>
        <p:nvPicPr>
          <p:cNvPr id="232" name="Google Shape;232;g2aed0020a86_0_3"/>
          <p:cNvPicPr preferRelativeResize="0"/>
          <p:nvPr/>
        </p:nvPicPr>
        <p:blipFill rotWithShape="1">
          <a:blip r:embed="rId3">
            <a:alphaModFix/>
          </a:blip>
          <a:srcRect b="0" l="0" r="0" t="0"/>
          <a:stretch/>
        </p:blipFill>
        <p:spPr>
          <a:xfrm>
            <a:off x="7002334" y="2706566"/>
            <a:ext cx="2481196" cy="2481197"/>
          </a:xfrm>
          <a:prstGeom prst="rect">
            <a:avLst/>
          </a:prstGeom>
          <a:noFill/>
          <a:ln>
            <a:noFill/>
          </a:ln>
        </p:spPr>
      </p:pic>
      <p:sp>
        <p:nvSpPr>
          <p:cNvPr id="233" name="Google Shape;233;g2aed0020a86_0_3"/>
          <p:cNvSpPr txBox="1"/>
          <p:nvPr/>
        </p:nvSpPr>
        <p:spPr>
          <a:xfrm>
            <a:off x="72450" y="0"/>
            <a:ext cx="103353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4800"/>
              <a:buFont typeface="Arial"/>
              <a:buNone/>
            </a:pPr>
            <a:r>
              <a:rPr b="1" lang="en-US" sz="4800">
                <a:solidFill>
                  <a:schemeClr val="accent2"/>
                </a:solidFill>
                <a:latin typeface="Trebuchet MS"/>
                <a:ea typeface="Trebuchet MS"/>
                <a:cs typeface="Trebuchet MS"/>
                <a:sym typeface="Trebuchet MS"/>
              </a:rPr>
              <a:t>DP </a:t>
            </a:r>
            <a:r>
              <a:rPr b="1" lang="en-US" sz="4800">
                <a:solidFill>
                  <a:schemeClr val="accent2"/>
                </a:solidFill>
                <a:latin typeface="Trebuchet MS"/>
                <a:ea typeface="Trebuchet MS"/>
                <a:cs typeface="Trebuchet MS"/>
                <a:sym typeface="Trebuchet MS"/>
              </a:rPr>
              <a:t>Lacrosse: Girls Equipment</a:t>
            </a:r>
            <a:endParaRPr b="1" sz="48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0"/>
              <a:buFont typeface="Arial"/>
              <a:buNone/>
            </a:pPr>
            <a:r>
              <a:t/>
            </a:r>
            <a:endParaRPr sz="4000">
              <a:solidFill>
                <a:schemeClr val="accent2"/>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9"/>
          <p:cNvSpPr txBox="1"/>
          <p:nvPr/>
        </p:nvSpPr>
        <p:spPr>
          <a:xfrm>
            <a:off x="0" y="80010"/>
            <a:ext cx="9147000" cy="772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Boys Team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200" u="none" cap="none" strike="noStrike">
                <a:solidFill>
                  <a:schemeClr val="dk1"/>
                </a:solidFill>
                <a:latin typeface="Trebuchet MS"/>
                <a:ea typeface="Trebuchet MS"/>
                <a:cs typeface="Trebuchet MS"/>
                <a:sym typeface="Trebuchet MS"/>
              </a:rPr>
              <a:t>Coaching Staff:</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200" u="none" cap="none" strike="noStrike">
                <a:solidFill>
                  <a:schemeClr val="dk1"/>
                </a:solidFill>
                <a:latin typeface="Trebuchet MS"/>
                <a:ea typeface="Trebuchet MS"/>
                <a:cs typeface="Trebuchet MS"/>
                <a:sym typeface="Trebuchet MS"/>
              </a:rPr>
              <a:t>	Charley Jacobs </a:t>
            </a:r>
            <a:r>
              <a:rPr i="0" lang="en-US" sz="3200" u="none" cap="none" strike="noStrike">
                <a:solidFill>
                  <a:schemeClr val="dk1"/>
                </a:solidFill>
                <a:latin typeface="Trebuchet MS"/>
                <a:ea typeface="Trebuchet MS"/>
                <a:cs typeface="Trebuchet MS"/>
                <a:sym typeface="Trebuchet MS"/>
              </a:rPr>
              <a:t>(joined in 2015)</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200" u="none" cap="none" strike="noStrike">
                <a:solidFill>
                  <a:schemeClr val="dk1"/>
                </a:solidFill>
                <a:latin typeface="Trebuchet MS"/>
                <a:ea typeface="Trebuchet MS"/>
                <a:cs typeface="Trebuchet MS"/>
                <a:sym typeface="Trebuchet MS"/>
              </a:rPr>
              <a:t>	Bill Nusbaum </a:t>
            </a:r>
            <a:r>
              <a:rPr i="0" lang="en-US" sz="3200" u="none" cap="none" strike="noStrike">
                <a:solidFill>
                  <a:schemeClr val="dk1"/>
                </a:solidFill>
                <a:latin typeface="Trebuchet MS"/>
                <a:ea typeface="Trebuchet MS"/>
                <a:cs typeface="Trebuchet MS"/>
                <a:sym typeface="Trebuchet MS"/>
              </a:rPr>
              <a:t>(joined in 2022)</a:t>
            </a:r>
            <a:endParaRPr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200" u="none" cap="none" strike="noStrike">
                <a:solidFill>
                  <a:schemeClr val="dk1"/>
                </a:solidFill>
                <a:latin typeface="Trebuchet MS"/>
                <a:ea typeface="Trebuchet MS"/>
                <a:cs typeface="Trebuchet MS"/>
                <a:sym typeface="Trebuchet MS"/>
              </a:rPr>
              <a:t>	Ben Graves </a:t>
            </a:r>
            <a:r>
              <a:rPr i="0" lang="en-US" sz="3200" u="none" cap="none" strike="noStrike">
                <a:solidFill>
                  <a:schemeClr val="dk1"/>
                </a:solidFill>
                <a:latin typeface="Trebuchet MS"/>
                <a:ea typeface="Trebuchet MS"/>
                <a:cs typeface="Trebuchet MS"/>
                <a:sym typeface="Trebuchet MS"/>
              </a:rPr>
              <a:t>(joined in 2023)</a:t>
            </a:r>
            <a:endParaRPr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200" u="none" cap="none" strike="noStrike">
                <a:solidFill>
                  <a:schemeClr val="dk1"/>
                </a:solidFill>
                <a:latin typeface="Trebuchet MS"/>
                <a:ea typeface="Trebuchet MS"/>
                <a:cs typeface="Trebuchet MS"/>
                <a:sym typeface="Trebuchet MS"/>
              </a:rPr>
              <a:t>	Marc Dempsey </a:t>
            </a:r>
            <a:r>
              <a:rPr i="0" lang="en-US" sz="3200" u="none" cap="none" strike="noStrike">
                <a:solidFill>
                  <a:schemeClr val="dk1"/>
                </a:solidFill>
                <a:latin typeface="Trebuchet MS"/>
                <a:ea typeface="Trebuchet MS"/>
                <a:cs typeface="Trebuchet MS"/>
                <a:sym typeface="Trebuchet MS"/>
              </a:rPr>
              <a:t>(joined in 2023)</a:t>
            </a:r>
            <a:endParaRPr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	Masen Powless </a:t>
            </a:r>
            <a:r>
              <a:rPr lang="en-US" sz="3200">
                <a:solidFill>
                  <a:schemeClr val="dk1"/>
                </a:solidFill>
                <a:latin typeface="Trebuchet MS"/>
                <a:ea typeface="Trebuchet MS"/>
                <a:cs typeface="Trebuchet MS"/>
                <a:sym typeface="Trebuchet MS"/>
              </a:rPr>
              <a:t>(joined in 2025)</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Captains:</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	Ben Nusbaum</a:t>
            </a:r>
            <a:r>
              <a:rPr lang="en-US" sz="3200">
                <a:solidFill>
                  <a:schemeClr val="dk1"/>
                </a:solidFill>
                <a:latin typeface="Trebuchet MS"/>
                <a:ea typeface="Trebuchet MS"/>
                <a:cs typeface="Trebuchet MS"/>
                <a:sym typeface="Trebuchet MS"/>
              </a:rPr>
              <a:t>, Senior goalie</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	Aidan Curtis</a:t>
            </a:r>
            <a:r>
              <a:rPr lang="en-US" sz="3200">
                <a:solidFill>
                  <a:schemeClr val="dk1"/>
                </a:solidFill>
                <a:latin typeface="Trebuchet MS"/>
                <a:ea typeface="Trebuchet MS"/>
                <a:cs typeface="Trebuchet MS"/>
                <a:sym typeface="Trebuchet MS"/>
              </a:rPr>
              <a:t>, Senior midfielder</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	Cade Brockington</a:t>
            </a:r>
            <a:r>
              <a:rPr lang="en-US" sz="3200">
                <a:solidFill>
                  <a:schemeClr val="dk1"/>
                </a:solidFill>
                <a:latin typeface="Trebuchet MS"/>
                <a:ea typeface="Trebuchet MS"/>
                <a:cs typeface="Trebuchet MS"/>
                <a:sym typeface="Trebuchet MS"/>
              </a:rPr>
              <a:t>, Junior defenseman</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lang="en-US" sz="3200">
                <a:solidFill>
                  <a:schemeClr val="dk1"/>
                </a:solidFill>
                <a:latin typeface="Trebuchet MS"/>
                <a:ea typeface="Trebuchet MS"/>
                <a:cs typeface="Trebuchet MS"/>
                <a:sym typeface="Trebuchet MS"/>
              </a:rPr>
              <a:t>	Will Jacobs</a:t>
            </a:r>
            <a:r>
              <a:rPr lang="en-US" sz="3200">
                <a:solidFill>
                  <a:schemeClr val="dk1"/>
                </a:solidFill>
                <a:latin typeface="Trebuchet MS"/>
                <a:ea typeface="Trebuchet MS"/>
                <a:cs typeface="Trebuchet MS"/>
                <a:sym typeface="Trebuchet MS"/>
              </a:rPr>
              <a:t>, Junior attackman</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32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3200" u="none" cap="none" strike="noStrike">
              <a:solidFill>
                <a:schemeClr val="accent2"/>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2296cd5546_0_6"/>
          <p:cNvSpPr txBox="1"/>
          <p:nvPr/>
        </p:nvSpPr>
        <p:spPr>
          <a:xfrm>
            <a:off x="219800" y="190500"/>
            <a:ext cx="10155000" cy="64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4800">
                <a:solidFill>
                  <a:schemeClr val="accent2"/>
                </a:solidFill>
                <a:latin typeface="Trebuchet MS"/>
                <a:ea typeface="Trebuchet MS"/>
                <a:cs typeface="Trebuchet MS"/>
                <a:sym typeface="Trebuchet MS"/>
              </a:rPr>
              <a:t>De Pere Lacrosse: Boys Team</a:t>
            </a:r>
            <a:endParaRPr b="1" sz="4800">
              <a:solidFill>
                <a:schemeClr val="accent2"/>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sz="3600" u="sng">
                <a:solidFill>
                  <a:schemeClr val="dk1"/>
                </a:solidFill>
                <a:latin typeface="Calibri"/>
                <a:ea typeface="Calibri"/>
                <a:cs typeface="Calibri"/>
                <a:sym typeface="Calibri"/>
              </a:rPr>
              <a:t>Mission:</a:t>
            </a:r>
            <a:endParaRPr b="1" sz="36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De Pere Central Ghostbirds Lacrosse seeks to employ the sport of lacrosse to teach life lessons that build stronger individuals and communities both on and off the field while developing a life-long love of lacrosse and its rich history among our players.</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US" sz="3600" u="sng">
                <a:solidFill>
                  <a:schemeClr val="dk1"/>
                </a:solidFill>
                <a:latin typeface="Calibri"/>
                <a:ea typeface="Calibri"/>
                <a:cs typeface="Calibri"/>
                <a:sym typeface="Calibri"/>
              </a:rPr>
              <a:t>Vision:</a:t>
            </a:r>
            <a:endParaRPr b="1" sz="36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400">
                <a:solidFill>
                  <a:schemeClr val="dk1"/>
                </a:solidFill>
                <a:latin typeface="Calibri"/>
                <a:ea typeface="Calibri"/>
                <a:cs typeface="Calibri"/>
                <a:sym typeface="Calibri"/>
              </a:rPr>
              <a:t>De Pere Central Ghostbird Lacrosse strives to become the best high school lacrosse program in the region through the development of the physical and intellectual skills of the boys who play the game, supported by a community of administrators, parents, and community members who value a vibrant athletic experience that supports the improvement of our youth.</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4800"/>
              <a:buFont typeface="Arial"/>
              <a:buNone/>
            </a:pPr>
            <a:r>
              <a:t/>
            </a:r>
            <a:endParaRPr b="1" sz="48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2296cd5546_0_11"/>
          <p:cNvSpPr txBox="1"/>
          <p:nvPr/>
        </p:nvSpPr>
        <p:spPr>
          <a:xfrm>
            <a:off x="0" y="0"/>
            <a:ext cx="10111200" cy="750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solidFill>
                  <a:schemeClr val="accent2"/>
                </a:solidFill>
                <a:latin typeface="Trebuchet MS"/>
                <a:ea typeface="Trebuchet MS"/>
                <a:cs typeface="Trebuchet MS"/>
                <a:sym typeface="Trebuchet MS"/>
              </a:rPr>
              <a:t>De Pere Lacrosse: Boys Team</a:t>
            </a:r>
            <a:endParaRPr b="1" sz="4800">
              <a:solidFill>
                <a:schemeClr val="accent2"/>
              </a:solidFill>
              <a:latin typeface="Trebuchet MS"/>
              <a:ea typeface="Trebuchet MS"/>
              <a:cs typeface="Trebuchet MS"/>
              <a:sym typeface="Trebuchet MS"/>
            </a:endParaRPr>
          </a:p>
          <a:p>
            <a:pPr indent="0" lvl="0" marL="0" rtl="0" algn="ctr">
              <a:lnSpc>
                <a:spcPct val="115000"/>
              </a:lnSpc>
              <a:spcBef>
                <a:spcPts val="0"/>
              </a:spcBef>
              <a:spcAft>
                <a:spcPts val="0"/>
              </a:spcAft>
              <a:buNone/>
            </a:pPr>
            <a:r>
              <a:rPr b="1" lang="en-US" sz="2200">
                <a:solidFill>
                  <a:schemeClr val="dk1"/>
                </a:solidFill>
                <a:latin typeface="Calibri"/>
                <a:ea typeface="Calibri"/>
                <a:cs typeface="Calibri"/>
                <a:sym typeface="Calibri"/>
              </a:rPr>
              <a:t>The De Pere Central Ghostbirds Lacrosse coaching staff will base its approach to practices, games, and the development of our players on the core values of C</a:t>
            </a:r>
            <a:r>
              <a:rPr b="1" baseline="30000" lang="en-US" sz="2200">
                <a:solidFill>
                  <a:schemeClr val="dk1"/>
                </a:solidFill>
                <a:latin typeface="Calibri"/>
                <a:ea typeface="Calibri"/>
                <a:cs typeface="Calibri"/>
                <a:sym typeface="Calibri"/>
              </a:rPr>
              <a:t>4 </a:t>
            </a:r>
            <a:r>
              <a:rPr b="1" lang="en-US" sz="2200">
                <a:solidFill>
                  <a:schemeClr val="dk1"/>
                </a:solidFill>
                <a:latin typeface="Calibri"/>
                <a:ea typeface="Calibri"/>
                <a:cs typeface="Calibri"/>
                <a:sym typeface="Calibri"/>
              </a:rPr>
              <a:t>described below. </a:t>
            </a:r>
            <a:endParaRPr b="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i="1" lang="en-US" sz="2200">
                <a:solidFill>
                  <a:schemeClr val="dk1"/>
                </a:solidFill>
                <a:latin typeface="Calibri"/>
                <a:ea typeface="Calibri"/>
                <a:cs typeface="Calibri"/>
                <a:sym typeface="Calibri"/>
              </a:rPr>
              <a:t>COMMUNITY</a:t>
            </a:r>
            <a:endParaRPr b="1"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A dedication to support those with whom you share the classroom and the field.</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i="1" lang="en-US" sz="2200">
                <a:solidFill>
                  <a:schemeClr val="dk1"/>
                </a:solidFill>
                <a:latin typeface="Calibri"/>
                <a:ea typeface="Calibri"/>
                <a:cs typeface="Calibri"/>
                <a:sym typeface="Calibri"/>
              </a:rPr>
              <a:t>CHARACTER</a:t>
            </a:r>
            <a:endParaRPr b="1"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Resolve to treat everyone with respect, equity, and dignity both on and off the field.</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i="1" lang="en-US" sz="2200">
                <a:solidFill>
                  <a:schemeClr val="dk1"/>
                </a:solidFill>
                <a:latin typeface="Calibri"/>
                <a:ea typeface="Calibri"/>
                <a:cs typeface="Calibri"/>
                <a:sym typeface="Calibri"/>
              </a:rPr>
              <a:t>COMMITMENT</a:t>
            </a:r>
            <a:endParaRPr b="1"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Devote yourself to developing your intellectual and physical skills every day.</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b="1" i="1" lang="en-US" sz="2200">
                <a:solidFill>
                  <a:schemeClr val="dk1"/>
                </a:solidFill>
                <a:latin typeface="Calibri"/>
                <a:ea typeface="Calibri"/>
                <a:cs typeface="Calibri"/>
                <a:sym typeface="Calibri"/>
              </a:rPr>
              <a:t>CAMRADERIE</a:t>
            </a:r>
            <a:endParaRPr b="1"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rPr lang="en-US" sz="2200">
                <a:solidFill>
                  <a:schemeClr val="dk1"/>
                </a:solidFill>
                <a:latin typeface="Calibri"/>
                <a:ea typeface="Calibri"/>
                <a:cs typeface="Calibri"/>
                <a:sym typeface="Calibri"/>
              </a:rPr>
              <a:t>Build and maintain trust and respect with teammates, opponents, coaches, teachers, and school staff.</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b="1" sz="4800">
              <a:solidFill>
                <a:schemeClr val="accent2"/>
              </a:solidFill>
              <a:latin typeface="Trebuchet MS"/>
              <a:ea typeface="Trebuchet MS"/>
              <a:cs typeface="Trebuchet MS"/>
              <a:sym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32296cd5546_0_17"/>
          <p:cNvSpPr txBox="1"/>
          <p:nvPr/>
        </p:nvSpPr>
        <p:spPr>
          <a:xfrm>
            <a:off x="278775" y="0"/>
            <a:ext cx="9173100" cy="628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800">
                <a:solidFill>
                  <a:schemeClr val="accent2"/>
                </a:solidFill>
                <a:latin typeface="Trebuchet MS"/>
                <a:ea typeface="Trebuchet MS"/>
                <a:cs typeface="Trebuchet MS"/>
                <a:sym typeface="Trebuchet MS"/>
              </a:rPr>
              <a:t>De Pere Lacrosse: Boys Team</a:t>
            </a:r>
            <a:endParaRPr b="1" sz="4800">
              <a:solidFill>
                <a:schemeClr val="accent2"/>
              </a:solidFill>
              <a:latin typeface="Trebuchet MS"/>
              <a:ea typeface="Trebuchet MS"/>
              <a:cs typeface="Trebuchet MS"/>
              <a:sym typeface="Trebuchet MS"/>
            </a:endParaRPr>
          </a:p>
          <a:p>
            <a:pPr indent="0" lvl="0" marL="0" rtl="0" algn="l">
              <a:spcBef>
                <a:spcPts val="0"/>
              </a:spcBef>
              <a:spcAft>
                <a:spcPts val="0"/>
              </a:spcAft>
              <a:buNone/>
            </a:pPr>
            <a:r>
              <a:rPr b="1" lang="en-US" sz="3600">
                <a:solidFill>
                  <a:schemeClr val="dk1"/>
                </a:solidFill>
                <a:latin typeface="Trebuchet MS"/>
                <a:ea typeface="Trebuchet MS"/>
                <a:cs typeface="Trebuchet MS"/>
                <a:sym typeface="Trebuchet MS"/>
              </a:rPr>
              <a:t>Hazing</a:t>
            </a:r>
            <a:endParaRPr b="1" sz="36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2400">
              <a:solidFill>
                <a:schemeClr val="dk1"/>
              </a:solidFill>
              <a:latin typeface="Trebuchet MS"/>
              <a:ea typeface="Trebuchet MS"/>
              <a:cs typeface="Trebuchet MS"/>
              <a:sym typeface="Trebuchet MS"/>
            </a:endParaRPr>
          </a:p>
          <a:p>
            <a:pPr indent="0" lvl="0" marL="0" rtl="0" algn="l">
              <a:spcBef>
                <a:spcPts val="0"/>
              </a:spcBef>
              <a:spcAft>
                <a:spcPts val="0"/>
              </a:spcAft>
              <a:buNone/>
            </a:pPr>
            <a:r>
              <a:rPr b="1" lang="en-US" sz="2400">
                <a:solidFill>
                  <a:schemeClr val="dk1"/>
                </a:solidFill>
                <a:latin typeface="Trebuchet MS"/>
                <a:ea typeface="Trebuchet MS"/>
                <a:cs typeface="Trebuchet MS"/>
                <a:sym typeface="Trebuchet MS"/>
              </a:rPr>
              <a:t>Hazing is defined </a:t>
            </a:r>
            <a:r>
              <a:rPr b="1" lang="en-US" sz="2400">
                <a:solidFill>
                  <a:schemeClr val="dk1"/>
                </a:solidFill>
              </a:rPr>
              <a:t>as any humiliating or dangerous activity expected of a student to belong to a group, regardless of their willingness to participate.</a:t>
            </a:r>
            <a:endParaRPr b="1" sz="2400">
              <a:solidFill>
                <a:schemeClr val="dk1"/>
              </a:solidFill>
            </a:endParaRPr>
          </a:p>
          <a:p>
            <a:pPr indent="0" lvl="0" marL="0" rtl="0" algn="l">
              <a:spcBef>
                <a:spcPts val="0"/>
              </a:spcBef>
              <a:spcAft>
                <a:spcPts val="0"/>
              </a:spcAft>
              <a:buNone/>
            </a:pPr>
            <a:r>
              <a:t/>
            </a:r>
            <a:endParaRPr sz="2400">
              <a:solidFill>
                <a:srgbClr val="5F5B61"/>
              </a:solidFill>
            </a:endParaRPr>
          </a:p>
          <a:p>
            <a:pPr indent="0" lvl="0" marL="0" rtl="0" algn="l">
              <a:lnSpc>
                <a:spcPct val="100000"/>
              </a:lnSpc>
              <a:spcBef>
                <a:spcPts val="0"/>
              </a:spcBef>
              <a:spcAft>
                <a:spcPts val="1500"/>
              </a:spcAft>
              <a:buNone/>
            </a:pPr>
            <a:r>
              <a:rPr lang="en-US" sz="2400">
                <a:solidFill>
                  <a:srgbClr val="5F5B61"/>
                </a:solidFill>
              </a:rPr>
              <a:t>Some practices associated with high school hazing carry the potential for serious bodily harm or even death. These practices may include: tattooing, piercing, head-shaving, branding, sleep deprivation, physical punishment (paddling and "red-bellying"), "kidnapping," consuming unreasonable/unacceptable foods or beverages, such as alcohol. Coerced sexual activity, in addition to being classified as sexual assault and/or rape, is another form of hazing. </a:t>
            </a:r>
            <a:endParaRPr b="1" sz="2400">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nvSpPr>
        <p:spPr>
          <a:xfrm>
            <a:off x="336850" y="215375"/>
            <a:ext cx="9998100" cy="628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Central Lacrosse: Board</a:t>
            </a:r>
            <a:endParaRPr b="1" i="0" sz="1800" u="none" cap="none" strike="noStrike">
              <a:solidFill>
                <a:schemeClr val="accent2"/>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3200"/>
              <a:buFont typeface="Arial"/>
              <a:buNone/>
            </a:pPr>
            <a:r>
              <a:rPr b="1" i="0" lang="en-US" sz="3200" u="none" cap="none" strike="noStrike">
                <a:solidFill>
                  <a:schemeClr val="dk1"/>
                </a:solidFill>
                <a:latin typeface="Trebuchet MS"/>
                <a:ea typeface="Trebuchet MS"/>
                <a:cs typeface="Trebuchet MS"/>
                <a:sym typeface="Trebuchet MS"/>
              </a:rPr>
              <a:t>President: 					</a:t>
            </a:r>
            <a:r>
              <a:rPr b="1" lang="en-US" sz="3200">
                <a:solidFill>
                  <a:schemeClr val="dk1"/>
                </a:solidFill>
                <a:latin typeface="Trebuchet MS"/>
                <a:ea typeface="Trebuchet MS"/>
                <a:cs typeface="Trebuchet MS"/>
                <a:sym typeface="Trebuchet MS"/>
              </a:rPr>
              <a:t>	</a:t>
            </a:r>
            <a:r>
              <a:rPr b="1" i="0" lang="en-US" sz="3200" u="none" cap="none" strike="noStrike">
                <a:solidFill>
                  <a:schemeClr val="dk1"/>
                </a:solidFill>
                <a:latin typeface="Trebuchet MS"/>
                <a:ea typeface="Trebuchet MS"/>
                <a:cs typeface="Trebuchet MS"/>
                <a:sym typeface="Trebuchet MS"/>
              </a:rPr>
              <a:t>		</a:t>
            </a:r>
            <a:r>
              <a:rPr b="1" lang="en-US" sz="3200">
                <a:solidFill>
                  <a:schemeClr val="dk1"/>
                </a:solidFill>
                <a:latin typeface="Trebuchet MS"/>
                <a:ea typeface="Trebuchet MS"/>
                <a:cs typeface="Trebuchet MS"/>
                <a:sym typeface="Trebuchet MS"/>
              </a:rPr>
              <a:t>Eric Zeise</a:t>
            </a:r>
            <a:endParaRPr b="1" i="0" sz="32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3200"/>
              <a:buFont typeface="Arial"/>
              <a:buNone/>
            </a:pPr>
            <a:r>
              <a:rPr b="1" i="0" lang="en-US" sz="3200" u="none" cap="none" strike="noStrike">
                <a:solidFill>
                  <a:schemeClr val="dk1"/>
                </a:solidFill>
                <a:latin typeface="Trebuchet MS"/>
                <a:ea typeface="Trebuchet MS"/>
                <a:cs typeface="Trebuchet MS"/>
                <a:sym typeface="Trebuchet MS"/>
              </a:rPr>
              <a:t>Vice President</a:t>
            </a:r>
            <a:r>
              <a:rPr b="1" lang="en-US" sz="3200">
                <a:solidFill>
                  <a:schemeClr val="dk1"/>
                </a:solidFill>
                <a:latin typeface="Trebuchet MS"/>
                <a:ea typeface="Trebuchet MS"/>
                <a:cs typeface="Trebuchet MS"/>
                <a:sym typeface="Trebuchet MS"/>
              </a:rPr>
              <a:t>: 						Tamara Brockington</a:t>
            </a:r>
            <a:endParaRPr b="1" i="0" sz="32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3200"/>
              <a:buFont typeface="Arial"/>
              <a:buNone/>
            </a:pPr>
            <a:r>
              <a:rPr b="1" lang="en-US" sz="3200">
                <a:solidFill>
                  <a:schemeClr val="dk1"/>
                </a:solidFill>
                <a:latin typeface="Trebuchet MS"/>
                <a:ea typeface="Trebuchet MS"/>
                <a:cs typeface="Trebuchet MS"/>
                <a:sym typeface="Trebuchet MS"/>
              </a:rPr>
              <a:t>Communications Director</a:t>
            </a:r>
            <a:r>
              <a:rPr b="1" i="0" lang="en-US" sz="3200" u="none" cap="none" strike="noStrike">
                <a:solidFill>
                  <a:schemeClr val="dk1"/>
                </a:solidFill>
                <a:latin typeface="Trebuchet MS"/>
                <a:ea typeface="Trebuchet MS"/>
                <a:cs typeface="Trebuchet MS"/>
                <a:sym typeface="Trebuchet MS"/>
              </a:rPr>
              <a:t>: 	</a:t>
            </a:r>
            <a:r>
              <a:rPr b="1" lang="en-US" sz="3200">
                <a:solidFill>
                  <a:schemeClr val="dk1"/>
                </a:solidFill>
                <a:latin typeface="Trebuchet MS"/>
                <a:ea typeface="Trebuchet MS"/>
                <a:cs typeface="Trebuchet MS"/>
                <a:sym typeface="Trebuchet MS"/>
              </a:rPr>
              <a:t>Nicole Van Helden </a:t>
            </a:r>
            <a:r>
              <a:rPr b="1" i="0" lang="en-US" sz="3200" u="none" cap="none" strike="noStrike">
                <a:solidFill>
                  <a:schemeClr val="dk1"/>
                </a:solidFill>
                <a:latin typeface="Trebuchet MS"/>
                <a:ea typeface="Trebuchet MS"/>
                <a:cs typeface="Trebuchet MS"/>
                <a:sym typeface="Trebuchet MS"/>
              </a:rPr>
              <a:t>Treasurer: 								</a:t>
            </a:r>
            <a:r>
              <a:rPr b="1" lang="en-US" sz="3200">
                <a:solidFill>
                  <a:schemeClr val="dk1"/>
                </a:solidFill>
                <a:latin typeface="Trebuchet MS"/>
                <a:ea typeface="Trebuchet MS"/>
                <a:cs typeface="Trebuchet MS"/>
                <a:sym typeface="Trebuchet MS"/>
              </a:rPr>
              <a:t>Jason Sinkula</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200"/>
              <a:buFont typeface="Arial"/>
              <a:buNone/>
            </a:pPr>
            <a:r>
              <a:rPr b="1" lang="en-US" sz="3200">
                <a:solidFill>
                  <a:schemeClr val="dk1"/>
                </a:solidFill>
                <a:latin typeface="Trebuchet MS"/>
                <a:ea typeface="Trebuchet MS"/>
                <a:cs typeface="Trebuchet MS"/>
                <a:sym typeface="Trebuchet MS"/>
              </a:rPr>
              <a:t>Volunteer Coordinator</a:t>
            </a:r>
            <a:r>
              <a:rPr b="1" i="0" lang="en-US" sz="3200" u="none" cap="none" strike="noStrike">
                <a:solidFill>
                  <a:schemeClr val="dk1"/>
                </a:solidFill>
                <a:latin typeface="Trebuchet MS"/>
                <a:ea typeface="Trebuchet MS"/>
                <a:cs typeface="Trebuchet MS"/>
                <a:sym typeface="Trebuchet MS"/>
              </a:rPr>
              <a:t>: 		    </a:t>
            </a:r>
            <a:r>
              <a:rPr b="1" lang="en-US" sz="3200">
                <a:solidFill>
                  <a:schemeClr val="dk1"/>
                </a:solidFill>
                <a:latin typeface="Trebuchet MS"/>
                <a:ea typeface="Trebuchet MS"/>
                <a:cs typeface="Trebuchet MS"/>
                <a:sym typeface="Trebuchet MS"/>
              </a:rPr>
              <a:t>Mark Wafle</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3200"/>
              <a:buFont typeface="Arial"/>
              <a:buNone/>
            </a:pPr>
            <a:r>
              <a:rPr b="1" lang="en-US" sz="3200">
                <a:solidFill>
                  <a:schemeClr val="dk1"/>
                </a:solidFill>
                <a:latin typeface="Trebuchet MS"/>
                <a:ea typeface="Trebuchet MS"/>
                <a:cs typeface="Trebuchet MS"/>
                <a:sym typeface="Trebuchet MS"/>
              </a:rPr>
              <a:t>Apparel Chair</a:t>
            </a:r>
            <a:r>
              <a:rPr b="1" i="0" lang="en-US" sz="3200" u="none" cap="none" strike="noStrike">
                <a:solidFill>
                  <a:schemeClr val="dk1"/>
                </a:solidFill>
                <a:latin typeface="Trebuchet MS"/>
                <a:ea typeface="Trebuchet MS"/>
                <a:cs typeface="Trebuchet MS"/>
                <a:sym typeface="Trebuchet MS"/>
              </a:rPr>
              <a:t>: 						</a:t>
            </a:r>
            <a:r>
              <a:rPr b="1" lang="en-US" sz="3200">
                <a:solidFill>
                  <a:schemeClr val="dk1"/>
                </a:solidFill>
                <a:latin typeface="Trebuchet MS"/>
                <a:ea typeface="Trebuchet MS"/>
                <a:cs typeface="Trebuchet MS"/>
                <a:sym typeface="Trebuchet MS"/>
              </a:rPr>
              <a:t>Matt Smith</a:t>
            </a:r>
            <a:endParaRPr b="1" sz="3200">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3200"/>
              <a:buFont typeface="Arial"/>
              <a:buNone/>
            </a:pPr>
            <a:r>
              <a:rPr b="1" lang="en-US" sz="3200">
                <a:solidFill>
                  <a:schemeClr val="dk1"/>
                </a:solidFill>
                <a:latin typeface="Trebuchet MS"/>
                <a:ea typeface="Trebuchet MS"/>
                <a:cs typeface="Trebuchet MS"/>
                <a:sym typeface="Trebuchet MS"/>
              </a:rPr>
              <a:t>Fundraising Director:				Bill Frank</a:t>
            </a:r>
            <a:endParaRPr b="1" sz="3200">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1800"/>
              <a:buFont typeface="Arial"/>
              <a:buNone/>
            </a:pPr>
            <a:r>
              <a:t/>
            </a:r>
            <a:endParaRPr b="1" i="0" sz="1800" u="none" cap="none" strike="noStrike">
              <a:solidFill>
                <a:schemeClr val="accent2"/>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nvSpPr>
        <p:spPr>
          <a:xfrm>
            <a:off x="0" y="0"/>
            <a:ext cx="9867900" cy="74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800" u="none" cap="none" strike="noStrike">
                <a:solidFill>
                  <a:schemeClr val="accent2"/>
                </a:solidFill>
                <a:latin typeface="Trebuchet MS"/>
                <a:ea typeface="Trebuchet MS"/>
                <a:cs typeface="Trebuchet MS"/>
                <a:sym typeface="Trebuchet MS"/>
              </a:rPr>
              <a:t>D</a:t>
            </a:r>
            <a:r>
              <a:rPr b="1" lang="en-US" sz="4800">
                <a:solidFill>
                  <a:schemeClr val="accent2"/>
                </a:solidFill>
                <a:latin typeface="Trebuchet MS"/>
                <a:ea typeface="Trebuchet MS"/>
                <a:cs typeface="Trebuchet MS"/>
                <a:sym typeface="Trebuchet MS"/>
              </a:rPr>
              <a:t>P</a:t>
            </a:r>
            <a:r>
              <a:rPr b="1" i="0" lang="en-US" sz="4800" u="none" cap="none" strike="noStrike">
                <a:solidFill>
                  <a:schemeClr val="accent2"/>
                </a:solidFill>
                <a:latin typeface="Trebuchet MS"/>
                <a:ea typeface="Trebuchet MS"/>
                <a:cs typeface="Trebuchet MS"/>
                <a:sym typeface="Trebuchet MS"/>
              </a:rPr>
              <a:t> Lacrosse: Boys Equipment</a:t>
            </a:r>
            <a:endParaRPr b="1" i="0" sz="48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0"/>
              <a:buFont typeface="Arial"/>
              <a:buNone/>
            </a:pPr>
            <a:r>
              <a:t/>
            </a:r>
            <a:endParaRPr b="1" sz="32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	Required Equipment (Handout available on table)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a:t>
            </a:r>
            <a:r>
              <a:rPr b="0" i="0" lang="en-US" sz="2400" u="sng" cap="none" strike="noStrike">
                <a:solidFill>
                  <a:schemeClr val="dk1"/>
                </a:solidFill>
                <a:latin typeface="Trebuchet MS"/>
                <a:ea typeface="Trebuchet MS"/>
                <a:cs typeface="Trebuchet MS"/>
                <a:sym typeface="Trebuchet MS"/>
              </a:rPr>
              <a:t>Recommended Helmet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Warrior Burn ($250)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Cascade XRS ($320)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HELMET SHOULD BE GLOSS BLACK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
            </a:r>
            <a:r>
              <a:rPr b="0" i="0" lang="en-US" sz="2400" u="sng" cap="none" strike="noStrike">
                <a:solidFill>
                  <a:schemeClr val="dk1"/>
                </a:solidFill>
                <a:latin typeface="Trebuchet MS"/>
                <a:ea typeface="Trebuchet MS"/>
                <a:cs typeface="Trebuchet MS"/>
                <a:sym typeface="Trebuchet MS"/>
              </a:rPr>
              <a:t>Additional Equipment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Shoulder pads ($125)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
            </a:r>
            <a:r>
              <a:rPr b="1" i="0" lang="en-US" sz="2400" u="sng" cap="none" strike="noStrike">
                <a:solidFill>
                  <a:schemeClr val="dk1"/>
                </a:solidFill>
                <a:latin typeface="Trebuchet MS"/>
                <a:ea typeface="Trebuchet MS"/>
                <a:cs typeface="Trebuchet MS"/>
                <a:sym typeface="Trebuchet MS"/>
              </a:rPr>
              <a:t>MUST</a:t>
            </a:r>
            <a:r>
              <a:rPr b="0" i="0" lang="en-US" sz="2400" u="none" cap="none" strike="noStrike">
                <a:solidFill>
                  <a:schemeClr val="dk1"/>
                </a:solidFill>
                <a:latin typeface="Trebuchet MS"/>
                <a:ea typeface="Trebuchet MS"/>
                <a:cs typeface="Trebuchet MS"/>
                <a:sym typeface="Trebuchet MS"/>
              </a:rPr>
              <a:t> be NOSCAE certified with rigid chest plate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Elbow pads ($50-$150)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Gloves: White or Black ($50-$150)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Mouthguard (2): ($10-$20)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Athletic cup: required by rule ($15-$25)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Stick: ($50-$200)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visit stringking.com and receive a </a:t>
            </a:r>
            <a:r>
              <a:rPr lang="en-US" sz="2400">
                <a:solidFill>
                  <a:schemeClr val="dk1"/>
                </a:solidFill>
                <a:latin typeface="Trebuchet MS"/>
                <a:ea typeface="Trebuchet MS"/>
                <a:cs typeface="Trebuchet MS"/>
                <a:sym typeface="Trebuchet MS"/>
              </a:rPr>
              <a:t>2</a:t>
            </a:r>
            <a:r>
              <a:rPr b="0" i="0" lang="en-US" sz="2400" u="none" cap="none" strike="noStrike">
                <a:solidFill>
                  <a:schemeClr val="dk1"/>
                </a:solidFill>
                <a:latin typeface="Trebuchet MS"/>
                <a:ea typeface="Trebuchet MS"/>
                <a:cs typeface="Trebuchet MS"/>
                <a:sym typeface="Trebuchet MS"/>
              </a:rPr>
              <a:t>0% discount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nvSpPr>
        <p:spPr>
          <a:xfrm>
            <a:off x="41450" y="0"/>
            <a:ext cx="10505700" cy="2124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4000"/>
              <a:buFont typeface="Arial"/>
              <a:buNone/>
            </a:pPr>
            <a:r>
              <a:rPr lang="en-US" sz="4000">
                <a:solidFill>
                  <a:schemeClr val="accent2"/>
                </a:solidFill>
                <a:latin typeface="Trebuchet MS"/>
                <a:ea typeface="Trebuchet MS"/>
                <a:cs typeface="Trebuchet MS"/>
                <a:sym typeface="Trebuchet MS"/>
              </a:rPr>
              <a:t> </a:t>
            </a:r>
            <a:r>
              <a:rPr b="1" lang="en-US" sz="4800">
                <a:solidFill>
                  <a:schemeClr val="accent2"/>
                </a:solidFill>
                <a:latin typeface="Trebuchet MS"/>
                <a:ea typeface="Trebuchet MS"/>
                <a:cs typeface="Trebuchet MS"/>
                <a:sym typeface="Trebuchet MS"/>
              </a:rPr>
              <a:t>De Pere Lacrosse - Boys Budget</a:t>
            </a:r>
            <a:endParaRPr b="1" sz="4800">
              <a:solidFill>
                <a:schemeClr val="accent2"/>
              </a:solidFill>
              <a:latin typeface="Trebuchet MS"/>
              <a:ea typeface="Trebuchet MS"/>
              <a:cs typeface="Trebuchet MS"/>
              <a:sym typeface="Trebuchet MS"/>
            </a:endParaRPr>
          </a:p>
          <a:p>
            <a:pPr indent="0" lvl="0" marL="0" rtl="0" algn="l">
              <a:spcBef>
                <a:spcPts val="0"/>
              </a:spcBef>
              <a:spcAft>
                <a:spcPts val="0"/>
              </a:spcAft>
              <a:buClr>
                <a:schemeClr val="dk1"/>
              </a:buClr>
              <a:buSzPts val="4000"/>
              <a:buFont typeface="Arial"/>
              <a:buNone/>
            </a:pPr>
            <a:r>
              <a:t/>
            </a:r>
            <a:endParaRPr sz="40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400"/>
              <a:buFont typeface="Arial"/>
              <a:buNone/>
            </a:pPr>
            <a:r>
              <a:t/>
            </a:r>
            <a:endParaRPr b="1" sz="4400">
              <a:solidFill>
                <a:schemeClr val="accent2"/>
              </a:solidFill>
              <a:latin typeface="Trebuchet MS"/>
              <a:ea typeface="Trebuchet MS"/>
              <a:cs typeface="Trebuchet MS"/>
              <a:sym typeface="Trebuchet MS"/>
            </a:endParaRPr>
          </a:p>
        </p:txBody>
      </p:sp>
      <p:sp>
        <p:nvSpPr>
          <p:cNvPr id="264" name="Google Shape;264;p14"/>
          <p:cNvSpPr txBox="1"/>
          <p:nvPr/>
        </p:nvSpPr>
        <p:spPr>
          <a:xfrm>
            <a:off x="714800" y="1098100"/>
            <a:ext cx="26832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u="sng">
                <a:solidFill>
                  <a:schemeClr val="dk1"/>
                </a:solidFill>
              </a:rPr>
              <a:t>Refs</a:t>
            </a:r>
            <a:r>
              <a:rPr lang="en-US" sz="2000">
                <a:solidFill>
                  <a:schemeClr val="dk1"/>
                </a:solidFill>
              </a:rPr>
              <a:t>	</a:t>
            </a:r>
            <a:endParaRPr sz="2000">
              <a:solidFill>
                <a:schemeClr val="dk1"/>
              </a:solidFill>
            </a:endParaRPr>
          </a:p>
          <a:p>
            <a:pPr indent="0" lvl="0" marL="0" rtl="0" algn="l">
              <a:spcBef>
                <a:spcPts val="0"/>
              </a:spcBef>
              <a:spcAft>
                <a:spcPts val="0"/>
              </a:spcAft>
              <a:buNone/>
            </a:pPr>
            <a:r>
              <a:rPr lang="en-US" sz="2000">
                <a:solidFill>
                  <a:schemeClr val="dk1"/>
                </a:solidFill>
              </a:rPr>
              <a:t>Neenah		     600</a:t>
            </a:r>
            <a:endParaRPr sz="2000">
              <a:solidFill>
                <a:schemeClr val="dk1"/>
              </a:solidFill>
            </a:endParaRPr>
          </a:p>
          <a:p>
            <a:pPr indent="0" lvl="0" marL="0" rtl="0" algn="l">
              <a:spcBef>
                <a:spcPts val="0"/>
              </a:spcBef>
              <a:spcAft>
                <a:spcPts val="0"/>
              </a:spcAft>
              <a:buNone/>
            </a:pPr>
            <a:r>
              <a:rPr lang="en-US" sz="2000">
                <a:solidFill>
                  <a:schemeClr val="dk1"/>
                </a:solidFill>
              </a:rPr>
              <a:t>Oneida		     250</a:t>
            </a:r>
            <a:endParaRPr sz="2000">
              <a:solidFill>
                <a:schemeClr val="dk1"/>
              </a:solidFill>
            </a:endParaRPr>
          </a:p>
          <a:p>
            <a:pPr indent="0" lvl="0" marL="0" rtl="0" algn="l">
              <a:spcBef>
                <a:spcPts val="0"/>
              </a:spcBef>
              <a:spcAft>
                <a:spcPts val="0"/>
              </a:spcAft>
              <a:buNone/>
            </a:pPr>
            <a:r>
              <a:rPr lang="en-US" sz="2000">
                <a:solidFill>
                  <a:schemeClr val="dk1"/>
                </a:solidFill>
              </a:rPr>
              <a:t>Wausau	     600	</a:t>
            </a:r>
            <a:endParaRPr sz="2000">
              <a:solidFill>
                <a:schemeClr val="dk1"/>
              </a:solidFill>
            </a:endParaRPr>
          </a:p>
          <a:p>
            <a:pPr indent="0" lvl="0" marL="0" rtl="0" algn="l">
              <a:spcBef>
                <a:spcPts val="0"/>
              </a:spcBef>
              <a:spcAft>
                <a:spcPts val="0"/>
              </a:spcAft>
              <a:buNone/>
            </a:pPr>
            <a:r>
              <a:rPr lang="en-US" sz="2000">
                <a:solidFill>
                  <a:schemeClr val="dk1"/>
                </a:solidFill>
              </a:rPr>
              <a:t>NDA		     250</a:t>
            </a:r>
            <a:endParaRPr sz="2000">
              <a:solidFill>
                <a:schemeClr val="dk1"/>
              </a:solidFill>
            </a:endParaRPr>
          </a:p>
          <a:p>
            <a:pPr indent="0" lvl="0" marL="0" rtl="0" algn="l">
              <a:spcBef>
                <a:spcPts val="0"/>
              </a:spcBef>
              <a:spcAft>
                <a:spcPts val="0"/>
              </a:spcAft>
              <a:buNone/>
            </a:pPr>
            <a:r>
              <a:rPr lang="en-US" sz="2000">
                <a:solidFill>
                  <a:schemeClr val="dk1"/>
                </a:solidFill>
              </a:rPr>
              <a:t>Pulaski             250</a:t>
            </a:r>
            <a:endParaRPr sz="2000">
              <a:solidFill>
                <a:schemeClr val="dk1"/>
              </a:solidFill>
            </a:endParaRPr>
          </a:p>
          <a:p>
            <a:pPr indent="0" lvl="0" marL="0" rtl="0" algn="l">
              <a:spcBef>
                <a:spcPts val="0"/>
              </a:spcBef>
              <a:spcAft>
                <a:spcPts val="0"/>
              </a:spcAft>
              <a:buNone/>
            </a:pPr>
            <a:r>
              <a:rPr lang="en-US" sz="2000">
                <a:solidFill>
                  <a:schemeClr val="dk1"/>
                </a:solidFill>
              </a:rPr>
              <a:t>Bay Port	     600	</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b="1" lang="en-US" sz="2000">
                <a:solidFill>
                  <a:schemeClr val="dk1"/>
                </a:solidFill>
              </a:rPr>
              <a:t>Total		$2,550</a:t>
            </a:r>
            <a:endParaRPr/>
          </a:p>
        </p:txBody>
      </p:sp>
      <p:sp>
        <p:nvSpPr>
          <p:cNvPr id="265" name="Google Shape;265;p14"/>
          <p:cNvSpPr txBox="1"/>
          <p:nvPr/>
        </p:nvSpPr>
        <p:spPr>
          <a:xfrm flipH="1">
            <a:off x="3905525" y="769450"/>
            <a:ext cx="42267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u="sng">
              <a:solidFill>
                <a:schemeClr val="dk1"/>
              </a:solidFill>
            </a:endParaRPr>
          </a:p>
          <a:p>
            <a:pPr indent="0" lvl="0" marL="0" rtl="0" algn="l">
              <a:spcBef>
                <a:spcPts val="0"/>
              </a:spcBef>
              <a:spcAft>
                <a:spcPts val="0"/>
              </a:spcAft>
              <a:buNone/>
            </a:pPr>
            <a:r>
              <a:rPr lang="en-US" sz="2000" u="sng">
                <a:solidFill>
                  <a:schemeClr val="dk1"/>
                </a:solidFill>
              </a:rPr>
              <a:t>Other</a:t>
            </a:r>
            <a:r>
              <a:rPr lang="en-US" sz="2000">
                <a:solidFill>
                  <a:schemeClr val="dk1"/>
                </a:solidFill>
              </a:rPr>
              <a:t>	</a:t>
            </a:r>
            <a:endParaRPr sz="2000">
              <a:solidFill>
                <a:schemeClr val="dk1"/>
              </a:solidFill>
            </a:endParaRPr>
          </a:p>
          <a:p>
            <a:pPr indent="0" lvl="0" marL="0" rtl="0" algn="l">
              <a:spcBef>
                <a:spcPts val="0"/>
              </a:spcBef>
              <a:spcAft>
                <a:spcPts val="0"/>
              </a:spcAft>
              <a:buNone/>
            </a:pPr>
            <a:r>
              <a:rPr lang="en-US" sz="2000">
                <a:solidFill>
                  <a:schemeClr val="dk1"/>
                </a:solidFill>
              </a:rPr>
              <a:t>Defensive Coach	1,250</a:t>
            </a:r>
            <a:endParaRPr sz="2000">
              <a:solidFill>
                <a:schemeClr val="dk1"/>
              </a:solidFill>
            </a:endParaRPr>
          </a:p>
          <a:p>
            <a:pPr indent="0" lvl="0" marL="0" rtl="0" algn="l">
              <a:spcBef>
                <a:spcPts val="0"/>
              </a:spcBef>
              <a:spcAft>
                <a:spcPts val="0"/>
              </a:spcAft>
              <a:buNone/>
            </a:pPr>
            <a:r>
              <a:rPr lang="en-US" sz="2000">
                <a:solidFill>
                  <a:schemeClr val="dk1"/>
                </a:solidFill>
              </a:rPr>
              <a:t>Team Helmets		1,000</a:t>
            </a:r>
            <a:endParaRPr sz="2000">
              <a:solidFill>
                <a:schemeClr val="dk1"/>
              </a:solidFill>
            </a:endParaRPr>
          </a:p>
          <a:p>
            <a:pPr indent="0" lvl="0" marL="0" rtl="0" algn="l">
              <a:spcBef>
                <a:spcPts val="0"/>
              </a:spcBef>
              <a:spcAft>
                <a:spcPts val="0"/>
              </a:spcAft>
              <a:buNone/>
            </a:pPr>
            <a:r>
              <a:rPr lang="en-US" sz="2000">
                <a:solidFill>
                  <a:schemeClr val="dk1"/>
                </a:solidFill>
              </a:rPr>
              <a:t>Awards/Gifts		   550</a:t>
            </a:r>
            <a:endParaRPr sz="2000">
              <a:solidFill>
                <a:schemeClr val="dk1"/>
              </a:solidFill>
            </a:endParaRPr>
          </a:p>
          <a:p>
            <a:pPr indent="0" lvl="0" marL="0" rtl="0" algn="l">
              <a:spcBef>
                <a:spcPts val="0"/>
              </a:spcBef>
              <a:spcAft>
                <a:spcPts val="0"/>
              </a:spcAft>
              <a:buNone/>
            </a:pPr>
            <a:r>
              <a:rPr lang="en-US" sz="2000">
                <a:solidFill>
                  <a:schemeClr val="dk1"/>
                </a:solidFill>
              </a:rPr>
              <a:t>Team Dinner	      	   350 	</a:t>
            </a:r>
            <a:endParaRPr sz="2000">
              <a:solidFill>
                <a:schemeClr val="dk1"/>
              </a:solidFill>
            </a:endParaRPr>
          </a:p>
          <a:p>
            <a:pPr indent="0" lvl="0" marL="0" rtl="0" algn="l">
              <a:spcBef>
                <a:spcPts val="0"/>
              </a:spcBef>
              <a:spcAft>
                <a:spcPts val="0"/>
              </a:spcAft>
              <a:buNone/>
            </a:pPr>
            <a:r>
              <a:rPr lang="en-US" sz="2000">
                <a:solidFill>
                  <a:schemeClr val="dk1"/>
                </a:solidFill>
              </a:rPr>
              <a:t>Helmet Stickers		   300</a:t>
            </a:r>
            <a:endParaRPr sz="2000">
              <a:solidFill>
                <a:schemeClr val="dk1"/>
              </a:solidFill>
            </a:endParaRPr>
          </a:p>
          <a:p>
            <a:pPr indent="0" lvl="0" marL="0" rtl="0" algn="l">
              <a:spcBef>
                <a:spcPts val="0"/>
              </a:spcBef>
              <a:spcAft>
                <a:spcPts val="0"/>
              </a:spcAft>
              <a:buNone/>
            </a:pPr>
            <a:r>
              <a:rPr lang="en-US" sz="2000">
                <a:solidFill>
                  <a:schemeClr val="dk1"/>
                </a:solidFill>
              </a:rPr>
              <a:t>Supplies/Pinnies	1,550</a:t>
            </a:r>
            <a:endParaRPr sz="2000">
              <a:solidFill>
                <a:schemeClr val="dk1"/>
              </a:solidFill>
            </a:endParaRPr>
          </a:p>
          <a:p>
            <a:pPr indent="0" lvl="0" marL="0" rtl="0" algn="l">
              <a:spcBef>
                <a:spcPts val="0"/>
              </a:spcBef>
              <a:spcAft>
                <a:spcPts val="0"/>
              </a:spcAft>
              <a:buNone/>
            </a:pPr>
            <a:r>
              <a:t/>
            </a:r>
            <a:endParaRPr sz="2000">
              <a:solidFill>
                <a:schemeClr val="dk1"/>
              </a:solidFill>
            </a:endParaRPr>
          </a:p>
          <a:p>
            <a:pPr indent="0" lvl="0" marL="0" rtl="0" algn="l">
              <a:spcBef>
                <a:spcPts val="0"/>
              </a:spcBef>
              <a:spcAft>
                <a:spcPts val="0"/>
              </a:spcAft>
              <a:buNone/>
            </a:pPr>
            <a:r>
              <a:t/>
            </a:r>
            <a:endParaRPr b="1" sz="2000">
              <a:solidFill>
                <a:schemeClr val="dk1"/>
              </a:solidFill>
            </a:endParaRPr>
          </a:p>
          <a:p>
            <a:pPr indent="0" lvl="0" marL="0" rtl="0" algn="l">
              <a:spcBef>
                <a:spcPts val="0"/>
              </a:spcBef>
              <a:spcAft>
                <a:spcPts val="0"/>
              </a:spcAft>
              <a:buNone/>
            </a:pPr>
            <a:r>
              <a:rPr b="1" lang="en-US" sz="2000">
                <a:solidFill>
                  <a:schemeClr val="dk1"/>
                </a:solidFill>
              </a:rPr>
              <a:t>Total	                 $5,000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1"/>
          <p:cNvSpPr txBox="1"/>
          <p:nvPr/>
        </p:nvSpPr>
        <p:spPr>
          <a:xfrm>
            <a:off x="0" y="0"/>
            <a:ext cx="10709700" cy="680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800" u="none" cap="none" strike="noStrike">
                <a:solidFill>
                  <a:schemeClr val="accent2"/>
                </a:solidFill>
                <a:latin typeface="Trebuchet MS"/>
                <a:ea typeface="Trebuchet MS"/>
                <a:cs typeface="Trebuchet MS"/>
                <a:sym typeface="Trebuchet MS"/>
              </a:rPr>
              <a:t>De Pere Lacrosse: Boys Practice</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400" u="sng"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chemeClr val="dk1"/>
                </a:solidFill>
                <a:latin typeface="Trebuchet MS"/>
                <a:ea typeface="Trebuchet MS"/>
                <a:cs typeface="Trebuchet MS"/>
                <a:sym typeface="Trebuchet MS"/>
              </a:rPr>
              <a:t>IMPORTANT DATES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1600" u="sng"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1" i="0" lang="en-US" sz="2000" u="sng" cap="none" strike="noStrike">
                <a:solidFill>
                  <a:schemeClr val="dk1"/>
                </a:solidFill>
                <a:latin typeface="Trebuchet MS"/>
                <a:ea typeface="Trebuchet MS"/>
                <a:cs typeface="Trebuchet MS"/>
                <a:sym typeface="Trebuchet MS"/>
              </a:rPr>
              <a:t>Pre-Season Practice</a:t>
            </a:r>
            <a:r>
              <a:rPr b="1" i="0" lang="en-US" sz="2000" u="none" cap="none" strike="noStrike">
                <a:solidFill>
                  <a:schemeClr val="dk1"/>
                </a:solidFill>
                <a:latin typeface="Trebuchet MS"/>
                <a:ea typeface="Trebuchet MS"/>
                <a:cs typeface="Trebuchet MS"/>
                <a:sym typeface="Trebuchet MS"/>
              </a:rPr>
              <a:t>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highlight>
                  <a:srgbClr val="FFFF00"/>
                </a:highlight>
                <a:latin typeface="Trebuchet MS"/>
                <a:ea typeface="Trebuchet MS"/>
                <a:cs typeface="Trebuchet MS"/>
                <a:sym typeface="Trebuchet MS"/>
              </a:rPr>
              <a:t>Voluntary</a:t>
            </a:r>
            <a:r>
              <a:rPr b="0" i="0" lang="en-US" sz="2000" u="none" cap="none" strike="noStrike">
                <a:solidFill>
                  <a:schemeClr val="dk1"/>
                </a:solidFill>
                <a:latin typeface="Trebuchet MS"/>
                <a:ea typeface="Trebuchet MS"/>
                <a:cs typeface="Trebuchet MS"/>
                <a:sym typeface="Trebuchet MS"/>
              </a:rPr>
              <a:t> pre-season practices will be held each Tuesday and Thursday through March </a:t>
            </a:r>
            <a:r>
              <a:rPr lang="en-US" sz="2000">
                <a:solidFill>
                  <a:schemeClr val="dk1"/>
                </a:solidFill>
                <a:latin typeface="Trebuchet MS"/>
                <a:ea typeface="Trebuchet MS"/>
                <a:cs typeface="Trebuchet MS"/>
                <a:sym typeface="Trebuchet MS"/>
              </a:rPr>
              <a:t>13</a:t>
            </a:r>
            <a:r>
              <a:rPr b="0" i="0" lang="en-US" sz="2000" u="none" cap="none" strike="noStrike">
                <a:solidFill>
                  <a:schemeClr val="dk1"/>
                </a:solidFill>
                <a:latin typeface="Trebuchet MS"/>
                <a:ea typeface="Trebuchet MS"/>
                <a:cs typeface="Trebuchet MS"/>
                <a:sym typeface="Trebuchet MS"/>
              </a:rPr>
              <a:t>. Practices will be conducted from 7</a:t>
            </a:r>
            <a:r>
              <a:rPr lang="en-US" sz="2000">
                <a:solidFill>
                  <a:schemeClr val="dk1"/>
                </a:solidFill>
                <a:latin typeface="Trebuchet MS"/>
                <a:ea typeface="Trebuchet MS"/>
                <a:cs typeface="Trebuchet MS"/>
                <a:sym typeface="Trebuchet MS"/>
              </a:rPr>
              <a:t>-</a:t>
            </a:r>
            <a:r>
              <a:rPr b="0" i="0" lang="en-US" sz="2000" u="none" cap="none" strike="noStrike">
                <a:solidFill>
                  <a:schemeClr val="dk1"/>
                </a:solidFill>
                <a:latin typeface="Trebuchet MS"/>
                <a:ea typeface="Trebuchet MS"/>
                <a:cs typeface="Trebuchet MS"/>
                <a:sym typeface="Trebuchet MS"/>
              </a:rPr>
              <a:t>8:30 pm at the West De Pere High School indoor turf facility.</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rebuchet MS"/>
                <a:ea typeface="Trebuchet MS"/>
                <a:cs typeface="Trebuchet MS"/>
                <a:sym typeface="Trebuchet MS"/>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1" i="0" lang="en-US" sz="2000" u="sng" cap="none" strike="noStrike">
                <a:solidFill>
                  <a:schemeClr val="dk1"/>
                </a:solidFill>
                <a:latin typeface="Trebuchet MS"/>
                <a:ea typeface="Trebuchet MS"/>
                <a:cs typeface="Trebuchet MS"/>
                <a:sym typeface="Trebuchet MS"/>
              </a:rPr>
              <a:t>Regular Season  Practice (Tentative Schedule)</a:t>
            </a:r>
            <a:endParaRPr b="0" i="0" sz="2000" u="sng"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March 1</a:t>
            </a:r>
            <a:r>
              <a:rPr lang="en-US" sz="2000">
                <a:solidFill>
                  <a:schemeClr val="dk1"/>
                </a:solidFill>
                <a:latin typeface="Trebuchet MS"/>
                <a:ea typeface="Trebuchet MS"/>
                <a:cs typeface="Trebuchet MS"/>
                <a:sym typeface="Trebuchet MS"/>
              </a:rPr>
              <a:t>6</a:t>
            </a:r>
            <a:r>
              <a:rPr b="0" i="0" lang="en-US" sz="2000" u="none" cap="none" strike="noStrike">
                <a:solidFill>
                  <a:schemeClr val="dk1"/>
                </a:solidFill>
                <a:latin typeface="Trebuchet MS"/>
                <a:ea typeface="Trebuchet MS"/>
                <a:cs typeface="Trebuchet MS"/>
                <a:sym typeface="Trebuchet MS"/>
              </a:rPr>
              <a:t>			Team Meeting					TBA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March 1</a:t>
            </a:r>
            <a:r>
              <a:rPr lang="en-US" sz="2000">
                <a:solidFill>
                  <a:schemeClr val="dk1"/>
                </a:solidFill>
                <a:latin typeface="Trebuchet MS"/>
                <a:ea typeface="Trebuchet MS"/>
                <a:cs typeface="Trebuchet MS"/>
                <a:sym typeface="Trebuchet MS"/>
              </a:rPr>
              <a:t>7</a:t>
            </a:r>
            <a:r>
              <a:rPr b="0" i="0" lang="en-US" sz="2000" u="none" cap="none" strike="noStrike">
                <a:solidFill>
                  <a:schemeClr val="dk1"/>
                </a:solidFill>
                <a:latin typeface="Trebuchet MS"/>
                <a:ea typeface="Trebuchet MS"/>
                <a:cs typeface="Trebuchet MS"/>
                <a:sym typeface="Trebuchet MS"/>
              </a:rPr>
              <a:t>			Begin on-field practice			TBA</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sz="20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Trebuchet MS"/>
                <a:ea typeface="Trebuchet MS"/>
                <a:cs typeface="Trebuchet MS"/>
                <a:sym typeface="Trebuchet MS"/>
              </a:rPr>
              <a:t>March 22-30		Spring Break: De Pere and West De Pere High Schools</a:t>
            </a:r>
            <a:endParaRPr sz="20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Trebuchet MS"/>
                <a:ea typeface="Trebuchet MS"/>
                <a:cs typeface="Trebuchet MS"/>
                <a:sym typeface="Trebuchet MS"/>
              </a:rPr>
              <a:t>					Players should plan on attending practice through March 21</a:t>
            </a:r>
            <a:endParaRPr sz="20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lang="en-US" sz="2000">
                <a:solidFill>
                  <a:schemeClr val="dk1"/>
                </a:solidFill>
                <a:latin typeface="Trebuchet MS"/>
                <a:ea typeface="Trebuchet MS"/>
                <a:cs typeface="Trebuchet MS"/>
                <a:sym typeface="Trebuchet MS"/>
              </a:rPr>
              <a:t>					Players who are in town for spring break are expected to attend </a:t>
            </a:r>
            <a:endParaRPr sz="2000">
              <a:solidFill>
                <a:schemeClr val="dk1"/>
              </a:solidFill>
              <a:latin typeface="Trebuchet MS"/>
              <a:ea typeface="Trebuchet MS"/>
              <a:cs typeface="Trebuchet MS"/>
              <a:sym typeface="Trebuchet MS"/>
            </a:endParaRPr>
          </a:p>
          <a:p>
            <a:pPr indent="457200" lvl="0" marL="2286000" marR="0" rtl="0" algn="l">
              <a:lnSpc>
                <a:spcPct val="100000"/>
              </a:lnSpc>
              <a:spcBef>
                <a:spcPts val="0"/>
              </a:spcBef>
              <a:spcAft>
                <a:spcPts val="0"/>
              </a:spcAft>
              <a:buClr>
                <a:srgbClr val="000000"/>
              </a:buClr>
              <a:buSzPts val="2000"/>
              <a:buFont typeface="Arial"/>
              <a:buNone/>
            </a:pPr>
            <a:r>
              <a:rPr lang="en-US" sz="2000">
                <a:solidFill>
                  <a:schemeClr val="dk1"/>
                </a:solidFill>
                <a:latin typeface="Trebuchet MS"/>
                <a:ea typeface="Trebuchet MS"/>
                <a:cs typeface="Trebuchet MS"/>
                <a:sym typeface="Trebuchet MS"/>
              </a:rPr>
              <a:t>practices.</a:t>
            </a:r>
            <a:endParaRPr sz="20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rebuchet MS"/>
                <a:ea typeface="Trebuchet MS"/>
                <a:cs typeface="Trebuchet MS"/>
                <a:sym typeface="Trebuchet MS"/>
              </a:rPr>
              <a:t>Note: All early-season practice dates and times are tentative. </a:t>
            </a:r>
            <a:endParaRPr b="1" i="0" sz="20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Trebuchet MS"/>
                <a:ea typeface="Trebuchet MS"/>
                <a:cs typeface="Trebuchet MS"/>
                <a:sym typeface="Trebuchet MS"/>
              </a:rPr>
              <a:t>Weather may cause changes.</a:t>
            </a:r>
            <a:endParaRPr b="0" i="0" sz="36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12"/>
          <p:cNvSpPr txBox="1"/>
          <p:nvPr/>
        </p:nvSpPr>
        <p:spPr>
          <a:xfrm>
            <a:off x="0" y="0"/>
            <a:ext cx="11723400" cy="708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800" u="none" cap="none" strike="noStrike">
                <a:solidFill>
                  <a:schemeClr val="accent2"/>
                </a:solidFill>
                <a:latin typeface="Trebuchet MS"/>
                <a:ea typeface="Trebuchet MS"/>
                <a:cs typeface="Trebuchet MS"/>
                <a:sym typeface="Trebuchet MS"/>
              </a:rPr>
              <a:t>De Pere Lacrosse</a:t>
            </a:r>
            <a:endParaRPr b="1" i="0" sz="48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000"/>
              <a:buFont typeface="Arial"/>
              <a:buNone/>
            </a:pPr>
            <a:r>
              <a:rPr b="1" i="0" lang="en-US" sz="4800" u="none" cap="none" strike="noStrike">
                <a:solidFill>
                  <a:schemeClr val="accent2"/>
                </a:solidFill>
                <a:latin typeface="Trebuchet MS"/>
                <a:ea typeface="Trebuchet MS"/>
                <a:cs typeface="Trebuchet MS"/>
                <a:sym typeface="Trebuchet MS"/>
              </a:rPr>
              <a:t>Conference Ali</a:t>
            </a:r>
            <a:r>
              <a:rPr b="1" lang="en-US" sz="4800">
                <a:solidFill>
                  <a:schemeClr val="accent2"/>
                </a:solidFill>
                <a:latin typeface="Trebuchet MS"/>
                <a:ea typeface="Trebuchet MS"/>
                <a:cs typeface="Trebuchet MS"/>
                <a:sym typeface="Trebuchet MS"/>
              </a:rPr>
              <a:t>gn</a:t>
            </a:r>
            <a:r>
              <a:rPr b="1" i="0" lang="en-US" sz="4800" u="none" cap="none" strike="noStrike">
                <a:solidFill>
                  <a:schemeClr val="accent2"/>
                </a:solidFill>
                <a:latin typeface="Trebuchet MS"/>
                <a:ea typeface="Trebuchet MS"/>
                <a:cs typeface="Trebuchet MS"/>
                <a:sym typeface="Trebuchet MS"/>
              </a:rPr>
              <a:t>ment 202</a:t>
            </a:r>
            <a:r>
              <a:rPr b="1" lang="en-US" sz="4800">
                <a:solidFill>
                  <a:schemeClr val="accent2"/>
                </a:solidFill>
                <a:latin typeface="Trebuchet MS"/>
                <a:ea typeface="Trebuchet MS"/>
                <a:cs typeface="Trebuchet MS"/>
                <a:sym typeface="Trebuchet MS"/>
              </a:rPr>
              <a:t>5</a:t>
            </a:r>
            <a:endParaRPr b="1" i="0" sz="48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Trebuchet MS"/>
                <a:ea typeface="Trebuchet MS"/>
                <a:cs typeface="Trebuchet MS"/>
                <a:sym typeface="Trebuchet MS"/>
              </a:rPr>
              <a:t>Bay Valley Lacrosse </a:t>
            </a:r>
            <a:r>
              <a:rPr b="1" i="0" lang="en-US" sz="3200" u="none" cap="none" strike="noStrike">
                <a:solidFill>
                  <a:schemeClr val="dk1"/>
                </a:solidFill>
                <a:latin typeface="Trebuchet MS"/>
                <a:ea typeface="Trebuchet MS"/>
                <a:cs typeface="Trebuchet MS"/>
                <a:sym typeface="Trebuchet MS"/>
              </a:rPr>
              <a:t>Conference:</a:t>
            </a:r>
            <a:endParaRPr b="1" i="0" sz="32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Appleton United</a:t>
            </a:r>
            <a:endParaRPr b="1"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Bay Port Pirates</a:t>
            </a:r>
            <a:endParaRPr b="1"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De Pere Central Ghostbirds</a:t>
            </a:r>
            <a:endParaRPr b="1"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Kimberly Papermakers</a:t>
            </a:r>
            <a:endParaRPr b="1" sz="2800">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Neenah Rockets</a:t>
            </a:r>
            <a:endParaRPr b="1" sz="2800">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Notre Dame Academy Tritons</a:t>
            </a:r>
            <a:endParaRPr b="1"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Oneida Thunderhawks</a:t>
            </a:r>
            <a:endParaRPr b="1" sz="2800">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Pulaski Red Raiders</a:t>
            </a:r>
            <a:endParaRPr b="1"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Wausau Wild</a:t>
            </a:r>
            <a:endParaRPr b="1" sz="28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2654725f6a6_0_0"/>
          <p:cNvSpPr txBox="1"/>
          <p:nvPr/>
        </p:nvSpPr>
        <p:spPr>
          <a:xfrm>
            <a:off x="0" y="0"/>
            <a:ext cx="10184400" cy="6769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t/>
            </a:r>
            <a:endParaRPr b="1" i="0" sz="24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3F3F3F"/>
              </a:solidFill>
              <a:latin typeface="Trebuchet MS"/>
              <a:ea typeface="Trebuchet MS"/>
              <a:cs typeface="Trebuchet MS"/>
              <a:sym typeface="Trebuchet MS"/>
            </a:endParaRPr>
          </a:p>
        </p:txBody>
      </p:sp>
      <p:pic>
        <p:nvPicPr>
          <p:cNvPr id="281" name="Google Shape;281;g2654725f6a6_0_0"/>
          <p:cNvPicPr preferRelativeResize="0"/>
          <p:nvPr/>
        </p:nvPicPr>
        <p:blipFill>
          <a:blip r:embed="rId3">
            <a:alphaModFix/>
          </a:blip>
          <a:stretch>
            <a:fillRect/>
          </a:stretch>
        </p:blipFill>
        <p:spPr>
          <a:xfrm>
            <a:off x="11" y="1292861"/>
            <a:ext cx="11728525" cy="5565150"/>
          </a:xfrm>
          <a:prstGeom prst="rect">
            <a:avLst/>
          </a:prstGeom>
          <a:noFill/>
          <a:ln>
            <a:noFill/>
          </a:ln>
        </p:spPr>
      </p:pic>
      <p:sp>
        <p:nvSpPr>
          <p:cNvPr id="282" name="Google Shape;282;g2654725f6a6_0_0"/>
          <p:cNvSpPr txBox="1"/>
          <p:nvPr/>
        </p:nvSpPr>
        <p:spPr>
          <a:xfrm>
            <a:off x="96375" y="102850"/>
            <a:ext cx="11112900" cy="923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lang="en-US" sz="4800">
                <a:solidFill>
                  <a:schemeClr val="accent2"/>
                </a:solidFill>
                <a:latin typeface="Trebuchet MS"/>
                <a:ea typeface="Trebuchet MS"/>
                <a:cs typeface="Trebuchet MS"/>
                <a:sym typeface="Trebuchet MS"/>
              </a:rPr>
              <a:t>DPLAX: Boys Tentative Schedule</a:t>
            </a:r>
            <a:endParaRPr b="1" sz="4800">
              <a:solidFill>
                <a:schemeClr val="accent2"/>
              </a:solidFill>
              <a:latin typeface="Trebuchet MS"/>
              <a:ea typeface="Trebuchet MS"/>
              <a:cs typeface="Trebuchet MS"/>
              <a:sym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3"/>
          <p:cNvSpPr txBox="1"/>
          <p:nvPr/>
        </p:nvSpPr>
        <p:spPr>
          <a:xfrm>
            <a:off x="-1" y="-1"/>
            <a:ext cx="12021000" cy="695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800" u="none" cap="none" strike="noStrike">
                <a:solidFill>
                  <a:schemeClr val="accent2"/>
                </a:solidFill>
                <a:latin typeface="Trebuchet MS"/>
                <a:ea typeface="Trebuchet MS"/>
                <a:cs typeface="Trebuchet MS"/>
                <a:sym typeface="Trebuchet MS"/>
              </a:rPr>
              <a:t>De Pere Lacrosse: </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Practice Expectations</a:t>
            </a:r>
            <a:endParaRPr b="1" i="0" sz="40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	</a:t>
            </a:r>
            <a:r>
              <a:rPr i="0" lang="en-US" sz="2800" u="none" cap="none" strike="noStrike">
                <a:solidFill>
                  <a:schemeClr val="dk1"/>
                </a:solidFill>
                <a:latin typeface="Trebuchet MS"/>
                <a:ea typeface="Trebuchet MS"/>
                <a:cs typeface="Trebuchet MS"/>
                <a:sym typeface="Trebuchet MS"/>
              </a:rPr>
              <a:t>Gear on and ready to go 5 minutes prior to practice</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Jog and dynamic warm-ups led by captains</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Competition at every practice</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Practice will be challenging, but fun</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Game Expectations</a:t>
            </a:r>
            <a:endParaRPr b="1" i="0" sz="36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Attendance at all games</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Take the field with the expectation to win</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	Play with intensity but respect for the game, opponents, and 	</a:t>
            </a:r>
            <a:endParaRPr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800"/>
              <a:buFont typeface="Arial"/>
              <a:buNone/>
            </a:pPr>
            <a:r>
              <a:rPr i="0" lang="en-US" sz="2800" u="none" cap="none" strike="noStrike">
                <a:solidFill>
                  <a:schemeClr val="dk1"/>
                </a:solidFill>
                <a:latin typeface="Trebuchet MS"/>
                <a:ea typeface="Trebuchet MS"/>
                <a:cs typeface="Trebuchet MS"/>
                <a:sym typeface="Trebuchet MS"/>
              </a:rPr>
              <a:t>officials </a:t>
            </a:r>
            <a:endParaRPr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Note: </a:t>
            </a:r>
            <a:r>
              <a:rPr b="1" lang="en-US" sz="2800">
                <a:solidFill>
                  <a:schemeClr val="dk1"/>
                </a:solidFill>
                <a:latin typeface="Trebuchet MS"/>
                <a:ea typeface="Trebuchet MS"/>
                <a:cs typeface="Trebuchet MS"/>
                <a:sym typeface="Trebuchet MS"/>
              </a:rPr>
              <a:t>Today, a</a:t>
            </a:r>
            <a:r>
              <a:rPr b="1" i="0" lang="en-US" sz="2800" u="none" cap="none" strike="noStrike">
                <a:solidFill>
                  <a:schemeClr val="dk1"/>
                </a:solidFill>
                <a:latin typeface="Trebuchet MS"/>
                <a:ea typeface="Trebuchet MS"/>
                <a:cs typeface="Trebuchet MS"/>
                <a:sym typeface="Trebuchet MS"/>
              </a:rPr>
              <a:t>ll players will be receiving a handbook outlining these expectation and consequences for missing practice or games.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2acb11f4fb_1_13"/>
          <p:cNvSpPr txBox="1"/>
          <p:nvPr/>
        </p:nvSpPr>
        <p:spPr>
          <a:xfrm>
            <a:off x="137160" y="125730"/>
            <a:ext cx="90096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a:t>
            </a:r>
            <a:r>
              <a:rPr b="1" lang="en-US" sz="4800">
                <a:solidFill>
                  <a:schemeClr val="accent2"/>
                </a:solidFill>
                <a:latin typeface="Trebuchet MS"/>
                <a:ea typeface="Trebuchet MS"/>
                <a:cs typeface="Trebuchet MS"/>
                <a:sym typeface="Trebuchet MS"/>
              </a:rPr>
              <a:t>Website</a:t>
            </a:r>
            <a:endParaRPr b="1" i="0" sz="4800" u="none" cap="none" strike="noStrike">
              <a:solidFill>
                <a:schemeClr val="accent2"/>
              </a:solidFill>
              <a:latin typeface="Trebuchet MS"/>
              <a:ea typeface="Trebuchet MS"/>
              <a:cs typeface="Trebuchet MS"/>
              <a:sym typeface="Trebuchet MS"/>
            </a:endParaRPr>
          </a:p>
        </p:txBody>
      </p:sp>
      <p:sp>
        <p:nvSpPr>
          <p:cNvPr id="293" name="Google Shape;293;g32acb11f4fb_1_13"/>
          <p:cNvSpPr txBox="1"/>
          <p:nvPr/>
        </p:nvSpPr>
        <p:spPr>
          <a:xfrm>
            <a:off x="592125" y="1177250"/>
            <a:ext cx="9032700" cy="618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chemeClr val="dk1"/>
                </a:solidFill>
                <a:latin typeface="Trebuchet MS"/>
                <a:ea typeface="Trebuchet MS"/>
                <a:cs typeface="Trebuchet MS"/>
                <a:sym typeface="Trebuchet MS"/>
              </a:rPr>
              <a:t>deperelax.com</a:t>
            </a:r>
            <a:endParaRPr b="1" sz="35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-Register</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-Apparel link</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-Coach contact info</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-Resources &amp; more</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i="0" sz="3500" u="none" cap="none" strike="noStrike">
              <a:solidFill>
                <a:schemeClr val="accent1"/>
              </a:solidFill>
              <a:latin typeface="Trebuchet MS"/>
              <a:ea typeface="Trebuchet MS"/>
              <a:cs typeface="Trebuchet MS"/>
              <a:sym typeface="Trebuchet MS"/>
            </a:endParaRPr>
          </a:p>
        </p:txBody>
      </p:sp>
      <p:pic>
        <p:nvPicPr>
          <p:cNvPr id="294" name="Google Shape;294;g32acb11f4fb_1_13"/>
          <p:cNvPicPr preferRelativeResize="0"/>
          <p:nvPr/>
        </p:nvPicPr>
        <p:blipFill>
          <a:blip r:embed="rId3">
            <a:alphaModFix/>
          </a:blip>
          <a:stretch>
            <a:fillRect/>
          </a:stretch>
        </p:blipFill>
        <p:spPr>
          <a:xfrm>
            <a:off x="4677400" y="956725"/>
            <a:ext cx="7514598" cy="44948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2acb11f4fb_1_1"/>
          <p:cNvSpPr txBox="1"/>
          <p:nvPr/>
        </p:nvSpPr>
        <p:spPr>
          <a:xfrm>
            <a:off x="137150" y="125725"/>
            <a:ext cx="91905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a:t>
            </a:r>
            <a:r>
              <a:rPr b="1" lang="en-US" sz="4800">
                <a:solidFill>
                  <a:schemeClr val="accent2"/>
                </a:solidFill>
                <a:latin typeface="Trebuchet MS"/>
                <a:ea typeface="Trebuchet MS"/>
                <a:cs typeface="Trebuchet MS"/>
                <a:sym typeface="Trebuchet MS"/>
              </a:rPr>
              <a:t>Crossbar app</a:t>
            </a:r>
            <a:endParaRPr b="1" i="0" sz="4800" u="none" cap="none" strike="noStrike">
              <a:solidFill>
                <a:schemeClr val="accent2"/>
              </a:solidFill>
              <a:latin typeface="Trebuchet MS"/>
              <a:ea typeface="Trebuchet MS"/>
              <a:cs typeface="Trebuchet MS"/>
              <a:sym typeface="Trebuchet MS"/>
            </a:endParaRPr>
          </a:p>
        </p:txBody>
      </p:sp>
      <p:sp>
        <p:nvSpPr>
          <p:cNvPr id="300" name="Google Shape;300;g32acb11f4fb_1_1"/>
          <p:cNvSpPr txBox="1"/>
          <p:nvPr/>
        </p:nvSpPr>
        <p:spPr>
          <a:xfrm>
            <a:off x="522450" y="1165625"/>
            <a:ext cx="9032700" cy="466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b="1" lang="en-US" sz="3500">
                <a:solidFill>
                  <a:schemeClr val="dk1"/>
                </a:solidFill>
                <a:latin typeface="Trebuchet MS"/>
                <a:ea typeface="Trebuchet MS"/>
                <a:cs typeface="Trebuchet MS"/>
                <a:sym typeface="Trebuchet MS"/>
              </a:rPr>
              <a:t>         </a:t>
            </a:r>
            <a:r>
              <a:rPr b="1" lang="en-US" sz="3500">
                <a:solidFill>
                  <a:schemeClr val="dk1"/>
                </a:solidFill>
                <a:latin typeface="Trebuchet MS"/>
                <a:ea typeface="Trebuchet MS"/>
                <a:cs typeface="Trebuchet MS"/>
                <a:sym typeface="Trebuchet MS"/>
              </a:rPr>
              <a:t>Crossbar mobile app</a:t>
            </a:r>
            <a:endParaRPr b="1" sz="3200">
              <a:solidFill>
                <a:schemeClr val="dk1"/>
              </a:solidFill>
              <a:latin typeface="Trebuchet MS"/>
              <a:ea typeface="Trebuchet MS"/>
              <a:cs typeface="Trebuchet MS"/>
              <a:sym typeface="Trebuchet MS"/>
            </a:endParaRPr>
          </a:p>
          <a:p>
            <a:pPr indent="457200" lvl="0" marL="137160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-Calendar sync</a:t>
            </a:r>
            <a:endParaRPr sz="3200">
              <a:solidFill>
                <a:schemeClr val="dk1"/>
              </a:solidFill>
              <a:latin typeface="Trebuchet MS"/>
              <a:ea typeface="Trebuchet MS"/>
              <a:cs typeface="Trebuchet MS"/>
              <a:sym typeface="Trebuchet MS"/>
            </a:endParaRPr>
          </a:p>
          <a:p>
            <a:pPr indent="457200" lvl="0" marL="137160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-Notifications</a:t>
            </a:r>
            <a:endParaRPr sz="3200">
              <a:solidFill>
                <a:schemeClr val="dk1"/>
              </a:solidFill>
              <a:latin typeface="Trebuchet MS"/>
              <a:ea typeface="Trebuchet MS"/>
              <a:cs typeface="Trebuchet MS"/>
              <a:sym typeface="Trebuchet MS"/>
            </a:endParaRPr>
          </a:p>
          <a:p>
            <a:pPr indent="457200" lvl="0" marL="137160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-Chat</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b="1" lang="en-US" sz="3200">
                <a:solidFill>
                  <a:schemeClr val="dk1"/>
                </a:solidFill>
                <a:latin typeface="Trebuchet MS"/>
                <a:ea typeface="Trebuchet MS"/>
                <a:cs typeface="Trebuchet MS"/>
                <a:sym typeface="Trebuchet MS"/>
              </a:rPr>
              <a:t>Need Crossbar help?</a:t>
            </a:r>
            <a:endParaRPr b="1"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See “Resources” tab</a:t>
            </a:r>
            <a:endParaRPr sz="32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lang="en-US" sz="3200">
                <a:solidFill>
                  <a:schemeClr val="dk1"/>
                </a:solidFill>
                <a:latin typeface="Trebuchet MS"/>
                <a:ea typeface="Trebuchet MS"/>
                <a:cs typeface="Trebuchet MS"/>
                <a:sym typeface="Trebuchet MS"/>
              </a:rPr>
              <a:t>on our website</a:t>
            </a:r>
            <a:endParaRPr sz="3200">
              <a:solidFill>
                <a:schemeClr val="dk1"/>
              </a:solidFill>
              <a:latin typeface="Trebuchet MS"/>
              <a:ea typeface="Trebuchet MS"/>
              <a:cs typeface="Trebuchet MS"/>
              <a:sym typeface="Trebuchet MS"/>
            </a:endParaRPr>
          </a:p>
        </p:txBody>
      </p:sp>
      <p:pic>
        <p:nvPicPr>
          <p:cNvPr id="301" name="Google Shape;301;g32acb11f4fb_1_1"/>
          <p:cNvPicPr preferRelativeResize="0"/>
          <p:nvPr/>
        </p:nvPicPr>
        <p:blipFill>
          <a:blip r:embed="rId3">
            <a:alphaModFix/>
          </a:blip>
          <a:stretch>
            <a:fillRect/>
          </a:stretch>
        </p:blipFill>
        <p:spPr>
          <a:xfrm>
            <a:off x="444150" y="1060750"/>
            <a:ext cx="1244400" cy="1244400"/>
          </a:xfrm>
          <a:prstGeom prst="rect">
            <a:avLst/>
          </a:prstGeom>
          <a:noFill/>
          <a:ln cap="flat" cmpd="sng" w="19050">
            <a:solidFill>
              <a:schemeClr val="dk2"/>
            </a:solidFill>
            <a:prstDash val="solid"/>
            <a:round/>
            <a:headEnd len="sm" w="sm" type="none"/>
            <a:tailEnd len="sm" w="sm" type="none"/>
          </a:ln>
        </p:spPr>
      </p:pic>
      <p:pic>
        <p:nvPicPr>
          <p:cNvPr id="302" name="Google Shape;302;g32acb11f4fb_1_1"/>
          <p:cNvPicPr preferRelativeResize="0"/>
          <p:nvPr/>
        </p:nvPicPr>
        <p:blipFill>
          <a:blip r:embed="rId4">
            <a:alphaModFix/>
          </a:blip>
          <a:stretch>
            <a:fillRect/>
          </a:stretch>
        </p:blipFill>
        <p:spPr>
          <a:xfrm>
            <a:off x="4571050" y="3320725"/>
            <a:ext cx="7876475" cy="36882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5"/>
          <p:cNvSpPr txBox="1"/>
          <p:nvPr/>
        </p:nvSpPr>
        <p:spPr>
          <a:xfrm>
            <a:off x="2068285" y="2656114"/>
            <a:ext cx="6061275"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Trebuchet MS"/>
                <a:ea typeface="Trebuchet MS"/>
                <a:cs typeface="Trebuchet MS"/>
                <a:sym typeface="Trebuchet MS"/>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txBox="1"/>
          <p:nvPr/>
        </p:nvSpPr>
        <p:spPr>
          <a:xfrm>
            <a:off x="0" y="0"/>
            <a:ext cx="10642500" cy="717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accent2"/>
                </a:solidFill>
                <a:latin typeface="Trebuchet MS"/>
                <a:ea typeface="Trebuchet MS"/>
                <a:cs typeface="Trebuchet MS"/>
                <a:sym typeface="Trebuchet MS"/>
              </a:rPr>
              <a:t>De Pere Lacrosse: Housekeeping  Items</a:t>
            </a:r>
            <a:endParaRPr b="0" i="0" sz="18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	Registration (Girls and Boys)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
            </a:r>
            <a:r>
              <a:rPr lang="en-US" sz="2400">
                <a:solidFill>
                  <a:schemeClr val="dk1"/>
                </a:solidFill>
                <a:latin typeface="Trebuchet MS"/>
                <a:ea typeface="Trebuchet MS"/>
                <a:cs typeface="Trebuchet MS"/>
                <a:sym typeface="Trebuchet MS"/>
              </a:rPr>
              <a:t>Student-athletes must register at </a:t>
            </a:r>
            <a:r>
              <a:rPr b="1" lang="en-US" sz="2400" u="sng">
                <a:solidFill>
                  <a:schemeClr val="dk1"/>
                </a:solidFill>
                <a:latin typeface="Trebuchet MS"/>
                <a:ea typeface="Trebuchet MS"/>
                <a:cs typeface="Trebuchet MS"/>
                <a:sym typeface="Trebuchet MS"/>
              </a:rPr>
              <a:t>deperelax.com</a:t>
            </a:r>
            <a:endParaRPr b="1" i="0" sz="2400" u="sng" cap="none" strike="noStrike">
              <a:solidFill>
                <a:schemeClr val="dk1"/>
              </a:solidFill>
              <a:latin typeface="Trebuchet MS"/>
              <a:ea typeface="Trebuchet MS"/>
              <a:cs typeface="Trebuchet MS"/>
              <a:sym typeface="Trebuchet MS"/>
            </a:endParaRPr>
          </a:p>
          <a:p>
            <a:pPr indent="457200" lvl="0" marL="9144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Necessary </a:t>
            </a:r>
            <a:r>
              <a:rPr lang="en-US" sz="2400">
                <a:solidFill>
                  <a:schemeClr val="dk1"/>
                </a:solidFill>
                <a:latin typeface="Trebuchet MS"/>
                <a:ea typeface="Trebuchet MS"/>
                <a:cs typeface="Trebuchet MS"/>
                <a:sym typeface="Trebuchet MS"/>
              </a:rPr>
              <a:t>forms that MUST be completed prior to the season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-Code of Conduct (for your high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-Concussion Form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-Athletic Physical</a:t>
            </a:r>
            <a:endParaRPr b="0" i="0" sz="1400" u="none" cap="none" strike="noStrike">
              <a:solidFill>
                <a:srgbClr val="000000"/>
              </a:solidFill>
              <a:latin typeface="Arial"/>
              <a:ea typeface="Arial"/>
              <a:cs typeface="Arial"/>
              <a:sym typeface="Arial"/>
            </a:endParaRPr>
          </a:p>
          <a:p>
            <a:pPr indent="0" lvl="0" marL="182880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Forms may be picked up from Mrs. Guyette at De Pere HS</a:t>
            </a:r>
            <a:r>
              <a:rPr lang="en-US" sz="2400">
                <a:solidFill>
                  <a:schemeClr val="dk1"/>
                </a:solidFill>
                <a:latin typeface="Trebuchet MS"/>
                <a:ea typeface="Trebuchet MS"/>
                <a:cs typeface="Trebuchet MS"/>
                <a:sym typeface="Trebuchet MS"/>
              </a:rPr>
              <a:t>, </a:t>
            </a:r>
            <a:r>
              <a:rPr b="0" i="0" lang="en-US" sz="2400" u="none" cap="none" strike="noStrike">
                <a:solidFill>
                  <a:schemeClr val="dk1"/>
                </a:solidFill>
                <a:latin typeface="Trebuchet MS"/>
                <a:ea typeface="Trebuchet MS"/>
                <a:cs typeface="Trebuchet MS"/>
                <a:sym typeface="Trebuchet MS"/>
              </a:rPr>
              <a:t>from the Activities Office at West De Pere HS,</a:t>
            </a:r>
            <a:r>
              <a:rPr lang="en-US" sz="2400">
                <a:solidFill>
                  <a:schemeClr val="dk1"/>
                </a:solidFill>
                <a:latin typeface="Trebuchet MS"/>
                <a:ea typeface="Trebuchet MS"/>
                <a:cs typeface="Trebuchet MS"/>
                <a:sym typeface="Trebuchet MS"/>
              </a:rPr>
              <a:t> or online.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a:t>
            </a:r>
            <a:r>
              <a:rPr b="1" i="0" lang="en-US" sz="2400" u="sng" cap="none" strike="noStrike">
                <a:solidFill>
                  <a:schemeClr val="dk1"/>
                </a:solidFill>
                <a:latin typeface="Trebuchet MS"/>
                <a:ea typeface="Trebuchet MS"/>
                <a:cs typeface="Trebuchet MS"/>
                <a:sym typeface="Trebuchet MS"/>
              </a:rPr>
              <a:t>Note: Physicals MUST be renewed every two years</a:t>
            </a:r>
            <a:endParaRPr b="1" i="0" sz="1400" u="none" cap="none" strike="noStrike">
              <a:solidFill>
                <a:srgbClr val="000000"/>
              </a:solidFill>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Trebuchet MS"/>
                <a:ea typeface="Trebuchet MS"/>
                <a:cs typeface="Trebuchet MS"/>
                <a:sym typeface="Trebuchet MS"/>
              </a:rPr>
              <a:t>•	Fees (Girls and Boys)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		2025 </a:t>
            </a:r>
            <a:r>
              <a:rPr lang="en-US" sz="2400">
                <a:solidFill>
                  <a:schemeClr val="dk1"/>
                </a:solidFill>
                <a:latin typeface="Trebuchet MS"/>
                <a:ea typeface="Trebuchet MS"/>
                <a:cs typeface="Trebuchet MS"/>
                <a:sym typeface="Trebuchet MS"/>
              </a:rPr>
              <a:t>Fees are $275</a:t>
            </a:r>
            <a:endParaRPr b="0" i="0" sz="1400" u="none" cap="none" strike="noStrike">
              <a:solidFill>
                <a:srgbClr val="000000"/>
              </a:solidFill>
              <a:latin typeface="Arial"/>
              <a:ea typeface="Arial"/>
              <a:cs typeface="Arial"/>
              <a:sym typeface="Arial"/>
            </a:endParaRPr>
          </a:p>
          <a:p>
            <a:pPr indent="0" lvl="0" marL="1371600" marR="0" rtl="0" algn="l">
              <a:lnSpc>
                <a:spcPct val="100000"/>
              </a:lnSpc>
              <a:spcBef>
                <a:spcPts val="0"/>
              </a:spcBef>
              <a:spcAft>
                <a:spcPts val="0"/>
              </a:spcAft>
              <a:buClr>
                <a:srgbClr val="000000"/>
              </a:buClr>
              <a:buSzPts val="2400"/>
              <a:buFont typeface="Arial"/>
              <a:buNone/>
            </a:pPr>
            <a:r>
              <a:rPr lang="en-US" sz="2400">
                <a:solidFill>
                  <a:schemeClr val="dk1"/>
                </a:solidFill>
                <a:latin typeface="Trebuchet MS"/>
                <a:ea typeface="Trebuchet MS"/>
                <a:cs typeface="Trebuchet MS"/>
                <a:sym typeface="Trebuchet MS"/>
              </a:rPr>
              <a:t>De Pere HS families may pay fees </a:t>
            </a:r>
            <a:r>
              <a:rPr b="1" lang="en-US" sz="2400" u="sng">
                <a:solidFill>
                  <a:schemeClr val="dk1"/>
                </a:solidFill>
                <a:latin typeface="Trebuchet MS"/>
                <a:ea typeface="Trebuchet MS"/>
                <a:cs typeface="Trebuchet MS"/>
                <a:sym typeface="Trebuchet MS"/>
              </a:rPr>
              <a:t>via the portal</a:t>
            </a:r>
            <a:r>
              <a:rPr lang="en-US" sz="2400">
                <a:solidFill>
                  <a:schemeClr val="dk1"/>
                </a:solidFill>
                <a:latin typeface="Trebuchet MS"/>
                <a:ea typeface="Trebuchet MS"/>
                <a:cs typeface="Trebuchet MS"/>
                <a:sym typeface="Trebuchet MS"/>
              </a:rPr>
              <a:t> or deliver a check to Kerry Guyette in the Athletics Department.</a:t>
            </a:r>
            <a:endParaRPr sz="2400">
              <a:solidFill>
                <a:schemeClr val="dk1"/>
              </a:solidFill>
              <a:latin typeface="Trebuchet MS"/>
              <a:ea typeface="Trebuchet MS"/>
              <a:cs typeface="Trebuchet MS"/>
              <a:sym typeface="Trebuchet MS"/>
            </a:endParaRPr>
          </a:p>
          <a:p>
            <a:pPr indent="0" lvl="0" marL="1371600" marR="0" rtl="0" algn="l">
              <a:lnSpc>
                <a:spcPct val="100000"/>
              </a:lnSpc>
              <a:spcBef>
                <a:spcPts val="0"/>
              </a:spcBef>
              <a:spcAft>
                <a:spcPts val="0"/>
              </a:spcAft>
              <a:buClr>
                <a:srgbClr val="000000"/>
              </a:buClr>
              <a:buSzPts val="2400"/>
              <a:buFont typeface="Arial"/>
              <a:buNone/>
            </a:pPr>
            <a:r>
              <a:rPr lang="en-US" sz="2400">
                <a:solidFill>
                  <a:schemeClr val="dk1"/>
                </a:solidFill>
                <a:latin typeface="Trebuchet MS"/>
                <a:ea typeface="Trebuchet MS"/>
                <a:cs typeface="Trebuchet MS"/>
                <a:sym typeface="Trebuchet MS"/>
              </a:rPr>
              <a:t>West De Pere families should deliver a check to Kerry Guyette in the De Pere Athletics Department.</a:t>
            </a:r>
            <a:endParaRPr sz="2400">
              <a:solidFill>
                <a:schemeClr val="dk1"/>
              </a:solidFill>
              <a:latin typeface="Trebuchet MS"/>
              <a:ea typeface="Trebuchet MS"/>
              <a:cs typeface="Trebuchet MS"/>
              <a:sym typeface="Trebuchet MS"/>
            </a:endParaRPr>
          </a:p>
          <a:p>
            <a:pPr indent="0" lvl="0" marL="1371600" marR="0" rtl="0" algn="l">
              <a:lnSpc>
                <a:spcPct val="100000"/>
              </a:lnSpc>
              <a:spcBef>
                <a:spcPts val="0"/>
              </a:spcBef>
              <a:spcAft>
                <a:spcPts val="0"/>
              </a:spcAft>
              <a:buClr>
                <a:srgbClr val="000000"/>
              </a:buClr>
              <a:buSzPts val="2400"/>
              <a:buFont typeface="Arial"/>
              <a:buNone/>
            </a:pPr>
            <a:r>
              <a:rPr lang="en-US" sz="2400">
                <a:solidFill>
                  <a:schemeClr val="dk1"/>
                </a:solidFill>
                <a:latin typeface="Trebuchet MS"/>
                <a:ea typeface="Trebuchet MS"/>
                <a:cs typeface="Trebuchet MS"/>
                <a:sym typeface="Trebuchet MS"/>
              </a:rPr>
              <a:t>Check should be made out to “De Pere High School.”</a:t>
            </a:r>
            <a:endParaRPr sz="24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txBox="1"/>
          <p:nvPr/>
        </p:nvSpPr>
        <p:spPr>
          <a:xfrm>
            <a:off x="134300" y="181100"/>
            <a:ext cx="10553400" cy="701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Facilities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Trebuchet MS"/>
                <a:ea typeface="Trebuchet MS"/>
                <a:cs typeface="Trebuchet MS"/>
                <a:sym typeface="Trebuchet MS"/>
              </a:rPr>
              <a:t>Practices Facilities</a:t>
            </a:r>
            <a:endParaRPr b="1"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rebuchet MS"/>
                <a:ea typeface="Trebuchet MS"/>
                <a:cs typeface="Trebuchet MS"/>
                <a:sym typeface="Trebuchet MS"/>
              </a:rPr>
              <a:t>	</a:t>
            </a:r>
            <a:r>
              <a:rPr i="0" lang="en-US" sz="2600" u="none" cap="none" strike="noStrike">
                <a:solidFill>
                  <a:schemeClr val="dk1"/>
                </a:solidFill>
                <a:latin typeface="Trebuchet MS"/>
                <a:ea typeface="Trebuchet MS"/>
                <a:cs typeface="Trebuchet MS"/>
                <a:sym typeface="Trebuchet MS"/>
              </a:rPr>
              <a:t>•</a:t>
            </a:r>
            <a:r>
              <a:rPr i="0" lang="en-US" sz="2500" u="none" cap="none" strike="noStrike">
                <a:solidFill>
                  <a:schemeClr val="dk1"/>
                </a:solidFill>
                <a:latin typeface="Trebuchet MS"/>
                <a:ea typeface="Trebuchet MS"/>
                <a:cs typeface="Trebuchet MS"/>
                <a:sym typeface="Trebuchet MS"/>
              </a:rPr>
              <a:t>	</a:t>
            </a:r>
            <a:r>
              <a:rPr i="0" lang="en-US" sz="2400" u="none" cap="none" strike="noStrike">
                <a:solidFill>
                  <a:schemeClr val="dk1"/>
                </a:solidFill>
                <a:latin typeface="Trebuchet MS"/>
                <a:ea typeface="Trebuchet MS"/>
                <a:cs typeface="Trebuchet MS"/>
                <a:sym typeface="Trebuchet MS"/>
              </a:rPr>
              <a:t>Pre-Season: West De Pere High School Indoor Turf Facility</a:t>
            </a:r>
            <a:endParaRPr i="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	•	In-Season: De Pere and West De Pere High School Stadiums</a:t>
            </a:r>
            <a:endParaRPr i="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			Practice sites determined based upon field availability</a:t>
            </a:r>
            <a:endParaRPr i="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	•	Strength and Conditioning Training:</a:t>
            </a:r>
            <a:endParaRPr i="0" u="none" cap="none" strike="noStrike">
              <a:solidFill>
                <a:srgbClr val="000000"/>
              </a:solidFill>
            </a:endParaRPr>
          </a:p>
          <a:p>
            <a:pPr indent="0" lvl="0" marL="1371600" marR="0" rtl="0" algn="l">
              <a:lnSpc>
                <a:spcPct val="100000"/>
              </a:lnSpc>
              <a:spcBef>
                <a:spcPts val="0"/>
              </a:spcBef>
              <a:spcAft>
                <a:spcPts val="0"/>
              </a:spcAft>
              <a:buClr>
                <a:srgbClr val="000000"/>
              </a:buClr>
              <a:buSzPts val="2400"/>
              <a:buFont typeface="Arial"/>
              <a:buNone/>
            </a:pPr>
            <a:r>
              <a:rPr lang="en-US" sz="2400" u="sng">
                <a:solidFill>
                  <a:schemeClr val="dk1"/>
                </a:solidFill>
                <a:latin typeface="Trebuchet MS"/>
                <a:ea typeface="Trebuchet MS"/>
                <a:cs typeface="Trebuchet MS"/>
                <a:sym typeface="Trebuchet MS"/>
              </a:rPr>
              <a:t>ALL</a:t>
            </a:r>
            <a:r>
              <a:rPr lang="en-US" sz="2400">
                <a:solidFill>
                  <a:schemeClr val="dk1"/>
                </a:solidFill>
                <a:latin typeface="Trebuchet MS"/>
                <a:ea typeface="Trebuchet MS"/>
                <a:cs typeface="Trebuchet MS"/>
                <a:sym typeface="Trebuchet MS"/>
              </a:rPr>
              <a:t> players (girls and boys) should attend speed and strength training at their respective high school. Sessions occur after school each day.</a:t>
            </a:r>
            <a:endParaRPr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1" i="0" lang="en-US" sz="2400" u="sng" cap="none" strike="noStrike">
                <a:solidFill>
                  <a:schemeClr val="dk1"/>
                </a:solidFill>
                <a:latin typeface="Trebuchet MS"/>
                <a:ea typeface="Trebuchet MS"/>
                <a:cs typeface="Trebuchet MS"/>
                <a:sym typeface="Trebuchet MS"/>
              </a:rPr>
              <a:t>Game Facilities</a:t>
            </a:r>
            <a:endParaRPr b="1"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Trebuchet MS"/>
                <a:ea typeface="Trebuchet MS"/>
                <a:cs typeface="Trebuchet MS"/>
                <a:sym typeface="Trebuchet MS"/>
              </a:rPr>
              <a:t>•	</a:t>
            </a:r>
            <a:r>
              <a:rPr i="0" lang="en-US" sz="2400" u="none" cap="none" strike="noStrike">
                <a:solidFill>
                  <a:schemeClr val="dk1"/>
                </a:solidFill>
                <a:latin typeface="Trebuchet MS"/>
                <a:ea typeface="Trebuchet MS"/>
                <a:cs typeface="Trebuchet MS"/>
                <a:sym typeface="Trebuchet MS"/>
              </a:rPr>
              <a:t>Home games played at De Pere High School</a:t>
            </a:r>
            <a:r>
              <a:rPr lang="en-US" sz="2400">
                <a:solidFill>
                  <a:schemeClr val="dk1"/>
                </a:solidFill>
                <a:latin typeface="Trebuchet MS"/>
                <a:ea typeface="Trebuchet MS"/>
                <a:cs typeface="Trebuchet MS"/>
                <a:sym typeface="Trebuchet MS"/>
              </a:rPr>
              <a:t>’s</a:t>
            </a:r>
            <a:r>
              <a:rPr i="0" lang="en-US" sz="2400" u="none" cap="none" strike="noStrike">
                <a:solidFill>
                  <a:schemeClr val="dk1"/>
                </a:solidFill>
                <a:latin typeface="Trebuchet MS"/>
                <a:ea typeface="Trebuchet MS"/>
                <a:cs typeface="Trebuchet MS"/>
                <a:sym typeface="Trebuchet MS"/>
              </a:rPr>
              <a:t> Nowak Field and </a:t>
            </a:r>
            <a:endParaRPr i="0" sz="2400" u="none" cap="none" strike="noStrike">
              <a:solidFill>
                <a:schemeClr val="dk1"/>
              </a:solidFill>
              <a:latin typeface="Trebuchet MS"/>
              <a:ea typeface="Trebuchet MS"/>
              <a:cs typeface="Trebuchet MS"/>
              <a:sym typeface="Trebuchet MS"/>
            </a:endParaRPr>
          </a:p>
          <a:p>
            <a:pPr indent="457200" lvl="0" marL="91440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West De Pere High School Football Field.</a:t>
            </a:r>
            <a:endParaRPr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	•	Concessions available </a:t>
            </a:r>
            <a:r>
              <a:rPr lang="en-US" sz="2400">
                <a:solidFill>
                  <a:schemeClr val="dk1"/>
                </a:solidFill>
                <a:latin typeface="Trebuchet MS"/>
                <a:ea typeface="Trebuchet MS"/>
                <a:cs typeface="Trebuchet MS"/>
                <a:sym typeface="Trebuchet MS"/>
              </a:rPr>
              <a:t>at West De Pere High School ONLY</a:t>
            </a:r>
            <a:endParaRPr sz="2400">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i="0" lang="en-US" sz="2400" u="none" cap="none" strike="noStrike">
                <a:solidFill>
                  <a:schemeClr val="dk1"/>
                </a:solidFill>
                <a:latin typeface="Trebuchet MS"/>
                <a:ea typeface="Trebuchet MS"/>
                <a:cs typeface="Trebuchet MS"/>
                <a:sym typeface="Trebuchet MS"/>
              </a:rPr>
              <a:t>	•	Game day operations managed by each team (volunteers needed)</a:t>
            </a:r>
            <a:endParaRPr i="0" u="none" cap="none" strike="noStrike">
              <a:solidFill>
                <a:srgbClr val="000000"/>
              </a:solidFill>
            </a:endParaRPr>
          </a:p>
          <a:p>
            <a:pPr indent="0" lvl="0" marL="0" marR="0" rtl="0" algn="l">
              <a:lnSpc>
                <a:spcPct val="100000"/>
              </a:lnSpc>
              <a:spcBef>
                <a:spcPts val="0"/>
              </a:spcBef>
              <a:spcAft>
                <a:spcPts val="0"/>
              </a:spcAft>
              <a:buClr>
                <a:srgbClr val="000000"/>
              </a:buClr>
              <a:buSzPts val="2400"/>
              <a:buFont typeface="Arial"/>
              <a:buNone/>
            </a:pPr>
            <a:r>
              <a:t/>
            </a:r>
            <a:endParaRPr i="0" sz="2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i="0" sz="2000" u="none" cap="none" strike="noStrike">
              <a:solidFill>
                <a:schemeClr val="accent2"/>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5"/>
          <p:cNvSpPr txBox="1"/>
          <p:nvPr/>
        </p:nvSpPr>
        <p:spPr>
          <a:xfrm>
            <a:off x="114300" y="148590"/>
            <a:ext cx="9032700" cy="283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Apparel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200"/>
              <a:buFont typeface="Arial"/>
              <a:buNone/>
            </a:pPr>
            <a:r>
              <a:t/>
            </a:r>
            <a:endParaRPr b="1" i="0" sz="3200" u="none" cap="none" strike="noStrike">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4800"/>
              <a:buFont typeface="Arial"/>
              <a:buNone/>
            </a:pPr>
            <a:r>
              <a:t/>
            </a:r>
            <a:endParaRPr b="1" i="0" sz="4800" u="none" cap="none" strike="noStrike">
              <a:solidFill>
                <a:schemeClr val="accent2"/>
              </a:solidFill>
              <a:latin typeface="Trebuchet MS"/>
              <a:ea typeface="Trebuchet MS"/>
              <a:cs typeface="Trebuchet MS"/>
              <a:sym typeface="Trebuchet MS"/>
            </a:endParaRPr>
          </a:p>
        </p:txBody>
      </p:sp>
      <p:sp>
        <p:nvSpPr>
          <p:cNvPr id="165" name="Google Shape;165;p5"/>
          <p:cNvSpPr txBox="1"/>
          <p:nvPr/>
        </p:nvSpPr>
        <p:spPr>
          <a:xfrm>
            <a:off x="696650" y="4243825"/>
            <a:ext cx="9032700" cy="3155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500"/>
              <a:buFont typeface="Arial"/>
              <a:buNone/>
            </a:pPr>
            <a:r>
              <a:rPr lang="en-US" sz="3200" u="sng">
                <a:solidFill>
                  <a:schemeClr val="hlink"/>
                </a:solidFill>
                <a:latin typeface="Trebuchet MS"/>
                <a:ea typeface="Trebuchet MS"/>
                <a:cs typeface="Trebuchet MS"/>
                <a:sym typeface="Trebuchet MS"/>
                <a:hlinkClick r:id="rId3"/>
              </a:rPr>
              <a:t>https://graciedesigns.com/collections/de-pere-central-lacrosse</a:t>
            </a:r>
            <a:endParaRPr sz="3200">
              <a:solidFill>
                <a:schemeClr val="accen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sz="3000">
              <a:solidFill>
                <a:schemeClr val="accent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rPr b="1" lang="en-US" sz="3200">
                <a:solidFill>
                  <a:schemeClr val="dk1"/>
                </a:solidFill>
                <a:latin typeface="Trebuchet MS"/>
                <a:ea typeface="Trebuchet MS"/>
                <a:cs typeface="Trebuchet MS"/>
                <a:sym typeface="Trebuchet MS"/>
              </a:rPr>
              <a:t>You may access this link at deperelax.com on the landing page</a:t>
            </a:r>
            <a:endParaRPr b="1" i="0" sz="32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500"/>
              <a:buFont typeface="Arial"/>
              <a:buNone/>
            </a:pPr>
            <a:r>
              <a:t/>
            </a:r>
            <a:endParaRPr b="1" i="0" sz="3500" u="none" cap="none" strike="noStrike">
              <a:solidFill>
                <a:schemeClr val="accent1"/>
              </a:solidFill>
              <a:latin typeface="Trebuchet MS"/>
              <a:ea typeface="Trebuchet MS"/>
              <a:cs typeface="Trebuchet MS"/>
              <a:sym typeface="Trebuchet MS"/>
            </a:endParaRPr>
          </a:p>
        </p:txBody>
      </p:sp>
      <p:pic>
        <p:nvPicPr>
          <p:cNvPr id="166" name="Google Shape;166;p5"/>
          <p:cNvPicPr preferRelativeResize="0"/>
          <p:nvPr/>
        </p:nvPicPr>
        <p:blipFill>
          <a:blip r:embed="rId4">
            <a:alphaModFix/>
          </a:blip>
          <a:stretch>
            <a:fillRect/>
          </a:stretch>
        </p:blipFill>
        <p:spPr>
          <a:xfrm>
            <a:off x="1437250" y="919800"/>
            <a:ext cx="6213025" cy="3324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nvSpPr>
        <p:spPr>
          <a:xfrm>
            <a:off x="114300" y="148590"/>
            <a:ext cx="9032700" cy="680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accent2"/>
                </a:solidFill>
                <a:latin typeface="Trebuchet MS"/>
                <a:ea typeface="Trebuchet MS"/>
                <a:cs typeface="Trebuchet MS"/>
                <a:sym typeface="Trebuchet MS"/>
              </a:rPr>
              <a:t>De Pere Lacrosse: Apparel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sz="3600" u="sng">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600" u="sng" cap="none" strike="noStrike">
                <a:solidFill>
                  <a:schemeClr val="dk1"/>
                </a:solidFill>
                <a:latin typeface="Trebuchet MS"/>
                <a:ea typeface="Trebuchet MS"/>
                <a:cs typeface="Trebuchet MS"/>
                <a:sym typeface="Trebuchet MS"/>
              </a:rPr>
              <a:t>Boathouse: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Optional Items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Team Jacket: $1</a:t>
            </a:r>
            <a:r>
              <a:rPr b="1" lang="en-US" sz="3600">
                <a:solidFill>
                  <a:schemeClr val="dk1"/>
                </a:solidFill>
                <a:latin typeface="Trebuchet MS"/>
                <a:ea typeface="Trebuchet MS"/>
                <a:cs typeface="Trebuchet MS"/>
                <a:sym typeface="Trebuchet MS"/>
              </a:rPr>
              <a:t>07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	</a:t>
            </a:r>
            <a:r>
              <a:rPr b="1" i="0" lang="en-US" sz="36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Shooter Shirt: $</a:t>
            </a:r>
            <a:r>
              <a:rPr b="1" lang="en-US" sz="3600">
                <a:solidFill>
                  <a:schemeClr val="dk1"/>
                </a:solidFill>
                <a:latin typeface="Trebuchet MS"/>
                <a:ea typeface="Trebuchet MS"/>
                <a:cs typeface="Trebuchet MS"/>
                <a:sym typeface="Trebuchet MS"/>
              </a:rPr>
              <a:t>57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1" lang="en-US" sz="2800">
                <a:solidFill>
                  <a:schemeClr val="dk1"/>
                </a:solidFill>
                <a:latin typeface="Trebuchet MS"/>
                <a:ea typeface="Trebuchet MS"/>
                <a:cs typeface="Trebuchet MS"/>
                <a:sym typeface="Trebuchet MS"/>
              </a:rPr>
              <a:t>   </a:t>
            </a:r>
            <a:r>
              <a:rPr b="1" i="0" lang="en-US" sz="2800" u="none" cap="none" strike="noStrike">
                <a:solidFill>
                  <a:schemeClr val="dk1"/>
                </a:solidFill>
                <a:latin typeface="Trebuchet MS"/>
                <a:ea typeface="Trebuchet MS"/>
                <a:cs typeface="Trebuchet MS"/>
                <a:sym typeface="Trebuchet MS"/>
              </a:rPr>
              <a:t>Online ordering will be available soon!</a:t>
            </a:r>
            <a:endParaRPr b="1" i="0" sz="4800" u="none" cap="none" strike="noStrike">
              <a:solidFill>
                <a:schemeClr val="accent2"/>
              </a:solidFill>
              <a:latin typeface="Trebuchet MS"/>
              <a:ea typeface="Trebuchet MS"/>
              <a:cs typeface="Trebuchet MS"/>
              <a:sym typeface="Trebuchet MS"/>
            </a:endParaRPr>
          </a:p>
        </p:txBody>
      </p:sp>
      <p:pic>
        <p:nvPicPr>
          <p:cNvPr id="172" name="Google Shape;172;p6"/>
          <p:cNvPicPr preferRelativeResize="0"/>
          <p:nvPr/>
        </p:nvPicPr>
        <p:blipFill>
          <a:blip r:embed="rId3">
            <a:alphaModFix/>
          </a:blip>
          <a:stretch>
            <a:fillRect/>
          </a:stretch>
        </p:blipFill>
        <p:spPr>
          <a:xfrm>
            <a:off x="4718300" y="4100278"/>
            <a:ext cx="5650950" cy="2321895"/>
          </a:xfrm>
          <a:prstGeom prst="rect">
            <a:avLst/>
          </a:prstGeom>
          <a:noFill/>
          <a:ln>
            <a:noFill/>
          </a:ln>
        </p:spPr>
      </p:pic>
      <p:pic>
        <p:nvPicPr>
          <p:cNvPr id="173" name="Google Shape;173;p6"/>
          <p:cNvPicPr preferRelativeResize="0"/>
          <p:nvPr/>
        </p:nvPicPr>
        <p:blipFill>
          <a:blip r:embed="rId4">
            <a:alphaModFix/>
          </a:blip>
          <a:stretch>
            <a:fillRect/>
          </a:stretch>
        </p:blipFill>
        <p:spPr>
          <a:xfrm>
            <a:off x="5329425" y="1124000"/>
            <a:ext cx="4428700" cy="28346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28963f7129_3_4"/>
          <p:cNvSpPr/>
          <p:nvPr/>
        </p:nvSpPr>
        <p:spPr>
          <a:xfrm>
            <a:off x="250525" y="125250"/>
            <a:ext cx="9641700" cy="658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2"/>
                </a:solidFill>
                <a:latin typeface="Trebuchet MS"/>
                <a:ea typeface="Trebuchet MS"/>
                <a:cs typeface="Trebuchet MS"/>
                <a:sym typeface="Trebuchet MS"/>
              </a:rPr>
              <a:t>De Pere Lacrosse: </a:t>
            </a:r>
            <a:r>
              <a:rPr b="1" lang="en-US" sz="4400">
                <a:solidFill>
                  <a:schemeClr val="accent2"/>
                </a:solidFill>
                <a:latin typeface="Trebuchet MS"/>
                <a:ea typeface="Trebuchet MS"/>
                <a:cs typeface="Trebuchet MS"/>
                <a:sym typeface="Trebuchet MS"/>
              </a:rPr>
              <a:t>Fundraising</a:t>
            </a:r>
            <a:endParaRPr b="1" sz="44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Goal is to raise $8,000 via Sponsorships.</a:t>
            </a:r>
            <a:endParaRPr b="0" i="0" sz="2400" u="none" cap="none" strike="noStrike">
              <a:solidFill>
                <a:srgbClr val="000000"/>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Sponsorship Flyer explains different levels.</a:t>
            </a:r>
            <a:endParaRPr b="0" i="0" sz="2400" u="none" cap="none" strike="noStrike">
              <a:solidFill>
                <a:srgbClr val="000000"/>
              </a:solidFill>
              <a:latin typeface="Arial"/>
              <a:ea typeface="Arial"/>
              <a:cs typeface="Arial"/>
              <a:sym typeface="Arial"/>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Players/Families will earn back 10% of the value of each sponsorship they sell.</a:t>
            </a:r>
            <a:endParaRPr b="1" sz="2400">
              <a:solidFill>
                <a:schemeClr val="dk1"/>
              </a:solidFill>
              <a:latin typeface="Trebuchet MS"/>
              <a:ea typeface="Trebuchet MS"/>
              <a:cs typeface="Trebuchet MS"/>
              <a:sym typeface="Trebuchet MS"/>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Each player is required to “solicit” (not necessarily sell) to a minimum of 2 businesses.</a:t>
            </a:r>
            <a:endParaRPr b="1" sz="2400">
              <a:solidFill>
                <a:schemeClr val="dk1"/>
              </a:solidFill>
              <a:latin typeface="Trebuchet MS"/>
              <a:ea typeface="Trebuchet MS"/>
              <a:cs typeface="Trebuchet MS"/>
              <a:sym typeface="Trebuchet MS"/>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Last year’s sponsors will be approached by same players or coaches that obtained their sponsorship last year.</a:t>
            </a:r>
            <a:endParaRPr b="1" sz="2400">
              <a:solidFill>
                <a:schemeClr val="dk1"/>
              </a:solidFill>
              <a:latin typeface="Trebuchet MS"/>
              <a:ea typeface="Trebuchet MS"/>
              <a:cs typeface="Trebuchet MS"/>
              <a:sym typeface="Trebuchet MS"/>
            </a:endParaRPr>
          </a:p>
          <a:p>
            <a:pPr indent="-381000" lvl="0" marL="457200" marR="0" rtl="0" algn="l">
              <a:lnSpc>
                <a:spcPct val="150000"/>
              </a:lnSpc>
              <a:spcBef>
                <a:spcPts val="0"/>
              </a:spcBef>
              <a:spcAft>
                <a:spcPts val="0"/>
              </a:spcAft>
              <a:buClr>
                <a:schemeClr val="dk1"/>
              </a:buClr>
              <a:buSzPts val="2400"/>
              <a:buFont typeface="Trebuchet MS"/>
              <a:buChar char="●"/>
            </a:pPr>
            <a:r>
              <a:rPr b="1" lang="en-US" sz="2400">
                <a:solidFill>
                  <a:schemeClr val="dk1"/>
                </a:solidFill>
                <a:latin typeface="Trebuchet MS"/>
                <a:ea typeface="Trebuchet MS"/>
                <a:cs typeface="Trebuchet MS"/>
                <a:sym typeface="Trebuchet MS"/>
              </a:rPr>
              <a:t>For any new businesses, please connect with Eric Zeise to confirm the additional sponsorships for this year.</a:t>
            </a:r>
            <a:endParaRPr b="1" sz="2400">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328963f7129_3_0"/>
          <p:cNvSpPr/>
          <p:nvPr/>
        </p:nvSpPr>
        <p:spPr>
          <a:xfrm>
            <a:off x="250525" y="125251"/>
            <a:ext cx="11223300" cy="619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2"/>
                </a:solidFill>
                <a:latin typeface="Trebuchet MS"/>
                <a:ea typeface="Trebuchet MS"/>
                <a:cs typeface="Trebuchet MS"/>
                <a:sym typeface="Trebuchet MS"/>
              </a:rPr>
              <a:t>De Pere Lacrosse: </a:t>
            </a:r>
            <a:r>
              <a:rPr b="1" lang="en-US" sz="4400">
                <a:solidFill>
                  <a:schemeClr val="accent2"/>
                </a:solidFill>
                <a:latin typeface="Trebuchet MS"/>
                <a:ea typeface="Trebuchet MS"/>
                <a:cs typeface="Trebuchet MS"/>
                <a:sym typeface="Trebuchet MS"/>
              </a:rPr>
              <a:t>Volunteering</a:t>
            </a:r>
            <a:endParaRPr b="1" sz="44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431800" lvl="0" marL="457200" marR="0" rtl="0" algn="l">
              <a:lnSpc>
                <a:spcPct val="150000"/>
              </a:lnSpc>
              <a:spcBef>
                <a:spcPts val="0"/>
              </a:spcBef>
              <a:spcAft>
                <a:spcPts val="0"/>
              </a:spcAft>
              <a:buClr>
                <a:schemeClr val="dk1"/>
              </a:buClr>
              <a:buSzPts val="3200"/>
              <a:buFont typeface="Trebuchet MS"/>
              <a:buChar char="●"/>
            </a:pPr>
            <a:r>
              <a:rPr i="0" lang="en-US" sz="3200" u="none" cap="none" strike="noStrike">
                <a:solidFill>
                  <a:schemeClr val="dk1"/>
                </a:solidFill>
                <a:latin typeface="Trebuchet MS"/>
                <a:ea typeface="Trebuchet MS"/>
                <a:cs typeface="Trebuchet MS"/>
                <a:sym typeface="Trebuchet MS"/>
              </a:rPr>
              <a:t>New website will further </a:t>
            </a:r>
            <a:r>
              <a:rPr lang="en-US" sz="3200">
                <a:solidFill>
                  <a:schemeClr val="dk1"/>
                </a:solidFill>
                <a:latin typeface="Trebuchet MS"/>
                <a:ea typeface="Trebuchet MS"/>
                <a:cs typeface="Trebuchet MS"/>
                <a:sym typeface="Trebuchet MS"/>
              </a:rPr>
              <a:t>describe duties</a:t>
            </a:r>
            <a:endParaRPr sz="3200">
              <a:solidFill>
                <a:schemeClr val="dk1"/>
              </a:solidFill>
              <a:latin typeface="Trebuchet MS"/>
              <a:ea typeface="Trebuchet MS"/>
              <a:cs typeface="Trebuchet MS"/>
              <a:sym typeface="Trebuchet MS"/>
            </a:endParaRPr>
          </a:p>
          <a:p>
            <a:pPr indent="-431800" lvl="0" marL="457200" marR="0" rtl="0" algn="l">
              <a:lnSpc>
                <a:spcPct val="150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Likely to use Sign Up Genius for actual sign up</a:t>
            </a:r>
            <a:endParaRPr sz="3200">
              <a:solidFill>
                <a:schemeClr val="dk1"/>
              </a:solidFill>
              <a:latin typeface="Trebuchet MS"/>
              <a:ea typeface="Trebuchet MS"/>
              <a:cs typeface="Trebuchet MS"/>
              <a:sym typeface="Trebuchet MS"/>
            </a:endParaRPr>
          </a:p>
          <a:p>
            <a:pPr indent="-431800" lvl="0" marL="457200" marR="0" rtl="0" algn="l">
              <a:lnSpc>
                <a:spcPct val="150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2 shifts for boys plus 1 Brat Barn in Summer</a:t>
            </a:r>
            <a:endParaRPr sz="3200">
              <a:solidFill>
                <a:schemeClr val="dk1"/>
              </a:solidFill>
              <a:latin typeface="Trebuchet MS"/>
              <a:ea typeface="Trebuchet MS"/>
              <a:cs typeface="Trebuchet MS"/>
              <a:sym typeface="Trebuchet MS"/>
            </a:endParaRPr>
          </a:p>
          <a:p>
            <a:pPr indent="-431800" lvl="0" marL="457200" marR="0" rtl="0" algn="l">
              <a:lnSpc>
                <a:spcPct val="150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3 shifts for girls plus 1 Brat Barn in Summer</a:t>
            </a:r>
            <a:endParaRPr sz="3200">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People filling season-long positions will not be required to sign up for any game-to-game shift duties</a:t>
            </a:r>
            <a:endParaRPr sz="3200">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3200"/>
              <a:buFont typeface="Arial"/>
              <a:buNone/>
            </a:pPr>
            <a:r>
              <a:t/>
            </a:r>
            <a:endParaRPr sz="32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328aa051acc_1_6"/>
          <p:cNvSpPr/>
          <p:nvPr/>
        </p:nvSpPr>
        <p:spPr>
          <a:xfrm>
            <a:off x="250525" y="125244"/>
            <a:ext cx="11223300" cy="5860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accent2"/>
                </a:solidFill>
                <a:latin typeface="Trebuchet MS"/>
                <a:ea typeface="Trebuchet MS"/>
                <a:cs typeface="Trebuchet MS"/>
                <a:sym typeface="Trebuchet MS"/>
              </a:rPr>
              <a:t>D</a:t>
            </a:r>
            <a:r>
              <a:rPr b="1" lang="en-US" sz="4400">
                <a:solidFill>
                  <a:schemeClr val="accent2"/>
                </a:solidFill>
                <a:latin typeface="Trebuchet MS"/>
                <a:ea typeface="Trebuchet MS"/>
                <a:cs typeface="Trebuchet MS"/>
                <a:sym typeface="Trebuchet MS"/>
              </a:rPr>
              <a:t>P</a:t>
            </a:r>
            <a:r>
              <a:rPr b="1" i="0" lang="en-US" sz="4400" u="none" cap="none" strike="noStrike">
                <a:solidFill>
                  <a:schemeClr val="accent2"/>
                </a:solidFill>
                <a:latin typeface="Trebuchet MS"/>
                <a:ea typeface="Trebuchet MS"/>
                <a:cs typeface="Trebuchet MS"/>
                <a:sym typeface="Trebuchet MS"/>
              </a:rPr>
              <a:t> Lacrosse: Girls </a:t>
            </a:r>
            <a:r>
              <a:rPr b="1" lang="en-US" sz="4400">
                <a:solidFill>
                  <a:schemeClr val="accent2"/>
                </a:solidFill>
                <a:latin typeface="Trebuchet MS"/>
                <a:ea typeface="Trebuchet MS"/>
                <a:cs typeface="Trebuchet MS"/>
                <a:sym typeface="Trebuchet MS"/>
              </a:rPr>
              <a:t>Volunteering</a:t>
            </a:r>
            <a:endParaRPr b="1" sz="4400">
              <a:solidFill>
                <a:schemeClr val="accent2"/>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b="1" lang="en-US" sz="3200">
                <a:solidFill>
                  <a:schemeClr val="dk1"/>
                </a:solidFill>
                <a:latin typeface="Trebuchet MS"/>
                <a:ea typeface="Trebuchet MS"/>
                <a:cs typeface="Trebuchet MS"/>
                <a:sym typeface="Trebuchet MS"/>
              </a:rPr>
              <a:t>Girls season–long positions:</a:t>
            </a:r>
            <a:endParaRPr sz="32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US" sz="3200">
                <a:solidFill>
                  <a:schemeClr val="dk1"/>
                </a:solidFill>
                <a:latin typeface="Trebuchet MS"/>
                <a:ea typeface="Trebuchet MS"/>
                <a:cs typeface="Trebuchet MS"/>
                <a:sym typeface="Trebuchet MS"/>
              </a:rPr>
              <a:t>Public address (filled), team photographer (1), banquet organizers (2), social media specialist (1) </a:t>
            </a:r>
            <a:endParaRPr sz="3200">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b="1" lang="en-US" sz="3200">
                <a:solidFill>
                  <a:schemeClr val="dk1"/>
                </a:solidFill>
                <a:latin typeface="Trebuchet MS"/>
                <a:ea typeface="Trebuchet MS"/>
                <a:cs typeface="Trebuchet MS"/>
                <a:sym typeface="Trebuchet MS"/>
              </a:rPr>
              <a:t>Girls game-by-game needs:</a:t>
            </a:r>
            <a:r>
              <a:rPr lang="en-US" sz="3200">
                <a:solidFill>
                  <a:schemeClr val="dk1"/>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None/>
            </a:pPr>
            <a:r>
              <a:rPr lang="en-US" sz="3200">
                <a:solidFill>
                  <a:schemeClr val="dk1"/>
                </a:solidFill>
                <a:latin typeface="Trebuchet MS"/>
                <a:ea typeface="Trebuchet MS"/>
                <a:cs typeface="Trebuchet MS"/>
                <a:sym typeface="Trebuchet MS"/>
              </a:rPr>
              <a:t>Pre-game set up (2), scorer’s table (1 JV, 1 V), stats/spotters (2 JV, 2 V), scoreboard (1 JV, 1 V), video board (@WDP HS only), post-game clean up (2), 50/50 raffle (2), team dinners (1 on eve of home games)</a:t>
            </a:r>
            <a:endParaRPr sz="3200">
              <a:solidFill>
                <a:schemeClr val="dk1"/>
              </a:solidFill>
              <a:latin typeface="Trebuchet MS"/>
              <a:ea typeface="Trebuchet MS"/>
              <a:cs typeface="Trebuchet MS"/>
              <a:sym typeface="Trebuchet MS"/>
            </a:endParaRPr>
          </a:p>
          <a:p>
            <a:pPr indent="-431800" lvl="0" marL="457200" marR="0" rtl="0" algn="l">
              <a:lnSpc>
                <a:spcPct val="100000"/>
              </a:lnSpc>
              <a:spcBef>
                <a:spcPts val="0"/>
              </a:spcBef>
              <a:spcAft>
                <a:spcPts val="0"/>
              </a:spcAft>
              <a:buClr>
                <a:schemeClr val="dk1"/>
              </a:buClr>
              <a:buSzPts val="3200"/>
              <a:buFont typeface="Trebuchet MS"/>
              <a:buChar char="●"/>
            </a:pPr>
            <a:r>
              <a:rPr lang="en-US" sz="3200">
                <a:solidFill>
                  <a:schemeClr val="dk1"/>
                </a:solidFill>
                <a:latin typeface="Trebuchet MS"/>
                <a:ea typeface="Trebuchet MS"/>
                <a:cs typeface="Trebuchet MS"/>
                <a:sym typeface="Trebuchet MS"/>
              </a:rPr>
              <a:t>Play Day will require a number of each of these</a:t>
            </a:r>
            <a:endParaRPr sz="3200">
              <a:solidFill>
                <a:schemeClr val="dk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2017-01-24T22:12:10Z</dcterms:created>
  <dc:creator>Microsoft Office User</dc:creator>
</cp:coreProperties>
</file>