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300" r:id="rId18"/>
    <p:sldId id="272" r:id="rId19"/>
    <p:sldId id="297" r:id="rId20"/>
    <p:sldId id="298" r:id="rId21"/>
    <p:sldId id="299" r:id="rId22"/>
    <p:sldId id="275" r:id="rId23"/>
    <p:sldId id="277" r:id="rId24"/>
    <p:sldId id="296" r:id="rId25"/>
    <p:sldId id="294" r:id="rId26"/>
    <p:sldId id="274" r:id="rId27"/>
    <p:sldId id="292"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9144000" cy="6858000" type="screen4x3"/>
  <p:notesSz cx="9144000" cy="6858000"/>
  <p:embeddedFontLst>
    <p:embeddedFont>
      <p:font typeface="Quattrocento Sans" panose="020B0502050000020003" pitchFamily="34" charset="0"/>
      <p:regular r:id="rId43"/>
      <p:bold r:id="rId44"/>
      <p:italic r:id="rId45"/>
      <p:boldItalic r:id="rId46"/>
    </p:embeddedFont>
    <p:embeddedFont>
      <p:font typeface="Red Hat Display" panose="02010303040201060303"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TpYjmfF9t7ReRqsayp6oLVB43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DAVID MALAK" userId="8af316fc-4cfd-415d-a632-e5002c2697d9" providerId="ADAL" clId="{709DDD85-14E8-4E5A-BA36-03EE50D81964}"/>
    <pc:docChg chg="modSld">
      <pc:chgData name="JOEL DAVID MALAK" userId="8af316fc-4cfd-415d-a632-e5002c2697d9" providerId="ADAL" clId="{709DDD85-14E8-4E5A-BA36-03EE50D81964}" dt="2025-03-12T17:52:44.542" v="586" actId="20577"/>
      <pc:docMkLst>
        <pc:docMk/>
      </pc:docMkLst>
      <pc:sldChg chg="modSp mod">
        <pc:chgData name="JOEL DAVID MALAK" userId="8af316fc-4cfd-415d-a632-e5002c2697d9" providerId="ADAL" clId="{709DDD85-14E8-4E5A-BA36-03EE50D81964}" dt="2025-03-06T00:48:22.309" v="0" actId="14100"/>
        <pc:sldMkLst>
          <pc:docMk/>
          <pc:sldMk cId="0" sldId="289"/>
        </pc:sldMkLst>
        <pc:picChg chg="mod">
          <ac:chgData name="JOEL DAVID MALAK" userId="8af316fc-4cfd-415d-a632-e5002c2697d9" providerId="ADAL" clId="{709DDD85-14E8-4E5A-BA36-03EE50D81964}" dt="2025-03-06T00:48:22.309" v="0" actId="14100"/>
          <ac:picMkLst>
            <pc:docMk/>
            <pc:sldMk cId="0" sldId="289"/>
            <ac:picMk id="258" creationId="{00000000-0000-0000-0000-000000000000}"/>
          </ac:picMkLst>
        </pc:picChg>
      </pc:sldChg>
      <pc:sldChg chg="modSp mod">
        <pc:chgData name="JOEL DAVID MALAK" userId="8af316fc-4cfd-415d-a632-e5002c2697d9" providerId="ADAL" clId="{709DDD85-14E8-4E5A-BA36-03EE50D81964}" dt="2025-03-12T17:52:44.542" v="586" actId="20577"/>
        <pc:sldMkLst>
          <pc:docMk/>
          <pc:sldMk cId="887380346" sldId="296"/>
        </pc:sldMkLst>
        <pc:spChg chg="mod">
          <ac:chgData name="JOEL DAVID MALAK" userId="8af316fc-4cfd-415d-a632-e5002c2697d9" providerId="ADAL" clId="{709DDD85-14E8-4E5A-BA36-03EE50D81964}" dt="2025-03-12T17:52:44.542" v="586" actId="20577"/>
          <ac:spMkLst>
            <pc:docMk/>
            <pc:sldMk cId="887380346" sldId="296"/>
            <ac:spMk id="164" creationId="{66A5C4E5-58AA-BD73-A54B-2DAEC0BB5443}"/>
          </ac:spMkLst>
        </pc:spChg>
      </pc:sldChg>
      <pc:sldChg chg="modSp mod modNotesTx">
        <pc:chgData name="JOEL DAVID MALAK" userId="8af316fc-4cfd-415d-a632-e5002c2697d9" providerId="ADAL" clId="{709DDD85-14E8-4E5A-BA36-03EE50D81964}" dt="2025-03-12T00:59:34.183" v="563" actId="20577"/>
        <pc:sldMkLst>
          <pc:docMk/>
          <pc:sldMk cId="1192961085" sldId="299"/>
        </pc:sldMkLst>
        <pc:spChg chg="mod">
          <ac:chgData name="JOEL DAVID MALAK" userId="8af316fc-4cfd-415d-a632-e5002c2697d9" providerId="ADAL" clId="{709DDD85-14E8-4E5A-BA36-03EE50D81964}" dt="2025-03-12T00:58:52.523" v="1" actId="20577"/>
          <ac:spMkLst>
            <pc:docMk/>
            <pc:sldMk cId="1192961085" sldId="299"/>
            <ac:spMk id="153" creationId="{E025F7C6-523A-C076-DD8E-2557A11DCB5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 name="Google Shape;5;n"/>
          <p:cNvSpPr>
            <a:spLocks noGrp="1" noRot="1" noChangeAspect="1"/>
          </p:cNvSpPr>
          <p:nvPr>
            <p:ph type="sldImg" idx="3"/>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a:t>
            </a:fld>
            <a:endParaRPr sz="120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usalacrosse.com/league-standards-safety-and-risk-management"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www.usalacrosse.com/sites/default/files/documents/Safety/EAP-Guidelines.pdf" TargetMode="External"/><Relationship Id="rId4" Type="http://schemas.openxmlformats.org/officeDocument/2006/relationships/hyperlink" Target="https://www.usalacrosse.com/health-safety-guidelines"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usalacrosse.com/league-standards-safety-and-risk-management"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www.usalacrosse.com/sites/default/files/documents/Safety/EAP-Guidelines.pdf" TargetMode="External"/><Relationship Id="rId4" Type="http://schemas.openxmlformats.org/officeDocument/2006/relationships/hyperlink" Target="https://www.usalacrosse.com/health-safety-guidelines"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 like to remind kids that not only are they wearing our team name, they are also wearing an easy to read number.  If you are doing something you shouldn’t it will get reported and it’s really easy to be identified.</a:t>
            </a:r>
            <a:endParaRPr/>
          </a:p>
        </p:txBody>
      </p:sp>
      <p:sp>
        <p:nvSpPr>
          <p:cNvPr id="111" name="Google Shape;111;p1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1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Also mention the 24 hour rule for parents and kids.</a:t>
            </a:r>
            <a:endParaRPr/>
          </a:p>
        </p:txBody>
      </p:sp>
      <p:sp>
        <p:nvSpPr>
          <p:cNvPr id="131" name="Google Shape;131;p1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1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C2EEF684-49B5-1822-2E15-5EE271F6425A}"/>
            </a:ext>
          </a:extLst>
        </p:cNvPr>
        <p:cNvGrpSpPr/>
        <p:nvPr/>
      </p:nvGrpSpPr>
      <p:grpSpPr>
        <a:xfrm>
          <a:off x="0" y="0"/>
          <a:ext cx="0" cy="0"/>
          <a:chOff x="0" y="0"/>
          <a:chExt cx="0" cy="0"/>
        </a:xfrm>
      </p:grpSpPr>
      <p:sp>
        <p:nvSpPr>
          <p:cNvPr id="155" name="Google Shape;155;p18:notes">
            <a:extLst>
              <a:ext uri="{FF2B5EF4-FFF2-40B4-BE49-F238E27FC236}">
                <a16:creationId xmlns:a16="http://schemas.microsoft.com/office/drawing/2014/main" id="{F1BF33DA-75DC-2FE7-C09C-95AB39C6A9CE}"/>
              </a:ext>
            </a:extLst>
          </p:cNvPr>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8:notes">
            <a:extLst>
              <a:ext uri="{FF2B5EF4-FFF2-40B4-BE49-F238E27FC236}">
                <a16:creationId xmlns:a16="http://schemas.microsoft.com/office/drawing/2014/main" id="{0D66D154-0488-3677-79A1-E54051AF5B18}"/>
              </a:ext>
            </a:extLst>
          </p:cNvPr>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5944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FB69B025-B0F2-6146-AE5A-715E21CF1419}"/>
            </a:ext>
          </a:extLst>
        </p:cNvPr>
        <p:cNvGrpSpPr/>
        <p:nvPr/>
      </p:nvGrpSpPr>
      <p:grpSpPr>
        <a:xfrm>
          <a:off x="0" y="0"/>
          <a:ext cx="0" cy="0"/>
          <a:chOff x="0" y="0"/>
          <a:chExt cx="0" cy="0"/>
        </a:xfrm>
      </p:grpSpPr>
      <p:sp>
        <p:nvSpPr>
          <p:cNvPr id="149" name="Google Shape;149;p17:notes">
            <a:extLst>
              <a:ext uri="{FF2B5EF4-FFF2-40B4-BE49-F238E27FC236}">
                <a16:creationId xmlns:a16="http://schemas.microsoft.com/office/drawing/2014/main" id="{0282A77B-FEEF-C10F-AD8D-38FC8A45A56B}"/>
              </a:ext>
            </a:extLst>
          </p:cNvPr>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7:notes">
            <a:extLst>
              <a:ext uri="{FF2B5EF4-FFF2-40B4-BE49-F238E27FC236}">
                <a16:creationId xmlns:a16="http://schemas.microsoft.com/office/drawing/2014/main" id="{9103F625-18AD-D1F6-D713-96A3470E9EC7}"/>
              </a:ext>
            </a:extLst>
          </p:cNvPr>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707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Lets make sure we get this updated from Tom.  Also include Pizza Pit as they are helping.</a:t>
            </a:r>
            <a:endParaRPr/>
          </a:p>
        </p:txBody>
      </p:sp>
      <p:sp>
        <p:nvSpPr>
          <p:cNvPr id="53" name="Google Shape;53;p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6C53D1D5-79A4-7902-A3C0-4C75DF18D093}"/>
            </a:ext>
          </a:extLst>
        </p:cNvPr>
        <p:cNvGrpSpPr/>
        <p:nvPr/>
      </p:nvGrpSpPr>
      <p:grpSpPr>
        <a:xfrm>
          <a:off x="0" y="0"/>
          <a:ext cx="0" cy="0"/>
          <a:chOff x="0" y="0"/>
          <a:chExt cx="0" cy="0"/>
        </a:xfrm>
      </p:grpSpPr>
      <p:sp>
        <p:nvSpPr>
          <p:cNvPr id="149" name="Google Shape;149;p17:notes">
            <a:extLst>
              <a:ext uri="{FF2B5EF4-FFF2-40B4-BE49-F238E27FC236}">
                <a16:creationId xmlns:a16="http://schemas.microsoft.com/office/drawing/2014/main" id="{99906DC0-0239-AEED-929F-0F7BBD72CC71}"/>
              </a:ext>
            </a:extLst>
          </p:cNvPr>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7:notes">
            <a:extLst>
              <a:ext uri="{FF2B5EF4-FFF2-40B4-BE49-F238E27FC236}">
                <a16:creationId xmlns:a16="http://schemas.microsoft.com/office/drawing/2014/main" id="{4C2C34FB-0D1A-FBE3-E186-8F8F6932C319}"/>
              </a:ext>
            </a:extLst>
          </p:cNvPr>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247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7D7CA8C0-22E8-E8EF-E772-DA6BF853C113}"/>
            </a:ext>
          </a:extLst>
        </p:cNvPr>
        <p:cNvGrpSpPr/>
        <p:nvPr/>
      </p:nvGrpSpPr>
      <p:grpSpPr>
        <a:xfrm>
          <a:off x="0" y="0"/>
          <a:ext cx="0" cy="0"/>
          <a:chOff x="0" y="0"/>
          <a:chExt cx="0" cy="0"/>
        </a:xfrm>
      </p:grpSpPr>
      <p:sp>
        <p:nvSpPr>
          <p:cNvPr id="149" name="Google Shape;149;p17:notes">
            <a:extLst>
              <a:ext uri="{FF2B5EF4-FFF2-40B4-BE49-F238E27FC236}">
                <a16:creationId xmlns:a16="http://schemas.microsoft.com/office/drawing/2014/main" id="{B5965C67-953A-FAAF-5ABD-71CFDFAEF913}"/>
              </a:ext>
            </a:extLst>
          </p:cNvPr>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indent="457200" rtl="0"/>
            <a:endParaRPr lang="en-US" sz="1200" dirty="0">
              <a:latin typeface="Red Hat Display"/>
              <a:ea typeface="Red Hat Display"/>
              <a:cs typeface="Red Hat Display"/>
            </a:endParaRPr>
          </a:p>
        </p:txBody>
      </p:sp>
      <p:sp>
        <p:nvSpPr>
          <p:cNvPr id="150" name="Google Shape;150;p17:notes">
            <a:extLst>
              <a:ext uri="{FF2B5EF4-FFF2-40B4-BE49-F238E27FC236}">
                <a16:creationId xmlns:a16="http://schemas.microsoft.com/office/drawing/2014/main" id="{4172A95D-1BD0-C49A-DB64-44CE57F6295A}"/>
              </a:ext>
            </a:extLst>
          </p:cNvPr>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269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329eab4791_0_15:notes"/>
          <p:cNvSpPr txBox="1">
            <a:spLocks noGrp="1"/>
          </p:cNvSpPr>
          <p:nvPr>
            <p:ph type="body" idx="1"/>
          </p:nvPr>
        </p:nvSpPr>
        <p:spPr>
          <a:xfrm>
            <a:off x="914400" y="3300413"/>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Remind them that the downside to starting practices early is that things are not finalized yet, but schedules will come out around the same time as prior years.  Also starting early may mean an odd schedule for spring break.</a:t>
            </a:r>
            <a:endParaRPr/>
          </a:p>
        </p:txBody>
      </p:sp>
      <p:sp>
        <p:nvSpPr>
          <p:cNvPr id="178" name="Google Shape;178;g3329eab4791_0_1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A6F7187B-2933-EF1C-07D4-EF1421921AB3}"/>
            </a:ext>
          </a:extLst>
        </p:cNvPr>
        <p:cNvGrpSpPr/>
        <p:nvPr/>
      </p:nvGrpSpPr>
      <p:grpSpPr>
        <a:xfrm>
          <a:off x="0" y="0"/>
          <a:ext cx="0" cy="0"/>
          <a:chOff x="0" y="0"/>
          <a:chExt cx="0" cy="0"/>
        </a:xfrm>
      </p:grpSpPr>
      <p:sp>
        <p:nvSpPr>
          <p:cNvPr id="160" name="Google Shape;160;g3329eab4791_0_10:notes">
            <a:extLst>
              <a:ext uri="{FF2B5EF4-FFF2-40B4-BE49-F238E27FC236}">
                <a16:creationId xmlns:a16="http://schemas.microsoft.com/office/drawing/2014/main" id="{2756BA86-3A33-49EF-3B29-1EAE4AA1451D}"/>
              </a:ext>
            </a:extLst>
          </p:cNvPr>
          <p:cNvSpPr txBox="1">
            <a:spLocks noGrp="1"/>
          </p:cNvSpPr>
          <p:nvPr>
            <p:ph type="body" idx="1"/>
          </p:nvPr>
        </p:nvSpPr>
        <p:spPr>
          <a:xfrm>
            <a:off x="914400" y="3300413"/>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3329eab4791_0_10:notes">
            <a:extLst>
              <a:ext uri="{FF2B5EF4-FFF2-40B4-BE49-F238E27FC236}">
                <a16:creationId xmlns:a16="http://schemas.microsoft.com/office/drawing/2014/main" id="{6302CFCB-22DD-03D6-C4CF-7248C0DAD2AA}"/>
              </a:ext>
            </a:extLst>
          </p:cNvPr>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36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1ADE5C42-8355-3A06-133C-8325ADAA1E38}"/>
            </a:ext>
          </a:extLst>
        </p:cNvPr>
        <p:cNvGrpSpPr/>
        <p:nvPr/>
      </p:nvGrpSpPr>
      <p:grpSpPr>
        <a:xfrm>
          <a:off x="0" y="0"/>
          <a:ext cx="0" cy="0"/>
          <a:chOff x="0" y="0"/>
          <a:chExt cx="0" cy="0"/>
        </a:xfrm>
      </p:grpSpPr>
      <p:sp>
        <p:nvSpPr>
          <p:cNvPr id="155" name="Google Shape;155;p18:notes">
            <a:extLst>
              <a:ext uri="{FF2B5EF4-FFF2-40B4-BE49-F238E27FC236}">
                <a16:creationId xmlns:a16="http://schemas.microsoft.com/office/drawing/2014/main" id="{D13971D0-EB53-D42E-979B-9100F5C8D888}"/>
              </a:ext>
            </a:extLst>
          </p:cNvPr>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8:notes">
            <a:extLst>
              <a:ext uri="{FF2B5EF4-FFF2-40B4-BE49-F238E27FC236}">
                <a16:creationId xmlns:a16="http://schemas.microsoft.com/office/drawing/2014/main" id="{22A5D851-78FC-9589-069F-F33D3DDC77B1}"/>
              </a:ext>
            </a:extLst>
          </p:cNvPr>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0468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329eab4791_0_10:notes"/>
          <p:cNvSpPr txBox="1">
            <a:spLocks noGrp="1"/>
          </p:cNvSpPr>
          <p:nvPr>
            <p:ph type="body" idx="1"/>
          </p:nvPr>
        </p:nvSpPr>
        <p:spPr>
          <a:xfrm>
            <a:off x="914400" y="3300413"/>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3329eab4791_0_1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2E3A77FE-DD98-CD5B-B365-3CED5A2AE160}"/>
            </a:ext>
          </a:extLst>
        </p:cNvPr>
        <p:cNvGrpSpPr/>
        <p:nvPr/>
      </p:nvGrpSpPr>
      <p:grpSpPr>
        <a:xfrm>
          <a:off x="0" y="0"/>
          <a:ext cx="0" cy="0"/>
          <a:chOff x="0" y="0"/>
          <a:chExt cx="0" cy="0"/>
        </a:xfrm>
      </p:grpSpPr>
      <p:sp>
        <p:nvSpPr>
          <p:cNvPr id="160" name="Google Shape;160;g3329eab4791_0_10:notes">
            <a:extLst>
              <a:ext uri="{FF2B5EF4-FFF2-40B4-BE49-F238E27FC236}">
                <a16:creationId xmlns:a16="http://schemas.microsoft.com/office/drawing/2014/main" id="{BB2D6C3C-9621-0256-D867-ADC9C7E2A6E6}"/>
              </a:ext>
            </a:extLst>
          </p:cNvPr>
          <p:cNvSpPr txBox="1">
            <a:spLocks noGrp="1"/>
          </p:cNvSpPr>
          <p:nvPr>
            <p:ph type="body" idx="1"/>
          </p:nvPr>
        </p:nvSpPr>
        <p:spPr>
          <a:xfrm>
            <a:off x="914400" y="3300413"/>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3329eab4791_0_10:notes">
            <a:extLst>
              <a:ext uri="{FF2B5EF4-FFF2-40B4-BE49-F238E27FC236}">
                <a16:creationId xmlns:a16="http://schemas.microsoft.com/office/drawing/2014/main" id="{CA575DA5-B993-B3A5-4146-BDD9B49D3C69}"/>
              </a:ext>
            </a:extLst>
          </p:cNvPr>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384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2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2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2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r>
              <a:rPr lang="en-US" b="0" i="0">
                <a:latin typeface="Quattrocento Sans"/>
                <a:ea typeface="Quattrocento Sans"/>
                <a:cs typeface="Quattrocento Sans"/>
                <a:sym typeface="Quattrocento Sans"/>
              </a:rPr>
              <a:t>Ensuring the safety of youth lacrosse players involves a combination of preventive measures and effective management strategies. Here are some best practices:</a:t>
            </a:r>
            <a:endParaRPr/>
          </a:p>
          <a:p>
            <a:pPr marL="0" lvl="0" indent="0" algn="l" rtl="0">
              <a:lnSpc>
                <a:spcPct val="125000"/>
              </a:lnSpc>
              <a:spcBef>
                <a:spcPts val="0"/>
              </a:spcBef>
              <a:spcAft>
                <a:spcPts val="0"/>
              </a:spcAft>
              <a:buNone/>
            </a:pPr>
            <a:r>
              <a:rPr lang="en-US" b="1" i="0">
                <a:latin typeface="Quattrocento Sans"/>
                <a:ea typeface="Quattrocento Sans"/>
                <a:cs typeface="Quattrocento Sans"/>
                <a:sym typeface="Quattrocento Sans"/>
              </a:rPr>
              <a:t>Injury Prevention</a:t>
            </a:r>
            <a:endParaRPr/>
          </a:p>
          <a:p>
            <a:pPr marL="0" lvl="0" indent="-76200" algn="l" rtl="0">
              <a:lnSpc>
                <a:spcPct val="125000"/>
              </a:lnSpc>
              <a:spcBef>
                <a:spcPts val="0"/>
              </a:spcBef>
              <a:spcAft>
                <a:spcPts val="0"/>
              </a:spcAft>
              <a:buClr>
                <a:schemeClr val="dk1"/>
              </a:buClr>
              <a:buSzPts val="1200"/>
              <a:buFont typeface="Play"/>
              <a:buAutoNum type="arabicPeriod"/>
            </a:pPr>
            <a:r>
              <a:rPr lang="en-US" b="1" i="0">
                <a:latin typeface="Quattrocento Sans"/>
                <a:ea typeface="Quattrocento Sans"/>
                <a:cs typeface="Quattrocento Sans"/>
                <a:sym typeface="Quattrocento Sans"/>
              </a:rPr>
              <a:t>Proper Warm-Up and Conditioning</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a:pPr>
            <a:r>
              <a:rPr lang="en-US" b="0" i="0">
                <a:latin typeface="Quattrocento Sans"/>
                <a:ea typeface="Quattrocento Sans"/>
                <a:cs typeface="Quattrocento Sans"/>
                <a:sym typeface="Quattrocento Sans"/>
              </a:rPr>
              <a:t>Implement a structured warm-up routine that includes dynamic stretching and sport-specific drills.</a:t>
            </a:r>
            <a:endParaRPr/>
          </a:p>
          <a:p>
            <a:pPr marL="742950" lvl="1" indent="-285750" algn="l" rtl="0">
              <a:lnSpc>
                <a:spcPct val="125000"/>
              </a:lnSpc>
              <a:spcBef>
                <a:spcPts val="0"/>
              </a:spcBef>
              <a:spcAft>
                <a:spcPts val="0"/>
              </a:spcAft>
              <a:buClr>
                <a:schemeClr val="dk1"/>
              </a:buClr>
              <a:buSzPts val="1200"/>
              <a:buFont typeface="Play"/>
              <a:buAutoNum type="arabicPeriod"/>
            </a:pPr>
            <a:r>
              <a:rPr lang="en-US" b="0" i="0">
                <a:latin typeface="Quattrocento Sans"/>
                <a:ea typeface="Quattrocento Sans"/>
                <a:cs typeface="Quattrocento Sans"/>
                <a:sym typeface="Quattrocento Sans"/>
              </a:rPr>
              <a:t>Focus on strength training, particularly for the lower extremities, to prevent ACL injuries</a:t>
            </a:r>
            <a:r>
              <a:rPr lang="en-US" b="0" i="0" u="sng" strike="noStrike">
                <a:solidFill>
                  <a:srgbClr val="464FEB"/>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[1]</a:t>
            </a:r>
            <a:r>
              <a:rPr lang="en-US" b="0" i="0">
                <a:latin typeface="Quattrocento Sans"/>
                <a:ea typeface="Quattrocento Sans"/>
                <a:cs typeface="Quattrocento Sans"/>
                <a:sym typeface="Quattrocento Sans"/>
              </a:rPr>
              <a:t>.</a:t>
            </a:r>
            <a:endParaRPr/>
          </a:p>
          <a:p>
            <a:pPr marL="0" lvl="0" indent="-76200" algn="l" rtl="0">
              <a:lnSpc>
                <a:spcPct val="125000"/>
              </a:lnSpc>
              <a:spcBef>
                <a:spcPts val="0"/>
              </a:spcBef>
              <a:spcAft>
                <a:spcPts val="0"/>
              </a:spcAft>
              <a:buClr>
                <a:schemeClr val="dk1"/>
              </a:buClr>
              <a:buSzPts val="1200"/>
              <a:buFont typeface="Play"/>
              <a:buAutoNum type="arabicPeriod"/>
            </a:pPr>
            <a:r>
              <a:rPr lang="en-US" b="1" i="0">
                <a:latin typeface="Quattrocento Sans"/>
                <a:ea typeface="Quattrocento Sans"/>
                <a:cs typeface="Quattrocento Sans"/>
                <a:sym typeface="Quattrocento Sans"/>
              </a:rPr>
              <a:t>Protective Gear</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a:pPr>
            <a:r>
              <a:rPr lang="en-US" b="0" i="0">
                <a:latin typeface="Quattrocento Sans"/>
                <a:ea typeface="Quattrocento Sans"/>
                <a:cs typeface="Quattrocento Sans"/>
                <a:sym typeface="Quattrocento Sans"/>
              </a:rPr>
              <a:t>Ensure all players wear appropriate protective equipment, including helmets, mouthguards, gloves, and pads</a:t>
            </a:r>
            <a:r>
              <a:rPr lang="en-US" b="0" i="0" u="sng" strike="noStrike">
                <a:solidFill>
                  <a:srgbClr val="464FEB"/>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[2]</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a:pPr>
            <a:r>
              <a:rPr lang="en-US" b="0" i="0">
                <a:latin typeface="Quattrocento Sans"/>
                <a:ea typeface="Quattrocento Sans"/>
                <a:cs typeface="Quattrocento Sans"/>
                <a:sym typeface="Quattrocento Sans"/>
              </a:rPr>
              <a:t>Regularly check and maintain equipment to ensure it meets safety standards.</a:t>
            </a:r>
            <a:endParaRPr/>
          </a:p>
          <a:p>
            <a:pPr marL="0" lvl="0" indent="-76200" algn="l" rtl="0">
              <a:lnSpc>
                <a:spcPct val="125000"/>
              </a:lnSpc>
              <a:spcBef>
                <a:spcPts val="0"/>
              </a:spcBef>
              <a:spcAft>
                <a:spcPts val="0"/>
              </a:spcAft>
              <a:buClr>
                <a:schemeClr val="dk1"/>
              </a:buClr>
              <a:buSzPts val="1200"/>
              <a:buFont typeface="Play"/>
              <a:buAutoNum type="arabicPeriod"/>
            </a:pPr>
            <a:r>
              <a:rPr lang="en-US" b="1" i="0">
                <a:latin typeface="Quattrocento Sans"/>
                <a:ea typeface="Quattrocento Sans"/>
                <a:cs typeface="Quattrocento Sans"/>
                <a:sym typeface="Quattrocento Sans"/>
              </a:rPr>
              <a:t>Technique Training</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a:pPr>
            <a:r>
              <a:rPr lang="en-US" b="0" i="0">
                <a:latin typeface="Quattrocento Sans"/>
                <a:ea typeface="Quattrocento Sans"/>
                <a:cs typeface="Quattrocento Sans"/>
                <a:sym typeface="Quattrocento Sans"/>
              </a:rPr>
              <a:t>Teach proper techniques for checking, shooting, and passing to reduce the risk of injury.</a:t>
            </a:r>
            <a:endParaRPr/>
          </a:p>
          <a:p>
            <a:pPr marL="742950" lvl="1" indent="-285750" algn="l" rtl="0">
              <a:lnSpc>
                <a:spcPct val="125000"/>
              </a:lnSpc>
              <a:spcBef>
                <a:spcPts val="0"/>
              </a:spcBef>
              <a:spcAft>
                <a:spcPts val="0"/>
              </a:spcAft>
              <a:buClr>
                <a:schemeClr val="dk1"/>
              </a:buClr>
              <a:buSzPts val="1200"/>
              <a:buFont typeface="Play"/>
              <a:buAutoNum type="arabicPeriod"/>
            </a:pPr>
            <a:r>
              <a:rPr lang="en-US" b="0" i="0">
                <a:latin typeface="Quattrocento Sans"/>
                <a:ea typeface="Quattrocento Sans"/>
                <a:cs typeface="Quattrocento Sans"/>
                <a:sym typeface="Quattrocento Sans"/>
              </a:rPr>
              <a:t>Emphasize the importance of playing within the rules to avoid unnecessary contact.</a:t>
            </a:r>
            <a:endParaRPr/>
          </a:p>
          <a:p>
            <a:pPr marL="0" lvl="0" indent="-76200" algn="l" rtl="0">
              <a:lnSpc>
                <a:spcPct val="125000"/>
              </a:lnSpc>
              <a:spcBef>
                <a:spcPts val="0"/>
              </a:spcBef>
              <a:spcAft>
                <a:spcPts val="0"/>
              </a:spcAft>
              <a:buClr>
                <a:schemeClr val="dk1"/>
              </a:buClr>
              <a:buSzPts val="1200"/>
              <a:buFont typeface="Play"/>
              <a:buAutoNum type="arabicPeriod"/>
            </a:pPr>
            <a:r>
              <a:rPr lang="en-US" b="1" i="0">
                <a:latin typeface="Quattrocento Sans"/>
                <a:ea typeface="Quattrocento Sans"/>
                <a:cs typeface="Quattrocento Sans"/>
                <a:sym typeface="Quattrocento Sans"/>
              </a:rPr>
              <a:t>Hydration and Nutrition</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a:pPr>
            <a:r>
              <a:rPr lang="en-US" b="0" i="0">
                <a:latin typeface="Quattrocento Sans"/>
                <a:ea typeface="Quattrocento Sans"/>
                <a:cs typeface="Quattrocento Sans"/>
                <a:sym typeface="Quattrocento Sans"/>
              </a:rPr>
              <a:t>Encourage players to stay hydrated and maintain a balanced diet to support overall health and performance.</a:t>
            </a:r>
            <a:endParaRPr/>
          </a:p>
          <a:p>
            <a:pPr marL="0" lvl="0" indent="0" algn="l" rtl="0">
              <a:lnSpc>
                <a:spcPct val="125000"/>
              </a:lnSpc>
              <a:spcBef>
                <a:spcPts val="0"/>
              </a:spcBef>
              <a:spcAft>
                <a:spcPts val="0"/>
              </a:spcAft>
              <a:buNone/>
            </a:pPr>
            <a:r>
              <a:rPr lang="en-US" b="1" i="0">
                <a:latin typeface="Quattrocento Sans"/>
                <a:ea typeface="Quattrocento Sans"/>
                <a:cs typeface="Quattrocento Sans"/>
                <a:sym typeface="Quattrocento Sans"/>
              </a:rPr>
              <a:t>Injury Management</a:t>
            </a:r>
            <a:endParaRPr/>
          </a:p>
          <a:p>
            <a:pPr marL="0" lvl="0" indent="-76200" algn="l" rtl="0">
              <a:lnSpc>
                <a:spcPct val="125000"/>
              </a:lnSpc>
              <a:spcBef>
                <a:spcPts val="0"/>
              </a:spcBef>
              <a:spcAft>
                <a:spcPts val="0"/>
              </a:spcAft>
              <a:buClr>
                <a:schemeClr val="dk1"/>
              </a:buClr>
              <a:buSzPts val="1200"/>
              <a:buFont typeface="Play"/>
              <a:buAutoNum type="arabicPeriod"/>
            </a:pPr>
            <a:r>
              <a:rPr lang="en-US" b="1" i="0">
                <a:latin typeface="Quattrocento Sans"/>
                <a:ea typeface="Quattrocento Sans"/>
                <a:cs typeface="Quattrocento Sans"/>
                <a:sym typeface="Quattrocento Sans"/>
              </a:rPr>
              <a:t>Emergency Action Plan (EAP)</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startAt="2"/>
            </a:pPr>
            <a:r>
              <a:rPr lang="en-US" b="0" i="0">
                <a:latin typeface="Quattrocento Sans"/>
                <a:ea typeface="Quattrocento Sans"/>
                <a:cs typeface="Quattrocento Sans"/>
                <a:sym typeface="Quattrocento Sans"/>
              </a:rPr>
              <a:t>Develop and communicate an EAP that includes protocols for handling injuries, sudden cardiac arrest, and other emergencies</a:t>
            </a:r>
            <a:r>
              <a:rPr lang="en-US" b="0" i="0" u="sng" strike="noStrike">
                <a:solidFill>
                  <a:srgbClr val="464FEB"/>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[3]</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startAt="2"/>
            </a:pPr>
            <a:r>
              <a:rPr lang="en-US" b="0" i="0">
                <a:latin typeface="Quattrocento Sans"/>
                <a:ea typeface="Quattrocento Sans"/>
                <a:cs typeface="Quattrocento Sans"/>
                <a:sym typeface="Quattrocento Sans"/>
              </a:rPr>
              <a:t>Ensure all coaches and staff are trained in CPR, AED use, and first aid</a:t>
            </a:r>
            <a:r>
              <a:rPr lang="en-US" b="0" i="0" u="sng" strike="noStrike">
                <a:solidFill>
                  <a:srgbClr val="464FEB"/>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[1]</a:t>
            </a:r>
            <a:r>
              <a:rPr lang="en-US" b="0" i="0">
                <a:latin typeface="Quattrocento Sans"/>
                <a:ea typeface="Quattrocento Sans"/>
                <a:cs typeface="Quattrocento Sans"/>
                <a:sym typeface="Quattrocento Sans"/>
              </a:rPr>
              <a:t>.</a:t>
            </a:r>
            <a:endParaRPr/>
          </a:p>
          <a:p>
            <a:pPr marL="0" lvl="0" indent="-76200" algn="l" rtl="0">
              <a:lnSpc>
                <a:spcPct val="125000"/>
              </a:lnSpc>
              <a:spcBef>
                <a:spcPts val="0"/>
              </a:spcBef>
              <a:spcAft>
                <a:spcPts val="0"/>
              </a:spcAft>
              <a:buClr>
                <a:schemeClr val="dk1"/>
              </a:buClr>
              <a:buSzPts val="1200"/>
              <a:buFont typeface="Play"/>
              <a:buAutoNum type="arabicPeriod"/>
            </a:pPr>
            <a:r>
              <a:rPr lang="en-US" b="1" i="0">
                <a:latin typeface="Quattrocento Sans"/>
                <a:ea typeface="Quattrocento Sans"/>
                <a:cs typeface="Quattrocento Sans"/>
                <a:sym typeface="Quattrocento Sans"/>
              </a:rPr>
              <a:t>Concussion Management</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startAt="2"/>
            </a:pPr>
            <a:r>
              <a:rPr lang="en-US" b="0" i="0">
                <a:latin typeface="Quattrocento Sans"/>
                <a:ea typeface="Quattrocento Sans"/>
                <a:cs typeface="Quattrocento Sans"/>
                <a:sym typeface="Quattrocento Sans"/>
              </a:rPr>
              <a:t>Implement a concussion management plan that includes education on signs and symptoms, removal from play, and a return-to-play protocol</a:t>
            </a:r>
            <a:r>
              <a:rPr lang="en-US" b="0" i="0" u="sng" strike="noStrike">
                <a:solidFill>
                  <a:srgbClr val="464FEB"/>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[2]</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startAt="2"/>
            </a:pPr>
            <a:r>
              <a:rPr lang="en-US" b="0" i="0">
                <a:latin typeface="Quattrocento Sans"/>
                <a:ea typeface="Quattrocento Sans"/>
                <a:cs typeface="Quattrocento Sans"/>
                <a:sym typeface="Quattrocento Sans"/>
              </a:rPr>
              <a:t>Require written clearance from a healthcare professional before allowing a player to return to activity.</a:t>
            </a:r>
            <a:endParaRPr/>
          </a:p>
          <a:p>
            <a:pPr marL="0" lvl="0" indent="-76200" algn="l" rtl="0">
              <a:lnSpc>
                <a:spcPct val="125000"/>
              </a:lnSpc>
              <a:spcBef>
                <a:spcPts val="0"/>
              </a:spcBef>
              <a:spcAft>
                <a:spcPts val="0"/>
              </a:spcAft>
              <a:buClr>
                <a:schemeClr val="dk1"/>
              </a:buClr>
              <a:buSzPts val="1200"/>
              <a:buFont typeface="Play"/>
              <a:buAutoNum type="arabicPeriod"/>
            </a:pPr>
            <a:r>
              <a:rPr lang="en-US" b="1" i="0">
                <a:latin typeface="Quattrocento Sans"/>
                <a:ea typeface="Quattrocento Sans"/>
                <a:cs typeface="Quattrocento Sans"/>
                <a:sym typeface="Quattrocento Sans"/>
              </a:rPr>
              <a:t>Heat Illness Prevention</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startAt="2"/>
            </a:pPr>
            <a:r>
              <a:rPr lang="en-US" b="0" i="0">
                <a:latin typeface="Quattrocento Sans"/>
                <a:ea typeface="Quattrocento Sans"/>
                <a:cs typeface="Quattrocento Sans"/>
                <a:sym typeface="Quattrocento Sans"/>
              </a:rPr>
              <a:t>Establish guidelines for practice and game modifications during extreme heat conditions.</a:t>
            </a:r>
            <a:endParaRPr/>
          </a:p>
          <a:p>
            <a:pPr marL="742950" lvl="1" indent="-285750" algn="l" rtl="0">
              <a:lnSpc>
                <a:spcPct val="125000"/>
              </a:lnSpc>
              <a:spcBef>
                <a:spcPts val="0"/>
              </a:spcBef>
              <a:spcAft>
                <a:spcPts val="0"/>
              </a:spcAft>
              <a:buClr>
                <a:schemeClr val="dk1"/>
              </a:buClr>
              <a:buSzPts val="1200"/>
              <a:buFont typeface="Play"/>
              <a:buAutoNum type="arabicPeriod" startAt="2"/>
            </a:pPr>
            <a:r>
              <a:rPr lang="en-US" b="0" i="0">
                <a:latin typeface="Quattrocento Sans"/>
                <a:ea typeface="Quattrocento Sans"/>
                <a:cs typeface="Quattrocento Sans"/>
                <a:sym typeface="Quattrocento Sans"/>
              </a:rPr>
              <a:t>Educate players and coaches on the signs of heat-related illnesses and appropriate responses</a:t>
            </a:r>
            <a:r>
              <a:rPr lang="en-US" b="0" i="0" u="sng" strike="noStrike">
                <a:solidFill>
                  <a:srgbClr val="464FEB"/>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[1]</a:t>
            </a:r>
            <a:r>
              <a:rPr lang="en-US" b="0" i="0">
                <a:latin typeface="Quattrocento Sans"/>
                <a:ea typeface="Quattrocento Sans"/>
                <a:cs typeface="Quattrocento Sans"/>
                <a:sym typeface="Quattrocento Sans"/>
              </a:rPr>
              <a:t>.</a:t>
            </a:r>
            <a:endParaRPr/>
          </a:p>
          <a:p>
            <a:pPr marL="0" lvl="0" indent="-76200" algn="l" rtl="0">
              <a:lnSpc>
                <a:spcPct val="125000"/>
              </a:lnSpc>
              <a:spcBef>
                <a:spcPts val="0"/>
              </a:spcBef>
              <a:spcAft>
                <a:spcPts val="0"/>
              </a:spcAft>
              <a:buClr>
                <a:schemeClr val="dk1"/>
              </a:buClr>
              <a:buSzPts val="1200"/>
              <a:buFont typeface="Play"/>
              <a:buAutoNum type="arabicPeriod"/>
            </a:pPr>
            <a:r>
              <a:rPr lang="en-US" b="1" i="0">
                <a:latin typeface="Quattrocento Sans"/>
                <a:ea typeface="Quattrocento Sans"/>
                <a:cs typeface="Quattrocento Sans"/>
                <a:sym typeface="Quattrocento Sans"/>
              </a:rPr>
              <a:t>Incident Reporting</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startAt="2"/>
            </a:pPr>
            <a:r>
              <a:rPr lang="en-US" b="0" i="0">
                <a:latin typeface="Quattrocento Sans"/>
                <a:ea typeface="Quattrocento Sans"/>
                <a:cs typeface="Quattrocento Sans"/>
                <a:sym typeface="Quattrocento Sans"/>
              </a:rPr>
              <a:t>Maintain detailed records of all injuries and incidents to identify patterns and areas for improvement</a:t>
            </a:r>
            <a:r>
              <a:rPr lang="en-US" b="0" i="0" u="sng" strike="noStrike">
                <a:solidFill>
                  <a:srgbClr val="464FEB"/>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[3]</a:t>
            </a:r>
            <a:r>
              <a:rPr lang="en-US" b="0" i="0">
                <a:latin typeface="Quattrocento Sans"/>
                <a:ea typeface="Quattrocento Sans"/>
                <a:cs typeface="Quattrocento Sans"/>
                <a:sym typeface="Quattrocento Sans"/>
              </a:rPr>
              <a:t>.</a:t>
            </a:r>
            <a:endParaRPr/>
          </a:p>
          <a:p>
            <a:pPr marL="0" lvl="0" indent="0" algn="l" rtl="0">
              <a:lnSpc>
                <a:spcPct val="125000"/>
              </a:lnSpc>
              <a:spcBef>
                <a:spcPts val="0"/>
              </a:spcBef>
              <a:spcAft>
                <a:spcPts val="0"/>
              </a:spcAft>
              <a:buNone/>
            </a:pPr>
            <a:r>
              <a:rPr lang="en-US" b="0" i="0">
                <a:latin typeface="Quattrocento Sans"/>
                <a:ea typeface="Quattrocento Sans"/>
                <a:cs typeface="Quattrocento Sans"/>
                <a:sym typeface="Quattrocento Sans"/>
              </a:rPr>
              <a:t>By following these guidelines, you can help create a safer environment for youth lacrosse players. Do you have any specific concerns or questions about injury prevention or management?</a:t>
            </a:r>
            <a:endParaRPr/>
          </a:p>
          <a:p>
            <a:pPr marL="0" lvl="0" indent="0" algn="l" rtl="0">
              <a:lnSpc>
                <a:spcPct val="125000"/>
              </a:lnSpc>
              <a:spcBef>
                <a:spcPts val="0"/>
              </a:spcBef>
              <a:spcAft>
                <a:spcPts val="0"/>
              </a:spcAft>
              <a:buNone/>
            </a:pPr>
            <a:br>
              <a:rPr lang="en-US" b="1" i="0">
                <a:latin typeface="Quattrocento Sans"/>
                <a:ea typeface="Quattrocento Sans"/>
                <a:cs typeface="Quattrocento Sans"/>
                <a:sym typeface="Quattrocento Sans"/>
              </a:rPr>
            </a:br>
            <a:r>
              <a:rPr lang="en-US" b="1" i="0">
                <a:latin typeface="Quattrocento Sans"/>
                <a:ea typeface="Quattrocento Sans"/>
                <a:cs typeface="Quattrocento Sans"/>
                <a:sym typeface="Quattrocento Sans"/>
              </a:rPr>
              <a:t>References</a:t>
            </a:r>
            <a:endParaRPr/>
          </a:p>
          <a:p>
            <a:pPr marL="0" lvl="0" indent="0" algn="l" rtl="0">
              <a:lnSpc>
                <a:spcPct val="125000"/>
              </a:lnSpc>
              <a:spcBef>
                <a:spcPts val="0"/>
              </a:spcBef>
              <a:spcAft>
                <a:spcPts val="0"/>
              </a:spcAft>
              <a:buNone/>
            </a:pPr>
            <a:r>
              <a:rPr lang="en-US" b="0" i="0">
                <a:latin typeface="Quattrocento Sans"/>
                <a:ea typeface="Quattrocento Sans"/>
                <a:cs typeface="Quattrocento Sans"/>
                <a:sym typeface="Quattrocento Sans"/>
              </a:rPr>
              <a:t>[1] </a:t>
            </a:r>
            <a:r>
              <a:rPr lang="en-US" b="0" i="0" u="sng" strike="noStrike">
                <a:solidFill>
                  <a:srgbClr val="464FEB"/>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League Standards - Safety and Risk Management | USA Lacrosse</a:t>
            </a:r>
            <a:endParaRPr b="0" i="0">
              <a:latin typeface="Quattrocento Sans"/>
              <a:ea typeface="Quattrocento Sans"/>
              <a:cs typeface="Quattrocento Sans"/>
              <a:sym typeface="Quattrocento Sans"/>
            </a:endParaRPr>
          </a:p>
          <a:p>
            <a:pPr marL="0" lvl="0" indent="0" algn="l" rtl="0">
              <a:lnSpc>
                <a:spcPct val="125000"/>
              </a:lnSpc>
              <a:spcBef>
                <a:spcPts val="0"/>
              </a:spcBef>
              <a:spcAft>
                <a:spcPts val="0"/>
              </a:spcAft>
              <a:buNone/>
            </a:pPr>
            <a:r>
              <a:rPr lang="en-US" b="0" i="0">
                <a:latin typeface="Quattrocento Sans"/>
                <a:ea typeface="Quattrocento Sans"/>
                <a:cs typeface="Quattrocento Sans"/>
                <a:sym typeface="Quattrocento Sans"/>
              </a:rPr>
              <a:t>[2] </a:t>
            </a:r>
            <a:r>
              <a:rPr lang="en-US" b="0" i="0" u="sng" strike="noStrike">
                <a:solidFill>
                  <a:srgbClr val="464FEB"/>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Health &amp; Safety Guidelines - USA Lacrosse</a:t>
            </a:r>
            <a:endParaRPr b="0" i="0">
              <a:latin typeface="Quattrocento Sans"/>
              <a:ea typeface="Quattrocento Sans"/>
              <a:cs typeface="Quattrocento Sans"/>
              <a:sym typeface="Quattrocento Sans"/>
            </a:endParaRPr>
          </a:p>
          <a:p>
            <a:pPr marL="0" lvl="0" indent="0" algn="l" rtl="0">
              <a:lnSpc>
                <a:spcPct val="125000"/>
              </a:lnSpc>
              <a:spcBef>
                <a:spcPts val="0"/>
              </a:spcBef>
              <a:spcAft>
                <a:spcPts val="0"/>
              </a:spcAft>
              <a:buNone/>
            </a:pPr>
            <a:r>
              <a:rPr lang="en-US" b="0" i="0">
                <a:latin typeface="Quattrocento Sans"/>
                <a:ea typeface="Quattrocento Sans"/>
                <a:cs typeface="Quattrocento Sans"/>
                <a:sym typeface="Quattrocento Sans"/>
              </a:rPr>
              <a:t>[3] </a:t>
            </a:r>
            <a:r>
              <a:rPr lang="en-US" b="0" i="0" u="sng" strike="noStrike">
                <a:solidFill>
                  <a:srgbClr val="464FEB"/>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US Lacrosse Emergency Action Plan Guidelines for Youth Lacrosse ...</a:t>
            </a:r>
            <a:endParaRPr b="0" i="0">
              <a:latin typeface="Quattrocento Sans"/>
              <a:ea typeface="Quattrocento Sans"/>
              <a:cs typeface="Quattrocento Sans"/>
              <a:sym typeface="Quattrocento Sans"/>
            </a:endParaRPr>
          </a:p>
          <a:p>
            <a:pPr marL="0" lvl="0" indent="0" algn="l" rtl="0">
              <a:spcBef>
                <a:spcPts val="0"/>
              </a:spcBef>
              <a:spcAft>
                <a:spcPts val="0"/>
              </a:spcAft>
              <a:buNone/>
            </a:pPr>
            <a:endParaRPr/>
          </a:p>
        </p:txBody>
      </p:sp>
      <p:sp>
        <p:nvSpPr>
          <p:cNvPr id="236" name="Google Shape;236;p29: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r>
              <a:rPr lang="en-US" b="0" i="0">
                <a:latin typeface="Quattrocento Sans"/>
                <a:ea typeface="Quattrocento Sans"/>
                <a:cs typeface="Quattrocento Sans"/>
                <a:sym typeface="Quattrocento Sans"/>
              </a:rPr>
              <a:t>Ensuring the safety of youth lacrosse players involves a combination of preventive measures and effective management strategies. Here are some best practices:</a:t>
            </a:r>
            <a:endParaRPr/>
          </a:p>
          <a:p>
            <a:pPr marL="0" lvl="0" indent="0" algn="l" rtl="0">
              <a:lnSpc>
                <a:spcPct val="125000"/>
              </a:lnSpc>
              <a:spcBef>
                <a:spcPts val="0"/>
              </a:spcBef>
              <a:spcAft>
                <a:spcPts val="0"/>
              </a:spcAft>
              <a:buNone/>
            </a:pPr>
            <a:r>
              <a:rPr lang="en-US" b="1" i="0">
                <a:latin typeface="Quattrocento Sans"/>
                <a:ea typeface="Quattrocento Sans"/>
                <a:cs typeface="Quattrocento Sans"/>
                <a:sym typeface="Quattrocento Sans"/>
              </a:rPr>
              <a:t>Injury Prevention</a:t>
            </a:r>
            <a:endParaRPr/>
          </a:p>
          <a:p>
            <a:pPr marL="0" lvl="0" indent="-76200" algn="l" rtl="0">
              <a:lnSpc>
                <a:spcPct val="125000"/>
              </a:lnSpc>
              <a:spcBef>
                <a:spcPts val="0"/>
              </a:spcBef>
              <a:spcAft>
                <a:spcPts val="0"/>
              </a:spcAft>
              <a:buClr>
                <a:schemeClr val="dk1"/>
              </a:buClr>
              <a:buSzPts val="1200"/>
              <a:buFont typeface="Play"/>
              <a:buAutoNum type="arabicPeriod"/>
            </a:pPr>
            <a:r>
              <a:rPr lang="en-US" b="1" i="0">
                <a:latin typeface="Quattrocento Sans"/>
                <a:ea typeface="Quattrocento Sans"/>
                <a:cs typeface="Quattrocento Sans"/>
                <a:sym typeface="Quattrocento Sans"/>
              </a:rPr>
              <a:t>Proper Warm-Up and Conditioning</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a:pPr>
            <a:r>
              <a:rPr lang="en-US" b="0" i="0">
                <a:latin typeface="Quattrocento Sans"/>
                <a:ea typeface="Quattrocento Sans"/>
                <a:cs typeface="Quattrocento Sans"/>
                <a:sym typeface="Quattrocento Sans"/>
              </a:rPr>
              <a:t>Implement a structured warm-up routine that includes dynamic stretching and sport-specific drills.</a:t>
            </a:r>
            <a:endParaRPr/>
          </a:p>
          <a:p>
            <a:pPr marL="742950" lvl="1" indent="-285750" algn="l" rtl="0">
              <a:lnSpc>
                <a:spcPct val="125000"/>
              </a:lnSpc>
              <a:spcBef>
                <a:spcPts val="0"/>
              </a:spcBef>
              <a:spcAft>
                <a:spcPts val="0"/>
              </a:spcAft>
              <a:buClr>
                <a:schemeClr val="dk1"/>
              </a:buClr>
              <a:buSzPts val="1200"/>
              <a:buFont typeface="Play"/>
              <a:buAutoNum type="arabicPeriod"/>
            </a:pPr>
            <a:r>
              <a:rPr lang="en-US" b="0" i="0">
                <a:latin typeface="Quattrocento Sans"/>
                <a:ea typeface="Quattrocento Sans"/>
                <a:cs typeface="Quattrocento Sans"/>
                <a:sym typeface="Quattrocento Sans"/>
              </a:rPr>
              <a:t>Focus on strength training, particularly for the lower extremities, to prevent ACL injuries</a:t>
            </a:r>
            <a:r>
              <a:rPr lang="en-US" b="0" i="0" u="sng" strike="noStrike">
                <a:solidFill>
                  <a:srgbClr val="464FEB"/>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[1]</a:t>
            </a:r>
            <a:r>
              <a:rPr lang="en-US" b="0" i="0">
                <a:latin typeface="Quattrocento Sans"/>
                <a:ea typeface="Quattrocento Sans"/>
                <a:cs typeface="Quattrocento Sans"/>
                <a:sym typeface="Quattrocento Sans"/>
              </a:rPr>
              <a:t>.</a:t>
            </a:r>
            <a:endParaRPr/>
          </a:p>
          <a:p>
            <a:pPr marL="0" lvl="0" indent="-76200" algn="l" rtl="0">
              <a:lnSpc>
                <a:spcPct val="125000"/>
              </a:lnSpc>
              <a:spcBef>
                <a:spcPts val="0"/>
              </a:spcBef>
              <a:spcAft>
                <a:spcPts val="0"/>
              </a:spcAft>
              <a:buClr>
                <a:schemeClr val="dk1"/>
              </a:buClr>
              <a:buSzPts val="1200"/>
              <a:buFont typeface="Play"/>
              <a:buAutoNum type="arabicPeriod"/>
            </a:pPr>
            <a:r>
              <a:rPr lang="en-US" b="1" i="0">
                <a:latin typeface="Quattrocento Sans"/>
                <a:ea typeface="Quattrocento Sans"/>
                <a:cs typeface="Quattrocento Sans"/>
                <a:sym typeface="Quattrocento Sans"/>
              </a:rPr>
              <a:t>Protective Gear</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a:pPr>
            <a:r>
              <a:rPr lang="en-US" b="0" i="0">
                <a:latin typeface="Quattrocento Sans"/>
                <a:ea typeface="Quattrocento Sans"/>
                <a:cs typeface="Quattrocento Sans"/>
                <a:sym typeface="Quattrocento Sans"/>
              </a:rPr>
              <a:t>Ensure all players wear appropriate protective equipment, including helmets, mouthguards, gloves, and pads</a:t>
            </a:r>
            <a:r>
              <a:rPr lang="en-US" b="0" i="0" u="sng" strike="noStrike">
                <a:solidFill>
                  <a:srgbClr val="464FEB"/>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[2]</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a:pPr>
            <a:r>
              <a:rPr lang="en-US" b="0" i="0">
                <a:latin typeface="Quattrocento Sans"/>
                <a:ea typeface="Quattrocento Sans"/>
                <a:cs typeface="Quattrocento Sans"/>
                <a:sym typeface="Quattrocento Sans"/>
              </a:rPr>
              <a:t>Regularly check and maintain equipment to ensure it meets safety standards.</a:t>
            </a:r>
            <a:endParaRPr/>
          </a:p>
          <a:p>
            <a:pPr marL="0" lvl="0" indent="-76200" algn="l" rtl="0">
              <a:lnSpc>
                <a:spcPct val="125000"/>
              </a:lnSpc>
              <a:spcBef>
                <a:spcPts val="0"/>
              </a:spcBef>
              <a:spcAft>
                <a:spcPts val="0"/>
              </a:spcAft>
              <a:buClr>
                <a:schemeClr val="dk1"/>
              </a:buClr>
              <a:buSzPts val="1200"/>
              <a:buFont typeface="Play"/>
              <a:buAutoNum type="arabicPeriod"/>
            </a:pPr>
            <a:r>
              <a:rPr lang="en-US" b="1" i="0">
                <a:latin typeface="Quattrocento Sans"/>
                <a:ea typeface="Quattrocento Sans"/>
                <a:cs typeface="Quattrocento Sans"/>
                <a:sym typeface="Quattrocento Sans"/>
              </a:rPr>
              <a:t>Technique Training</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a:pPr>
            <a:r>
              <a:rPr lang="en-US" b="0" i="0">
                <a:latin typeface="Quattrocento Sans"/>
                <a:ea typeface="Quattrocento Sans"/>
                <a:cs typeface="Quattrocento Sans"/>
                <a:sym typeface="Quattrocento Sans"/>
              </a:rPr>
              <a:t>Teach proper techniques for checking, shooting, and passing to reduce the risk of injury.</a:t>
            </a:r>
            <a:endParaRPr/>
          </a:p>
          <a:p>
            <a:pPr marL="742950" lvl="1" indent="-285750" algn="l" rtl="0">
              <a:lnSpc>
                <a:spcPct val="125000"/>
              </a:lnSpc>
              <a:spcBef>
                <a:spcPts val="0"/>
              </a:spcBef>
              <a:spcAft>
                <a:spcPts val="0"/>
              </a:spcAft>
              <a:buClr>
                <a:schemeClr val="dk1"/>
              </a:buClr>
              <a:buSzPts val="1200"/>
              <a:buFont typeface="Play"/>
              <a:buAutoNum type="arabicPeriod"/>
            </a:pPr>
            <a:r>
              <a:rPr lang="en-US" b="0" i="0">
                <a:latin typeface="Quattrocento Sans"/>
                <a:ea typeface="Quattrocento Sans"/>
                <a:cs typeface="Quattrocento Sans"/>
                <a:sym typeface="Quattrocento Sans"/>
              </a:rPr>
              <a:t>Emphasize the importance of playing within the rules to avoid unnecessary contact.</a:t>
            </a:r>
            <a:endParaRPr/>
          </a:p>
          <a:p>
            <a:pPr marL="0" lvl="0" indent="-76200" algn="l" rtl="0">
              <a:lnSpc>
                <a:spcPct val="125000"/>
              </a:lnSpc>
              <a:spcBef>
                <a:spcPts val="0"/>
              </a:spcBef>
              <a:spcAft>
                <a:spcPts val="0"/>
              </a:spcAft>
              <a:buClr>
                <a:schemeClr val="dk1"/>
              </a:buClr>
              <a:buSzPts val="1200"/>
              <a:buFont typeface="Play"/>
              <a:buAutoNum type="arabicPeriod"/>
            </a:pPr>
            <a:r>
              <a:rPr lang="en-US" b="1" i="0">
                <a:latin typeface="Quattrocento Sans"/>
                <a:ea typeface="Quattrocento Sans"/>
                <a:cs typeface="Quattrocento Sans"/>
                <a:sym typeface="Quattrocento Sans"/>
              </a:rPr>
              <a:t>Hydration and Nutrition</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a:pPr>
            <a:r>
              <a:rPr lang="en-US" b="0" i="0">
                <a:latin typeface="Quattrocento Sans"/>
                <a:ea typeface="Quattrocento Sans"/>
                <a:cs typeface="Quattrocento Sans"/>
                <a:sym typeface="Quattrocento Sans"/>
              </a:rPr>
              <a:t>Encourage players to stay hydrated and maintain a balanced diet to support overall health and performance.</a:t>
            </a:r>
            <a:endParaRPr/>
          </a:p>
          <a:p>
            <a:pPr marL="0" lvl="0" indent="0" algn="l" rtl="0">
              <a:lnSpc>
                <a:spcPct val="125000"/>
              </a:lnSpc>
              <a:spcBef>
                <a:spcPts val="0"/>
              </a:spcBef>
              <a:spcAft>
                <a:spcPts val="0"/>
              </a:spcAft>
              <a:buNone/>
            </a:pPr>
            <a:r>
              <a:rPr lang="en-US" b="1" i="0">
                <a:latin typeface="Quattrocento Sans"/>
                <a:ea typeface="Quattrocento Sans"/>
                <a:cs typeface="Quattrocento Sans"/>
                <a:sym typeface="Quattrocento Sans"/>
              </a:rPr>
              <a:t>Injury Management</a:t>
            </a:r>
            <a:endParaRPr/>
          </a:p>
          <a:p>
            <a:pPr marL="0" lvl="0" indent="-76200" algn="l" rtl="0">
              <a:lnSpc>
                <a:spcPct val="125000"/>
              </a:lnSpc>
              <a:spcBef>
                <a:spcPts val="0"/>
              </a:spcBef>
              <a:spcAft>
                <a:spcPts val="0"/>
              </a:spcAft>
              <a:buClr>
                <a:schemeClr val="dk1"/>
              </a:buClr>
              <a:buSzPts val="1200"/>
              <a:buFont typeface="Play"/>
              <a:buAutoNum type="arabicPeriod"/>
            </a:pPr>
            <a:r>
              <a:rPr lang="en-US" b="1" i="0">
                <a:latin typeface="Quattrocento Sans"/>
                <a:ea typeface="Quattrocento Sans"/>
                <a:cs typeface="Quattrocento Sans"/>
                <a:sym typeface="Quattrocento Sans"/>
              </a:rPr>
              <a:t>Emergency Action Plan (EAP)</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startAt="2"/>
            </a:pPr>
            <a:r>
              <a:rPr lang="en-US" b="0" i="0">
                <a:latin typeface="Quattrocento Sans"/>
                <a:ea typeface="Quattrocento Sans"/>
                <a:cs typeface="Quattrocento Sans"/>
                <a:sym typeface="Quattrocento Sans"/>
              </a:rPr>
              <a:t>Develop and communicate an EAP that includes protocols for handling injuries, sudden cardiac arrest, and other emergencies</a:t>
            </a:r>
            <a:r>
              <a:rPr lang="en-US" b="0" i="0" u="sng" strike="noStrike">
                <a:solidFill>
                  <a:srgbClr val="464FEB"/>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[3]</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startAt="2"/>
            </a:pPr>
            <a:r>
              <a:rPr lang="en-US" b="0" i="0">
                <a:latin typeface="Quattrocento Sans"/>
                <a:ea typeface="Quattrocento Sans"/>
                <a:cs typeface="Quattrocento Sans"/>
                <a:sym typeface="Quattrocento Sans"/>
              </a:rPr>
              <a:t>Ensure all coaches and staff are trained in CPR, AED use, and first aid</a:t>
            </a:r>
            <a:r>
              <a:rPr lang="en-US" b="0" i="0" u="sng" strike="noStrike">
                <a:solidFill>
                  <a:srgbClr val="464FEB"/>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[1]</a:t>
            </a:r>
            <a:r>
              <a:rPr lang="en-US" b="0" i="0">
                <a:latin typeface="Quattrocento Sans"/>
                <a:ea typeface="Quattrocento Sans"/>
                <a:cs typeface="Quattrocento Sans"/>
                <a:sym typeface="Quattrocento Sans"/>
              </a:rPr>
              <a:t>.</a:t>
            </a:r>
            <a:endParaRPr/>
          </a:p>
          <a:p>
            <a:pPr marL="0" lvl="0" indent="-76200" algn="l" rtl="0">
              <a:lnSpc>
                <a:spcPct val="125000"/>
              </a:lnSpc>
              <a:spcBef>
                <a:spcPts val="0"/>
              </a:spcBef>
              <a:spcAft>
                <a:spcPts val="0"/>
              </a:spcAft>
              <a:buClr>
                <a:schemeClr val="dk1"/>
              </a:buClr>
              <a:buSzPts val="1200"/>
              <a:buFont typeface="Play"/>
              <a:buAutoNum type="arabicPeriod"/>
            </a:pPr>
            <a:r>
              <a:rPr lang="en-US" b="1" i="0">
                <a:latin typeface="Quattrocento Sans"/>
                <a:ea typeface="Quattrocento Sans"/>
                <a:cs typeface="Quattrocento Sans"/>
                <a:sym typeface="Quattrocento Sans"/>
              </a:rPr>
              <a:t>Concussion Management</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startAt="2"/>
            </a:pPr>
            <a:r>
              <a:rPr lang="en-US" b="0" i="0">
                <a:latin typeface="Quattrocento Sans"/>
                <a:ea typeface="Quattrocento Sans"/>
                <a:cs typeface="Quattrocento Sans"/>
                <a:sym typeface="Quattrocento Sans"/>
              </a:rPr>
              <a:t>Implement a concussion management plan that includes education on signs and symptoms, removal from play, and a return-to-play protocol</a:t>
            </a:r>
            <a:r>
              <a:rPr lang="en-US" b="0" i="0" u="sng" strike="noStrike">
                <a:solidFill>
                  <a:srgbClr val="464FEB"/>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[2]</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startAt="2"/>
            </a:pPr>
            <a:r>
              <a:rPr lang="en-US" b="0" i="0">
                <a:latin typeface="Quattrocento Sans"/>
                <a:ea typeface="Quattrocento Sans"/>
                <a:cs typeface="Quattrocento Sans"/>
                <a:sym typeface="Quattrocento Sans"/>
              </a:rPr>
              <a:t>Require written clearance from a healthcare professional before allowing a player to return to activity.</a:t>
            </a:r>
            <a:endParaRPr/>
          </a:p>
          <a:p>
            <a:pPr marL="0" lvl="0" indent="-76200" algn="l" rtl="0">
              <a:lnSpc>
                <a:spcPct val="125000"/>
              </a:lnSpc>
              <a:spcBef>
                <a:spcPts val="0"/>
              </a:spcBef>
              <a:spcAft>
                <a:spcPts val="0"/>
              </a:spcAft>
              <a:buClr>
                <a:schemeClr val="dk1"/>
              </a:buClr>
              <a:buSzPts val="1200"/>
              <a:buFont typeface="Play"/>
              <a:buAutoNum type="arabicPeriod"/>
            </a:pPr>
            <a:r>
              <a:rPr lang="en-US" b="1" i="0">
                <a:latin typeface="Quattrocento Sans"/>
                <a:ea typeface="Quattrocento Sans"/>
                <a:cs typeface="Quattrocento Sans"/>
                <a:sym typeface="Quattrocento Sans"/>
              </a:rPr>
              <a:t>Heat Illness Prevention</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startAt="2"/>
            </a:pPr>
            <a:r>
              <a:rPr lang="en-US" b="0" i="0">
                <a:latin typeface="Quattrocento Sans"/>
                <a:ea typeface="Quattrocento Sans"/>
                <a:cs typeface="Quattrocento Sans"/>
                <a:sym typeface="Quattrocento Sans"/>
              </a:rPr>
              <a:t>Establish guidelines for practice and game modifications during extreme heat conditions.</a:t>
            </a:r>
            <a:endParaRPr/>
          </a:p>
          <a:p>
            <a:pPr marL="742950" lvl="1" indent="-285750" algn="l" rtl="0">
              <a:lnSpc>
                <a:spcPct val="125000"/>
              </a:lnSpc>
              <a:spcBef>
                <a:spcPts val="0"/>
              </a:spcBef>
              <a:spcAft>
                <a:spcPts val="0"/>
              </a:spcAft>
              <a:buClr>
                <a:schemeClr val="dk1"/>
              </a:buClr>
              <a:buSzPts val="1200"/>
              <a:buFont typeface="Play"/>
              <a:buAutoNum type="arabicPeriod" startAt="2"/>
            </a:pPr>
            <a:r>
              <a:rPr lang="en-US" b="0" i="0">
                <a:latin typeface="Quattrocento Sans"/>
                <a:ea typeface="Quattrocento Sans"/>
                <a:cs typeface="Quattrocento Sans"/>
                <a:sym typeface="Quattrocento Sans"/>
              </a:rPr>
              <a:t>Educate players and coaches on the signs of heat-related illnesses and appropriate responses</a:t>
            </a:r>
            <a:r>
              <a:rPr lang="en-US" b="0" i="0" u="sng" strike="noStrike">
                <a:solidFill>
                  <a:srgbClr val="464FEB"/>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[1]</a:t>
            </a:r>
            <a:r>
              <a:rPr lang="en-US" b="0" i="0">
                <a:latin typeface="Quattrocento Sans"/>
                <a:ea typeface="Quattrocento Sans"/>
                <a:cs typeface="Quattrocento Sans"/>
                <a:sym typeface="Quattrocento Sans"/>
              </a:rPr>
              <a:t>.</a:t>
            </a:r>
            <a:endParaRPr/>
          </a:p>
          <a:p>
            <a:pPr marL="0" lvl="0" indent="-76200" algn="l" rtl="0">
              <a:lnSpc>
                <a:spcPct val="125000"/>
              </a:lnSpc>
              <a:spcBef>
                <a:spcPts val="0"/>
              </a:spcBef>
              <a:spcAft>
                <a:spcPts val="0"/>
              </a:spcAft>
              <a:buClr>
                <a:schemeClr val="dk1"/>
              </a:buClr>
              <a:buSzPts val="1200"/>
              <a:buFont typeface="Play"/>
              <a:buAutoNum type="arabicPeriod"/>
            </a:pPr>
            <a:r>
              <a:rPr lang="en-US" b="1" i="0">
                <a:latin typeface="Quattrocento Sans"/>
                <a:ea typeface="Quattrocento Sans"/>
                <a:cs typeface="Quattrocento Sans"/>
                <a:sym typeface="Quattrocento Sans"/>
              </a:rPr>
              <a:t>Incident Reporting</a:t>
            </a:r>
            <a:r>
              <a:rPr lang="en-US" b="0" i="0">
                <a:latin typeface="Quattrocento Sans"/>
                <a:ea typeface="Quattrocento Sans"/>
                <a:cs typeface="Quattrocento Sans"/>
                <a:sym typeface="Quattrocento Sans"/>
              </a:rPr>
              <a:t>:</a:t>
            </a:r>
            <a:endParaRPr/>
          </a:p>
          <a:p>
            <a:pPr marL="742950" lvl="1" indent="-285750" algn="l" rtl="0">
              <a:lnSpc>
                <a:spcPct val="125000"/>
              </a:lnSpc>
              <a:spcBef>
                <a:spcPts val="0"/>
              </a:spcBef>
              <a:spcAft>
                <a:spcPts val="0"/>
              </a:spcAft>
              <a:buClr>
                <a:schemeClr val="dk1"/>
              </a:buClr>
              <a:buSzPts val="1200"/>
              <a:buFont typeface="Play"/>
              <a:buAutoNum type="arabicPeriod" startAt="2"/>
            </a:pPr>
            <a:r>
              <a:rPr lang="en-US" b="0" i="0">
                <a:latin typeface="Quattrocento Sans"/>
                <a:ea typeface="Quattrocento Sans"/>
                <a:cs typeface="Quattrocento Sans"/>
                <a:sym typeface="Quattrocento Sans"/>
              </a:rPr>
              <a:t>Maintain detailed records of all injuries and incidents to identify patterns and areas for improvement</a:t>
            </a:r>
            <a:r>
              <a:rPr lang="en-US" b="0" i="0" u="sng" strike="noStrike">
                <a:solidFill>
                  <a:srgbClr val="464FEB"/>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[3]</a:t>
            </a:r>
            <a:r>
              <a:rPr lang="en-US" b="0" i="0">
                <a:latin typeface="Quattrocento Sans"/>
                <a:ea typeface="Quattrocento Sans"/>
                <a:cs typeface="Quattrocento Sans"/>
                <a:sym typeface="Quattrocento Sans"/>
              </a:rPr>
              <a:t>.</a:t>
            </a:r>
            <a:endParaRPr/>
          </a:p>
          <a:p>
            <a:pPr marL="0" lvl="0" indent="0" algn="l" rtl="0">
              <a:lnSpc>
                <a:spcPct val="125000"/>
              </a:lnSpc>
              <a:spcBef>
                <a:spcPts val="0"/>
              </a:spcBef>
              <a:spcAft>
                <a:spcPts val="0"/>
              </a:spcAft>
              <a:buNone/>
            </a:pPr>
            <a:r>
              <a:rPr lang="en-US" b="0" i="0">
                <a:latin typeface="Quattrocento Sans"/>
                <a:ea typeface="Quattrocento Sans"/>
                <a:cs typeface="Quattrocento Sans"/>
                <a:sym typeface="Quattrocento Sans"/>
              </a:rPr>
              <a:t>By following these guidelines, you can help create a safer environment for youth lacrosse players. Do you have any specific concerns or questions about injury prevention or management?</a:t>
            </a:r>
            <a:endParaRPr/>
          </a:p>
          <a:p>
            <a:pPr marL="0" lvl="0" indent="0" algn="l" rtl="0">
              <a:lnSpc>
                <a:spcPct val="125000"/>
              </a:lnSpc>
              <a:spcBef>
                <a:spcPts val="0"/>
              </a:spcBef>
              <a:spcAft>
                <a:spcPts val="0"/>
              </a:spcAft>
              <a:buNone/>
            </a:pPr>
            <a:br>
              <a:rPr lang="en-US" b="1" i="0">
                <a:latin typeface="Quattrocento Sans"/>
                <a:ea typeface="Quattrocento Sans"/>
                <a:cs typeface="Quattrocento Sans"/>
                <a:sym typeface="Quattrocento Sans"/>
              </a:rPr>
            </a:br>
            <a:r>
              <a:rPr lang="en-US" b="1" i="0">
                <a:latin typeface="Quattrocento Sans"/>
                <a:ea typeface="Quattrocento Sans"/>
                <a:cs typeface="Quattrocento Sans"/>
                <a:sym typeface="Quattrocento Sans"/>
              </a:rPr>
              <a:t>References</a:t>
            </a:r>
            <a:endParaRPr/>
          </a:p>
          <a:p>
            <a:pPr marL="0" lvl="0" indent="0" algn="l" rtl="0">
              <a:lnSpc>
                <a:spcPct val="125000"/>
              </a:lnSpc>
              <a:spcBef>
                <a:spcPts val="0"/>
              </a:spcBef>
              <a:spcAft>
                <a:spcPts val="0"/>
              </a:spcAft>
              <a:buNone/>
            </a:pPr>
            <a:r>
              <a:rPr lang="en-US" b="0" i="0">
                <a:latin typeface="Quattrocento Sans"/>
                <a:ea typeface="Quattrocento Sans"/>
                <a:cs typeface="Quattrocento Sans"/>
                <a:sym typeface="Quattrocento Sans"/>
              </a:rPr>
              <a:t>[1] </a:t>
            </a:r>
            <a:r>
              <a:rPr lang="en-US" b="0" i="0" u="sng" strike="noStrike">
                <a:solidFill>
                  <a:srgbClr val="464FEB"/>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League Standards - Safety and Risk Management | USA Lacrosse</a:t>
            </a:r>
            <a:endParaRPr b="0" i="0">
              <a:latin typeface="Quattrocento Sans"/>
              <a:ea typeface="Quattrocento Sans"/>
              <a:cs typeface="Quattrocento Sans"/>
              <a:sym typeface="Quattrocento Sans"/>
            </a:endParaRPr>
          </a:p>
          <a:p>
            <a:pPr marL="0" lvl="0" indent="0" algn="l" rtl="0">
              <a:lnSpc>
                <a:spcPct val="125000"/>
              </a:lnSpc>
              <a:spcBef>
                <a:spcPts val="0"/>
              </a:spcBef>
              <a:spcAft>
                <a:spcPts val="0"/>
              </a:spcAft>
              <a:buNone/>
            </a:pPr>
            <a:r>
              <a:rPr lang="en-US" b="0" i="0">
                <a:latin typeface="Quattrocento Sans"/>
                <a:ea typeface="Quattrocento Sans"/>
                <a:cs typeface="Quattrocento Sans"/>
                <a:sym typeface="Quattrocento Sans"/>
              </a:rPr>
              <a:t>[2] </a:t>
            </a:r>
            <a:r>
              <a:rPr lang="en-US" b="0" i="0" u="sng" strike="noStrike">
                <a:solidFill>
                  <a:srgbClr val="464FEB"/>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Health &amp; Safety Guidelines - USA Lacrosse</a:t>
            </a:r>
            <a:endParaRPr b="0" i="0">
              <a:latin typeface="Quattrocento Sans"/>
              <a:ea typeface="Quattrocento Sans"/>
              <a:cs typeface="Quattrocento Sans"/>
              <a:sym typeface="Quattrocento Sans"/>
            </a:endParaRPr>
          </a:p>
          <a:p>
            <a:pPr marL="0" lvl="0" indent="0" algn="l" rtl="0">
              <a:lnSpc>
                <a:spcPct val="125000"/>
              </a:lnSpc>
              <a:spcBef>
                <a:spcPts val="0"/>
              </a:spcBef>
              <a:spcAft>
                <a:spcPts val="0"/>
              </a:spcAft>
              <a:buNone/>
            </a:pPr>
            <a:r>
              <a:rPr lang="en-US" b="0" i="0">
                <a:latin typeface="Quattrocento Sans"/>
                <a:ea typeface="Quattrocento Sans"/>
                <a:cs typeface="Quattrocento Sans"/>
                <a:sym typeface="Quattrocento Sans"/>
              </a:rPr>
              <a:t>[3] </a:t>
            </a:r>
            <a:r>
              <a:rPr lang="en-US" b="0" i="0" u="sng" strike="noStrike">
                <a:solidFill>
                  <a:srgbClr val="464FEB"/>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US Lacrosse Emergency Action Plan Guidelines for Youth Lacrosse ...</a:t>
            </a:r>
            <a:endParaRPr b="0" i="0">
              <a:latin typeface="Quattrocento Sans"/>
              <a:ea typeface="Quattrocento Sans"/>
              <a:cs typeface="Quattrocento Sans"/>
              <a:sym typeface="Quattrocento Sans"/>
            </a:endParaRPr>
          </a:p>
          <a:p>
            <a:pPr marL="0" lvl="0" indent="0" algn="l" rtl="0">
              <a:spcBef>
                <a:spcPts val="0"/>
              </a:spcBef>
              <a:spcAft>
                <a:spcPts val="0"/>
              </a:spcAft>
              <a:buNone/>
            </a:pPr>
            <a:endParaRPr/>
          </a:p>
        </p:txBody>
      </p:sp>
      <p:sp>
        <p:nvSpPr>
          <p:cNvPr id="243" name="Google Shape;243;p3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3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3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3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3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nly" type="obj">
  <p:cSld name="OBJECT">
    <p:bg>
      <p:bgPr>
        <a:solidFill>
          <a:schemeClr val="lt1"/>
        </a:solidFill>
        <a:effectLst/>
      </p:bgPr>
    </p:bg>
    <p:spTree>
      <p:nvGrpSpPr>
        <p:cNvPr id="1" name="Shape 15"/>
        <p:cNvGrpSpPr/>
        <p:nvPr/>
      </p:nvGrpSpPr>
      <p:grpSpPr>
        <a:xfrm>
          <a:off x="0" y="0"/>
          <a:ext cx="0" cy="0"/>
          <a:chOff x="0" y="0"/>
          <a:chExt cx="0" cy="0"/>
        </a:xfrm>
      </p:grpSpPr>
      <p:sp>
        <p:nvSpPr>
          <p:cNvPr id="16" name="Google Shape;16;p36"/>
          <p:cNvSpPr/>
          <p:nvPr/>
        </p:nvSpPr>
        <p:spPr>
          <a:xfrm>
            <a:off x="0" y="0"/>
            <a:ext cx="9144000" cy="6858000"/>
          </a:xfrm>
          <a:custGeom>
            <a:avLst/>
            <a:gdLst/>
            <a:ahLst/>
            <a:cxnLst/>
            <a:rect l="l" t="t" r="r" b="b"/>
            <a:pathLst>
              <a:path w="9144000" h="6858000" extrusionOk="0">
                <a:moveTo>
                  <a:pt x="9144000" y="0"/>
                </a:moveTo>
                <a:lnTo>
                  <a:pt x="0" y="0"/>
                </a:lnTo>
                <a:lnTo>
                  <a:pt x="0" y="6858000"/>
                </a:lnTo>
                <a:lnTo>
                  <a:pt x="9144000" y="6858000"/>
                </a:lnTo>
                <a:lnTo>
                  <a:pt x="9144000" y="0"/>
                </a:lnTo>
                <a:close/>
              </a:path>
            </a:pathLst>
          </a:custGeom>
          <a:solidFill>
            <a:srgbClr val="F07109"/>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 name="Google Shape;17;p36"/>
          <p:cNvSpPr txBox="1">
            <a:spLocks noGrp="1"/>
          </p:cNvSpPr>
          <p:nvPr>
            <p:ph type="title"/>
          </p:nvPr>
        </p:nvSpPr>
        <p:spPr>
          <a:xfrm>
            <a:off x="596137" y="289940"/>
            <a:ext cx="7951724" cy="111602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u="sng">
                <a:solidFill>
                  <a:srgbClr val="E36C0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6"/>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6"/>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1"/>
        <p:cNvGrpSpPr/>
        <p:nvPr/>
      </p:nvGrpSpPr>
      <p:grpSpPr>
        <a:xfrm>
          <a:off x="0" y="0"/>
          <a:ext cx="0" cy="0"/>
          <a:chOff x="0" y="0"/>
          <a:chExt cx="0" cy="0"/>
        </a:xfrm>
      </p:grpSpPr>
      <p:sp>
        <p:nvSpPr>
          <p:cNvPr id="22" name="Google Shape;22;p37"/>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7"/>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38"/>
          <p:cNvSpPr txBox="1">
            <a:spLocks noGrp="1"/>
          </p:cNvSpPr>
          <p:nvPr>
            <p:ph type="title"/>
          </p:nvPr>
        </p:nvSpPr>
        <p:spPr>
          <a:xfrm>
            <a:off x="596137" y="289940"/>
            <a:ext cx="7951724" cy="111602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u="sng">
                <a:solidFill>
                  <a:srgbClr val="E36C0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8"/>
          <p:cNvSpPr txBox="1">
            <a:spLocks noGrp="1"/>
          </p:cNvSpPr>
          <p:nvPr>
            <p:ph type="body" idx="1"/>
          </p:nvPr>
        </p:nvSpPr>
        <p:spPr>
          <a:xfrm>
            <a:off x="539280" y="1591055"/>
            <a:ext cx="8042909" cy="218757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 name="Google Shape;28;p38"/>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8"/>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31"/>
        <p:cNvGrpSpPr/>
        <p:nvPr/>
      </p:nvGrpSpPr>
      <p:grpSpPr>
        <a:xfrm>
          <a:off x="0" y="0"/>
          <a:ext cx="0" cy="0"/>
          <a:chOff x="0" y="0"/>
          <a:chExt cx="0" cy="0"/>
        </a:xfrm>
      </p:grpSpPr>
      <p:pic>
        <p:nvPicPr>
          <p:cNvPr id="32" name="Google Shape;32;p39"/>
          <p:cNvPicPr preferRelativeResize="0"/>
          <p:nvPr/>
        </p:nvPicPr>
        <p:blipFill rotWithShape="1">
          <a:blip r:embed="rId2">
            <a:alphaModFix/>
          </a:blip>
          <a:srcRect/>
          <a:stretch/>
        </p:blipFill>
        <p:spPr>
          <a:xfrm>
            <a:off x="7620000" y="60960"/>
            <a:ext cx="762000" cy="678180"/>
          </a:xfrm>
          <a:prstGeom prst="rect">
            <a:avLst/>
          </a:prstGeom>
          <a:noFill/>
          <a:ln>
            <a:noFill/>
          </a:ln>
        </p:spPr>
      </p:pic>
      <p:sp>
        <p:nvSpPr>
          <p:cNvPr id="33" name="Google Shape;33;p39"/>
          <p:cNvSpPr txBox="1">
            <a:spLocks noGrp="1"/>
          </p:cNvSpPr>
          <p:nvPr>
            <p:ph type="ctrTitle"/>
          </p:nvPr>
        </p:nvSpPr>
        <p:spPr>
          <a:xfrm>
            <a:off x="596137" y="198882"/>
            <a:ext cx="7951724" cy="57404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u="sng">
                <a:solidFill>
                  <a:srgbClr val="E36C0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9"/>
          <p:cNvSpPr txBox="1">
            <a:spLocks noGrp="1"/>
          </p:cNvSpPr>
          <p:nvPr>
            <p:ph type="subTitle" idx="1"/>
          </p:nvPr>
        </p:nvSpPr>
        <p:spPr>
          <a:xfrm>
            <a:off x="1371600" y="3840480"/>
            <a:ext cx="64008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9"/>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9"/>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9"/>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40"/>
          <p:cNvSpPr txBox="1">
            <a:spLocks noGrp="1"/>
          </p:cNvSpPr>
          <p:nvPr>
            <p:ph type="title"/>
          </p:nvPr>
        </p:nvSpPr>
        <p:spPr>
          <a:xfrm>
            <a:off x="596137" y="289940"/>
            <a:ext cx="7951724" cy="111602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u="sng">
                <a:solidFill>
                  <a:srgbClr val="E36C0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0"/>
          <p:cNvSpPr txBox="1">
            <a:spLocks noGrp="1"/>
          </p:cNvSpPr>
          <p:nvPr>
            <p:ph type="body" idx="1"/>
          </p:nvPr>
        </p:nvSpPr>
        <p:spPr>
          <a:xfrm>
            <a:off x="688340" y="1541145"/>
            <a:ext cx="3383279" cy="445198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400" b="0" i="0">
                <a:solidFill>
                  <a:schemeClr val="dk1"/>
                </a:solidFill>
                <a:latin typeface="Calibri"/>
                <a:ea typeface="Calibri"/>
                <a:cs typeface="Calibri"/>
                <a:sym typeface="Calibri"/>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40"/>
          <p:cNvSpPr txBox="1">
            <a:spLocks noGrp="1"/>
          </p:cNvSpPr>
          <p:nvPr>
            <p:ph type="body" idx="2"/>
          </p:nvPr>
        </p:nvSpPr>
        <p:spPr>
          <a:xfrm>
            <a:off x="4709160" y="1577340"/>
            <a:ext cx="397764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2" name="Google Shape;42;p40"/>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0"/>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0"/>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596137" y="289940"/>
            <a:ext cx="7951724" cy="111602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600" b="0" i="0" u="sng" strike="noStrike" cap="none">
                <a:solidFill>
                  <a:srgbClr val="E36C0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539280" y="1591055"/>
            <a:ext cx="8042909" cy="218757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35"/>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5"/>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35"/>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accounts.crossbar.org/login"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rge-store.com/collections/oregon-lacrosse"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oregonlacrosseclub.com/email/gAAAAABnxNiC63X5xuYDDeUSDneMT7YeQDyn2D5L-1rJAWptwIgwpX4u_hwe9oVuFmUQTWIpDlsUEh91hdhFz2ZTH9gN56R-G0C5_xbPoNZeaLkTjQDx7E6ay0gVF1AP4WRQhOUuXnMS?to_name=Rob+Carlo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www.oregonlacrosseclub.com/email/gAAAAABnxNiCnoXNL9rnFgiVP-9yz6GrWT_DXRQBmUzvEGZDaqj44ZWmWOVqo-Hs55Ddpjq981uywkdQwt1GzMaZiEJczB-NRWWaPM4DvNwIRoV2_FGafmFI5MbooFTodUpJugqnvhbE?to_name=Joel+Malak"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www.oregonlacrosseclub.com/email/gAAAAABnxNiCnoXNL9rnFgiVP-9yz6GrWT_DXRQBmUzvEGZDaqj44ZWmWOVqo-Hs55Ddpjq981uywkdQwt1GzMaZiEJczB-NRWWaPM4DvNwIRoV2_FGafmFI5MbooFTodUpJugqnvhbE?to_name=Joel+Malak" TargetMode="External"/><Relationship Id="rId3" Type="http://schemas.openxmlformats.org/officeDocument/2006/relationships/hyperlink" Target="https://www.oregonlacrosseclub.com/email/gAAAAABnxLLIUmpVSwJquyDraLW5zAV4RQ9V_XZyPoHYIKjXKGcjqsbLpEgwQ0EVFE4suHPcI1F9-fL-qt_KE4d8Zxa71dFwB8nWXPcSRDOkjnYU-cqF6fkGiVNpSwNQr9nsyyBdWvHk?to_name=Amy+Cameron" TargetMode="External"/><Relationship Id="rId7" Type="http://schemas.openxmlformats.org/officeDocument/2006/relationships/hyperlink" Target="https://www.oregonlacrosseclub.com/email/gAAAAABnxNiC63X5xuYDDeUSDneMT7YeQDyn2D5L-1rJAWptwIgwpX4u_hwe9oVuFmUQTWIpDlsUEh91hdhFz2ZTH9gN56R-G0C5_xbPoNZeaLkTjQDx7E6ay0gVF1AP4WRQhOUuXnMS?to_name=Rob+Carlo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oregonlacrosseclub.com/email/gAAAAABnxNgzIfdOY1bxGxXUO88-BgcBqW_mzFOd6Cmy7LbQoMRokH5RQ3GJ32dYNKmalnf2ZvyyRbEB0d_xpExxBKm1CSwD4yi_AkoL3JuDpJukUObZSeetK0ZR1znLPdfZ2NjwvqjI?to_name=Tom+Grice" TargetMode="External"/><Relationship Id="rId5" Type="http://schemas.openxmlformats.org/officeDocument/2006/relationships/hyperlink" Target="https://www.oregonlacrosseclub.com/email/gAAAAABnxNgzio_-CmGRXquKE__6RSZa0uTQVPPDm0Jz4JmPjOHfyaXUFA_r-q4fKJW8tRK9T7Boesli0HyMPBBYrYgE6fKN-ajDAK179YWklnbElhDLaN2pxelNBP8T-Q2ckKkZqtqw?to_name=Becky+Rothering" TargetMode="External"/><Relationship Id="rId10" Type="http://schemas.openxmlformats.org/officeDocument/2006/relationships/image" Target="../media/image3.png"/><Relationship Id="rId4" Type="http://schemas.openxmlformats.org/officeDocument/2006/relationships/hyperlink" Target="https://www.oregonlacrosseclub.com/email/gAAAAABnxLLIMboMajO_Z6vqcpUObixur1SvbFohtnZjf0VhdLhrwV0XzbKsMvEbc7U146ovea6awmfLAMwYfi1AzLY7D9vssSfRoFVjxPEJx9o0fEAlisl3813riKmeY0EGgmISXzPF?to_name=Laura++Shtaida" TargetMode="External"/><Relationship Id="rId9" Type="http://schemas.openxmlformats.org/officeDocument/2006/relationships/hyperlink" Target="https://www.oregonlacrosseclub.com/email/gAAAAABnxNiC88At4QHp2R-4Ru3bjbddd-Alxj1gJw4PGPDaGiMlkwEFtkLW6cPxJcJtEDi1E0Tdhtc-1IL-HYgo1RyEBWnmuuUq-nXS0DfEKCjWwmdaxjHxuETdPu9LerlgTK6hh3Q7?to_name=Joe+Muell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oregonlacrosseclub.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badgerlandlacrosse.com/" TargetMode="External"/><Relationship Id="rId4" Type="http://schemas.openxmlformats.org/officeDocument/2006/relationships/hyperlink" Target="https://www.facebook.com/oregonyouthlacross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8"/>
        <p:cNvGrpSpPr/>
        <p:nvPr/>
      </p:nvGrpSpPr>
      <p:grpSpPr>
        <a:xfrm>
          <a:off x="0" y="0"/>
          <a:ext cx="0" cy="0"/>
          <a:chOff x="0" y="0"/>
          <a:chExt cx="0" cy="0"/>
        </a:xfrm>
      </p:grpSpPr>
      <p:sp>
        <p:nvSpPr>
          <p:cNvPr id="49" name="Google Shape;49;p1"/>
          <p:cNvSpPr txBox="1">
            <a:spLocks noGrp="1"/>
          </p:cNvSpPr>
          <p:nvPr>
            <p:ph type="title"/>
          </p:nvPr>
        </p:nvSpPr>
        <p:spPr>
          <a:xfrm>
            <a:off x="990600" y="2057400"/>
            <a:ext cx="6535420" cy="3114955"/>
          </a:xfrm>
          <a:prstGeom prst="rect">
            <a:avLst/>
          </a:prstGeom>
          <a:noFill/>
          <a:ln>
            <a:noFill/>
          </a:ln>
        </p:spPr>
        <p:txBody>
          <a:bodyPr spcFirstLastPara="1" wrap="square" lIns="0" tIns="158750" rIns="0" bIns="0" anchor="t" anchorCtr="0">
            <a:spAutoFit/>
          </a:bodyPr>
          <a:lstStyle/>
          <a:p>
            <a:pPr marL="6985" lvl="0" indent="0" algn="ctr" rtl="0">
              <a:lnSpc>
                <a:spcPct val="100000"/>
              </a:lnSpc>
              <a:spcBef>
                <a:spcPts val="0"/>
              </a:spcBef>
              <a:spcAft>
                <a:spcPts val="0"/>
              </a:spcAft>
              <a:buNone/>
            </a:pPr>
            <a:br>
              <a:rPr lang="en-US" sz="4800" b="1" u="none">
                <a:solidFill>
                  <a:srgbClr val="000000"/>
                </a:solidFill>
                <a:latin typeface="Calibri"/>
                <a:ea typeface="Calibri"/>
                <a:cs typeface="Calibri"/>
                <a:sym typeface="Calibri"/>
              </a:rPr>
            </a:br>
            <a:r>
              <a:rPr lang="en-US" sz="4800" b="1" u="none">
                <a:solidFill>
                  <a:srgbClr val="000000"/>
                </a:solidFill>
                <a:latin typeface="Red Hat Display"/>
                <a:ea typeface="Red Hat Display"/>
                <a:cs typeface="Red Hat Display"/>
                <a:sym typeface="Red Hat Display"/>
              </a:rPr>
              <a:t>2025 Parent/Guardian Meeting</a:t>
            </a:r>
            <a:endParaRPr sz="4800">
              <a:latin typeface="Red Hat Display"/>
              <a:ea typeface="Red Hat Display"/>
              <a:cs typeface="Red Hat Display"/>
              <a:sym typeface="Red Hat Display"/>
            </a:endParaRPr>
          </a:p>
        </p:txBody>
      </p:sp>
      <p:pic>
        <p:nvPicPr>
          <p:cNvPr id="50" name="Google Shape;50;p1"/>
          <p:cNvPicPr preferRelativeResize="0"/>
          <p:nvPr/>
        </p:nvPicPr>
        <p:blipFill rotWithShape="1">
          <a:blip r:embed="rId3">
            <a:alphaModFix/>
          </a:blip>
          <a:srcRect/>
          <a:stretch/>
        </p:blipFill>
        <p:spPr>
          <a:xfrm>
            <a:off x="152400" y="152399"/>
            <a:ext cx="8077200" cy="1905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0"/>
          <p:cNvSpPr txBox="1">
            <a:spLocks noGrp="1"/>
          </p:cNvSpPr>
          <p:nvPr>
            <p:ph type="title"/>
          </p:nvPr>
        </p:nvSpPr>
        <p:spPr>
          <a:xfrm>
            <a:off x="1295400" y="2841752"/>
            <a:ext cx="5915913" cy="56682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u="none">
                <a:solidFill>
                  <a:srgbClr val="000000"/>
                </a:solidFill>
                <a:latin typeface="Red Hat Display"/>
                <a:ea typeface="Red Hat Display"/>
                <a:cs typeface="Red Hat Display"/>
                <a:sym typeface="Red Hat Display"/>
              </a:rPr>
              <a:t>Parent/Player Expectations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2"/>
          <p:cNvSpPr txBox="1">
            <a:spLocks noGrp="1"/>
          </p:cNvSpPr>
          <p:nvPr>
            <p:ph type="title"/>
          </p:nvPr>
        </p:nvSpPr>
        <p:spPr>
          <a:xfrm>
            <a:off x="596137" y="289940"/>
            <a:ext cx="7951724" cy="1116025"/>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a:t> Parent Code of Conduct	</a:t>
            </a:r>
            <a:endParaRPr/>
          </a:p>
        </p:txBody>
      </p:sp>
      <p:sp>
        <p:nvSpPr>
          <p:cNvPr id="120" name="Google Shape;120;p12"/>
          <p:cNvSpPr txBox="1"/>
          <p:nvPr/>
        </p:nvSpPr>
        <p:spPr>
          <a:xfrm>
            <a:off x="304800" y="1600201"/>
            <a:ext cx="8077200" cy="42633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600">
                <a:latin typeface="Red Hat Display"/>
                <a:ea typeface="Red Hat Display"/>
                <a:cs typeface="Red Hat Display"/>
                <a:sym typeface="Red Hat Display"/>
              </a:rPr>
              <a:t>For your child to get the most out of playing lacrosse, it is important that you do the following:</a:t>
            </a:r>
            <a:endParaRPr sz="1600">
              <a:latin typeface="Red Hat Display"/>
              <a:ea typeface="Red Hat Display"/>
              <a:cs typeface="Red Hat Display"/>
              <a:sym typeface="Red Hat Display"/>
            </a:endParaRPr>
          </a:p>
          <a:p>
            <a:pPr marL="0" marR="0" lvl="0" indent="0" algn="l" rtl="0">
              <a:lnSpc>
                <a:spcPct val="107000"/>
              </a:lnSpc>
              <a:spcBef>
                <a:spcPts val="800"/>
              </a:spcBef>
              <a:spcAft>
                <a:spcPts val="0"/>
              </a:spcAft>
              <a:buNone/>
            </a:pPr>
            <a:r>
              <a:rPr lang="en-US" sz="1600">
                <a:latin typeface="Red Hat Display"/>
                <a:ea typeface="Red Hat Display"/>
                <a:cs typeface="Red Hat Display"/>
                <a:sym typeface="Red Hat Display"/>
              </a:rPr>
              <a:t> 1) Be supportive of your child </a:t>
            </a:r>
            <a:endParaRPr/>
          </a:p>
          <a:p>
            <a:pPr marL="0" marR="0" lvl="0" indent="0" algn="l" rtl="0">
              <a:lnSpc>
                <a:spcPct val="107000"/>
              </a:lnSpc>
              <a:spcBef>
                <a:spcPts val="800"/>
              </a:spcBef>
              <a:spcAft>
                <a:spcPts val="0"/>
              </a:spcAft>
              <a:buNone/>
            </a:pPr>
            <a:r>
              <a:rPr lang="en-US" sz="1600">
                <a:latin typeface="Red Hat Display"/>
                <a:ea typeface="Red Hat Display"/>
                <a:cs typeface="Red Hat Display"/>
                <a:sym typeface="Red Hat Display"/>
              </a:rPr>
              <a:t>2) Attend games whenever possible </a:t>
            </a:r>
            <a:endParaRPr/>
          </a:p>
          <a:p>
            <a:pPr marL="0" marR="0" lvl="0" indent="0" algn="l" rtl="0">
              <a:lnSpc>
                <a:spcPct val="107000"/>
              </a:lnSpc>
              <a:spcBef>
                <a:spcPts val="800"/>
              </a:spcBef>
              <a:spcAft>
                <a:spcPts val="0"/>
              </a:spcAft>
              <a:buNone/>
            </a:pPr>
            <a:r>
              <a:rPr lang="en-US" sz="1600">
                <a:latin typeface="Red Hat Display"/>
                <a:ea typeface="Red Hat Display"/>
                <a:cs typeface="Red Hat Display"/>
                <a:sym typeface="Red Hat Display"/>
              </a:rPr>
              <a:t>3) Be a positive role model </a:t>
            </a:r>
            <a:endParaRPr/>
          </a:p>
          <a:p>
            <a:pPr marL="0" marR="0" lvl="0" indent="0" algn="l" rtl="0">
              <a:lnSpc>
                <a:spcPct val="107000"/>
              </a:lnSpc>
              <a:spcBef>
                <a:spcPts val="800"/>
              </a:spcBef>
              <a:spcAft>
                <a:spcPts val="0"/>
              </a:spcAft>
              <a:buNone/>
            </a:pPr>
            <a:r>
              <a:rPr lang="en-US" sz="1600">
                <a:latin typeface="Red Hat Display"/>
                <a:ea typeface="Red Hat Display"/>
                <a:cs typeface="Red Hat Display"/>
                <a:sym typeface="Red Hat Display"/>
              </a:rPr>
              <a:t>4) Let your child set his own goals </a:t>
            </a:r>
            <a:endParaRPr/>
          </a:p>
          <a:p>
            <a:pPr marL="0" marR="0" lvl="0" indent="0" algn="l" rtl="0">
              <a:lnSpc>
                <a:spcPct val="107000"/>
              </a:lnSpc>
              <a:spcBef>
                <a:spcPts val="800"/>
              </a:spcBef>
              <a:spcAft>
                <a:spcPts val="0"/>
              </a:spcAft>
              <a:buNone/>
            </a:pPr>
            <a:r>
              <a:rPr lang="en-US" sz="1600">
                <a:latin typeface="Red Hat Display"/>
                <a:ea typeface="Red Hat Display"/>
                <a:cs typeface="Red Hat Display"/>
                <a:sym typeface="Red Hat Display"/>
              </a:rPr>
              <a:t>5) Let the coach be the coach.  If you want to coach, volunteer!</a:t>
            </a:r>
            <a:endParaRPr/>
          </a:p>
          <a:p>
            <a:pPr marL="0" marR="0" lvl="0" indent="0" algn="l" rtl="0">
              <a:lnSpc>
                <a:spcPct val="107000"/>
              </a:lnSpc>
              <a:spcBef>
                <a:spcPts val="800"/>
              </a:spcBef>
              <a:spcAft>
                <a:spcPts val="0"/>
              </a:spcAft>
              <a:buNone/>
            </a:pPr>
            <a:r>
              <a:rPr lang="en-US" sz="1600">
                <a:latin typeface="Red Hat Display"/>
                <a:ea typeface="Red Hat Display"/>
                <a:cs typeface="Red Hat Display"/>
                <a:sym typeface="Red Hat Display"/>
              </a:rPr>
              <a:t>6) Respect the decisions of the referee</a:t>
            </a:r>
            <a:endParaRPr/>
          </a:p>
          <a:p>
            <a:pPr marL="0" marR="0" lvl="0" indent="0" algn="l" rtl="0">
              <a:lnSpc>
                <a:spcPct val="107000"/>
              </a:lnSpc>
              <a:spcBef>
                <a:spcPts val="800"/>
              </a:spcBef>
              <a:spcAft>
                <a:spcPts val="0"/>
              </a:spcAft>
              <a:buNone/>
            </a:pPr>
            <a:r>
              <a:rPr lang="en-US" sz="1600">
                <a:latin typeface="Red Hat Display"/>
                <a:ea typeface="Red Hat Display"/>
                <a:cs typeface="Red Hat Display"/>
                <a:sym typeface="Red Hat Display"/>
              </a:rPr>
              <a:t>7) Read the rule book</a:t>
            </a:r>
            <a:endParaRPr/>
          </a:p>
          <a:p>
            <a:pPr marL="0" marR="0" lvl="0" indent="0" algn="l" rtl="0">
              <a:lnSpc>
                <a:spcPct val="107000"/>
              </a:lnSpc>
              <a:spcBef>
                <a:spcPts val="800"/>
              </a:spcBef>
              <a:spcAft>
                <a:spcPts val="0"/>
              </a:spcAft>
              <a:buNone/>
            </a:pPr>
            <a:r>
              <a:rPr lang="en-US" sz="1600">
                <a:latin typeface="Red Hat Display"/>
                <a:ea typeface="Red Hat Display"/>
                <a:cs typeface="Red Hat Display"/>
                <a:sym typeface="Red Hat Display"/>
              </a:rPr>
              <a:t>8) Get to know who is in charge</a:t>
            </a:r>
            <a:endParaRPr/>
          </a:p>
          <a:p>
            <a:pPr marL="0" marR="0" lvl="0" indent="0" algn="l" rtl="0">
              <a:lnSpc>
                <a:spcPct val="107000"/>
              </a:lnSpc>
              <a:spcBef>
                <a:spcPts val="800"/>
              </a:spcBef>
              <a:spcAft>
                <a:spcPts val="0"/>
              </a:spcAft>
              <a:buNone/>
            </a:pPr>
            <a:r>
              <a:rPr lang="en-US" sz="1600">
                <a:latin typeface="Red Hat Display"/>
                <a:ea typeface="Red Hat Display"/>
                <a:cs typeface="Red Hat Display"/>
                <a:sym typeface="Red Hat Display"/>
              </a:rPr>
              <a:t>9) Get involved! </a:t>
            </a:r>
            <a:endParaRPr/>
          </a:p>
          <a:p>
            <a:pPr marL="0" marR="0" lvl="0" indent="0" algn="l" rtl="0">
              <a:lnSpc>
                <a:spcPct val="107000"/>
              </a:lnSpc>
              <a:spcBef>
                <a:spcPts val="800"/>
              </a:spcBef>
              <a:spcAft>
                <a:spcPts val="0"/>
              </a:spcAft>
              <a:buNone/>
            </a:pPr>
            <a:r>
              <a:rPr lang="en-US" sz="1600">
                <a:latin typeface="Red Hat Display"/>
                <a:ea typeface="Red Hat Display"/>
                <a:cs typeface="Red Hat Display"/>
                <a:sym typeface="Red Hat Display"/>
              </a:rPr>
              <a:t>10) Sit back and enjoy the game</a:t>
            </a:r>
            <a:endParaRPr/>
          </a:p>
        </p:txBody>
      </p:sp>
      <p:pic>
        <p:nvPicPr>
          <p:cNvPr id="121" name="Google Shape;121;p12"/>
          <p:cNvPicPr preferRelativeResize="0"/>
          <p:nvPr/>
        </p:nvPicPr>
        <p:blipFill rotWithShape="1">
          <a:blip r:embed="rId3">
            <a:alphaModFix/>
          </a:blip>
          <a:srcRect/>
          <a:stretch/>
        </p:blipFill>
        <p:spPr>
          <a:xfrm>
            <a:off x="6949440" y="5038344"/>
            <a:ext cx="2170502" cy="1737568"/>
          </a:xfrm>
          <a:prstGeom prst="rect">
            <a:avLst/>
          </a:prstGeom>
          <a:noFill/>
          <a:ln>
            <a:noFill/>
          </a:ln>
        </p:spPr>
      </p:pic>
      <p:sp>
        <p:nvSpPr>
          <p:cNvPr id="3" name="Slide Number Placeholder 2">
            <a:extLst>
              <a:ext uri="{FF2B5EF4-FFF2-40B4-BE49-F238E27FC236}">
                <a16:creationId xmlns:a16="http://schemas.microsoft.com/office/drawing/2014/main" id="{8FE469B7-5F9F-4E69-73F6-546B904DC8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12"/>
        <p:cNvGrpSpPr/>
        <p:nvPr/>
      </p:nvGrpSpPr>
      <p:grpSpPr>
        <a:xfrm>
          <a:off x="0" y="0"/>
          <a:ext cx="0" cy="0"/>
          <a:chOff x="0" y="0"/>
          <a:chExt cx="0" cy="0"/>
        </a:xfrm>
      </p:grpSpPr>
      <p:sp>
        <p:nvSpPr>
          <p:cNvPr id="113" name="Google Shape;113;p11"/>
          <p:cNvSpPr txBox="1">
            <a:spLocks noGrp="1"/>
          </p:cNvSpPr>
          <p:nvPr>
            <p:ph type="title"/>
          </p:nvPr>
        </p:nvSpPr>
        <p:spPr>
          <a:xfrm>
            <a:off x="596137" y="289940"/>
            <a:ext cx="7951724" cy="1116025"/>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a:t> Player Expectations	</a:t>
            </a:r>
            <a:endParaRPr/>
          </a:p>
        </p:txBody>
      </p:sp>
      <p:sp>
        <p:nvSpPr>
          <p:cNvPr id="114" name="Google Shape;114;p11"/>
          <p:cNvSpPr txBox="1"/>
          <p:nvPr/>
        </p:nvSpPr>
        <p:spPr>
          <a:xfrm>
            <a:off x="665784" y="1557020"/>
            <a:ext cx="8173500" cy="4150800"/>
          </a:xfrm>
          <a:prstGeom prst="rect">
            <a:avLst/>
          </a:prstGeom>
          <a:noFill/>
          <a:ln>
            <a:noFill/>
          </a:ln>
        </p:spPr>
        <p:txBody>
          <a:bodyPr spcFirstLastPara="1" wrap="square" lIns="0" tIns="12700" rIns="0" bIns="0" anchor="t" anchorCtr="0">
            <a:spAutoFit/>
          </a:bodyPr>
          <a:lstStyle/>
          <a:p>
            <a:pPr marL="355600" marR="5080" lvl="0" indent="-190500" algn="l" rtl="0">
              <a:lnSpc>
                <a:spcPct val="100000"/>
              </a:lnSpc>
              <a:spcBef>
                <a:spcPts val="0"/>
              </a:spcBef>
              <a:spcAft>
                <a:spcPts val="0"/>
              </a:spcAft>
              <a:buSzPts val="2400"/>
              <a:buFont typeface="Arial"/>
              <a:buNone/>
            </a:pPr>
            <a:endParaRPr sz="2400">
              <a:latin typeface="Red Hat Display"/>
              <a:ea typeface="Red Hat Display"/>
              <a:cs typeface="Red Hat Display"/>
              <a:sym typeface="Red Hat Display"/>
            </a:endParaRPr>
          </a:p>
          <a:p>
            <a:pPr marL="355600" marR="5080" lvl="0" indent="-342900" algn="l" rtl="0">
              <a:lnSpc>
                <a:spcPct val="100000"/>
              </a:lnSpc>
              <a:spcBef>
                <a:spcPts val="100"/>
              </a:spcBef>
              <a:spcAft>
                <a:spcPts val="0"/>
              </a:spcAft>
              <a:buSzPts val="2400"/>
              <a:buFont typeface="Arial"/>
              <a:buChar char="•"/>
            </a:pPr>
            <a:r>
              <a:rPr lang="en-US" sz="2400">
                <a:latin typeface="Red Hat Display"/>
                <a:ea typeface="Red Hat Display"/>
                <a:cs typeface="Red Hat Display"/>
                <a:sym typeface="Red Hat Display"/>
              </a:rPr>
              <a:t>Players are representing OLC – respect those around you in buildings, gyms, and at events.</a:t>
            </a:r>
            <a:endParaRPr sz="2400">
              <a:latin typeface="Red Hat Display"/>
              <a:ea typeface="Red Hat Display"/>
              <a:cs typeface="Red Hat Display"/>
              <a:sym typeface="Red Hat Display"/>
            </a:endParaRPr>
          </a:p>
          <a:p>
            <a:pPr marL="469900" lvl="0" indent="0" algn="l" rtl="0">
              <a:lnSpc>
                <a:spcPct val="100000"/>
              </a:lnSpc>
              <a:spcBef>
                <a:spcPts val="509"/>
              </a:spcBef>
              <a:spcAft>
                <a:spcPts val="0"/>
              </a:spcAft>
              <a:buNone/>
            </a:pPr>
            <a:r>
              <a:rPr lang="en-US" sz="2400">
                <a:latin typeface="Red Hat Display"/>
                <a:ea typeface="Red Hat Display"/>
                <a:cs typeface="Red Hat Display"/>
                <a:sym typeface="Red Hat Display"/>
              </a:rPr>
              <a:t>–	Officials, coaches, parents, spectators, and opponents</a:t>
            </a:r>
            <a:endParaRPr sz="2400">
              <a:latin typeface="Red Hat Display"/>
              <a:ea typeface="Red Hat Display"/>
              <a:cs typeface="Red Hat Display"/>
              <a:sym typeface="Red Hat Display"/>
            </a:endParaRPr>
          </a:p>
          <a:p>
            <a:pPr marL="354965" lvl="0" indent="-342265" algn="l" rtl="0">
              <a:lnSpc>
                <a:spcPct val="100000"/>
              </a:lnSpc>
              <a:spcBef>
                <a:spcPts val="545"/>
              </a:spcBef>
              <a:spcAft>
                <a:spcPts val="0"/>
              </a:spcAft>
              <a:buSzPts val="2400"/>
              <a:buFont typeface="Arial"/>
              <a:buChar char="•"/>
            </a:pPr>
            <a:r>
              <a:rPr lang="en-US" sz="2400">
                <a:latin typeface="Red Hat Display"/>
                <a:ea typeface="Red Hat Display"/>
                <a:cs typeface="Red Hat Display"/>
                <a:sym typeface="Red Hat Display"/>
              </a:rPr>
              <a:t>Support all your teammates, encourage</a:t>
            </a:r>
            <a:endParaRPr sz="2400">
              <a:latin typeface="Red Hat Display"/>
              <a:ea typeface="Red Hat Display"/>
              <a:cs typeface="Red Hat Display"/>
              <a:sym typeface="Red Hat Display"/>
            </a:endParaRPr>
          </a:p>
          <a:p>
            <a:pPr marL="354965" lvl="0" indent="-342265" algn="l" rtl="0">
              <a:lnSpc>
                <a:spcPct val="100000"/>
              </a:lnSpc>
              <a:spcBef>
                <a:spcPts val="575"/>
              </a:spcBef>
              <a:spcAft>
                <a:spcPts val="0"/>
              </a:spcAft>
              <a:buSzPts val="2400"/>
              <a:buFont typeface="Arial"/>
              <a:buChar char="•"/>
            </a:pPr>
            <a:r>
              <a:rPr lang="en-US" sz="2400">
                <a:latin typeface="Red Hat Display"/>
                <a:ea typeface="Red Hat Display"/>
                <a:cs typeface="Red Hat Display"/>
                <a:sym typeface="Red Hat Display"/>
              </a:rPr>
              <a:t>Someone talks, everyone listens, eye contact</a:t>
            </a:r>
            <a:endParaRPr sz="2400">
              <a:latin typeface="Red Hat Display"/>
              <a:ea typeface="Red Hat Display"/>
              <a:cs typeface="Red Hat Display"/>
              <a:sym typeface="Red Hat Display"/>
            </a:endParaRPr>
          </a:p>
          <a:p>
            <a:pPr marL="354965" lvl="0" indent="-342265" algn="l" rtl="0">
              <a:lnSpc>
                <a:spcPct val="100000"/>
              </a:lnSpc>
              <a:spcBef>
                <a:spcPts val="580"/>
              </a:spcBef>
              <a:spcAft>
                <a:spcPts val="0"/>
              </a:spcAft>
              <a:buSzPts val="2400"/>
              <a:buFont typeface="Arial"/>
              <a:buChar char="•"/>
            </a:pPr>
            <a:r>
              <a:rPr lang="en-US" sz="2400">
                <a:latin typeface="Red Hat Display"/>
                <a:ea typeface="Red Hat Display"/>
                <a:cs typeface="Red Hat Display"/>
                <a:sym typeface="Red Hat Display"/>
              </a:rPr>
              <a:t>Listen, learn, &amp; work hard</a:t>
            </a:r>
            <a:endParaRPr sz="2400">
              <a:latin typeface="Red Hat Display"/>
              <a:ea typeface="Red Hat Display"/>
              <a:cs typeface="Red Hat Display"/>
              <a:sym typeface="Red Hat Display"/>
            </a:endParaRPr>
          </a:p>
          <a:p>
            <a:pPr marL="354965" lvl="0" indent="-342265" algn="l" rtl="0">
              <a:lnSpc>
                <a:spcPct val="100000"/>
              </a:lnSpc>
              <a:spcBef>
                <a:spcPts val="575"/>
              </a:spcBef>
              <a:spcAft>
                <a:spcPts val="0"/>
              </a:spcAft>
              <a:buSzPts val="2400"/>
              <a:buFont typeface="Arial"/>
              <a:buChar char="•"/>
            </a:pPr>
            <a:r>
              <a:rPr lang="en-US" sz="2400">
                <a:latin typeface="Red Hat Display"/>
                <a:ea typeface="Red Hat Display"/>
                <a:cs typeface="Red Hat Display"/>
                <a:sym typeface="Red Hat Display"/>
              </a:rPr>
              <a:t>Practice like you play!</a:t>
            </a:r>
            <a:endParaRPr sz="2400">
              <a:latin typeface="Red Hat Display"/>
              <a:ea typeface="Red Hat Display"/>
              <a:cs typeface="Red Hat Display"/>
              <a:sym typeface="Red Hat Display"/>
            </a:endParaRPr>
          </a:p>
          <a:p>
            <a:pPr marL="354965" lvl="0" indent="-342265" algn="l" rtl="0">
              <a:lnSpc>
                <a:spcPct val="100000"/>
              </a:lnSpc>
              <a:spcBef>
                <a:spcPts val="575"/>
              </a:spcBef>
              <a:spcAft>
                <a:spcPts val="0"/>
              </a:spcAft>
              <a:buSzPts val="2400"/>
              <a:buFont typeface="Arial"/>
              <a:buChar char="•"/>
            </a:pPr>
            <a:r>
              <a:rPr lang="en-US" sz="2400">
                <a:latin typeface="Red Hat Display"/>
                <a:ea typeface="Red Hat Display"/>
                <a:cs typeface="Red Hat Display"/>
                <a:sym typeface="Red Hat Display"/>
              </a:rPr>
              <a:t>Have fun!!!</a:t>
            </a:r>
            <a:endParaRPr sz="2400">
              <a:latin typeface="Red Hat Display"/>
              <a:ea typeface="Red Hat Display"/>
              <a:cs typeface="Red Hat Display"/>
              <a:sym typeface="Red Hat Display"/>
            </a:endParaRPr>
          </a:p>
        </p:txBody>
      </p:sp>
      <p:sp>
        <p:nvSpPr>
          <p:cNvPr id="3" name="Slide Number Placeholder 2">
            <a:extLst>
              <a:ext uri="{FF2B5EF4-FFF2-40B4-BE49-F238E27FC236}">
                <a16:creationId xmlns:a16="http://schemas.microsoft.com/office/drawing/2014/main" id="{E53B0D80-89AA-299C-E474-DC2B71F2D5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596137" y="289940"/>
            <a:ext cx="7951724" cy="1116025"/>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a:t> Player development 	</a:t>
            </a:r>
            <a:endParaRPr/>
          </a:p>
        </p:txBody>
      </p:sp>
      <p:pic>
        <p:nvPicPr>
          <p:cNvPr id="127" name="Google Shape;127;p13"/>
          <p:cNvPicPr preferRelativeResize="0"/>
          <p:nvPr/>
        </p:nvPicPr>
        <p:blipFill rotWithShape="1">
          <a:blip r:embed="rId3">
            <a:alphaModFix/>
          </a:blip>
          <a:srcRect/>
          <a:stretch/>
        </p:blipFill>
        <p:spPr>
          <a:xfrm>
            <a:off x="1143000" y="1828800"/>
            <a:ext cx="4851481" cy="3581400"/>
          </a:xfrm>
          <a:prstGeom prst="rect">
            <a:avLst/>
          </a:prstGeom>
          <a:noFill/>
          <a:ln>
            <a:noFill/>
          </a:ln>
        </p:spPr>
      </p:pic>
      <p:pic>
        <p:nvPicPr>
          <p:cNvPr id="128" name="Google Shape;128;p13"/>
          <p:cNvPicPr preferRelativeResize="0"/>
          <p:nvPr/>
        </p:nvPicPr>
        <p:blipFill rotWithShape="1">
          <a:blip r:embed="rId4">
            <a:alphaModFix/>
          </a:blip>
          <a:srcRect/>
          <a:stretch/>
        </p:blipFill>
        <p:spPr>
          <a:xfrm>
            <a:off x="6912864" y="5010912"/>
            <a:ext cx="2207078" cy="1765000"/>
          </a:xfrm>
          <a:prstGeom prst="rect">
            <a:avLst/>
          </a:prstGeom>
          <a:noFill/>
          <a:ln>
            <a:noFill/>
          </a:ln>
        </p:spPr>
      </p:pic>
      <p:sp>
        <p:nvSpPr>
          <p:cNvPr id="3" name="Slide Number Placeholder 2">
            <a:extLst>
              <a:ext uri="{FF2B5EF4-FFF2-40B4-BE49-F238E27FC236}">
                <a16:creationId xmlns:a16="http://schemas.microsoft.com/office/drawing/2014/main" id="{B720DBE0-EE0F-725E-3BE3-FDC7DB8686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32"/>
        <p:cNvGrpSpPr/>
        <p:nvPr/>
      </p:nvGrpSpPr>
      <p:grpSpPr>
        <a:xfrm>
          <a:off x="0" y="0"/>
          <a:ext cx="0" cy="0"/>
          <a:chOff x="0" y="0"/>
          <a:chExt cx="0" cy="0"/>
        </a:xfrm>
      </p:grpSpPr>
      <p:pic>
        <p:nvPicPr>
          <p:cNvPr id="133" name="Google Shape;133;p14"/>
          <p:cNvPicPr preferRelativeResize="0"/>
          <p:nvPr/>
        </p:nvPicPr>
        <p:blipFill rotWithShape="1">
          <a:blip r:embed="rId3">
            <a:alphaModFix/>
          </a:blip>
          <a:srcRect/>
          <a:stretch/>
        </p:blipFill>
        <p:spPr>
          <a:xfrm>
            <a:off x="838200" y="1066800"/>
            <a:ext cx="4343400" cy="5455918"/>
          </a:xfrm>
          <a:prstGeom prst="rect">
            <a:avLst/>
          </a:prstGeom>
          <a:noFill/>
          <a:ln>
            <a:noFill/>
          </a:ln>
        </p:spPr>
      </p:pic>
      <p:sp>
        <p:nvSpPr>
          <p:cNvPr id="134" name="Google Shape;134;p14"/>
          <p:cNvSpPr txBox="1"/>
          <p:nvPr/>
        </p:nvSpPr>
        <p:spPr>
          <a:xfrm>
            <a:off x="0" y="115669"/>
            <a:ext cx="8528297" cy="64633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600" u="sng">
                <a:solidFill>
                  <a:srgbClr val="E36C09"/>
                </a:solidFill>
                <a:latin typeface="Calibri"/>
                <a:ea typeface="Calibri"/>
                <a:cs typeface="Calibri"/>
                <a:sym typeface="Calibri"/>
              </a:rPr>
              <a:t>Best practices for developing youth athletes </a:t>
            </a:r>
            <a:endParaRPr/>
          </a:p>
        </p:txBody>
      </p:sp>
      <p:pic>
        <p:nvPicPr>
          <p:cNvPr id="135" name="Google Shape;135;p14"/>
          <p:cNvPicPr preferRelativeResize="0"/>
          <p:nvPr/>
        </p:nvPicPr>
        <p:blipFill rotWithShape="1">
          <a:blip r:embed="rId4">
            <a:alphaModFix/>
          </a:blip>
          <a:srcRect/>
          <a:stretch/>
        </p:blipFill>
        <p:spPr>
          <a:xfrm>
            <a:off x="6477000" y="4495800"/>
            <a:ext cx="2490542" cy="22108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596137" y="289940"/>
            <a:ext cx="7951724" cy="1116025"/>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a:t> Playing Time	</a:t>
            </a:r>
            <a:endParaRPr/>
          </a:p>
        </p:txBody>
      </p:sp>
      <p:sp>
        <p:nvSpPr>
          <p:cNvPr id="141" name="Google Shape;141;p15"/>
          <p:cNvSpPr txBox="1"/>
          <p:nvPr/>
        </p:nvSpPr>
        <p:spPr>
          <a:xfrm>
            <a:off x="675640" y="1568577"/>
            <a:ext cx="8239800" cy="4738200"/>
          </a:xfrm>
          <a:prstGeom prst="rect">
            <a:avLst/>
          </a:prstGeom>
          <a:noFill/>
          <a:ln>
            <a:noFill/>
          </a:ln>
        </p:spPr>
        <p:txBody>
          <a:bodyPr spcFirstLastPara="1" wrap="square" lIns="0" tIns="60950" rIns="0" bIns="0" anchor="t" anchorCtr="0">
            <a:spAutoFit/>
          </a:bodyPr>
          <a:lstStyle/>
          <a:p>
            <a:pPr marL="368300" marR="17780" lvl="0" indent="-343535" algn="l" rtl="0">
              <a:lnSpc>
                <a:spcPct val="125833"/>
              </a:lnSpc>
              <a:spcBef>
                <a:spcPts val="0"/>
              </a:spcBef>
              <a:spcAft>
                <a:spcPts val="0"/>
              </a:spcAft>
              <a:buSzPts val="2400"/>
              <a:buFont typeface="Arial"/>
              <a:buChar char="•"/>
            </a:pPr>
            <a:r>
              <a:rPr lang="en-US" sz="2400" dirty="0">
                <a:latin typeface="Red Hat Display"/>
                <a:ea typeface="Red Hat Display"/>
                <a:cs typeface="Red Hat Display"/>
                <a:sym typeface="Red Hat Display"/>
              </a:rPr>
              <a:t>Coaches work to maintain equitable playing time</a:t>
            </a:r>
            <a:endParaRPr sz="2400" dirty="0">
              <a:latin typeface="Red Hat Display"/>
              <a:ea typeface="Red Hat Display"/>
              <a:cs typeface="Red Hat Display"/>
              <a:sym typeface="Red Hat Display"/>
            </a:endParaRPr>
          </a:p>
          <a:p>
            <a:pPr marL="914400" marR="17780" lvl="1" indent="-381000" algn="l" rtl="0">
              <a:lnSpc>
                <a:spcPct val="125833"/>
              </a:lnSpc>
              <a:spcBef>
                <a:spcPts val="0"/>
              </a:spcBef>
              <a:spcAft>
                <a:spcPts val="0"/>
              </a:spcAft>
              <a:buSzPts val="2400"/>
              <a:buFont typeface="Red Hat Display"/>
              <a:buChar char="•"/>
            </a:pPr>
            <a:r>
              <a:rPr lang="en-US" sz="2400" dirty="0">
                <a:latin typeface="Red Hat Display"/>
                <a:ea typeface="Red Hat Display"/>
                <a:cs typeface="Red Hat Display"/>
                <a:sym typeface="Red Hat Display"/>
              </a:rPr>
              <a:t>Equal opportunity doesn’t always mean equal outcomes</a:t>
            </a:r>
            <a:endParaRPr sz="2400" dirty="0">
              <a:latin typeface="Red Hat Display"/>
              <a:ea typeface="Red Hat Display"/>
              <a:cs typeface="Red Hat Display"/>
              <a:sym typeface="Red Hat Display"/>
            </a:endParaRPr>
          </a:p>
          <a:p>
            <a:pPr marL="368300" marR="17780" lvl="0" indent="-343535" algn="l" rtl="0">
              <a:lnSpc>
                <a:spcPct val="125833"/>
              </a:lnSpc>
              <a:spcBef>
                <a:spcPts val="480"/>
              </a:spcBef>
              <a:spcAft>
                <a:spcPts val="0"/>
              </a:spcAft>
              <a:buSzPts val="2400"/>
              <a:buFont typeface="Arial"/>
              <a:buChar char="•"/>
            </a:pPr>
            <a:r>
              <a:rPr lang="en-US" sz="2400" dirty="0">
                <a:latin typeface="Red Hat Display"/>
                <a:ea typeface="Red Hat Display"/>
                <a:cs typeface="Red Hat Display"/>
                <a:sym typeface="Red Hat Display"/>
              </a:rPr>
              <a:t>Four main factors</a:t>
            </a:r>
            <a:endParaRPr sz="2400" dirty="0">
              <a:latin typeface="Red Hat Display"/>
              <a:ea typeface="Red Hat Display"/>
              <a:cs typeface="Red Hat Display"/>
              <a:sym typeface="Red Hat Display"/>
            </a:endParaRPr>
          </a:p>
          <a:p>
            <a:pPr marL="768985" lvl="1" indent="-286385" algn="l" rtl="0">
              <a:lnSpc>
                <a:spcPct val="100000"/>
              </a:lnSpc>
              <a:spcBef>
                <a:spcPts val="315"/>
              </a:spcBef>
              <a:spcAft>
                <a:spcPts val="0"/>
              </a:spcAft>
              <a:buSzPts val="2400"/>
              <a:buFont typeface="Arial"/>
              <a:buChar char="•"/>
            </a:pPr>
            <a:r>
              <a:rPr lang="en-US" sz="2400" dirty="0">
                <a:latin typeface="Red Hat Display"/>
                <a:ea typeface="Red Hat Display"/>
                <a:cs typeface="Red Hat Display"/>
                <a:sym typeface="Red Hat Display"/>
              </a:rPr>
              <a:t>Show up to practice</a:t>
            </a:r>
            <a:endParaRPr sz="2400" dirty="0">
              <a:latin typeface="Red Hat Display"/>
              <a:ea typeface="Red Hat Display"/>
              <a:cs typeface="Red Hat Display"/>
              <a:sym typeface="Red Hat Display"/>
            </a:endParaRPr>
          </a:p>
          <a:p>
            <a:pPr marL="768985" lvl="1" indent="-286385" algn="l" rtl="0">
              <a:lnSpc>
                <a:spcPct val="100000"/>
              </a:lnSpc>
              <a:spcBef>
                <a:spcPts val="290"/>
              </a:spcBef>
              <a:spcAft>
                <a:spcPts val="0"/>
              </a:spcAft>
              <a:buSzPts val="2400"/>
              <a:buFont typeface="Arial"/>
              <a:buChar char="•"/>
            </a:pPr>
            <a:r>
              <a:rPr lang="en-US" sz="2400" dirty="0">
                <a:latin typeface="Red Hat Display"/>
                <a:ea typeface="Red Hat Display"/>
                <a:cs typeface="Red Hat Display"/>
                <a:sym typeface="Red Hat Display"/>
              </a:rPr>
              <a:t>Work hard and listen at practice</a:t>
            </a:r>
            <a:endParaRPr sz="2400" dirty="0">
              <a:latin typeface="Red Hat Display"/>
              <a:ea typeface="Red Hat Display"/>
              <a:cs typeface="Red Hat Display"/>
              <a:sym typeface="Red Hat Display"/>
            </a:endParaRPr>
          </a:p>
          <a:p>
            <a:pPr marL="768985" lvl="1" indent="-286385" algn="l" rtl="0">
              <a:lnSpc>
                <a:spcPct val="100000"/>
              </a:lnSpc>
              <a:spcBef>
                <a:spcPts val="290"/>
              </a:spcBef>
              <a:spcAft>
                <a:spcPts val="0"/>
              </a:spcAft>
              <a:buSzPts val="2400"/>
              <a:buFont typeface="Arial"/>
              <a:buChar char="•"/>
            </a:pPr>
            <a:r>
              <a:rPr lang="en-US" sz="2400" dirty="0">
                <a:latin typeface="Red Hat Display"/>
                <a:ea typeface="Red Hat Display"/>
                <a:cs typeface="Red Hat Display"/>
                <a:sym typeface="Red Hat Display"/>
              </a:rPr>
              <a:t>Understand offense, defense, out of bounds, etc.</a:t>
            </a:r>
            <a:endParaRPr sz="2400" dirty="0">
              <a:latin typeface="Red Hat Display"/>
              <a:ea typeface="Red Hat Display"/>
              <a:cs typeface="Red Hat Display"/>
              <a:sym typeface="Red Hat Display"/>
            </a:endParaRPr>
          </a:p>
          <a:p>
            <a:pPr marL="768985" lvl="1" indent="-286385" algn="l" rtl="0">
              <a:lnSpc>
                <a:spcPct val="100000"/>
              </a:lnSpc>
              <a:spcBef>
                <a:spcPts val="290"/>
              </a:spcBef>
              <a:spcAft>
                <a:spcPts val="0"/>
              </a:spcAft>
              <a:buSzPts val="2400"/>
              <a:buFont typeface="Arial"/>
              <a:buChar char="•"/>
            </a:pPr>
            <a:r>
              <a:rPr lang="en-US" sz="2400" dirty="0">
                <a:latin typeface="Red Hat Display"/>
                <a:ea typeface="Red Hat Display"/>
                <a:cs typeface="Red Hat Display"/>
                <a:sym typeface="Red Hat Display"/>
              </a:rPr>
              <a:t>Quality of play in games, game situations</a:t>
            </a:r>
            <a:endParaRPr sz="2400" dirty="0">
              <a:latin typeface="Red Hat Display"/>
              <a:ea typeface="Red Hat Display"/>
              <a:cs typeface="Red Hat Display"/>
              <a:sym typeface="Red Hat Display"/>
            </a:endParaRPr>
          </a:p>
          <a:p>
            <a:pPr marL="368300" marR="1061085" lvl="0" indent="-343535" algn="l" rtl="0">
              <a:lnSpc>
                <a:spcPct val="125833"/>
              </a:lnSpc>
              <a:spcBef>
                <a:spcPts val="2275"/>
              </a:spcBef>
              <a:spcAft>
                <a:spcPts val="0"/>
              </a:spcAft>
              <a:buSzPts val="2400"/>
              <a:buFont typeface="Arial"/>
              <a:buChar char="•"/>
            </a:pPr>
            <a:r>
              <a:rPr lang="en-US" sz="2400" dirty="0">
                <a:latin typeface="Red Hat Display"/>
                <a:ea typeface="Red Hat Display"/>
                <a:cs typeface="Red Hat Display"/>
                <a:sym typeface="Red Hat Display"/>
              </a:rPr>
              <a:t>24-hour rule – timing of communication or questions for coaches</a:t>
            </a:r>
            <a:endParaRPr sz="2400" dirty="0">
              <a:latin typeface="Red Hat Display"/>
              <a:ea typeface="Red Hat Display"/>
              <a:cs typeface="Red Hat Display"/>
              <a:sym typeface="Red Hat Display"/>
            </a:endParaRPr>
          </a:p>
        </p:txBody>
      </p:sp>
      <p:sp>
        <p:nvSpPr>
          <p:cNvPr id="3" name="Slide Number Placeholder 2">
            <a:extLst>
              <a:ext uri="{FF2B5EF4-FFF2-40B4-BE49-F238E27FC236}">
                <a16:creationId xmlns:a16="http://schemas.microsoft.com/office/drawing/2014/main" id="{6AC1587F-521C-AF80-B10A-25E746FD1F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596137" y="289940"/>
            <a:ext cx="7951724" cy="1116025"/>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dirty="0"/>
              <a:t> </a:t>
            </a:r>
            <a:r>
              <a:rPr lang="en-US" dirty="0">
                <a:latin typeface="Red Hat Display"/>
                <a:ea typeface="Red Hat Display"/>
                <a:cs typeface="Red Hat Display"/>
                <a:sym typeface="Red Hat Display"/>
              </a:rPr>
              <a:t>Practice/Game Conduct</a:t>
            </a:r>
            <a:r>
              <a:rPr lang="en-US" dirty="0"/>
              <a:t>	</a:t>
            </a:r>
            <a:endParaRPr dirty="0"/>
          </a:p>
        </p:txBody>
      </p:sp>
      <p:sp>
        <p:nvSpPr>
          <p:cNvPr id="147" name="Google Shape;147;p16"/>
          <p:cNvSpPr txBox="1"/>
          <p:nvPr/>
        </p:nvSpPr>
        <p:spPr>
          <a:xfrm>
            <a:off x="688340" y="1541144"/>
            <a:ext cx="7648575" cy="4623702"/>
          </a:xfrm>
          <a:prstGeom prst="rect">
            <a:avLst/>
          </a:prstGeom>
          <a:noFill/>
          <a:ln>
            <a:noFill/>
          </a:ln>
        </p:spPr>
        <p:txBody>
          <a:bodyPr spcFirstLastPara="1" wrap="square" lIns="0" tIns="85725" rIns="0" bIns="0" anchor="t" anchorCtr="0">
            <a:spAutoFit/>
          </a:bodyPr>
          <a:lstStyle/>
          <a:p>
            <a:pPr marL="12700" lvl="0" indent="0" algn="l" rtl="0">
              <a:lnSpc>
                <a:spcPct val="100000"/>
              </a:lnSpc>
              <a:spcBef>
                <a:spcPts val="0"/>
              </a:spcBef>
              <a:spcAft>
                <a:spcPts val="0"/>
              </a:spcAft>
              <a:buNone/>
            </a:pPr>
            <a:r>
              <a:rPr lang="en-US" sz="2400" b="1" dirty="0">
                <a:latin typeface="Red Hat Display"/>
                <a:ea typeface="Red Hat Display"/>
                <a:cs typeface="Red Hat Display"/>
                <a:sym typeface="Red Hat Display"/>
              </a:rPr>
              <a:t>Three Strike Rule</a:t>
            </a:r>
            <a:endParaRPr sz="2400" b="1" dirty="0">
              <a:latin typeface="Red Hat Display"/>
              <a:ea typeface="Red Hat Display"/>
              <a:cs typeface="Red Hat Display"/>
              <a:sym typeface="Red Hat Display"/>
            </a:endParaRPr>
          </a:p>
          <a:p>
            <a:pPr marL="12700" lvl="0" indent="0" algn="l" rtl="0">
              <a:lnSpc>
                <a:spcPct val="100000"/>
              </a:lnSpc>
              <a:spcBef>
                <a:spcPts val="675"/>
              </a:spcBef>
              <a:spcAft>
                <a:spcPts val="0"/>
              </a:spcAft>
              <a:buNone/>
            </a:pPr>
            <a:endParaRPr sz="2400" dirty="0">
              <a:latin typeface="Red Hat Display"/>
              <a:ea typeface="Red Hat Display"/>
              <a:cs typeface="Red Hat Display"/>
              <a:sym typeface="Red Hat Display"/>
            </a:endParaRPr>
          </a:p>
          <a:p>
            <a:pPr marL="469265" marR="283845" lvl="0" algn="l" rtl="0">
              <a:lnSpc>
                <a:spcPct val="100000"/>
              </a:lnSpc>
              <a:spcBef>
                <a:spcPts val="575"/>
              </a:spcBef>
              <a:spcAft>
                <a:spcPts val="0"/>
              </a:spcAft>
              <a:buSzPts val="2400"/>
            </a:pPr>
            <a:r>
              <a:rPr lang="en-US" sz="2400" dirty="0">
                <a:latin typeface="Red Hat Display"/>
                <a:ea typeface="Red Hat Display"/>
                <a:cs typeface="Red Hat Display"/>
                <a:sym typeface="Red Hat Display"/>
              </a:rPr>
              <a:t>1) Coach talks with parent/player and sends a note via email.</a:t>
            </a:r>
            <a:endParaRPr sz="2400" dirty="0">
              <a:latin typeface="Red Hat Display"/>
              <a:ea typeface="Red Hat Display"/>
              <a:cs typeface="Red Hat Display"/>
              <a:sym typeface="Red Hat Display"/>
            </a:endParaRPr>
          </a:p>
          <a:p>
            <a:pPr marL="984885" marR="283845" lvl="0" indent="-363220" algn="l" rtl="0">
              <a:lnSpc>
                <a:spcPct val="100000"/>
              </a:lnSpc>
              <a:spcBef>
                <a:spcPts val="575"/>
              </a:spcBef>
              <a:spcAft>
                <a:spcPts val="0"/>
              </a:spcAft>
              <a:buSzPts val="2400"/>
              <a:buFont typeface="Arial"/>
              <a:buNone/>
            </a:pPr>
            <a:endParaRPr sz="2400" dirty="0">
              <a:latin typeface="Red Hat Display"/>
              <a:ea typeface="Red Hat Display"/>
              <a:cs typeface="Red Hat Display"/>
              <a:sym typeface="Red Hat Display"/>
            </a:endParaRPr>
          </a:p>
          <a:p>
            <a:pPr marL="469265" marR="354965" lvl="0" algn="l" rtl="0">
              <a:lnSpc>
                <a:spcPct val="100000"/>
              </a:lnSpc>
              <a:spcBef>
                <a:spcPts val="580"/>
              </a:spcBef>
              <a:spcAft>
                <a:spcPts val="0"/>
              </a:spcAft>
              <a:buSzPts val="2400"/>
            </a:pPr>
            <a:r>
              <a:rPr lang="en-US" sz="2400" dirty="0">
                <a:latin typeface="Red Hat Display"/>
                <a:ea typeface="Red Hat Display"/>
                <a:cs typeface="Red Hat Display"/>
                <a:sym typeface="Red Hat Display"/>
              </a:rPr>
              <a:t>2) Oregon Lacrosse Club President talks with parent/player and sends a note via email.</a:t>
            </a:r>
            <a:endParaRPr sz="2400" dirty="0">
              <a:latin typeface="Red Hat Display"/>
              <a:ea typeface="Red Hat Display"/>
              <a:cs typeface="Red Hat Display"/>
              <a:sym typeface="Red Hat Display"/>
            </a:endParaRPr>
          </a:p>
          <a:p>
            <a:pPr marL="984885" marR="354965" lvl="0" indent="-363220" algn="l" rtl="0">
              <a:lnSpc>
                <a:spcPct val="100000"/>
              </a:lnSpc>
              <a:spcBef>
                <a:spcPts val="580"/>
              </a:spcBef>
              <a:spcAft>
                <a:spcPts val="0"/>
              </a:spcAft>
              <a:buSzPts val="2400"/>
              <a:buFont typeface="Arial"/>
              <a:buNone/>
            </a:pPr>
            <a:endParaRPr sz="2400" dirty="0">
              <a:latin typeface="Red Hat Display"/>
              <a:ea typeface="Red Hat Display"/>
              <a:cs typeface="Red Hat Display"/>
              <a:sym typeface="Red Hat Display"/>
            </a:endParaRPr>
          </a:p>
          <a:p>
            <a:pPr marL="469265" marR="5080" lvl="0" algn="l" rtl="0">
              <a:lnSpc>
                <a:spcPct val="100000"/>
              </a:lnSpc>
              <a:spcBef>
                <a:spcPts val="575"/>
              </a:spcBef>
              <a:spcAft>
                <a:spcPts val="0"/>
              </a:spcAft>
              <a:buSzPts val="2400"/>
            </a:pPr>
            <a:r>
              <a:rPr lang="en-US" sz="2400" dirty="0">
                <a:latin typeface="Red Hat Display"/>
                <a:ea typeface="Red Hat Display"/>
                <a:cs typeface="Red Hat Display"/>
                <a:sym typeface="Red Hat Display"/>
              </a:rPr>
              <a:t>3) Parent/player will be told they are no longer welcome to attend any OLC events for the year, school district will be notified.</a:t>
            </a:r>
            <a:endParaRPr sz="2400" dirty="0">
              <a:latin typeface="Red Hat Display"/>
              <a:ea typeface="Red Hat Display"/>
              <a:cs typeface="Red Hat Display"/>
              <a:sym typeface="Red Hat Display"/>
            </a:endParaRPr>
          </a:p>
        </p:txBody>
      </p:sp>
      <p:sp>
        <p:nvSpPr>
          <p:cNvPr id="3" name="Slide Number Placeholder 2">
            <a:extLst>
              <a:ext uri="{FF2B5EF4-FFF2-40B4-BE49-F238E27FC236}">
                <a16:creationId xmlns:a16="http://schemas.microsoft.com/office/drawing/2014/main" id="{D2FEABA3-05DB-61AE-0DC7-0172E9492B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BDDBAC2E-5986-F410-E7AA-46F82E0534D4}"/>
            </a:ext>
          </a:extLst>
        </p:cNvPr>
        <p:cNvGrpSpPr/>
        <p:nvPr/>
      </p:nvGrpSpPr>
      <p:grpSpPr>
        <a:xfrm>
          <a:off x="0" y="0"/>
          <a:ext cx="0" cy="0"/>
          <a:chOff x="0" y="0"/>
          <a:chExt cx="0" cy="0"/>
        </a:xfrm>
      </p:grpSpPr>
      <p:sp>
        <p:nvSpPr>
          <p:cNvPr id="158" name="Google Shape;158;p18">
            <a:extLst>
              <a:ext uri="{FF2B5EF4-FFF2-40B4-BE49-F238E27FC236}">
                <a16:creationId xmlns:a16="http://schemas.microsoft.com/office/drawing/2014/main" id="{6B5D6288-D599-080B-64CA-7238CFDE843A}"/>
              </a:ext>
            </a:extLst>
          </p:cNvPr>
          <p:cNvSpPr txBox="1">
            <a:spLocks noGrp="1"/>
          </p:cNvSpPr>
          <p:nvPr>
            <p:ph type="title"/>
          </p:nvPr>
        </p:nvSpPr>
        <p:spPr>
          <a:xfrm>
            <a:off x="1295400" y="2841752"/>
            <a:ext cx="5915913" cy="56682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u="none" dirty="0">
                <a:solidFill>
                  <a:srgbClr val="000000"/>
                </a:solidFill>
                <a:latin typeface="Red Hat Display"/>
                <a:ea typeface="Red Hat Display"/>
                <a:cs typeface="Red Hat Display"/>
                <a:sym typeface="Red Hat Display"/>
              </a:rPr>
              <a:t>Additional help needed</a:t>
            </a:r>
            <a:endParaRPr u="none" dirty="0">
              <a:solidFill>
                <a:srgbClr val="000000"/>
              </a:solidFill>
              <a:latin typeface="Red Hat Display"/>
              <a:ea typeface="Red Hat Display"/>
              <a:cs typeface="Red Hat Display"/>
              <a:sym typeface="Red Hat Display"/>
            </a:endParaRPr>
          </a:p>
        </p:txBody>
      </p:sp>
    </p:spTree>
    <p:extLst>
      <p:ext uri="{BB962C8B-B14F-4D97-AF65-F5344CB8AC3E}">
        <p14:creationId xmlns:p14="http://schemas.microsoft.com/office/powerpoint/2010/main" val="360307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596137" y="289940"/>
            <a:ext cx="7951724" cy="1116025"/>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a:t> Coaches	</a:t>
            </a:r>
            <a:endParaRPr/>
          </a:p>
        </p:txBody>
      </p:sp>
      <p:sp>
        <p:nvSpPr>
          <p:cNvPr id="153" name="Google Shape;153;p17"/>
          <p:cNvSpPr txBox="1"/>
          <p:nvPr/>
        </p:nvSpPr>
        <p:spPr>
          <a:xfrm>
            <a:off x="688340" y="1608201"/>
            <a:ext cx="7951800" cy="4779900"/>
          </a:xfrm>
          <a:prstGeom prst="rect">
            <a:avLst/>
          </a:prstGeom>
          <a:noFill/>
          <a:ln>
            <a:noFill/>
          </a:ln>
        </p:spPr>
        <p:txBody>
          <a:bodyPr spcFirstLastPara="1" wrap="square" lIns="0" tIns="13325" rIns="0" bIns="0" anchor="t" anchorCtr="0">
            <a:spAutoFit/>
          </a:bodyPr>
          <a:lstStyle/>
          <a:p>
            <a:pPr marL="354330" marR="805815" lvl="0" indent="-342265" algn="l" rtl="0">
              <a:spcBef>
                <a:spcPts val="0"/>
              </a:spcBef>
              <a:spcAft>
                <a:spcPts val="0"/>
              </a:spcAft>
              <a:buSzPts val="2400"/>
              <a:buFont typeface="Arial"/>
              <a:buChar char="•"/>
            </a:pPr>
            <a:r>
              <a:rPr lang="en-US" sz="2400">
                <a:latin typeface="Red Hat Display"/>
                <a:ea typeface="Red Hat Display"/>
                <a:cs typeface="Red Hat Display"/>
                <a:sym typeface="Red Hat Display"/>
              </a:rPr>
              <a:t>Selected from parent/guardian showing interest as well as non-parent/guardian applicants</a:t>
            </a:r>
            <a:endParaRPr sz="2400">
              <a:latin typeface="Red Hat Display"/>
              <a:ea typeface="Red Hat Display"/>
              <a:cs typeface="Red Hat Display"/>
              <a:sym typeface="Red Hat Display"/>
            </a:endParaRPr>
          </a:p>
          <a:p>
            <a:pPr marL="354330" marR="805815" lvl="0" indent="-189865" algn="l" rtl="0">
              <a:spcBef>
                <a:spcPts val="105"/>
              </a:spcBef>
              <a:spcAft>
                <a:spcPts val="0"/>
              </a:spcAft>
              <a:buSzPts val="2400"/>
              <a:buFont typeface="Arial"/>
              <a:buNone/>
            </a:pPr>
            <a:endParaRPr sz="2400">
              <a:latin typeface="Red Hat Display"/>
              <a:ea typeface="Red Hat Display"/>
              <a:cs typeface="Red Hat Display"/>
              <a:sym typeface="Red Hat Display"/>
            </a:endParaRPr>
          </a:p>
          <a:p>
            <a:pPr marL="354330" marR="5080" lvl="0" indent="-342265" algn="l" rtl="0">
              <a:spcBef>
                <a:spcPts val="770"/>
              </a:spcBef>
              <a:spcAft>
                <a:spcPts val="0"/>
              </a:spcAft>
              <a:buSzPts val="2400"/>
              <a:buFont typeface="Arial"/>
              <a:buChar char="•"/>
            </a:pPr>
            <a:r>
              <a:rPr lang="en-US" sz="2400">
                <a:latin typeface="Red Hat Display"/>
                <a:ea typeface="Red Hat Display"/>
                <a:cs typeface="Red Hat Display"/>
                <a:sym typeface="Red Hat Display"/>
              </a:rPr>
              <a:t>Reviewed/approved by OLC Board</a:t>
            </a:r>
            <a:endParaRPr/>
          </a:p>
          <a:p>
            <a:pPr marL="354330" marR="5080" lvl="0" indent="-189865" algn="l" rtl="0">
              <a:spcBef>
                <a:spcPts val="770"/>
              </a:spcBef>
              <a:spcAft>
                <a:spcPts val="0"/>
              </a:spcAft>
              <a:buSzPts val="2400"/>
              <a:buFont typeface="Arial"/>
              <a:buNone/>
            </a:pPr>
            <a:endParaRPr sz="2400">
              <a:latin typeface="Red Hat Display"/>
              <a:ea typeface="Red Hat Display"/>
              <a:cs typeface="Red Hat Display"/>
              <a:sym typeface="Red Hat Display"/>
            </a:endParaRPr>
          </a:p>
          <a:p>
            <a:pPr marL="355600" marR="710565" lvl="0" indent="-343535" algn="l" rtl="0">
              <a:spcBef>
                <a:spcPts val="770"/>
              </a:spcBef>
              <a:spcAft>
                <a:spcPts val="0"/>
              </a:spcAft>
              <a:buSzPts val="2400"/>
              <a:buFont typeface="Arial"/>
              <a:buChar char="•"/>
            </a:pPr>
            <a:r>
              <a:rPr lang="en-US" sz="2400">
                <a:latin typeface="Red Hat Display"/>
                <a:ea typeface="Red Hat Display"/>
                <a:cs typeface="Red Hat Display"/>
                <a:sym typeface="Red Hat Display"/>
              </a:rPr>
              <a:t>Lacrosse coaching experience and past performance is reviewed</a:t>
            </a:r>
            <a:endParaRPr/>
          </a:p>
          <a:p>
            <a:pPr marL="355600" marR="710565" lvl="0" indent="-191135" algn="l" rtl="0">
              <a:spcBef>
                <a:spcPts val="770"/>
              </a:spcBef>
              <a:spcAft>
                <a:spcPts val="0"/>
              </a:spcAft>
              <a:buSzPts val="2400"/>
              <a:buFont typeface="Arial"/>
              <a:buNone/>
            </a:pPr>
            <a:endParaRPr sz="2400">
              <a:latin typeface="Red Hat Display"/>
              <a:ea typeface="Red Hat Display"/>
              <a:cs typeface="Red Hat Display"/>
              <a:sym typeface="Red Hat Display"/>
            </a:endParaRPr>
          </a:p>
          <a:p>
            <a:pPr marL="355600" lvl="0" indent="-342900" algn="l" rtl="0">
              <a:spcBef>
                <a:spcPts val="765"/>
              </a:spcBef>
              <a:spcAft>
                <a:spcPts val="0"/>
              </a:spcAft>
              <a:buSzPts val="2400"/>
              <a:buFont typeface="Arial"/>
              <a:buChar char="•"/>
            </a:pPr>
            <a:r>
              <a:rPr lang="en-US" sz="2400">
                <a:latin typeface="Red Hat Display"/>
                <a:ea typeface="Red Hat Display"/>
                <a:cs typeface="Red Hat Display"/>
                <a:sym typeface="Red Hat Display"/>
              </a:rPr>
              <a:t>Background checks are required/performed</a:t>
            </a:r>
            <a:endParaRPr sz="2400">
              <a:latin typeface="Red Hat Display"/>
              <a:ea typeface="Red Hat Display"/>
              <a:cs typeface="Red Hat Display"/>
              <a:sym typeface="Red Hat Display"/>
            </a:endParaRPr>
          </a:p>
          <a:p>
            <a:pPr marL="355600" lvl="0" indent="-190500" algn="l" rtl="0">
              <a:spcBef>
                <a:spcPts val="765"/>
              </a:spcBef>
              <a:spcAft>
                <a:spcPts val="0"/>
              </a:spcAft>
              <a:buSzPts val="2400"/>
              <a:buFont typeface="Arial"/>
              <a:buNone/>
            </a:pPr>
            <a:endParaRPr sz="2400">
              <a:latin typeface="Red Hat Display"/>
              <a:ea typeface="Red Hat Display"/>
              <a:cs typeface="Red Hat Display"/>
              <a:sym typeface="Red Hat Display"/>
            </a:endParaRPr>
          </a:p>
          <a:p>
            <a:pPr marL="355600" lvl="0" indent="-342900" algn="l" rtl="0">
              <a:spcBef>
                <a:spcPts val="765"/>
              </a:spcBef>
              <a:spcAft>
                <a:spcPts val="0"/>
              </a:spcAft>
              <a:buSzPts val="2400"/>
              <a:buFont typeface="Arial"/>
              <a:buChar char="•"/>
            </a:pPr>
            <a:r>
              <a:rPr lang="en-US" sz="2400">
                <a:latin typeface="Red Hat Display"/>
                <a:ea typeface="Red Hat Display"/>
                <a:cs typeface="Red Hat Display"/>
                <a:sym typeface="Red Hat Display"/>
              </a:rPr>
              <a:t> Additional training is required </a:t>
            </a:r>
            <a:endParaRPr sz="2400">
              <a:latin typeface="Red Hat Display"/>
              <a:ea typeface="Red Hat Display"/>
              <a:cs typeface="Red Hat Display"/>
              <a:sym typeface="Red Hat Display"/>
            </a:endParaRPr>
          </a:p>
        </p:txBody>
      </p:sp>
      <p:sp>
        <p:nvSpPr>
          <p:cNvPr id="3" name="Slide Number Placeholder 2">
            <a:extLst>
              <a:ext uri="{FF2B5EF4-FFF2-40B4-BE49-F238E27FC236}">
                <a16:creationId xmlns:a16="http://schemas.microsoft.com/office/drawing/2014/main" id="{0DA45CE9-39A6-1473-9D4F-47C3DC5580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1A6176EB-AA5C-776D-5DF1-335E23355400}"/>
            </a:ext>
          </a:extLst>
        </p:cNvPr>
        <p:cNvGrpSpPr/>
        <p:nvPr/>
      </p:nvGrpSpPr>
      <p:grpSpPr>
        <a:xfrm>
          <a:off x="0" y="0"/>
          <a:ext cx="0" cy="0"/>
          <a:chOff x="0" y="0"/>
          <a:chExt cx="0" cy="0"/>
        </a:xfrm>
      </p:grpSpPr>
      <p:sp>
        <p:nvSpPr>
          <p:cNvPr id="152" name="Google Shape;152;p17">
            <a:extLst>
              <a:ext uri="{FF2B5EF4-FFF2-40B4-BE49-F238E27FC236}">
                <a16:creationId xmlns:a16="http://schemas.microsoft.com/office/drawing/2014/main" id="{331CF7D6-25FE-ACBC-A322-1015FA1D84E2}"/>
              </a:ext>
            </a:extLst>
          </p:cNvPr>
          <p:cNvSpPr txBox="1">
            <a:spLocks noGrp="1"/>
          </p:cNvSpPr>
          <p:nvPr>
            <p:ph type="title"/>
          </p:nvPr>
        </p:nvSpPr>
        <p:spPr>
          <a:xfrm>
            <a:off x="596137" y="289940"/>
            <a:ext cx="7951724" cy="1116025"/>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dirty="0"/>
              <a:t> Managers</a:t>
            </a:r>
            <a:endParaRPr dirty="0"/>
          </a:p>
        </p:txBody>
      </p:sp>
      <p:sp>
        <p:nvSpPr>
          <p:cNvPr id="153" name="Google Shape;153;p17">
            <a:extLst>
              <a:ext uri="{FF2B5EF4-FFF2-40B4-BE49-F238E27FC236}">
                <a16:creationId xmlns:a16="http://schemas.microsoft.com/office/drawing/2014/main" id="{254F73F2-8367-9245-1F42-194B1AFD95D4}"/>
              </a:ext>
            </a:extLst>
          </p:cNvPr>
          <p:cNvSpPr txBox="1"/>
          <p:nvPr/>
        </p:nvSpPr>
        <p:spPr>
          <a:xfrm>
            <a:off x="293914" y="1608201"/>
            <a:ext cx="8346226" cy="5389286"/>
          </a:xfrm>
          <a:prstGeom prst="rect">
            <a:avLst/>
          </a:prstGeom>
          <a:noFill/>
          <a:ln>
            <a:noFill/>
          </a:ln>
        </p:spPr>
        <p:txBody>
          <a:bodyPr spcFirstLastPara="1" wrap="square" lIns="0" tIns="13325" rIns="0" bIns="0" anchor="t" anchorCtr="0">
            <a:spAutoFit/>
          </a:bodyPr>
          <a:lstStyle/>
          <a:p>
            <a:pPr marL="342900" marR="0" lvl="0" indent="-342900">
              <a:buFont typeface="Symbol" panose="05050102010706020507" pitchFamily="18" charset="2"/>
              <a:buChar char=""/>
            </a:pPr>
            <a:r>
              <a:rPr lang="en-US" sz="2400" dirty="0">
                <a:effectLst/>
                <a:latin typeface="Red Hat Display" panose="02010303040201060303" pitchFamily="2" charset="0"/>
                <a:ea typeface="Red Hat Display" panose="02010303040201060303" pitchFamily="2" charset="0"/>
                <a:cs typeface="Red Hat Display" panose="02010303040201060303" pitchFamily="2" charset="0"/>
              </a:rPr>
              <a:t>Selected from parent/guardian applicants as well as non-parent/guardian applicants.</a:t>
            </a:r>
          </a:p>
          <a:p>
            <a:pPr marL="342900" marR="0" lvl="0" indent="-342900">
              <a:buFont typeface="Symbol" panose="05050102010706020507" pitchFamily="18" charset="2"/>
              <a:buChar char=""/>
            </a:pPr>
            <a:endParaRPr lang="en-US" sz="2400" dirty="0">
              <a:effectLst/>
              <a:latin typeface="Red Hat Display" panose="02010303040201060303" pitchFamily="2" charset="0"/>
              <a:ea typeface="Red Hat Display" panose="02010303040201060303" pitchFamily="2" charset="0"/>
              <a:cs typeface="Red Hat Display" panose="02010303040201060303" pitchFamily="2" charset="0"/>
            </a:endParaRPr>
          </a:p>
          <a:p>
            <a:pPr marL="342900" marR="0" lvl="0" indent="-342900">
              <a:buFont typeface="Symbol" panose="05050102010706020507" pitchFamily="18" charset="2"/>
              <a:buChar char=""/>
            </a:pPr>
            <a:r>
              <a:rPr lang="en-US" sz="2400" dirty="0">
                <a:effectLst/>
                <a:latin typeface="Red Hat Display" panose="02010303040201060303" pitchFamily="2" charset="0"/>
                <a:ea typeface="Red Hat Display" panose="02010303040201060303" pitchFamily="2" charset="0"/>
                <a:cs typeface="Red Hat Display" panose="02010303040201060303" pitchFamily="2" charset="0"/>
              </a:rPr>
              <a:t>The role is to be the primary organizer of daily operations:</a:t>
            </a:r>
          </a:p>
          <a:p>
            <a:pPr marL="342900" marR="0" lvl="0" indent="-342900">
              <a:buFont typeface="Symbol" panose="05050102010706020507" pitchFamily="18" charset="2"/>
              <a:buChar char=""/>
            </a:pPr>
            <a:endParaRPr lang="en-US" sz="2400" dirty="0">
              <a:effectLst/>
              <a:latin typeface="Red Hat Display" panose="02010303040201060303" pitchFamily="2" charset="0"/>
              <a:ea typeface="Red Hat Display" panose="02010303040201060303" pitchFamily="2" charset="0"/>
              <a:cs typeface="Red Hat Display" panose="02010303040201060303" pitchFamily="2" charset="0"/>
            </a:endParaRPr>
          </a:p>
          <a:p>
            <a:pPr marL="742950" marR="0" lvl="1" indent="-285750">
              <a:buFont typeface="Courier New" panose="02070309020205020404" pitchFamily="49" charset="0"/>
              <a:buChar char="o"/>
            </a:pPr>
            <a:r>
              <a:rPr lang="en-US" sz="2400" dirty="0">
                <a:effectLst/>
                <a:latin typeface="Red Hat Display" panose="02010303040201060303" pitchFamily="2" charset="0"/>
                <a:ea typeface="Red Hat Display" panose="02010303040201060303" pitchFamily="2" charset="0"/>
                <a:cs typeface="Red Hat Display" panose="02010303040201060303" pitchFamily="2" charset="0"/>
              </a:rPr>
              <a:t>Collaborate with coaches to send out a weekly email that contains important information for the upcoming week</a:t>
            </a:r>
          </a:p>
          <a:p>
            <a:pPr marL="742950" marR="0" lvl="1" indent="-285750">
              <a:buFont typeface="Courier New" panose="02070309020205020404" pitchFamily="49" charset="0"/>
              <a:buChar char="o"/>
            </a:pPr>
            <a:endParaRPr lang="en-US" sz="2400" dirty="0">
              <a:effectLst/>
              <a:latin typeface="Red Hat Display" panose="02010303040201060303" pitchFamily="2" charset="0"/>
              <a:ea typeface="Red Hat Display" panose="02010303040201060303" pitchFamily="2" charset="0"/>
              <a:cs typeface="Red Hat Display" panose="02010303040201060303" pitchFamily="2" charset="0"/>
            </a:endParaRPr>
          </a:p>
          <a:p>
            <a:pPr marL="742950" marR="0" lvl="1" indent="-285750">
              <a:buFont typeface="Courier New" panose="02070309020205020404" pitchFamily="49" charset="0"/>
              <a:buChar char="o"/>
            </a:pPr>
            <a:r>
              <a:rPr lang="en-US" sz="2400" dirty="0">
                <a:effectLst/>
                <a:latin typeface="Red Hat Display" panose="02010303040201060303" pitchFamily="2" charset="0"/>
                <a:ea typeface="Red Hat Display" panose="02010303040201060303" pitchFamily="2" charset="0"/>
                <a:cs typeface="Red Hat Display" panose="02010303040201060303" pitchFamily="2" charset="0"/>
              </a:rPr>
              <a:t>Also, send last-minute communications (such as time changes or rainouts)</a:t>
            </a:r>
          </a:p>
          <a:p>
            <a:pPr marL="742950" marR="0" lvl="1" indent="-285750">
              <a:buFont typeface="Courier New" panose="02070309020205020404" pitchFamily="49" charset="0"/>
              <a:buChar char="o"/>
            </a:pPr>
            <a:endParaRPr lang="en-US" sz="2400" dirty="0">
              <a:effectLst/>
              <a:latin typeface="Red Hat Display" panose="02010303040201060303" pitchFamily="2" charset="0"/>
              <a:ea typeface="Red Hat Display" panose="02010303040201060303" pitchFamily="2" charset="0"/>
              <a:cs typeface="Red Hat Display" panose="02010303040201060303" pitchFamily="2" charset="0"/>
            </a:endParaRPr>
          </a:p>
          <a:p>
            <a:pPr marL="742950" marR="0" lvl="1" indent="-285750">
              <a:spcAft>
                <a:spcPts val="800"/>
              </a:spcAft>
              <a:buFont typeface="Courier New" panose="02070309020205020404" pitchFamily="49" charset="0"/>
              <a:buChar char="o"/>
            </a:pPr>
            <a:r>
              <a:rPr lang="en-US" sz="2400" dirty="0">
                <a:effectLst/>
                <a:latin typeface="Red Hat Display" panose="02010303040201060303" pitchFamily="2" charset="0"/>
                <a:ea typeface="Red Hat Display" panose="02010303040201060303" pitchFamily="2" charset="0"/>
                <a:cs typeface="Red Hat Display" panose="02010303040201060303" pitchFamily="2" charset="0"/>
              </a:rPr>
              <a:t>Help facilitate volunteer hours, opportunities, and schedules. </a:t>
            </a:r>
          </a:p>
          <a:p>
            <a:pPr marL="354330" marR="5080" lvl="0" indent="-189865" algn="l" rtl="0">
              <a:spcBef>
                <a:spcPts val="770"/>
              </a:spcBef>
              <a:spcAft>
                <a:spcPts val="0"/>
              </a:spcAft>
              <a:buSzPts val="2400"/>
              <a:buFont typeface="Arial"/>
              <a:buNone/>
            </a:pPr>
            <a:endParaRPr sz="2400" dirty="0">
              <a:latin typeface="Red Hat Display"/>
              <a:ea typeface="Red Hat Display"/>
              <a:cs typeface="Red Hat Display"/>
              <a:sym typeface="Red Hat Display"/>
            </a:endParaRPr>
          </a:p>
        </p:txBody>
      </p:sp>
      <p:sp>
        <p:nvSpPr>
          <p:cNvPr id="3" name="Slide Number Placeholder 2">
            <a:extLst>
              <a:ext uri="{FF2B5EF4-FFF2-40B4-BE49-F238E27FC236}">
                <a16:creationId xmlns:a16="http://schemas.microsoft.com/office/drawing/2014/main" id="{32113840-47FD-2FF9-4515-3E2F5A7542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4082085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2"/>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56" name="Google Shape;56;p2"/>
          <p:cNvSpPr/>
          <p:nvPr/>
        </p:nvSpPr>
        <p:spPr>
          <a:xfrm>
            <a:off x="0" y="0"/>
            <a:ext cx="9144000" cy="6858000"/>
          </a:xfrm>
          <a:custGeom>
            <a:avLst/>
            <a:gdLst/>
            <a:ahLst/>
            <a:cxnLst/>
            <a:rect l="l" t="t" r="r" b="b"/>
            <a:pathLst>
              <a:path w="12192000" h="6858000" extrusionOk="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lt2">
              <a:alpha val="49803"/>
            </a:schemeClr>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800"/>
          </a:p>
        </p:txBody>
      </p:sp>
      <p:sp>
        <p:nvSpPr>
          <p:cNvPr id="2" name="TextBox 1">
            <a:extLst>
              <a:ext uri="{FF2B5EF4-FFF2-40B4-BE49-F238E27FC236}">
                <a16:creationId xmlns:a16="http://schemas.microsoft.com/office/drawing/2014/main" id="{662490FF-A62A-5CD4-BA81-AA52153B6923}"/>
              </a:ext>
            </a:extLst>
          </p:cNvPr>
          <p:cNvSpPr txBox="1"/>
          <p:nvPr/>
        </p:nvSpPr>
        <p:spPr>
          <a:xfrm>
            <a:off x="109728" y="73152"/>
            <a:ext cx="8924544" cy="8186857"/>
          </a:xfrm>
          <a:prstGeom prst="rect">
            <a:avLst/>
          </a:prstGeom>
          <a:noFill/>
        </p:spPr>
        <p:txBody>
          <a:bodyPr wrap="square" rtlCol="0">
            <a:spAutoFit/>
          </a:bodyPr>
          <a:lstStyle/>
          <a:p>
            <a:pPr algn="ctr"/>
            <a:r>
              <a:rPr lang="en-US" sz="2400" u="sng" dirty="0">
                <a:latin typeface="Red Hat Display" panose="02010303040201060303" pitchFamily="2" charset="0"/>
                <a:ea typeface="Red Hat Display" panose="02010303040201060303" pitchFamily="2" charset="0"/>
                <a:cs typeface="Red Hat Display" panose="02010303040201060303" pitchFamily="2" charset="0"/>
              </a:rPr>
              <a:t>Our sponsors </a:t>
            </a:r>
          </a:p>
          <a:p>
            <a:pPr marL="285750" indent="-285750" algn="ctr">
              <a:buFont typeface="Arial" panose="020B0604020202020204" pitchFamily="34" charset="0"/>
              <a:buChar char="•"/>
            </a:pPr>
            <a:endParaRPr lang="en-US" sz="1000" dirty="0">
              <a:latin typeface="Red Hat Display" panose="02010303040201060303" pitchFamily="2" charset="0"/>
              <a:ea typeface="Red Hat Display" panose="02010303040201060303" pitchFamily="2" charset="0"/>
              <a:cs typeface="Red Hat Display" panose="02010303040201060303" pitchFamily="2" charset="0"/>
            </a:endParaRPr>
          </a:p>
          <a:p>
            <a:pPr algn="ctr"/>
            <a:r>
              <a:rPr lang="en-US" sz="2000" i="0" dirty="0">
                <a:solidFill>
                  <a:srgbClr val="000000"/>
                </a:solidFill>
                <a:effectLst/>
                <a:latin typeface="Red Hat Display" panose="02010303040201060303" pitchFamily="2" charset="0"/>
                <a:ea typeface="Red Hat Display" panose="02010303040201060303" pitchFamily="2" charset="0"/>
                <a:cs typeface="Red Hat Display" panose="02010303040201060303" pitchFamily="2" charset="0"/>
              </a:rPr>
              <a:t>Harker Heating and Cooling</a:t>
            </a:r>
          </a:p>
          <a:p>
            <a:pPr algn="ctr"/>
            <a:r>
              <a:rPr lang="en-US" sz="2000" i="0" dirty="0">
                <a:solidFill>
                  <a:srgbClr val="000000"/>
                </a:solidFill>
                <a:effectLst/>
                <a:latin typeface="Red Hat Display" panose="02010303040201060303" pitchFamily="2" charset="0"/>
                <a:ea typeface="Red Hat Display" panose="02010303040201060303" pitchFamily="2" charset="0"/>
                <a:cs typeface="Red Hat Display" panose="02010303040201060303" pitchFamily="2" charset="0"/>
              </a:rPr>
              <a:t>Edward Jones - Matt Miron</a:t>
            </a:r>
            <a:endParaRPr lang="en-US" sz="2000" dirty="0">
              <a:latin typeface="Red Hat Display" panose="02010303040201060303" pitchFamily="2" charset="0"/>
              <a:ea typeface="Red Hat Display" panose="02010303040201060303" pitchFamily="2" charset="0"/>
              <a:cs typeface="Red Hat Display" panose="02010303040201060303" pitchFamily="2" charset="0"/>
            </a:endParaRPr>
          </a:p>
          <a:p>
            <a:pPr algn="ctr"/>
            <a:r>
              <a:rPr lang="en-US" sz="2000" i="0" dirty="0">
                <a:solidFill>
                  <a:srgbClr val="000000"/>
                </a:solidFill>
                <a:effectLst/>
                <a:latin typeface="Red Hat Display" panose="02010303040201060303" pitchFamily="2" charset="0"/>
                <a:ea typeface="Red Hat Display" panose="02010303040201060303" pitchFamily="2" charset="0"/>
                <a:cs typeface="Red Hat Display" panose="02010303040201060303" pitchFamily="2" charset="0"/>
              </a:rPr>
              <a:t>Omni Technologies</a:t>
            </a:r>
          </a:p>
          <a:p>
            <a:pPr algn="ctr"/>
            <a:r>
              <a:rPr lang="en-US" sz="2000" i="0" dirty="0">
                <a:solidFill>
                  <a:srgbClr val="000000"/>
                </a:solidFill>
                <a:effectLst/>
                <a:latin typeface="Red Hat Display" panose="02010303040201060303" pitchFamily="2" charset="0"/>
                <a:ea typeface="Red Hat Display" panose="02010303040201060303" pitchFamily="2" charset="0"/>
                <a:cs typeface="Red Hat Display" panose="02010303040201060303" pitchFamily="2" charset="0"/>
              </a:rPr>
              <a:t>Shackelford Heating &amp; Cooling</a:t>
            </a:r>
          </a:p>
          <a:p>
            <a:pPr algn="ctr"/>
            <a:r>
              <a:rPr lang="en-US" sz="2000" dirty="0">
                <a:latin typeface="Red Hat Display" panose="02010303040201060303" pitchFamily="2" charset="0"/>
                <a:ea typeface="Red Hat Display" panose="02010303040201060303" pitchFamily="2" charset="0"/>
                <a:cs typeface="Red Hat Display" panose="02010303040201060303" pitchFamily="2" charset="0"/>
              </a:rPr>
              <a:t>Brothers HVAC</a:t>
            </a:r>
            <a:endParaRPr lang="en-US" sz="2000" i="0" dirty="0">
              <a:solidFill>
                <a:srgbClr val="000000"/>
              </a:solidFill>
              <a:effectLst/>
              <a:latin typeface="Red Hat Display" panose="02010303040201060303" pitchFamily="2" charset="0"/>
              <a:ea typeface="Red Hat Display" panose="02010303040201060303" pitchFamily="2" charset="0"/>
              <a:cs typeface="Red Hat Display" panose="02010303040201060303" pitchFamily="2" charset="0"/>
            </a:endParaRPr>
          </a:p>
          <a:p>
            <a:pPr algn="ctr"/>
            <a:r>
              <a:rPr lang="en-US" sz="2000" dirty="0">
                <a:latin typeface="Red Hat Display" panose="02010303040201060303" pitchFamily="2" charset="0"/>
                <a:ea typeface="Red Hat Display" panose="02010303040201060303" pitchFamily="2" charset="0"/>
                <a:cs typeface="Red Hat Display" panose="02010303040201060303" pitchFamily="2" charset="0"/>
              </a:rPr>
              <a:t>General Beverage</a:t>
            </a:r>
          </a:p>
          <a:p>
            <a:pPr algn="ctr"/>
            <a:r>
              <a:rPr lang="en-US" sz="2000" dirty="0">
                <a:latin typeface="Red Hat Display" panose="02010303040201060303" pitchFamily="2" charset="0"/>
                <a:ea typeface="Red Hat Display" panose="02010303040201060303" pitchFamily="2" charset="0"/>
                <a:cs typeface="Red Hat Display" panose="02010303040201060303" pitchFamily="2" charset="0"/>
              </a:rPr>
              <a:t>Comedy on State</a:t>
            </a:r>
          </a:p>
          <a:p>
            <a:pPr algn="ctr"/>
            <a:r>
              <a:rPr lang="en-US" sz="2000" dirty="0">
                <a:latin typeface="Red Hat Display" panose="02010303040201060303" pitchFamily="2" charset="0"/>
                <a:ea typeface="Red Hat Display" panose="02010303040201060303" pitchFamily="2" charset="0"/>
                <a:cs typeface="Red Hat Display" panose="02010303040201060303" pitchFamily="2" charset="0"/>
              </a:rPr>
              <a:t>Madison Mallards</a:t>
            </a:r>
          </a:p>
          <a:p>
            <a:pPr algn="ctr"/>
            <a:r>
              <a:rPr lang="en-US" sz="2000" dirty="0">
                <a:latin typeface="Red Hat Display" panose="02010303040201060303" pitchFamily="2" charset="0"/>
                <a:ea typeface="Red Hat Display" panose="02010303040201060303" pitchFamily="2" charset="0"/>
                <a:cs typeface="Red Hat Display" panose="02010303040201060303" pitchFamily="2" charset="0"/>
              </a:rPr>
              <a:t>Madison Capitols</a:t>
            </a:r>
          </a:p>
          <a:p>
            <a:pPr algn="ctr"/>
            <a:r>
              <a:rPr lang="en-US" sz="2000" dirty="0">
                <a:latin typeface="Red Hat Display" panose="02010303040201060303" pitchFamily="2" charset="0"/>
                <a:ea typeface="Red Hat Display" panose="02010303040201060303" pitchFamily="2" charset="0"/>
                <a:cs typeface="Red Hat Display" panose="02010303040201060303" pitchFamily="2" charset="0"/>
              </a:rPr>
              <a:t>Madison Forward</a:t>
            </a:r>
          </a:p>
          <a:p>
            <a:pPr algn="ctr"/>
            <a:r>
              <a:rPr lang="en-US" sz="2000" dirty="0">
                <a:latin typeface="Red Hat Display" panose="02010303040201060303" pitchFamily="2" charset="0"/>
                <a:ea typeface="Red Hat Display" panose="02010303040201060303" pitchFamily="2" charset="0"/>
                <a:cs typeface="Red Hat Display" panose="02010303040201060303" pitchFamily="2" charset="0"/>
              </a:rPr>
              <a:t>Global Sight and Sound</a:t>
            </a:r>
          </a:p>
          <a:p>
            <a:pPr algn="ctr"/>
            <a:r>
              <a:rPr lang="en-US" sz="2000" dirty="0">
                <a:latin typeface="Red Hat Display" panose="02010303040201060303" pitchFamily="2" charset="0"/>
                <a:ea typeface="Red Hat Display" panose="02010303040201060303" pitchFamily="2" charset="0"/>
                <a:cs typeface="Red Hat Display" panose="02010303040201060303" pitchFamily="2" charset="0"/>
              </a:rPr>
              <a:t>Main Tap</a:t>
            </a:r>
          </a:p>
          <a:p>
            <a:pPr algn="ctr"/>
            <a:r>
              <a:rPr lang="en-US" sz="2000" dirty="0">
                <a:latin typeface="Red Hat Display" panose="02010303040201060303" pitchFamily="2" charset="0"/>
                <a:ea typeface="Red Hat Display" panose="02010303040201060303" pitchFamily="2" charset="0"/>
                <a:cs typeface="Red Hat Display" panose="02010303040201060303" pitchFamily="2" charset="0"/>
              </a:rPr>
              <a:t>Vortex</a:t>
            </a:r>
          </a:p>
          <a:p>
            <a:pPr algn="ctr"/>
            <a:r>
              <a:rPr lang="en-US" sz="2000" dirty="0">
                <a:latin typeface="Red Hat Display" panose="02010303040201060303" pitchFamily="2" charset="0"/>
                <a:ea typeface="Red Hat Display" panose="02010303040201060303" pitchFamily="2" charset="0"/>
                <a:cs typeface="Red Hat Display" panose="02010303040201060303" pitchFamily="2" charset="0"/>
              </a:rPr>
              <a:t>Raw Graphic Expression</a:t>
            </a:r>
          </a:p>
          <a:p>
            <a:pPr algn="ctr"/>
            <a:r>
              <a:rPr lang="en-US" sz="2000" dirty="0">
                <a:latin typeface="Red Hat Display" panose="02010303040201060303" pitchFamily="2" charset="0"/>
                <a:ea typeface="Red Hat Display" panose="02010303040201060303" pitchFamily="2" charset="0"/>
                <a:cs typeface="Red Hat Display" panose="02010303040201060303" pitchFamily="2" charset="0"/>
              </a:rPr>
              <a:t>Headquarters</a:t>
            </a:r>
          </a:p>
          <a:p>
            <a:pPr algn="ctr"/>
            <a:r>
              <a:rPr lang="en-US" sz="2000" dirty="0">
                <a:latin typeface="Red Hat Display" panose="02010303040201060303" pitchFamily="2" charset="0"/>
                <a:ea typeface="Red Hat Display" panose="02010303040201060303" pitchFamily="2" charset="0"/>
                <a:cs typeface="Red Hat Display" panose="02010303040201060303" pitchFamily="2" charset="0"/>
              </a:rPr>
              <a:t>Bella Reis</a:t>
            </a:r>
          </a:p>
          <a:p>
            <a:pPr algn="ctr"/>
            <a:r>
              <a:rPr lang="en-US" sz="2000" dirty="0">
                <a:latin typeface="Red Hat Display" panose="02010303040201060303" pitchFamily="2" charset="0"/>
                <a:ea typeface="Red Hat Display" panose="02010303040201060303" pitchFamily="2" charset="0"/>
                <a:cs typeface="Red Hat Display" panose="02010303040201060303" pitchFamily="2" charset="0"/>
              </a:rPr>
              <a:t>E Clips Hair Design</a:t>
            </a:r>
          </a:p>
          <a:p>
            <a:pPr algn="ctr"/>
            <a:r>
              <a:rPr lang="en-US" sz="2000" i="0" dirty="0">
                <a:solidFill>
                  <a:srgbClr val="000000"/>
                </a:solidFill>
                <a:effectLst/>
                <a:latin typeface="Red Hat Display" panose="02010303040201060303" pitchFamily="2" charset="0"/>
                <a:ea typeface="Red Hat Display" panose="02010303040201060303" pitchFamily="2" charset="0"/>
                <a:cs typeface="Red Hat Display" panose="02010303040201060303" pitchFamily="2" charset="0"/>
              </a:rPr>
              <a:t>Badger Tavern</a:t>
            </a:r>
          </a:p>
          <a:p>
            <a:pPr algn="ctr"/>
            <a:r>
              <a:rPr lang="en-US" sz="2000" dirty="0">
                <a:latin typeface="Red Hat Display" panose="02010303040201060303" pitchFamily="2" charset="0"/>
                <a:ea typeface="Red Hat Display" panose="02010303040201060303" pitchFamily="2" charset="0"/>
                <a:cs typeface="Red Hat Display" panose="02010303040201060303" pitchFamily="2" charset="0"/>
              </a:rPr>
              <a:t>Pizza Pit </a:t>
            </a:r>
          </a:p>
          <a:p>
            <a:pPr algn="ctr"/>
            <a:r>
              <a:rPr lang="en-US" sz="2000" dirty="0">
                <a:latin typeface="Red Hat Display" panose="02010303040201060303" pitchFamily="2" charset="0"/>
                <a:ea typeface="Red Hat Display" panose="02010303040201060303" pitchFamily="2" charset="0"/>
                <a:cs typeface="Red Hat Display" panose="02010303040201060303" pitchFamily="2" charset="0"/>
              </a:rPr>
              <a:t>Culvers </a:t>
            </a:r>
          </a:p>
          <a:p>
            <a:pPr marL="285750" indent="-285750" algn="ctr">
              <a:buFont typeface="Arial" panose="020B0604020202020204" pitchFamily="34" charset="0"/>
              <a:buChar char="•"/>
            </a:pPr>
            <a:endParaRPr lang="en-US" sz="2400" dirty="0">
              <a:latin typeface="Red Hat Display" panose="02010303040201060303" pitchFamily="2" charset="0"/>
              <a:ea typeface="Red Hat Display" panose="02010303040201060303" pitchFamily="2" charset="0"/>
              <a:cs typeface="Red Hat Display" panose="02010303040201060303" pitchFamily="2" charset="0"/>
            </a:endParaRPr>
          </a:p>
          <a:p>
            <a:pPr marL="285750" indent="-285750" algn="ctr">
              <a:buFont typeface="Arial" panose="020B0604020202020204" pitchFamily="34" charset="0"/>
              <a:buChar char="•"/>
            </a:pPr>
            <a:endParaRPr lang="en-US" sz="1800" dirty="0">
              <a:latin typeface="Arial" panose="020B0604020202020204" pitchFamily="34" charset="0"/>
            </a:endParaRPr>
          </a:p>
          <a:p>
            <a:pPr marL="285750" indent="-285750" algn="ctr">
              <a:buFont typeface="Arial" panose="020B0604020202020204" pitchFamily="34" charset="0"/>
              <a:buChar char="•"/>
            </a:pPr>
            <a:endParaRPr lang="en-US" sz="1800" dirty="0">
              <a:latin typeface="Arial" panose="020B0604020202020204" pitchFamily="34" charset="0"/>
            </a:endParaRPr>
          </a:p>
          <a:p>
            <a:pPr marL="285750" indent="-285750" algn="ctr">
              <a:buFont typeface="Arial" panose="020B0604020202020204" pitchFamily="34" charset="0"/>
              <a:buChar char="•"/>
            </a:pPr>
            <a:endParaRPr lang="en-US" dirty="0"/>
          </a:p>
        </p:txBody>
      </p:sp>
      <p:sp>
        <p:nvSpPr>
          <p:cNvPr id="9" name="Slide Number Placeholder 8">
            <a:extLst>
              <a:ext uri="{FF2B5EF4-FFF2-40B4-BE49-F238E27FC236}">
                <a16:creationId xmlns:a16="http://schemas.microsoft.com/office/drawing/2014/main" id="{D3FDC41A-4052-0824-EF9C-5A92FD7EA6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67B6C65B-A72C-E9E0-F851-08E9BE15B83C}"/>
            </a:ext>
          </a:extLst>
        </p:cNvPr>
        <p:cNvGrpSpPr/>
        <p:nvPr/>
      </p:nvGrpSpPr>
      <p:grpSpPr>
        <a:xfrm>
          <a:off x="0" y="0"/>
          <a:ext cx="0" cy="0"/>
          <a:chOff x="0" y="0"/>
          <a:chExt cx="0" cy="0"/>
        </a:xfrm>
      </p:grpSpPr>
      <p:sp>
        <p:nvSpPr>
          <p:cNvPr id="152" name="Google Shape;152;p17">
            <a:extLst>
              <a:ext uri="{FF2B5EF4-FFF2-40B4-BE49-F238E27FC236}">
                <a16:creationId xmlns:a16="http://schemas.microsoft.com/office/drawing/2014/main" id="{6074EAB1-003E-70D3-8EC3-55DCBDC25852}"/>
              </a:ext>
            </a:extLst>
          </p:cNvPr>
          <p:cNvSpPr txBox="1">
            <a:spLocks noGrp="1"/>
          </p:cNvSpPr>
          <p:nvPr>
            <p:ph type="title"/>
          </p:nvPr>
        </p:nvSpPr>
        <p:spPr>
          <a:xfrm>
            <a:off x="596137" y="289940"/>
            <a:ext cx="7951724" cy="1116025"/>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dirty="0"/>
              <a:t>Culture Keeper </a:t>
            </a:r>
            <a:endParaRPr dirty="0"/>
          </a:p>
        </p:txBody>
      </p:sp>
      <p:sp>
        <p:nvSpPr>
          <p:cNvPr id="153" name="Google Shape;153;p17">
            <a:extLst>
              <a:ext uri="{FF2B5EF4-FFF2-40B4-BE49-F238E27FC236}">
                <a16:creationId xmlns:a16="http://schemas.microsoft.com/office/drawing/2014/main" id="{58F1959F-8B84-6DB7-32AD-7C30A6F43E48}"/>
              </a:ext>
            </a:extLst>
          </p:cNvPr>
          <p:cNvSpPr txBox="1"/>
          <p:nvPr/>
        </p:nvSpPr>
        <p:spPr>
          <a:xfrm>
            <a:off x="688340" y="1608201"/>
            <a:ext cx="7951800" cy="4178698"/>
          </a:xfrm>
          <a:prstGeom prst="rect">
            <a:avLst/>
          </a:prstGeom>
          <a:noFill/>
          <a:ln>
            <a:noFill/>
          </a:ln>
        </p:spPr>
        <p:txBody>
          <a:bodyPr spcFirstLastPara="1" wrap="square" lIns="0" tIns="13325" rIns="0" bIns="0" anchor="t" anchorCtr="0">
            <a:spAutoFit/>
          </a:bodyPr>
          <a:lstStyle/>
          <a:p>
            <a:pPr marL="354330" marR="805815" lvl="0" indent="-342265" algn="l" rtl="0">
              <a:spcBef>
                <a:spcPts val="0"/>
              </a:spcBef>
              <a:spcAft>
                <a:spcPts val="0"/>
              </a:spcAft>
              <a:buSzPts val="2400"/>
              <a:buFont typeface="Arial"/>
              <a:buChar char="•"/>
            </a:pPr>
            <a:r>
              <a:rPr lang="en-US" sz="2400" dirty="0" err="1">
                <a:latin typeface="Red Hat Display"/>
                <a:ea typeface="Red Hat Display"/>
                <a:cs typeface="Red Hat Display"/>
              </a:rPr>
              <a:t>Badgerland</a:t>
            </a:r>
            <a:r>
              <a:rPr lang="en-US" sz="2400" dirty="0">
                <a:latin typeface="Red Hat Display"/>
                <a:ea typeface="Red Hat Display"/>
                <a:cs typeface="Red Hat Display"/>
              </a:rPr>
              <a:t> Lacrosse has a renewed focus on sportsmanship, as there has been a noticeable lapse in fan behavior. </a:t>
            </a:r>
          </a:p>
          <a:p>
            <a:pPr marL="354330" marR="805815" lvl="0" indent="-342265" algn="l" rtl="0">
              <a:spcBef>
                <a:spcPts val="0"/>
              </a:spcBef>
              <a:spcAft>
                <a:spcPts val="0"/>
              </a:spcAft>
              <a:buSzPts val="2400"/>
              <a:buFont typeface="Arial"/>
              <a:buChar char="•"/>
            </a:pPr>
            <a:endParaRPr lang="en-US" sz="2400" dirty="0">
              <a:latin typeface="Red Hat Display"/>
              <a:ea typeface="Red Hat Display"/>
              <a:cs typeface="Red Hat Display"/>
            </a:endParaRPr>
          </a:p>
          <a:p>
            <a:pPr marL="354330" marR="805815" lvl="0" indent="-342265" algn="l" rtl="0">
              <a:spcBef>
                <a:spcPts val="0"/>
              </a:spcBef>
              <a:spcAft>
                <a:spcPts val="0"/>
              </a:spcAft>
              <a:buSzPts val="2400"/>
              <a:buFont typeface="Arial"/>
              <a:buChar char="•"/>
            </a:pPr>
            <a:r>
              <a:rPr lang="en-US" sz="2400" dirty="0">
                <a:latin typeface="Red Hat Display"/>
                <a:ea typeface="Red Hat Display"/>
                <a:cs typeface="Red Hat Display"/>
              </a:rPr>
              <a:t> Both teams will assign a Culture Keeper for each game to ensure their team fans act in accordance with our Code of Conduct and represent our team respectably and appropriately for a youth sporting event.</a:t>
            </a:r>
          </a:p>
          <a:p>
            <a:pPr marL="354330" marR="805815" lvl="0" indent="-342265" algn="l" rtl="0">
              <a:spcBef>
                <a:spcPts val="0"/>
              </a:spcBef>
              <a:spcAft>
                <a:spcPts val="0"/>
              </a:spcAft>
              <a:buSzPts val="2400"/>
              <a:buFont typeface="Arial"/>
              <a:buChar char="•"/>
            </a:pPr>
            <a:endParaRPr sz="2400" dirty="0">
              <a:latin typeface="Red Hat Display"/>
              <a:ea typeface="Red Hat Display"/>
              <a:cs typeface="Red Hat Display"/>
              <a:sym typeface="Red Hat Display"/>
            </a:endParaRPr>
          </a:p>
          <a:p>
            <a:pPr marL="12700" lvl="0" algn="l" rtl="0">
              <a:spcBef>
                <a:spcPts val="765"/>
              </a:spcBef>
              <a:spcAft>
                <a:spcPts val="0"/>
              </a:spcAft>
              <a:buSzPts val="2400"/>
            </a:pPr>
            <a:endParaRPr sz="2400" dirty="0">
              <a:latin typeface="Red Hat Display"/>
              <a:ea typeface="Red Hat Display"/>
              <a:cs typeface="Red Hat Display"/>
              <a:sym typeface="Red Hat Display"/>
            </a:endParaRPr>
          </a:p>
        </p:txBody>
      </p:sp>
      <p:sp>
        <p:nvSpPr>
          <p:cNvPr id="3" name="Slide Number Placeholder 2">
            <a:extLst>
              <a:ext uri="{FF2B5EF4-FFF2-40B4-BE49-F238E27FC236}">
                <a16:creationId xmlns:a16="http://schemas.microsoft.com/office/drawing/2014/main" id="{F2F6E497-BF47-9A4A-D323-3C3B210A95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1748558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D7727EA0-35B6-09EF-6089-8A8483BC9DDD}"/>
            </a:ext>
          </a:extLst>
        </p:cNvPr>
        <p:cNvGrpSpPr/>
        <p:nvPr/>
      </p:nvGrpSpPr>
      <p:grpSpPr>
        <a:xfrm>
          <a:off x="0" y="0"/>
          <a:ext cx="0" cy="0"/>
          <a:chOff x="0" y="0"/>
          <a:chExt cx="0" cy="0"/>
        </a:xfrm>
      </p:grpSpPr>
      <p:sp>
        <p:nvSpPr>
          <p:cNvPr id="152" name="Google Shape;152;p17">
            <a:extLst>
              <a:ext uri="{FF2B5EF4-FFF2-40B4-BE49-F238E27FC236}">
                <a16:creationId xmlns:a16="http://schemas.microsoft.com/office/drawing/2014/main" id="{0AA757C6-9F9B-00D3-FBE1-69328FA56D6D}"/>
              </a:ext>
            </a:extLst>
          </p:cNvPr>
          <p:cNvSpPr txBox="1">
            <a:spLocks noGrp="1"/>
          </p:cNvSpPr>
          <p:nvPr>
            <p:ph type="title"/>
          </p:nvPr>
        </p:nvSpPr>
        <p:spPr>
          <a:xfrm>
            <a:off x="596137" y="289940"/>
            <a:ext cx="7951724" cy="1116025"/>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dirty="0"/>
              <a:t>Other Volunteers</a:t>
            </a:r>
            <a:endParaRPr dirty="0"/>
          </a:p>
        </p:txBody>
      </p:sp>
      <p:sp>
        <p:nvSpPr>
          <p:cNvPr id="153" name="Google Shape;153;p17">
            <a:extLst>
              <a:ext uri="{FF2B5EF4-FFF2-40B4-BE49-F238E27FC236}">
                <a16:creationId xmlns:a16="http://schemas.microsoft.com/office/drawing/2014/main" id="{E025F7C6-523A-C076-DD8E-2557A11DCB5D}"/>
              </a:ext>
            </a:extLst>
          </p:cNvPr>
          <p:cNvSpPr txBox="1"/>
          <p:nvPr/>
        </p:nvSpPr>
        <p:spPr>
          <a:xfrm>
            <a:off x="195943" y="1608201"/>
            <a:ext cx="8444197" cy="3456770"/>
          </a:xfrm>
          <a:prstGeom prst="rect">
            <a:avLst/>
          </a:prstGeom>
          <a:noFill/>
          <a:ln>
            <a:noFill/>
          </a:ln>
        </p:spPr>
        <p:txBody>
          <a:bodyPr spcFirstLastPara="1" wrap="square" lIns="0" tIns="13325" rIns="0" bIns="0" anchor="t" anchorCtr="0">
            <a:spAutoFit/>
          </a:bodyPr>
          <a:lstStyle/>
          <a:p>
            <a:pPr marL="342900" marR="0" indent="-342900">
              <a:lnSpc>
                <a:spcPct val="107000"/>
              </a:lnSpc>
              <a:spcAft>
                <a:spcPts val="800"/>
              </a:spcAft>
              <a:buFont typeface="Arial" panose="020B0604020202020204" pitchFamily="34" charset="0"/>
              <a:buChar char="•"/>
            </a:pPr>
            <a:r>
              <a:rPr lang="en-US" sz="2400" dirty="0">
                <a:effectLst/>
                <a:latin typeface="Red Hat Display" panose="02010303040201060303" pitchFamily="2" charset="0"/>
                <a:ea typeface="Red Hat Display" panose="02010303040201060303" pitchFamily="2" charset="0"/>
                <a:cs typeface="Red Hat Display" panose="02010303040201060303" pitchFamily="2" charset="0"/>
              </a:rPr>
              <a:t>Home games require extra help, and every family is expected to help by serving in at least one of these volunteer roles during the season</a:t>
            </a:r>
          </a:p>
          <a:p>
            <a:pPr marL="342900" marR="0" indent="-342900">
              <a:lnSpc>
                <a:spcPct val="107000"/>
              </a:lnSpc>
              <a:spcAft>
                <a:spcPts val="800"/>
              </a:spcAft>
              <a:buFont typeface="Arial" panose="020B0604020202020204" pitchFamily="34" charset="0"/>
              <a:buChar char="•"/>
            </a:pPr>
            <a:endParaRPr lang="en-US" sz="2400" dirty="0">
              <a:effectLst/>
              <a:latin typeface="Red Hat Display" panose="02010303040201060303" pitchFamily="2" charset="0"/>
              <a:ea typeface="Red Hat Display" panose="02010303040201060303" pitchFamily="2" charset="0"/>
              <a:cs typeface="Red Hat Display" panose="02010303040201060303" pitchFamily="2" charset="0"/>
            </a:endParaRPr>
          </a:p>
          <a:p>
            <a:pPr marL="342900" marR="0" indent="-342900">
              <a:lnSpc>
                <a:spcPct val="107000"/>
              </a:lnSpc>
              <a:spcAft>
                <a:spcPts val="800"/>
              </a:spcAft>
              <a:buFont typeface="Arial" panose="020B0604020202020204" pitchFamily="34" charset="0"/>
              <a:buChar char="•"/>
            </a:pPr>
            <a:r>
              <a:rPr lang="en-US" sz="2400" dirty="0">
                <a:effectLst/>
                <a:latin typeface="Red Hat Display" panose="02010303040201060303" pitchFamily="2" charset="0"/>
                <a:ea typeface="Red Hat Display" panose="02010303040201060303" pitchFamily="2" charset="0"/>
                <a:cs typeface="Red Hat Display" panose="02010303040201060303" pitchFamily="2" charset="0"/>
              </a:rPr>
              <a:t>These roles include Field prep and set up, field tear down and ball chaser, Score keeper, Game timer, Penalty box timer, Culture keeper, and Equipment manager </a:t>
            </a:r>
          </a:p>
          <a:p>
            <a:endParaRPr sz="2400" dirty="0">
              <a:latin typeface="Red Hat Display"/>
              <a:ea typeface="Red Hat Display"/>
              <a:cs typeface="Red Hat Display"/>
              <a:sym typeface="Red Hat Display"/>
            </a:endParaRPr>
          </a:p>
        </p:txBody>
      </p:sp>
      <p:sp>
        <p:nvSpPr>
          <p:cNvPr id="3" name="Slide Number Placeholder 2">
            <a:extLst>
              <a:ext uri="{FF2B5EF4-FFF2-40B4-BE49-F238E27FC236}">
                <a16:creationId xmlns:a16="http://schemas.microsoft.com/office/drawing/2014/main" id="{905F4CC3-614E-117B-BE80-4B391E2BDC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1192961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533400" y="2841752"/>
            <a:ext cx="7010400" cy="567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u="none">
                <a:solidFill>
                  <a:srgbClr val="000000"/>
                </a:solidFill>
                <a:latin typeface="Red Hat Display"/>
                <a:ea typeface="Red Hat Display"/>
                <a:cs typeface="Red Hat Display"/>
                <a:sym typeface="Red Hat Display"/>
              </a:rPr>
              <a:t>Practice schedules</a:t>
            </a:r>
            <a:endParaRPr u="none">
              <a:solidFill>
                <a:srgbClr val="000000"/>
              </a:solidFill>
              <a:latin typeface="Red Hat Display"/>
              <a:ea typeface="Red Hat Display"/>
              <a:cs typeface="Red Hat Display"/>
              <a:sym typeface="Red Hat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180" name="Google Shape;180;g3329eab4791_0_15"/>
          <p:cNvSpPr txBox="1">
            <a:spLocks noGrp="1"/>
          </p:cNvSpPr>
          <p:nvPr>
            <p:ph type="title"/>
          </p:nvPr>
        </p:nvSpPr>
        <p:spPr>
          <a:xfrm>
            <a:off x="596137" y="289940"/>
            <a:ext cx="7951800" cy="1113600"/>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dirty="0"/>
              <a:t> Boys Practice Schedule	</a:t>
            </a:r>
            <a:endParaRPr dirty="0"/>
          </a:p>
        </p:txBody>
      </p:sp>
      <p:sp>
        <p:nvSpPr>
          <p:cNvPr id="181" name="Google Shape;181;g3329eab4791_0_15"/>
          <p:cNvSpPr txBox="1"/>
          <p:nvPr/>
        </p:nvSpPr>
        <p:spPr>
          <a:xfrm>
            <a:off x="688340" y="1608201"/>
            <a:ext cx="7951800" cy="4615800"/>
          </a:xfrm>
          <a:prstGeom prst="rect">
            <a:avLst/>
          </a:prstGeom>
          <a:noFill/>
          <a:ln>
            <a:noFill/>
          </a:ln>
        </p:spPr>
        <p:txBody>
          <a:bodyPr spcFirstLastPara="1" wrap="square" lIns="0" tIns="13325" rIns="0" bIns="0" anchor="t" anchorCtr="0">
            <a:spAutoFit/>
          </a:bodyPr>
          <a:lstStyle/>
          <a:p>
            <a:pPr marL="354330" marR="805815" lvl="0" indent="-335915" algn="l" rtl="0">
              <a:spcBef>
                <a:spcPts val="0"/>
              </a:spcBef>
              <a:spcAft>
                <a:spcPts val="0"/>
              </a:spcAft>
              <a:buSzPts val="2300"/>
              <a:buFont typeface="Arial"/>
              <a:buChar char="•"/>
            </a:pPr>
            <a:r>
              <a:rPr lang="en-US" sz="2300">
                <a:latin typeface="Red Hat Display"/>
                <a:ea typeface="Red Hat Display"/>
                <a:cs typeface="Red Hat Display"/>
                <a:sym typeface="Red Hat Display"/>
              </a:rPr>
              <a:t>Brooklyn Fields M-F 4:30-7:30</a:t>
            </a:r>
            <a:endParaRPr sz="2300">
              <a:latin typeface="Red Hat Display"/>
              <a:ea typeface="Red Hat Display"/>
              <a:cs typeface="Red Hat Display"/>
              <a:sym typeface="Red Hat Display"/>
            </a:endParaRPr>
          </a:p>
          <a:p>
            <a:pPr marL="354330" marR="805815" lvl="0" indent="-335915" algn="l" rtl="0">
              <a:spcBef>
                <a:spcPts val="0"/>
              </a:spcBef>
              <a:spcAft>
                <a:spcPts val="0"/>
              </a:spcAft>
              <a:buSzPts val="2300"/>
              <a:buFont typeface="Red Hat Display"/>
              <a:buChar char="•"/>
            </a:pPr>
            <a:r>
              <a:rPr lang="en-US" sz="2300">
                <a:latin typeface="Red Hat Display"/>
                <a:ea typeface="Red Hat Display"/>
                <a:cs typeface="Red Hat Display"/>
                <a:sym typeface="Red Hat Display"/>
              </a:rPr>
              <a:t>Goal of March 17th start week, we cannot start earlier per conference and state rules</a:t>
            </a:r>
            <a:endParaRPr sz="2300">
              <a:latin typeface="Red Hat Display"/>
              <a:ea typeface="Red Hat Display"/>
              <a:cs typeface="Red Hat Display"/>
              <a:sym typeface="Red Hat Display"/>
            </a:endParaRPr>
          </a:p>
          <a:p>
            <a:pPr marL="354330" marR="805815" lvl="0" indent="-335915" algn="l" rtl="0">
              <a:spcBef>
                <a:spcPts val="0"/>
              </a:spcBef>
              <a:spcAft>
                <a:spcPts val="0"/>
              </a:spcAft>
              <a:buSzPts val="2300"/>
              <a:buFont typeface="Red Hat Display"/>
              <a:buChar char="•"/>
            </a:pPr>
            <a:r>
              <a:rPr lang="en-US" sz="2300">
                <a:latin typeface="Red Hat Display"/>
                <a:ea typeface="Red Hat Display"/>
                <a:cs typeface="Red Hat Display"/>
                <a:sym typeface="Red Hat Display"/>
              </a:rPr>
              <a:t>Coaches are volunteers and set schedules</a:t>
            </a:r>
            <a:endParaRPr sz="2300">
              <a:latin typeface="Red Hat Display"/>
              <a:ea typeface="Red Hat Display"/>
              <a:cs typeface="Red Hat Display"/>
              <a:sym typeface="Red Hat Display"/>
            </a:endParaRPr>
          </a:p>
          <a:p>
            <a:pPr marL="914400" marR="805815" lvl="1" indent="-374650" algn="l" rtl="0">
              <a:spcBef>
                <a:spcPts val="0"/>
              </a:spcBef>
              <a:spcAft>
                <a:spcPts val="0"/>
              </a:spcAft>
              <a:buSzPts val="2300"/>
              <a:buFont typeface="Red Hat Display"/>
              <a:buChar char="○"/>
            </a:pPr>
            <a:r>
              <a:rPr lang="en-US" sz="2300">
                <a:latin typeface="Red Hat Display"/>
                <a:ea typeface="Red Hat Display"/>
                <a:cs typeface="Red Hat Display"/>
                <a:sym typeface="Red Hat Display"/>
              </a:rPr>
              <a:t>8U: 2 days a week, 1 hour each</a:t>
            </a:r>
            <a:endParaRPr sz="2300">
              <a:latin typeface="Red Hat Display"/>
              <a:ea typeface="Red Hat Display"/>
              <a:cs typeface="Red Hat Display"/>
              <a:sym typeface="Red Hat Display"/>
            </a:endParaRPr>
          </a:p>
          <a:p>
            <a:pPr marL="914400" marR="805815" lvl="1" indent="-374650" algn="l" rtl="0">
              <a:spcBef>
                <a:spcPts val="0"/>
              </a:spcBef>
              <a:spcAft>
                <a:spcPts val="0"/>
              </a:spcAft>
              <a:buSzPts val="2300"/>
              <a:buFont typeface="Red Hat Display"/>
              <a:buChar char="○"/>
            </a:pPr>
            <a:r>
              <a:rPr lang="en-US" sz="2300">
                <a:latin typeface="Red Hat Display"/>
                <a:ea typeface="Red Hat Display"/>
                <a:cs typeface="Red Hat Display"/>
                <a:sym typeface="Red Hat Display"/>
              </a:rPr>
              <a:t>10U: 2 days a week, 1-1.5 hours a week</a:t>
            </a:r>
            <a:endParaRPr sz="2300">
              <a:latin typeface="Red Hat Display"/>
              <a:ea typeface="Red Hat Display"/>
              <a:cs typeface="Red Hat Display"/>
              <a:sym typeface="Red Hat Display"/>
            </a:endParaRPr>
          </a:p>
          <a:p>
            <a:pPr marL="1371600" marR="805815" lvl="2" indent="-374650" algn="l" rtl="0">
              <a:spcBef>
                <a:spcPts val="0"/>
              </a:spcBef>
              <a:spcAft>
                <a:spcPts val="0"/>
              </a:spcAft>
              <a:buSzPts val="2300"/>
              <a:buFont typeface="Red Hat Display"/>
              <a:buChar char="■"/>
            </a:pPr>
            <a:r>
              <a:rPr lang="en-US" sz="2300">
                <a:latin typeface="Red Hat Display"/>
                <a:ea typeface="Red Hat Display"/>
                <a:cs typeface="Red Hat Display"/>
                <a:sym typeface="Red Hat Display"/>
              </a:rPr>
              <a:t>Coaches are planning for M &amp; W 5:30</a:t>
            </a:r>
            <a:endParaRPr sz="2300">
              <a:latin typeface="Red Hat Display"/>
              <a:ea typeface="Red Hat Display"/>
              <a:cs typeface="Red Hat Display"/>
              <a:sym typeface="Red Hat Display"/>
            </a:endParaRPr>
          </a:p>
          <a:p>
            <a:pPr marL="914400" marR="805815" lvl="1" indent="-374650" algn="l" rtl="0">
              <a:spcBef>
                <a:spcPts val="0"/>
              </a:spcBef>
              <a:spcAft>
                <a:spcPts val="0"/>
              </a:spcAft>
              <a:buSzPts val="2300"/>
              <a:buFont typeface="Red Hat Display"/>
              <a:buChar char="○"/>
            </a:pPr>
            <a:r>
              <a:rPr lang="en-US" sz="2300">
                <a:latin typeface="Red Hat Display"/>
                <a:ea typeface="Red Hat Display"/>
                <a:cs typeface="Red Hat Display"/>
                <a:sym typeface="Red Hat Display"/>
              </a:rPr>
              <a:t>12U: 2-3 days a week, 1-1.5 hours a week.</a:t>
            </a:r>
            <a:endParaRPr sz="2300">
              <a:latin typeface="Red Hat Display"/>
              <a:ea typeface="Red Hat Display"/>
              <a:cs typeface="Red Hat Display"/>
              <a:sym typeface="Red Hat Display"/>
            </a:endParaRPr>
          </a:p>
          <a:p>
            <a:pPr marL="914400" marR="805815" lvl="1" indent="-374650" algn="l" rtl="0">
              <a:spcBef>
                <a:spcPts val="0"/>
              </a:spcBef>
              <a:spcAft>
                <a:spcPts val="0"/>
              </a:spcAft>
              <a:buClr>
                <a:schemeClr val="dk1"/>
              </a:buClr>
              <a:buSzPts val="2300"/>
              <a:buFont typeface="Red Hat Display"/>
              <a:buChar char="○"/>
            </a:pPr>
            <a:r>
              <a:rPr lang="en-US" sz="2300">
                <a:solidFill>
                  <a:schemeClr val="dk1"/>
                </a:solidFill>
                <a:highlight>
                  <a:schemeClr val="lt1"/>
                </a:highlight>
                <a:latin typeface="Red Hat Display"/>
                <a:ea typeface="Red Hat Display"/>
                <a:cs typeface="Red Hat Display"/>
                <a:sym typeface="Red Hat Display"/>
              </a:rPr>
              <a:t>14U: 3-4 days a week 1.5-2 hours a day</a:t>
            </a:r>
            <a:endParaRPr sz="2300">
              <a:solidFill>
                <a:schemeClr val="dk1"/>
              </a:solidFill>
              <a:highlight>
                <a:schemeClr val="lt1"/>
              </a:highlight>
              <a:latin typeface="Red Hat Display"/>
              <a:ea typeface="Red Hat Display"/>
              <a:cs typeface="Red Hat Display"/>
              <a:sym typeface="Red Hat Display"/>
            </a:endParaRPr>
          </a:p>
          <a:p>
            <a:pPr marL="1371600" marR="805815" lvl="2" indent="-374650" algn="l" rtl="0">
              <a:spcBef>
                <a:spcPts val="0"/>
              </a:spcBef>
              <a:spcAft>
                <a:spcPts val="0"/>
              </a:spcAft>
              <a:buClr>
                <a:schemeClr val="dk1"/>
              </a:buClr>
              <a:buSzPts val="2300"/>
              <a:buFont typeface="Red Hat Display"/>
              <a:buChar char="■"/>
            </a:pPr>
            <a:r>
              <a:rPr lang="en-US" sz="2300">
                <a:solidFill>
                  <a:schemeClr val="dk1"/>
                </a:solidFill>
                <a:highlight>
                  <a:schemeClr val="lt1"/>
                </a:highlight>
                <a:latin typeface="Red Hat Display"/>
                <a:ea typeface="Red Hat Display"/>
                <a:cs typeface="Red Hat Display"/>
                <a:sym typeface="Red Hat Display"/>
              </a:rPr>
              <a:t>Planning for M,T,R 5-7 and F 5-6:30</a:t>
            </a:r>
            <a:endParaRPr sz="2300">
              <a:solidFill>
                <a:schemeClr val="dk1"/>
              </a:solidFill>
              <a:highlight>
                <a:schemeClr val="lt1"/>
              </a:highlight>
              <a:latin typeface="Red Hat Display"/>
              <a:ea typeface="Red Hat Display"/>
              <a:cs typeface="Red Hat Display"/>
              <a:sym typeface="Red Hat Display"/>
            </a:endParaRPr>
          </a:p>
          <a:p>
            <a:pPr marL="354330" marR="805815" lvl="0" indent="-335915" algn="l" rtl="0">
              <a:spcBef>
                <a:spcPts val="0"/>
              </a:spcBef>
              <a:spcAft>
                <a:spcPts val="0"/>
              </a:spcAft>
              <a:buSzPts val="2300"/>
              <a:buFont typeface="Arial"/>
              <a:buChar char="•"/>
            </a:pPr>
            <a:r>
              <a:rPr lang="en-US" sz="2300">
                <a:latin typeface="Red Hat Display"/>
                <a:ea typeface="Red Hat Display"/>
                <a:cs typeface="Red Hat Display"/>
                <a:sym typeface="Red Hat Display"/>
              </a:rPr>
              <a:t>Indoor practices vary based on gym availability</a:t>
            </a:r>
            <a:endParaRPr sz="2300">
              <a:latin typeface="Red Hat Display"/>
              <a:ea typeface="Red Hat Display"/>
              <a:cs typeface="Red Hat Display"/>
              <a:sym typeface="Red Hat Display"/>
            </a:endParaRPr>
          </a:p>
          <a:p>
            <a:pPr marL="354330" marR="805815" lvl="0" indent="-335915" algn="l" rtl="0">
              <a:spcBef>
                <a:spcPts val="0"/>
              </a:spcBef>
              <a:spcAft>
                <a:spcPts val="0"/>
              </a:spcAft>
              <a:buSzPts val="2300"/>
              <a:buFont typeface="Arial"/>
              <a:buChar char="•"/>
            </a:pPr>
            <a:r>
              <a:rPr lang="en-US" sz="2300">
                <a:latin typeface="Red Hat Display"/>
                <a:ea typeface="Red Hat Display"/>
                <a:cs typeface="Red Hat Display"/>
                <a:sym typeface="Red Hat Display"/>
              </a:rPr>
              <a:t>Currently waiting on Basketball to end so we can secure indoor space</a:t>
            </a:r>
            <a:endParaRPr sz="2300">
              <a:latin typeface="Red Hat Display"/>
              <a:ea typeface="Red Hat Display"/>
              <a:cs typeface="Red Hat Display"/>
              <a:sym typeface="Red Hat Display"/>
            </a:endParaRPr>
          </a:p>
        </p:txBody>
      </p:sp>
      <p:sp>
        <p:nvSpPr>
          <p:cNvPr id="3" name="Slide Number Placeholder 2">
            <a:extLst>
              <a:ext uri="{FF2B5EF4-FFF2-40B4-BE49-F238E27FC236}">
                <a16:creationId xmlns:a16="http://schemas.microsoft.com/office/drawing/2014/main" id="{B47198C9-748C-CAFE-DC76-E33F1B21B6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A2332E3E-C0C1-C498-1522-517EB384FE76}"/>
            </a:ext>
          </a:extLst>
        </p:cNvPr>
        <p:cNvGrpSpPr/>
        <p:nvPr/>
      </p:nvGrpSpPr>
      <p:grpSpPr>
        <a:xfrm>
          <a:off x="0" y="0"/>
          <a:ext cx="0" cy="0"/>
          <a:chOff x="0" y="0"/>
          <a:chExt cx="0" cy="0"/>
        </a:xfrm>
      </p:grpSpPr>
      <p:sp>
        <p:nvSpPr>
          <p:cNvPr id="163" name="Google Shape;163;g3329eab4791_0_10">
            <a:extLst>
              <a:ext uri="{FF2B5EF4-FFF2-40B4-BE49-F238E27FC236}">
                <a16:creationId xmlns:a16="http://schemas.microsoft.com/office/drawing/2014/main" id="{400B6B6D-F67F-07E4-B27D-9D8CEA456626}"/>
              </a:ext>
            </a:extLst>
          </p:cNvPr>
          <p:cNvSpPr txBox="1">
            <a:spLocks noGrp="1"/>
          </p:cNvSpPr>
          <p:nvPr>
            <p:ph type="title"/>
          </p:nvPr>
        </p:nvSpPr>
        <p:spPr>
          <a:xfrm>
            <a:off x="660908" y="0"/>
            <a:ext cx="7951800" cy="1113600"/>
          </a:xfrm>
          <a:prstGeom prst="rect">
            <a:avLst/>
          </a:prstGeom>
          <a:noFill/>
          <a:ln>
            <a:noFill/>
          </a:ln>
        </p:spPr>
        <p:txBody>
          <a:bodyPr spcFirstLastPara="1" wrap="square" lIns="0" tIns="554050" rIns="0" bIns="0" anchor="t" anchorCtr="0">
            <a:spAutoFit/>
          </a:bodyPr>
          <a:lstStyle/>
          <a:p>
            <a:pPr marL="13970" lvl="0" indent="0" algn="ctr" rtl="0">
              <a:lnSpc>
                <a:spcPct val="100000"/>
              </a:lnSpc>
              <a:spcBef>
                <a:spcPts val="0"/>
              </a:spcBef>
              <a:spcAft>
                <a:spcPts val="0"/>
              </a:spcAft>
              <a:buNone/>
            </a:pPr>
            <a:r>
              <a:rPr lang="en-US" dirty="0"/>
              <a:t>Girls Practice Schedule	</a:t>
            </a:r>
            <a:endParaRPr dirty="0"/>
          </a:p>
        </p:txBody>
      </p:sp>
      <p:sp>
        <p:nvSpPr>
          <p:cNvPr id="164" name="Google Shape;164;g3329eab4791_0_10">
            <a:extLst>
              <a:ext uri="{FF2B5EF4-FFF2-40B4-BE49-F238E27FC236}">
                <a16:creationId xmlns:a16="http://schemas.microsoft.com/office/drawing/2014/main" id="{66A5C4E5-58AA-BD73-A54B-2DAEC0BB5443}"/>
              </a:ext>
            </a:extLst>
          </p:cNvPr>
          <p:cNvSpPr txBox="1"/>
          <p:nvPr/>
        </p:nvSpPr>
        <p:spPr>
          <a:xfrm>
            <a:off x="688340" y="1608201"/>
            <a:ext cx="4542028" cy="5184101"/>
          </a:xfrm>
          <a:prstGeom prst="rect">
            <a:avLst/>
          </a:prstGeom>
          <a:noFill/>
          <a:ln>
            <a:noFill/>
          </a:ln>
        </p:spPr>
        <p:txBody>
          <a:bodyPr spcFirstLastPara="1" wrap="square" lIns="0" tIns="13325" rIns="0" bIns="0" anchor="t" anchorCtr="0">
            <a:spAutoFit/>
          </a:bodyPr>
          <a:lstStyle/>
          <a:p>
            <a:pPr marL="354330" marR="805815" lvl="0" indent="-342265" algn="l" rtl="0">
              <a:spcBef>
                <a:spcPts val="0"/>
              </a:spcBef>
              <a:spcAft>
                <a:spcPts val="0"/>
              </a:spcAft>
              <a:buSzPts val="2400"/>
              <a:buFont typeface="Arial"/>
              <a:buChar char="•"/>
            </a:pPr>
            <a:r>
              <a:rPr lang="en-US" sz="2400" dirty="0">
                <a:latin typeface="Red Hat Display"/>
                <a:ea typeface="Red Hat Display"/>
                <a:cs typeface="Red Hat Display"/>
                <a:sym typeface="Red Hat Display"/>
              </a:rPr>
              <a:t>Practices begin </a:t>
            </a:r>
          </a:p>
          <a:p>
            <a:pPr marL="12065" marR="805815" lvl="1">
              <a:buSzPts val="2400"/>
            </a:pPr>
            <a:r>
              <a:rPr lang="en-US" sz="2400" dirty="0">
                <a:latin typeface="Red Hat Display"/>
                <a:ea typeface="Red Hat Display"/>
                <a:cs typeface="Red Hat Display"/>
                <a:sym typeface="Red Hat Display"/>
              </a:rPr>
              <a:t>	</a:t>
            </a:r>
            <a:r>
              <a:rPr lang="en-US" sz="2400" b="1" dirty="0">
                <a:latin typeface="Red Hat Display"/>
                <a:ea typeface="Red Hat Display"/>
                <a:cs typeface="Red Hat Display"/>
                <a:sym typeface="Red Hat Display"/>
              </a:rPr>
              <a:t>Monday, March 17 </a:t>
            </a:r>
          </a:p>
          <a:p>
            <a:pPr marL="354330" marR="805815" lvl="0" indent="-342265" algn="l" rtl="0">
              <a:spcBef>
                <a:spcPts val="0"/>
              </a:spcBef>
              <a:spcAft>
                <a:spcPts val="0"/>
              </a:spcAft>
              <a:buSzPts val="2400"/>
              <a:buFont typeface="Arial"/>
              <a:buChar char="•"/>
            </a:pPr>
            <a:endParaRPr lang="en-US" sz="2400" dirty="0">
              <a:latin typeface="Red Hat Display"/>
              <a:ea typeface="Red Hat Display"/>
              <a:cs typeface="Red Hat Display"/>
              <a:sym typeface="Red Hat Display"/>
            </a:endParaRPr>
          </a:p>
          <a:p>
            <a:pPr marL="914400" marR="805815" lvl="1" indent="-381000">
              <a:buSzPts val="2400"/>
              <a:buFont typeface="Red Hat Display"/>
              <a:buChar char="○"/>
            </a:pPr>
            <a:r>
              <a:rPr lang="en-US" sz="2400" dirty="0">
                <a:latin typeface="Red Hat Display"/>
                <a:ea typeface="Red Hat Display"/>
                <a:cs typeface="Red Hat Display"/>
                <a:sym typeface="Red Hat Display"/>
              </a:rPr>
              <a:t>Mon/Thur/Fri at OMS from 6-730 </a:t>
            </a:r>
          </a:p>
          <a:p>
            <a:pPr marL="914400" marR="805815" lvl="1" indent="-381000">
              <a:buSzPts val="2400"/>
              <a:buFont typeface="Red Hat Display"/>
              <a:buChar char="○"/>
            </a:pPr>
            <a:endParaRPr lang="en-US" sz="2400" dirty="0">
              <a:latin typeface="Red Hat Display"/>
              <a:ea typeface="Red Hat Display"/>
              <a:cs typeface="Red Hat Display"/>
              <a:sym typeface="Red Hat Display"/>
            </a:endParaRPr>
          </a:p>
          <a:p>
            <a:pPr marL="914400" marR="805815" lvl="1" indent="-381000">
              <a:buSzPts val="2400"/>
              <a:buFont typeface="Red Hat Display"/>
              <a:buChar char="○"/>
            </a:pPr>
            <a:r>
              <a:rPr lang="en-US" sz="2400" dirty="0">
                <a:latin typeface="Red Hat Display"/>
                <a:ea typeface="Red Hat Display"/>
                <a:cs typeface="Red Hat Display"/>
                <a:sym typeface="Red Hat Display"/>
              </a:rPr>
              <a:t>Once weather permits  (mid-April?) we anticipate moving outdoors to </a:t>
            </a:r>
            <a:r>
              <a:rPr lang="en-US" sz="2400" dirty="0" err="1">
                <a:latin typeface="Red Hat Display"/>
                <a:ea typeface="Red Hat Display"/>
                <a:cs typeface="Red Hat Display"/>
                <a:sym typeface="Red Hat Display"/>
              </a:rPr>
              <a:t>Bergamont</a:t>
            </a:r>
            <a:r>
              <a:rPr lang="en-US" sz="2400" dirty="0">
                <a:latin typeface="Red Hat Display"/>
                <a:ea typeface="Red Hat Display"/>
                <a:cs typeface="Red Hat Display"/>
                <a:sym typeface="Red Hat Display"/>
              </a:rPr>
              <a:t> Park or Brooklyn Elementary  </a:t>
            </a:r>
          </a:p>
          <a:p>
            <a:pPr marL="914400" marR="805815" lvl="1" indent="-381000">
              <a:buSzPts val="2400"/>
              <a:buFont typeface="Red Hat Display"/>
              <a:buChar char="○"/>
            </a:pPr>
            <a:endParaRPr lang="en-US" sz="2400" dirty="0">
              <a:latin typeface="Red Hat Display"/>
              <a:ea typeface="Red Hat Display"/>
              <a:cs typeface="Red Hat Display"/>
              <a:sym typeface="Red Hat Display"/>
            </a:endParaRPr>
          </a:p>
          <a:p>
            <a:pPr marL="914400" marR="805815" lvl="1" indent="-381000">
              <a:buSzPts val="2400"/>
              <a:buFont typeface="Red Hat Display"/>
              <a:buChar char="○"/>
            </a:pPr>
            <a:endParaRPr lang="en-US" sz="2400" dirty="0">
              <a:latin typeface="Red Hat Display"/>
              <a:ea typeface="Red Hat Display"/>
              <a:cs typeface="Red Hat Display"/>
              <a:sym typeface="Red Hat Display"/>
            </a:endParaRPr>
          </a:p>
        </p:txBody>
      </p:sp>
      <p:pic>
        <p:nvPicPr>
          <p:cNvPr id="3" name="Picture 2">
            <a:extLst>
              <a:ext uri="{FF2B5EF4-FFF2-40B4-BE49-F238E27FC236}">
                <a16:creationId xmlns:a16="http://schemas.microsoft.com/office/drawing/2014/main" id="{24374DEE-D71F-9DC5-7516-D14A5343201D}"/>
              </a:ext>
            </a:extLst>
          </p:cNvPr>
          <p:cNvPicPr>
            <a:picLocks noChangeAspect="1"/>
          </p:cNvPicPr>
          <p:nvPr/>
        </p:nvPicPr>
        <p:blipFill>
          <a:blip r:embed="rId3"/>
          <a:stretch>
            <a:fillRect/>
          </a:stretch>
        </p:blipFill>
        <p:spPr>
          <a:xfrm>
            <a:off x="5365848" y="4087368"/>
            <a:ext cx="3686143" cy="2689146"/>
          </a:xfrm>
          <a:prstGeom prst="rect">
            <a:avLst/>
          </a:prstGeom>
        </p:spPr>
      </p:pic>
      <p:sp>
        <p:nvSpPr>
          <p:cNvPr id="4" name="Slide Number Placeholder 3">
            <a:extLst>
              <a:ext uri="{FF2B5EF4-FFF2-40B4-BE49-F238E27FC236}">
                <a16:creationId xmlns:a16="http://schemas.microsoft.com/office/drawing/2014/main" id="{BF7D7E5E-2D55-679E-4260-AED63B41D2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887380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E1843C6A-ED72-6398-8C95-C6D48B4CDC05}"/>
            </a:ext>
          </a:extLst>
        </p:cNvPr>
        <p:cNvGrpSpPr/>
        <p:nvPr/>
      </p:nvGrpSpPr>
      <p:grpSpPr>
        <a:xfrm>
          <a:off x="0" y="0"/>
          <a:ext cx="0" cy="0"/>
          <a:chOff x="0" y="0"/>
          <a:chExt cx="0" cy="0"/>
        </a:xfrm>
      </p:grpSpPr>
      <p:sp>
        <p:nvSpPr>
          <p:cNvPr id="158" name="Google Shape;158;p18">
            <a:extLst>
              <a:ext uri="{FF2B5EF4-FFF2-40B4-BE49-F238E27FC236}">
                <a16:creationId xmlns:a16="http://schemas.microsoft.com/office/drawing/2014/main" id="{45BD3F62-9978-F0D5-D97F-6A301ECA1EA5}"/>
              </a:ext>
            </a:extLst>
          </p:cNvPr>
          <p:cNvSpPr txBox="1">
            <a:spLocks noGrp="1"/>
          </p:cNvSpPr>
          <p:nvPr>
            <p:ph type="title"/>
          </p:nvPr>
        </p:nvSpPr>
        <p:spPr>
          <a:xfrm>
            <a:off x="1295400" y="2841752"/>
            <a:ext cx="5915913" cy="56682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u="none" dirty="0">
                <a:solidFill>
                  <a:srgbClr val="000000"/>
                </a:solidFill>
                <a:latin typeface="Red Hat Display"/>
                <a:ea typeface="Red Hat Display"/>
                <a:cs typeface="Red Hat Display"/>
                <a:sym typeface="Red Hat Display"/>
              </a:rPr>
              <a:t>Season Schedule</a:t>
            </a:r>
            <a:endParaRPr u="none" dirty="0">
              <a:solidFill>
                <a:srgbClr val="000000"/>
              </a:solidFill>
              <a:latin typeface="Red Hat Display"/>
              <a:ea typeface="Red Hat Display"/>
              <a:cs typeface="Red Hat Display"/>
              <a:sym typeface="Red Hat Display"/>
            </a:endParaRPr>
          </a:p>
        </p:txBody>
      </p:sp>
    </p:spTree>
    <p:extLst>
      <p:ext uri="{BB962C8B-B14F-4D97-AF65-F5344CB8AC3E}">
        <p14:creationId xmlns:p14="http://schemas.microsoft.com/office/powerpoint/2010/main" val="44851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62"/>
        <p:cNvGrpSpPr/>
        <p:nvPr/>
      </p:nvGrpSpPr>
      <p:grpSpPr>
        <a:xfrm>
          <a:off x="0" y="0"/>
          <a:ext cx="0" cy="0"/>
          <a:chOff x="0" y="0"/>
          <a:chExt cx="0" cy="0"/>
        </a:xfrm>
      </p:grpSpPr>
      <p:sp>
        <p:nvSpPr>
          <p:cNvPr id="163" name="Google Shape;163;g3329eab4791_0_10"/>
          <p:cNvSpPr txBox="1">
            <a:spLocks noGrp="1"/>
          </p:cNvSpPr>
          <p:nvPr>
            <p:ph type="title"/>
          </p:nvPr>
        </p:nvSpPr>
        <p:spPr>
          <a:xfrm>
            <a:off x="596137" y="289940"/>
            <a:ext cx="7951800" cy="1113600"/>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a:t> Boys Schedule	</a:t>
            </a:r>
            <a:endParaRPr/>
          </a:p>
        </p:txBody>
      </p:sp>
      <p:sp>
        <p:nvSpPr>
          <p:cNvPr id="164" name="Google Shape;164;g3329eab4791_0_10"/>
          <p:cNvSpPr txBox="1"/>
          <p:nvPr/>
        </p:nvSpPr>
        <p:spPr>
          <a:xfrm>
            <a:off x="688340" y="1608201"/>
            <a:ext cx="7951800" cy="4815900"/>
          </a:xfrm>
          <a:prstGeom prst="rect">
            <a:avLst/>
          </a:prstGeom>
          <a:noFill/>
          <a:ln>
            <a:noFill/>
          </a:ln>
        </p:spPr>
        <p:txBody>
          <a:bodyPr spcFirstLastPara="1" wrap="square" lIns="0" tIns="13325" rIns="0" bIns="0" anchor="t" anchorCtr="0">
            <a:spAutoFit/>
          </a:bodyPr>
          <a:lstStyle/>
          <a:p>
            <a:pPr marL="354330" marR="805815" lvl="0" indent="-342265" algn="l" rtl="0">
              <a:spcBef>
                <a:spcPts val="0"/>
              </a:spcBef>
              <a:spcAft>
                <a:spcPts val="0"/>
              </a:spcAft>
              <a:buSzPts val="2400"/>
              <a:buFont typeface="Arial"/>
              <a:buChar char="•"/>
            </a:pPr>
            <a:r>
              <a:rPr lang="en-US" sz="2400">
                <a:latin typeface="Red Hat Display"/>
                <a:ea typeface="Red Hat Display"/>
                <a:cs typeface="Red Hat Display"/>
                <a:sym typeface="Red Hat Display"/>
              </a:rPr>
              <a:t>Goal of three tournaments for 10,12,14.  Two tournaments for 8U.  Those are still being finalized, but likely contenders are</a:t>
            </a:r>
            <a:endParaRPr sz="2400">
              <a:latin typeface="Red Hat Display"/>
              <a:ea typeface="Red Hat Display"/>
              <a:cs typeface="Red Hat Display"/>
              <a:sym typeface="Red Hat Display"/>
            </a:endParaRPr>
          </a:p>
          <a:p>
            <a:pPr marL="914400" marR="805815" lvl="1" indent="-381000" algn="l" rtl="0">
              <a:spcBef>
                <a:spcPts val="0"/>
              </a:spcBef>
              <a:spcAft>
                <a:spcPts val="0"/>
              </a:spcAft>
              <a:buSzPts val="2400"/>
              <a:buFont typeface="Red Hat Display"/>
              <a:buChar char="○"/>
            </a:pPr>
            <a:r>
              <a:rPr lang="en-US" sz="2400">
                <a:latin typeface="Red Hat Display"/>
                <a:ea typeface="Red Hat Display"/>
                <a:cs typeface="Red Hat Display"/>
                <a:sym typeface="Red Hat Display"/>
              </a:rPr>
              <a:t>4/13: Badger Spring Invite (Wis Dells)</a:t>
            </a:r>
            <a:endParaRPr sz="2400">
              <a:latin typeface="Red Hat Display"/>
              <a:ea typeface="Red Hat Display"/>
              <a:cs typeface="Red Hat Display"/>
              <a:sym typeface="Red Hat Display"/>
            </a:endParaRPr>
          </a:p>
          <a:p>
            <a:pPr marL="914400" marR="805815" lvl="1" indent="-381000" algn="l" rtl="0">
              <a:spcBef>
                <a:spcPts val="0"/>
              </a:spcBef>
              <a:spcAft>
                <a:spcPts val="0"/>
              </a:spcAft>
              <a:buSzPts val="2400"/>
              <a:buFont typeface="Red Hat Display"/>
              <a:buChar char="○"/>
            </a:pPr>
            <a:r>
              <a:rPr lang="en-US" sz="2400">
                <a:latin typeface="Red Hat Display"/>
                <a:ea typeface="Red Hat Display"/>
                <a:cs typeface="Red Hat Display"/>
                <a:sym typeface="Red Hat Display"/>
              </a:rPr>
              <a:t>5/10-5/11: Top Cheese (Kettle Moraine)</a:t>
            </a:r>
            <a:endParaRPr sz="2400">
              <a:latin typeface="Red Hat Display"/>
              <a:ea typeface="Red Hat Display"/>
              <a:cs typeface="Red Hat Display"/>
              <a:sym typeface="Red Hat Display"/>
            </a:endParaRPr>
          </a:p>
          <a:p>
            <a:pPr marL="914400" marR="805815" lvl="1" indent="-381000" algn="l" rtl="0">
              <a:spcBef>
                <a:spcPts val="0"/>
              </a:spcBef>
              <a:spcAft>
                <a:spcPts val="0"/>
              </a:spcAft>
              <a:buSzPts val="2400"/>
              <a:buFont typeface="Red Hat Display"/>
              <a:buChar char="○"/>
            </a:pPr>
            <a:r>
              <a:rPr lang="en-US" sz="2400">
                <a:latin typeface="Red Hat Display"/>
                <a:ea typeface="Red Hat Display"/>
                <a:cs typeface="Red Hat Display"/>
                <a:sym typeface="Red Hat Display"/>
              </a:rPr>
              <a:t>6/7: Norski Invite (8/10Us - DeForest)</a:t>
            </a:r>
            <a:endParaRPr sz="2400">
              <a:latin typeface="Red Hat Display"/>
              <a:ea typeface="Red Hat Display"/>
              <a:cs typeface="Red Hat Display"/>
              <a:sym typeface="Red Hat Display"/>
            </a:endParaRPr>
          </a:p>
          <a:p>
            <a:pPr marL="914400" marR="805815" lvl="1" indent="-381000" algn="l" rtl="0">
              <a:spcBef>
                <a:spcPts val="0"/>
              </a:spcBef>
              <a:spcAft>
                <a:spcPts val="0"/>
              </a:spcAft>
              <a:buSzPts val="2400"/>
              <a:buFont typeface="Red Hat Display"/>
              <a:buChar char="○"/>
            </a:pPr>
            <a:r>
              <a:rPr lang="en-US" sz="2400">
                <a:latin typeface="Red Hat Display"/>
                <a:ea typeface="Red Hat Display"/>
                <a:cs typeface="Red Hat Display"/>
                <a:sym typeface="Red Hat Display"/>
              </a:rPr>
              <a:t>6/8: Norski Invite (12/14Us - DeForest)</a:t>
            </a:r>
            <a:endParaRPr sz="2400">
              <a:latin typeface="Red Hat Display"/>
              <a:ea typeface="Red Hat Display"/>
              <a:cs typeface="Red Hat Display"/>
              <a:sym typeface="Red Hat Display"/>
            </a:endParaRPr>
          </a:p>
          <a:p>
            <a:pPr marL="457200" marR="805815" lvl="0" indent="-381000" algn="l" rtl="0">
              <a:spcBef>
                <a:spcPts val="0"/>
              </a:spcBef>
              <a:spcAft>
                <a:spcPts val="0"/>
              </a:spcAft>
              <a:buSzPts val="2400"/>
              <a:buFont typeface="Red Hat Display"/>
              <a:buChar char="•"/>
            </a:pPr>
            <a:r>
              <a:rPr lang="en-US" sz="2400">
                <a:latin typeface="Red Hat Display"/>
                <a:ea typeface="Red Hat Display"/>
                <a:cs typeface="Red Hat Display"/>
                <a:sym typeface="Red Hat Display"/>
              </a:rPr>
              <a:t>Badgerland Games</a:t>
            </a:r>
            <a:endParaRPr sz="2400">
              <a:latin typeface="Red Hat Display"/>
              <a:ea typeface="Red Hat Display"/>
              <a:cs typeface="Red Hat Display"/>
              <a:sym typeface="Red Hat Display"/>
            </a:endParaRPr>
          </a:p>
          <a:p>
            <a:pPr marL="914400" marR="805815" lvl="1" indent="-381000" algn="l" rtl="0">
              <a:spcBef>
                <a:spcPts val="0"/>
              </a:spcBef>
              <a:spcAft>
                <a:spcPts val="0"/>
              </a:spcAft>
              <a:buSzPts val="2400"/>
              <a:buFont typeface="Red Hat Display"/>
              <a:buChar char="○"/>
            </a:pPr>
            <a:r>
              <a:rPr lang="en-US" sz="2400">
                <a:latin typeface="Red Hat Display"/>
                <a:ea typeface="Red Hat Display"/>
                <a:cs typeface="Red Hat Display"/>
                <a:sym typeface="Red Hat Display"/>
              </a:rPr>
              <a:t>Schedule drafted by 3/22, Finalized by 4/1</a:t>
            </a:r>
            <a:endParaRPr sz="2400">
              <a:latin typeface="Red Hat Display"/>
              <a:ea typeface="Red Hat Display"/>
              <a:cs typeface="Red Hat Display"/>
              <a:sym typeface="Red Hat Display"/>
            </a:endParaRPr>
          </a:p>
          <a:p>
            <a:pPr marL="914400" marR="805815" lvl="1" indent="-381000" algn="l" rtl="0">
              <a:spcBef>
                <a:spcPts val="0"/>
              </a:spcBef>
              <a:spcAft>
                <a:spcPts val="0"/>
              </a:spcAft>
              <a:buSzPts val="2400"/>
              <a:buFont typeface="Red Hat Display"/>
              <a:buChar char="○"/>
            </a:pPr>
            <a:r>
              <a:rPr lang="en-US" sz="2400">
                <a:latin typeface="Red Hat Display"/>
                <a:ea typeface="Red Hat Display"/>
                <a:cs typeface="Red Hat Display"/>
                <a:sym typeface="Red Hat Display"/>
              </a:rPr>
              <a:t>8U/10U on Saturdays, 12U/14U Sundays on non-tournament weekends</a:t>
            </a:r>
            <a:endParaRPr sz="2400">
              <a:latin typeface="Red Hat Display"/>
              <a:ea typeface="Red Hat Display"/>
              <a:cs typeface="Red Hat Display"/>
              <a:sym typeface="Red Hat Display"/>
            </a:endParaRPr>
          </a:p>
          <a:p>
            <a:pPr marL="914400" marR="805815" lvl="1" indent="-381000" algn="l" rtl="0">
              <a:spcBef>
                <a:spcPts val="0"/>
              </a:spcBef>
              <a:spcAft>
                <a:spcPts val="0"/>
              </a:spcAft>
              <a:buSzPts val="2400"/>
              <a:buFont typeface="Red Hat Display"/>
              <a:buChar char="○"/>
            </a:pPr>
            <a:r>
              <a:rPr lang="en-US" sz="2400">
                <a:latin typeface="Red Hat Display"/>
                <a:ea typeface="Red Hat Display"/>
                <a:cs typeface="Red Hat Display"/>
                <a:sym typeface="Red Hat Display"/>
              </a:rPr>
              <a:t>Schedule will be added to Crossbar as we finalize it</a:t>
            </a:r>
            <a:endParaRPr sz="2400">
              <a:latin typeface="Red Hat Display"/>
              <a:ea typeface="Red Hat Display"/>
              <a:cs typeface="Red Hat Display"/>
              <a:sym typeface="Red Hat Display"/>
            </a:endParaRPr>
          </a:p>
        </p:txBody>
      </p:sp>
      <p:sp>
        <p:nvSpPr>
          <p:cNvPr id="3" name="Slide Number Placeholder 2">
            <a:extLst>
              <a:ext uri="{FF2B5EF4-FFF2-40B4-BE49-F238E27FC236}">
                <a16:creationId xmlns:a16="http://schemas.microsoft.com/office/drawing/2014/main" id="{23FC8CE2-E15F-7AA7-42FA-391CEB0A15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1F6C3C3D-434F-9381-90D4-C6A3937009D2}"/>
            </a:ext>
          </a:extLst>
        </p:cNvPr>
        <p:cNvGrpSpPr/>
        <p:nvPr/>
      </p:nvGrpSpPr>
      <p:grpSpPr>
        <a:xfrm>
          <a:off x="0" y="0"/>
          <a:ext cx="0" cy="0"/>
          <a:chOff x="0" y="0"/>
          <a:chExt cx="0" cy="0"/>
        </a:xfrm>
      </p:grpSpPr>
      <p:sp>
        <p:nvSpPr>
          <p:cNvPr id="163" name="Google Shape;163;g3329eab4791_0_10">
            <a:extLst>
              <a:ext uri="{FF2B5EF4-FFF2-40B4-BE49-F238E27FC236}">
                <a16:creationId xmlns:a16="http://schemas.microsoft.com/office/drawing/2014/main" id="{D928F76C-3B49-02C5-6635-15B2B6EFE068}"/>
              </a:ext>
            </a:extLst>
          </p:cNvPr>
          <p:cNvSpPr txBox="1">
            <a:spLocks noGrp="1"/>
          </p:cNvSpPr>
          <p:nvPr>
            <p:ph type="title"/>
          </p:nvPr>
        </p:nvSpPr>
        <p:spPr>
          <a:xfrm>
            <a:off x="596100" y="0"/>
            <a:ext cx="7951800" cy="1113600"/>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dirty="0"/>
              <a:t>Girls Schedule	</a:t>
            </a:r>
            <a:endParaRPr dirty="0"/>
          </a:p>
        </p:txBody>
      </p:sp>
      <p:sp>
        <p:nvSpPr>
          <p:cNvPr id="164" name="Google Shape;164;g3329eab4791_0_10">
            <a:extLst>
              <a:ext uri="{FF2B5EF4-FFF2-40B4-BE49-F238E27FC236}">
                <a16:creationId xmlns:a16="http://schemas.microsoft.com/office/drawing/2014/main" id="{4A9F7ECA-0C25-CBA9-D839-5AE9F2477E87}"/>
              </a:ext>
            </a:extLst>
          </p:cNvPr>
          <p:cNvSpPr txBox="1"/>
          <p:nvPr/>
        </p:nvSpPr>
        <p:spPr>
          <a:xfrm>
            <a:off x="292608" y="1608201"/>
            <a:ext cx="9153144" cy="4076106"/>
          </a:xfrm>
          <a:prstGeom prst="rect">
            <a:avLst/>
          </a:prstGeom>
          <a:noFill/>
          <a:ln>
            <a:noFill/>
          </a:ln>
        </p:spPr>
        <p:txBody>
          <a:bodyPr spcFirstLastPara="1" wrap="square" lIns="0" tIns="13325" rIns="0" bIns="0" anchor="t" anchorCtr="0">
            <a:spAutoFit/>
          </a:bodyPr>
          <a:lstStyle/>
          <a:p>
            <a:pPr marL="354330" marR="805815" lvl="0" indent="-342265" algn="l" rtl="0">
              <a:spcBef>
                <a:spcPts val="0"/>
              </a:spcBef>
              <a:spcAft>
                <a:spcPts val="0"/>
              </a:spcAft>
              <a:buSzPts val="2400"/>
              <a:buFont typeface="Arial"/>
              <a:buChar char="•"/>
            </a:pPr>
            <a:r>
              <a:rPr lang="en-US" sz="2200" u="sng" dirty="0">
                <a:latin typeface="Red Hat Display"/>
                <a:ea typeface="Red Hat Display"/>
                <a:cs typeface="Red Hat Display"/>
                <a:sym typeface="Red Hat Display"/>
              </a:rPr>
              <a:t>Potential tournaments</a:t>
            </a:r>
          </a:p>
          <a:p>
            <a:pPr marL="354330" marR="805815" lvl="0" indent="-342265" algn="l" rtl="0">
              <a:spcBef>
                <a:spcPts val="0"/>
              </a:spcBef>
              <a:spcAft>
                <a:spcPts val="0"/>
              </a:spcAft>
              <a:buSzPts val="2400"/>
              <a:buFont typeface="Arial"/>
              <a:buChar char="•"/>
            </a:pPr>
            <a:endParaRPr lang="en-US" sz="2200" dirty="0">
              <a:latin typeface="Red Hat Display"/>
              <a:ea typeface="Red Hat Display"/>
              <a:cs typeface="Red Hat Display"/>
              <a:sym typeface="Red Hat Display"/>
            </a:endParaRPr>
          </a:p>
          <a:p>
            <a:pPr marL="914400" marR="805815" lvl="1" indent="-381000">
              <a:buSzPts val="2400"/>
              <a:buFont typeface="Red Hat Display"/>
              <a:buChar char="○"/>
            </a:pPr>
            <a:r>
              <a:rPr lang="en-US" sz="2200" dirty="0">
                <a:latin typeface="Red Hat Display"/>
                <a:ea typeface="Red Hat Display"/>
                <a:cs typeface="Red Hat Display"/>
              </a:rPr>
              <a:t>Sat. 4/12: Badger Spring Invite </a:t>
            </a:r>
            <a:r>
              <a:rPr lang="en-US" sz="2200" dirty="0">
                <a:latin typeface="Red Hat Display"/>
                <a:ea typeface="Red Hat Display"/>
                <a:cs typeface="Red Hat Display"/>
                <a:sym typeface="Red Hat Display"/>
              </a:rPr>
              <a:t>(Wis Dells)</a:t>
            </a:r>
          </a:p>
          <a:p>
            <a:pPr marL="914400" marR="805815" lvl="1" indent="-381000" algn="l" rtl="0">
              <a:spcBef>
                <a:spcPts val="0"/>
              </a:spcBef>
              <a:spcAft>
                <a:spcPts val="0"/>
              </a:spcAft>
              <a:buSzPts val="2400"/>
              <a:buFont typeface="Red Hat Display"/>
              <a:buChar char="○"/>
            </a:pPr>
            <a:r>
              <a:rPr lang="en-US" sz="2200" dirty="0">
                <a:latin typeface="Red Hat Display"/>
                <a:ea typeface="Red Hat Display"/>
                <a:cs typeface="Red Hat Display"/>
                <a:sym typeface="Red Hat Display"/>
              </a:rPr>
              <a:t>5/10 or 5/11: Top Cheese (Kettle Moraine)</a:t>
            </a:r>
            <a:endParaRPr sz="2200" dirty="0">
              <a:latin typeface="Red Hat Display"/>
              <a:ea typeface="Red Hat Display"/>
              <a:cs typeface="Red Hat Display"/>
              <a:sym typeface="Red Hat Display"/>
            </a:endParaRPr>
          </a:p>
          <a:p>
            <a:pPr marL="914400" marR="805815" lvl="1" indent="-381000" algn="l" rtl="0">
              <a:spcBef>
                <a:spcPts val="0"/>
              </a:spcBef>
              <a:spcAft>
                <a:spcPts val="0"/>
              </a:spcAft>
              <a:buSzPts val="2400"/>
              <a:buFont typeface="Red Hat Display"/>
              <a:buChar char="○"/>
            </a:pPr>
            <a:r>
              <a:rPr lang="en-US" sz="2200" dirty="0">
                <a:latin typeface="Red Hat Display"/>
                <a:ea typeface="Red Hat Display"/>
                <a:cs typeface="Red Hat Display"/>
                <a:sym typeface="Red Hat Display"/>
              </a:rPr>
              <a:t>6/7 or 6/8: Norski Invite (</a:t>
            </a:r>
            <a:r>
              <a:rPr lang="en-US" sz="2200" dirty="0" err="1">
                <a:latin typeface="Red Hat Display"/>
                <a:ea typeface="Red Hat Display"/>
                <a:cs typeface="Red Hat Display"/>
                <a:sym typeface="Red Hat Display"/>
              </a:rPr>
              <a:t>DeForest</a:t>
            </a:r>
            <a:r>
              <a:rPr lang="en-US" sz="2200" dirty="0">
                <a:latin typeface="Red Hat Display"/>
                <a:ea typeface="Red Hat Display"/>
                <a:cs typeface="Red Hat Display"/>
                <a:sym typeface="Red Hat Display"/>
              </a:rPr>
              <a:t>)</a:t>
            </a:r>
            <a:endParaRPr sz="2200" dirty="0">
              <a:latin typeface="Red Hat Display"/>
              <a:ea typeface="Red Hat Display"/>
              <a:cs typeface="Red Hat Display"/>
              <a:sym typeface="Red Hat Display"/>
            </a:endParaRPr>
          </a:p>
          <a:p>
            <a:pPr marL="914400" marR="805815" lvl="1" indent="-381000" algn="l" rtl="0">
              <a:spcBef>
                <a:spcPts val="0"/>
              </a:spcBef>
              <a:spcAft>
                <a:spcPts val="0"/>
              </a:spcAft>
              <a:buSzPts val="2400"/>
              <a:buFont typeface="Red Hat Display"/>
              <a:buChar char="○"/>
            </a:pPr>
            <a:r>
              <a:rPr lang="en-US" sz="2200" dirty="0">
                <a:latin typeface="Red Hat Display"/>
                <a:ea typeface="Red Hat Display"/>
                <a:cs typeface="Red Hat Display"/>
                <a:sym typeface="Red Hat Display"/>
              </a:rPr>
              <a:t>6/14 or 6/15: Blue Ox (Blaine, MN)*</a:t>
            </a:r>
          </a:p>
          <a:p>
            <a:pPr marL="914400" marR="805815" lvl="1" indent="-381000" algn="l" rtl="0">
              <a:spcBef>
                <a:spcPts val="0"/>
              </a:spcBef>
              <a:spcAft>
                <a:spcPts val="0"/>
              </a:spcAft>
              <a:buSzPts val="2400"/>
              <a:buFont typeface="Red Hat Display"/>
              <a:buChar char="○"/>
            </a:pPr>
            <a:endParaRPr sz="2200" dirty="0">
              <a:latin typeface="Red Hat Display"/>
              <a:ea typeface="Red Hat Display"/>
              <a:cs typeface="Red Hat Display"/>
              <a:sym typeface="Red Hat Display"/>
            </a:endParaRPr>
          </a:p>
          <a:p>
            <a:pPr marL="457200" marR="805815" lvl="0" indent="-381000" algn="l" rtl="0">
              <a:spcBef>
                <a:spcPts val="0"/>
              </a:spcBef>
              <a:spcAft>
                <a:spcPts val="0"/>
              </a:spcAft>
              <a:buSzPts val="2400"/>
              <a:buFont typeface="Red Hat Display"/>
              <a:buChar char="•"/>
            </a:pPr>
            <a:r>
              <a:rPr lang="en-US" sz="2200" u="sng" dirty="0" err="1">
                <a:latin typeface="Red Hat Display"/>
                <a:ea typeface="Red Hat Display"/>
                <a:cs typeface="Red Hat Display"/>
                <a:sym typeface="Red Hat Display"/>
              </a:rPr>
              <a:t>Badgerland</a:t>
            </a:r>
            <a:r>
              <a:rPr lang="en-US" sz="2200" u="sng" dirty="0">
                <a:latin typeface="Red Hat Display"/>
                <a:ea typeface="Red Hat Display"/>
                <a:cs typeface="Red Hat Display"/>
                <a:sym typeface="Red Hat Display"/>
              </a:rPr>
              <a:t> Conference Games</a:t>
            </a:r>
          </a:p>
          <a:p>
            <a:pPr marL="457200" marR="805815" lvl="0" indent="-381000" algn="l" rtl="0">
              <a:spcBef>
                <a:spcPts val="0"/>
              </a:spcBef>
              <a:spcAft>
                <a:spcPts val="0"/>
              </a:spcAft>
              <a:buSzPts val="2400"/>
              <a:buFont typeface="Red Hat Display"/>
              <a:buChar char="•"/>
            </a:pPr>
            <a:endParaRPr sz="2200" dirty="0">
              <a:latin typeface="Red Hat Display"/>
              <a:ea typeface="Red Hat Display"/>
              <a:cs typeface="Red Hat Display"/>
              <a:sym typeface="Red Hat Display"/>
            </a:endParaRPr>
          </a:p>
          <a:p>
            <a:pPr marL="914400" marR="805815" lvl="1" indent="-381000" algn="l" rtl="0">
              <a:spcBef>
                <a:spcPts val="0"/>
              </a:spcBef>
              <a:spcAft>
                <a:spcPts val="0"/>
              </a:spcAft>
              <a:buSzPts val="2400"/>
              <a:buFont typeface="Red Hat Display"/>
              <a:buChar char="○"/>
            </a:pPr>
            <a:r>
              <a:rPr lang="en-US" sz="2200" dirty="0">
                <a:latin typeface="Red Hat Display"/>
                <a:ea typeface="Red Hat Display"/>
                <a:cs typeface="Red Hat Display"/>
                <a:sym typeface="Red Hat Display"/>
              </a:rPr>
              <a:t>Schedule drafted by 3/22, Finalized by 4/1</a:t>
            </a:r>
            <a:endParaRPr sz="2200" dirty="0">
              <a:latin typeface="Red Hat Display"/>
              <a:ea typeface="Red Hat Display"/>
              <a:cs typeface="Red Hat Display"/>
              <a:sym typeface="Red Hat Display"/>
            </a:endParaRPr>
          </a:p>
          <a:p>
            <a:pPr marL="914400" marR="805815" lvl="1" indent="-381000" algn="l" rtl="0">
              <a:spcBef>
                <a:spcPts val="0"/>
              </a:spcBef>
              <a:spcAft>
                <a:spcPts val="0"/>
              </a:spcAft>
              <a:buSzPts val="2400"/>
              <a:buFont typeface="Red Hat Display"/>
              <a:buChar char="○"/>
            </a:pPr>
            <a:r>
              <a:rPr lang="en-US" sz="2200" dirty="0">
                <a:latin typeface="Red Hat Display"/>
                <a:ea typeface="Red Hat Display"/>
                <a:cs typeface="Red Hat Display"/>
                <a:sym typeface="Red Hat Display"/>
              </a:rPr>
              <a:t>8U on Saturdays, 14U Sundays on non-tourney weekends</a:t>
            </a:r>
            <a:endParaRPr sz="2200" dirty="0">
              <a:latin typeface="Red Hat Display"/>
              <a:ea typeface="Red Hat Display"/>
              <a:cs typeface="Red Hat Display"/>
              <a:sym typeface="Red Hat Display"/>
            </a:endParaRPr>
          </a:p>
          <a:p>
            <a:pPr marL="914400" marR="805815" lvl="1" indent="-381000" algn="l" rtl="0">
              <a:spcBef>
                <a:spcPts val="0"/>
              </a:spcBef>
              <a:spcAft>
                <a:spcPts val="0"/>
              </a:spcAft>
              <a:buSzPts val="2400"/>
              <a:buFont typeface="Red Hat Display"/>
              <a:buChar char="○"/>
            </a:pPr>
            <a:r>
              <a:rPr lang="en-US" sz="2200" dirty="0">
                <a:latin typeface="Red Hat Display"/>
                <a:ea typeface="Red Hat Display"/>
                <a:cs typeface="Red Hat Display"/>
                <a:sym typeface="Red Hat Display"/>
              </a:rPr>
              <a:t> The schedule will be added to Crossbar when finalized</a:t>
            </a:r>
            <a:endParaRPr sz="2200" dirty="0">
              <a:latin typeface="Red Hat Display"/>
              <a:ea typeface="Red Hat Display"/>
              <a:cs typeface="Red Hat Display"/>
              <a:sym typeface="Red Hat Display"/>
            </a:endParaRPr>
          </a:p>
        </p:txBody>
      </p:sp>
      <p:sp>
        <p:nvSpPr>
          <p:cNvPr id="3" name="Slide Number Placeholder 2">
            <a:extLst>
              <a:ext uri="{FF2B5EF4-FFF2-40B4-BE49-F238E27FC236}">
                <a16:creationId xmlns:a16="http://schemas.microsoft.com/office/drawing/2014/main" id="{D9E05001-A553-0E7D-D09A-2DCFEF6DB2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2597277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340106" y="0"/>
            <a:ext cx="7951724" cy="1116025"/>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dirty="0"/>
              <a:t>Game day procedures and expectations</a:t>
            </a:r>
            <a:endParaRPr dirty="0"/>
          </a:p>
        </p:txBody>
      </p:sp>
      <p:sp>
        <p:nvSpPr>
          <p:cNvPr id="192" name="Google Shape;192;p22"/>
          <p:cNvSpPr txBox="1"/>
          <p:nvPr/>
        </p:nvSpPr>
        <p:spPr>
          <a:xfrm>
            <a:off x="457200" y="1447800"/>
            <a:ext cx="8523514" cy="3445005"/>
          </a:xfrm>
          <a:prstGeom prst="rect">
            <a:avLst/>
          </a:prstGeom>
          <a:noFill/>
          <a:ln>
            <a:noFill/>
          </a:ln>
        </p:spPr>
        <p:txBody>
          <a:bodyPr spcFirstLastPara="1" wrap="square" lIns="91425" tIns="45700" rIns="91425" bIns="45700" anchor="t" anchorCtr="0">
            <a:spAutoFit/>
          </a:bodyPr>
          <a:lstStyle/>
          <a:p>
            <a:pPr marL="342900" marR="0" lvl="0" indent="-342900">
              <a:lnSpc>
                <a:spcPct val="107000"/>
              </a:lnSpc>
              <a:spcAft>
                <a:spcPts val="800"/>
              </a:spcAft>
              <a:buFont typeface="Arial" panose="020B0604020202020204" pitchFamily="34" charset="0"/>
              <a:buChar char="•"/>
              <a:tabLst>
                <a:tab pos="457200" algn="l"/>
              </a:tabLst>
            </a:pPr>
            <a:r>
              <a:rPr lang="en-US" sz="2000" dirty="0">
                <a:effectLst/>
                <a:latin typeface="Red Hat Display" panose="02010303040201060303" pitchFamily="2" charset="0"/>
                <a:ea typeface="Red Hat Display" panose="02010303040201060303" pitchFamily="2" charset="0"/>
                <a:cs typeface="Red Hat Display" panose="02010303040201060303" pitchFamily="2" charset="0"/>
              </a:rPr>
              <a:t>Games - Watch Crossbar app for changes - </a:t>
            </a:r>
            <a:r>
              <a:rPr lang="en-US" sz="2000" u="sng" dirty="0">
                <a:solidFill>
                  <a:srgbClr val="0563C1"/>
                </a:solidFill>
                <a:effectLst/>
                <a:latin typeface="Red Hat Display" panose="02010303040201060303" pitchFamily="2" charset="0"/>
                <a:ea typeface="Red Hat Display" panose="02010303040201060303" pitchFamily="2" charset="0"/>
                <a:cs typeface="Red Hat Display" panose="02010303040201060303" pitchFamily="2" charset="0"/>
                <a:hlinkClick r:id="rId3"/>
              </a:rPr>
              <a:t>Crossbar link</a:t>
            </a:r>
            <a:endParaRPr lang="en-US" sz="2000" dirty="0">
              <a:effectLst/>
              <a:latin typeface="Red Hat Display" panose="02010303040201060303" pitchFamily="2" charset="0"/>
              <a:ea typeface="Red Hat Display" panose="02010303040201060303" pitchFamily="2" charset="0"/>
              <a:cs typeface="Red Hat Display" panose="02010303040201060303" pitchFamily="2" charset="0"/>
            </a:endParaRPr>
          </a:p>
          <a:p>
            <a:pPr marL="342900" marR="0" lvl="0" indent="-342900">
              <a:lnSpc>
                <a:spcPct val="107000"/>
              </a:lnSpc>
              <a:spcAft>
                <a:spcPts val="800"/>
              </a:spcAft>
              <a:buFont typeface="Arial" panose="020B0604020202020204" pitchFamily="34" charset="0"/>
              <a:buChar char="•"/>
              <a:tabLst>
                <a:tab pos="457200" algn="l"/>
              </a:tabLst>
            </a:pPr>
            <a:r>
              <a:rPr lang="en-US" sz="2000" dirty="0">
                <a:effectLst/>
                <a:latin typeface="Red Hat Display" panose="02010303040201060303" pitchFamily="2" charset="0"/>
                <a:ea typeface="Red Hat Display" panose="02010303040201060303" pitchFamily="2" charset="0"/>
                <a:cs typeface="Red Hat Display" panose="02010303040201060303" pitchFamily="2" charset="0"/>
              </a:rPr>
              <a:t>Tournaments - Look for the tournament bracket board for the time/location of games</a:t>
            </a:r>
          </a:p>
          <a:p>
            <a:pPr marL="457200" marR="0">
              <a:lnSpc>
                <a:spcPct val="107000"/>
              </a:lnSpc>
              <a:spcAft>
                <a:spcPts val="800"/>
              </a:spcAft>
            </a:pPr>
            <a:r>
              <a:rPr lang="en-US" sz="2000" dirty="0">
                <a:effectLst/>
                <a:latin typeface="Red Hat Display" panose="02010303040201060303" pitchFamily="2" charset="0"/>
                <a:ea typeface="Red Hat Display" panose="02010303040201060303" pitchFamily="2" charset="0"/>
                <a:cs typeface="Red Hat Display" panose="02010303040201060303" pitchFamily="2" charset="0"/>
              </a:rPr>
              <a:t> </a:t>
            </a:r>
          </a:p>
          <a:p>
            <a:pPr marL="0" marR="0">
              <a:lnSpc>
                <a:spcPct val="107000"/>
              </a:lnSpc>
              <a:spcAft>
                <a:spcPts val="800"/>
              </a:spcAft>
            </a:pPr>
            <a:r>
              <a:rPr lang="en-US" sz="2000" dirty="0">
                <a:effectLst/>
                <a:latin typeface="Red Hat Display" panose="02010303040201060303" pitchFamily="2" charset="0"/>
                <a:ea typeface="Red Hat Display" panose="02010303040201060303" pitchFamily="2" charset="0"/>
                <a:cs typeface="Red Hat Display" panose="02010303040201060303" pitchFamily="2" charset="0"/>
              </a:rPr>
              <a:t>Before the game: </a:t>
            </a:r>
          </a:p>
          <a:p>
            <a:pPr marL="0" marR="0">
              <a:lnSpc>
                <a:spcPct val="107000"/>
              </a:lnSpc>
              <a:spcAft>
                <a:spcPts val="800"/>
              </a:spcAft>
            </a:pPr>
            <a:r>
              <a:rPr lang="en-US" sz="2000" dirty="0">
                <a:effectLst/>
                <a:latin typeface="Red Hat Display" panose="02010303040201060303" pitchFamily="2" charset="0"/>
                <a:ea typeface="Red Hat Display" panose="02010303040201060303" pitchFamily="2" charset="0"/>
                <a:cs typeface="Red Hat Display" panose="02010303040201060303" pitchFamily="2" charset="0"/>
              </a:rPr>
              <a:t>   1. Arrive at least 30 minutes before game time to meet &amp; warm-up </a:t>
            </a:r>
          </a:p>
          <a:p>
            <a:pPr marL="0" marR="0">
              <a:lnSpc>
                <a:spcPct val="107000"/>
              </a:lnSpc>
              <a:spcAft>
                <a:spcPts val="800"/>
              </a:spcAft>
            </a:pPr>
            <a:r>
              <a:rPr lang="en-US" sz="2000" dirty="0">
                <a:effectLst/>
                <a:latin typeface="Red Hat Display" panose="02010303040201060303" pitchFamily="2" charset="0"/>
                <a:ea typeface="Red Hat Display" panose="02010303040201060303" pitchFamily="2" charset="0"/>
                <a:cs typeface="Red Hat Display" panose="02010303040201060303" pitchFamily="2" charset="0"/>
              </a:rPr>
              <a:t>   2. Equipment check to ensure all gear is on and adjusted as needed</a:t>
            </a:r>
          </a:p>
          <a:p>
            <a:pPr marL="0" marR="0">
              <a:lnSpc>
                <a:spcPct val="107000"/>
              </a:lnSpc>
              <a:spcAft>
                <a:spcPts val="800"/>
              </a:spcAft>
            </a:pPr>
            <a:r>
              <a:rPr lang="en-US" sz="2000" dirty="0">
                <a:effectLst/>
                <a:latin typeface="Red Hat Display" panose="02010303040201060303" pitchFamily="2" charset="0"/>
                <a:ea typeface="Red Hat Display" panose="02010303040201060303" pitchFamily="2" charset="0"/>
                <a:cs typeface="Red Hat Display" panose="02010303040201060303" pitchFamily="2" charset="0"/>
              </a:rPr>
              <a:t>   3. Look around to help coach and players with gear, left behind gear    </a:t>
            </a:r>
          </a:p>
        </p:txBody>
      </p:sp>
      <p:sp>
        <p:nvSpPr>
          <p:cNvPr id="3" name="Slide Number Placeholder 2">
            <a:extLst>
              <a:ext uri="{FF2B5EF4-FFF2-40B4-BE49-F238E27FC236}">
                <a16:creationId xmlns:a16="http://schemas.microsoft.com/office/drawing/2014/main" id="{E3BDC072-AAD7-1A5C-28FC-92BF50B01B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761999" y="2841751"/>
            <a:ext cx="7271657" cy="1120820"/>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None/>
            </a:pPr>
            <a:r>
              <a:rPr lang="en-US" u="none" dirty="0">
                <a:solidFill>
                  <a:srgbClr val="000000"/>
                </a:solidFill>
                <a:latin typeface="Red Hat Display"/>
                <a:ea typeface="Red Hat Display"/>
                <a:cs typeface="Red Hat Display"/>
                <a:sym typeface="Red Hat Display"/>
              </a:rPr>
              <a:t>Equipment and rules vary by gender and age </a:t>
            </a:r>
            <a:endParaRPr u="none" dirty="0">
              <a:solidFill>
                <a:srgbClr val="000000"/>
              </a:solidFill>
              <a:latin typeface="Red Hat Display"/>
              <a:ea typeface="Red Hat Display"/>
              <a:cs typeface="Red Hat Display"/>
              <a:sym typeface="Red Hat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61"/>
        <p:cNvGrpSpPr/>
        <p:nvPr/>
      </p:nvGrpSpPr>
      <p:grpSpPr>
        <a:xfrm>
          <a:off x="0" y="0"/>
          <a:ext cx="0" cy="0"/>
          <a:chOff x="0" y="0"/>
          <a:chExt cx="0" cy="0"/>
        </a:xfrm>
      </p:grpSpPr>
      <p:sp>
        <p:nvSpPr>
          <p:cNvPr id="62" name="Google Shape;62;p3"/>
          <p:cNvSpPr txBox="1"/>
          <p:nvPr/>
        </p:nvSpPr>
        <p:spPr>
          <a:xfrm>
            <a:off x="535940" y="1539811"/>
            <a:ext cx="5026660" cy="4026743"/>
          </a:xfrm>
          <a:prstGeom prst="rect">
            <a:avLst/>
          </a:prstGeom>
          <a:noFill/>
          <a:ln>
            <a:noFill/>
          </a:ln>
        </p:spPr>
        <p:txBody>
          <a:bodyPr spcFirstLastPara="1" wrap="square" lIns="0" tIns="86350" rIns="0" bIns="0" anchor="t" anchorCtr="0">
            <a:spAutoFit/>
          </a:bodyPr>
          <a:lstStyle/>
          <a:p>
            <a:pPr marL="354965" lvl="0" indent="-342265" algn="l" rtl="0">
              <a:lnSpc>
                <a:spcPct val="100000"/>
              </a:lnSpc>
              <a:spcBef>
                <a:spcPts val="0"/>
              </a:spcBef>
              <a:spcAft>
                <a:spcPts val="0"/>
              </a:spcAft>
              <a:buSzPts val="2400"/>
              <a:buFont typeface="Arial"/>
              <a:buChar char="•"/>
            </a:pPr>
            <a:r>
              <a:rPr lang="en-US" sz="2400">
                <a:latin typeface="Calibri"/>
                <a:ea typeface="Calibri"/>
                <a:cs typeface="Calibri"/>
                <a:sym typeface="Calibri"/>
              </a:rPr>
              <a:t>Oregon Lacrosse Club</a:t>
            </a:r>
            <a:endParaRPr sz="2400">
              <a:latin typeface="Calibri"/>
              <a:ea typeface="Calibri"/>
              <a:cs typeface="Calibri"/>
              <a:sym typeface="Calibri"/>
            </a:endParaRPr>
          </a:p>
          <a:p>
            <a:pPr marL="354965" lvl="0" indent="-342265" algn="l" rtl="0">
              <a:lnSpc>
                <a:spcPct val="100000"/>
              </a:lnSpc>
              <a:spcBef>
                <a:spcPts val="580"/>
              </a:spcBef>
              <a:spcAft>
                <a:spcPts val="0"/>
              </a:spcAft>
              <a:buSzPts val="2400"/>
              <a:buFont typeface="Arial"/>
              <a:buChar char="•"/>
            </a:pPr>
            <a:r>
              <a:rPr lang="en-US" sz="2400">
                <a:latin typeface="Calibri"/>
                <a:ea typeface="Calibri"/>
                <a:cs typeface="Calibri"/>
                <a:sym typeface="Calibri"/>
              </a:rPr>
              <a:t>Welcome and Introductions </a:t>
            </a:r>
            <a:endParaRPr/>
          </a:p>
          <a:p>
            <a:pPr marL="354965" lvl="0" indent="-342265" algn="l" rtl="0">
              <a:lnSpc>
                <a:spcPct val="100000"/>
              </a:lnSpc>
              <a:spcBef>
                <a:spcPts val="580"/>
              </a:spcBef>
              <a:spcAft>
                <a:spcPts val="0"/>
              </a:spcAft>
              <a:buSzPts val="2400"/>
              <a:buFont typeface="Arial"/>
              <a:buChar char="•"/>
            </a:pPr>
            <a:r>
              <a:rPr lang="en-US" sz="2400">
                <a:latin typeface="Calibri"/>
                <a:ea typeface="Calibri"/>
                <a:cs typeface="Calibri"/>
                <a:sym typeface="Calibri"/>
              </a:rPr>
              <a:t>About us / OLC Board / Contacts</a:t>
            </a:r>
            <a:endParaRPr sz="2400">
              <a:latin typeface="Calibri"/>
              <a:ea typeface="Calibri"/>
              <a:cs typeface="Calibri"/>
              <a:sym typeface="Calibri"/>
            </a:endParaRPr>
          </a:p>
          <a:p>
            <a:pPr marL="354965" lvl="0" indent="-342265" algn="l" rtl="0">
              <a:spcBef>
                <a:spcPts val="575"/>
              </a:spcBef>
              <a:spcAft>
                <a:spcPts val="0"/>
              </a:spcAft>
              <a:buSzPts val="2400"/>
              <a:buFont typeface="Arial"/>
              <a:buChar char="•"/>
            </a:pPr>
            <a:r>
              <a:rPr lang="en-US" sz="2400">
                <a:latin typeface="Calibri"/>
                <a:ea typeface="Calibri"/>
                <a:cs typeface="Calibri"/>
                <a:sym typeface="Calibri"/>
              </a:rPr>
              <a:t>Makeup of Teams </a:t>
            </a:r>
            <a:endParaRPr/>
          </a:p>
          <a:p>
            <a:pPr marL="354965" lvl="0" indent="-342265" algn="l" rtl="0">
              <a:lnSpc>
                <a:spcPct val="100000"/>
              </a:lnSpc>
              <a:spcBef>
                <a:spcPts val="575"/>
              </a:spcBef>
              <a:spcAft>
                <a:spcPts val="0"/>
              </a:spcAft>
              <a:buSzPts val="2400"/>
              <a:buFont typeface="Arial"/>
              <a:buChar char="•"/>
            </a:pPr>
            <a:r>
              <a:rPr lang="en-US" sz="2400">
                <a:latin typeface="Calibri"/>
                <a:ea typeface="Calibri"/>
                <a:cs typeface="Calibri"/>
                <a:sym typeface="Calibri"/>
              </a:rPr>
              <a:t>Parent/Player Expectations</a:t>
            </a:r>
            <a:endParaRPr sz="2400">
              <a:latin typeface="Calibri"/>
              <a:ea typeface="Calibri"/>
              <a:cs typeface="Calibri"/>
              <a:sym typeface="Calibri"/>
            </a:endParaRPr>
          </a:p>
          <a:p>
            <a:pPr marL="354965" lvl="0" indent="-342265" algn="l" rtl="0">
              <a:lnSpc>
                <a:spcPct val="100000"/>
              </a:lnSpc>
              <a:spcBef>
                <a:spcPts val="575"/>
              </a:spcBef>
              <a:spcAft>
                <a:spcPts val="0"/>
              </a:spcAft>
              <a:buSzPts val="2400"/>
              <a:buFont typeface="Arial"/>
              <a:buChar char="•"/>
            </a:pPr>
            <a:r>
              <a:rPr lang="en-US" sz="2400">
                <a:latin typeface="Calibri"/>
                <a:ea typeface="Calibri"/>
                <a:cs typeface="Calibri"/>
                <a:sym typeface="Calibri"/>
              </a:rPr>
              <a:t>Player Development </a:t>
            </a:r>
            <a:endParaRPr sz="2400">
              <a:latin typeface="Calibri"/>
              <a:ea typeface="Calibri"/>
              <a:cs typeface="Calibri"/>
              <a:sym typeface="Calibri"/>
            </a:endParaRPr>
          </a:p>
          <a:p>
            <a:pPr marL="354965" lvl="0" indent="-342265" algn="l" rtl="0">
              <a:lnSpc>
                <a:spcPct val="100000"/>
              </a:lnSpc>
              <a:spcBef>
                <a:spcPts val="575"/>
              </a:spcBef>
              <a:spcAft>
                <a:spcPts val="0"/>
              </a:spcAft>
              <a:buSzPts val="2400"/>
              <a:buFont typeface="Arial"/>
              <a:buChar char="•"/>
            </a:pPr>
            <a:r>
              <a:rPr lang="en-US" sz="2400">
                <a:latin typeface="Calibri"/>
                <a:ea typeface="Calibri"/>
                <a:cs typeface="Calibri"/>
                <a:sym typeface="Calibri"/>
              </a:rPr>
              <a:t>Practices and Games</a:t>
            </a:r>
            <a:endParaRPr sz="2400">
              <a:latin typeface="Calibri"/>
              <a:ea typeface="Calibri"/>
              <a:cs typeface="Calibri"/>
              <a:sym typeface="Calibri"/>
            </a:endParaRPr>
          </a:p>
          <a:p>
            <a:pPr marL="354965" lvl="0" indent="-342265" algn="l" rtl="0">
              <a:lnSpc>
                <a:spcPct val="100000"/>
              </a:lnSpc>
              <a:spcBef>
                <a:spcPts val="575"/>
              </a:spcBef>
              <a:spcAft>
                <a:spcPts val="0"/>
              </a:spcAft>
              <a:buSzPts val="2400"/>
              <a:buFont typeface="Arial"/>
              <a:buChar char="•"/>
            </a:pPr>
            <a:r>
              <a:rPr lang="en-US" sz="2400">
                <a:latin typeface="Calibri"/>
                <a:ea typeface="Calibri"/>
                <a:cs typeface="Calibri"/>
                <a:sym typeface="Calibri"/>
              </a:rPr>
              <a:t>Health and Safety </a:t>
            </a:r>
            <a:endParaRPr sz="2400">
              <a:latin typeface="Calibri"/>
              <a:ea typeface="Calibri"/>
              <a:cs typeface="Calibri"/>
              <a:sym typeface="Calibri"/>
            </a:endParaRPr>
          </a:p>
          <a:p>
            <a:pPr marL="354965" lvl="0" indent="-342265" algn="l" rtl="0">
              <a:lnSpc>
                <a:spcPct val="100000"/>
              </a:lnSpc>
              <a:spcBef>
                <a:spcPts val="575"/>
              </a:spcBef>
              <a:spcAft>
                <a:spcPts val="0"/>
              </a:spcAft>
              <a:buSzPts val="2400"/>
              <a:buFont typeface="Arial"/>
              <a:buChar char="•"/>
            </a:pPr>
            <a:r>
              <a:rPr lang="en-US" sz="2400">
                <a:latin typeface="Calibri"/>
                <a:ea typeface="Calibri"/>
                <a:cs typeface="Calibri"/>
                <a:sym typeface="Calibri"/>
              </a:rPr>
              <a:t>Q&amp; A / Closing</a:t>
            </a:r>
            <a:endParaRPr sz="2400">
              <a:latin typeface="Calibri"/>
              <a:ea typeface="Calibri"/>
              <a:cs typeface="Calibri"/>
              <a:sym typeface="Calibri"/>
            </a:endParaRPr>
          </a:p>
        </p:txBody>
      </p:sp>
      <p:sp>
        <p:nvSpPr>
          <p:cNvPr id="63" name="Google Shape;63;p3"/>
          <p:cNvSpPr txBox="1">
            <a:spLocks noGrp="1"/>
          </p:cNvSpPr>
          <p:nvPr>
            <p:ph type="title"/>
          </p:nvPr>
        </p:nvSpPr>
        <p:spPr>
          <a:xfrm>
            <a:off x="596137" y="289940"/>
            <a:ext cx="7951724" cy="55399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Agenda</a:t>
            </a:r>
            <a:endParaRPr/>
          </a:p>
        </p:txBody>
      </p:sp>
      <p:pic>
        <p:nvPicPr>
          <p:cNvPr id="64" name="Google Shape;64;p3"/>
          <p:cNvPicPr preferRelativeResize="0"/>
          <p:nvPr/>
        </p:nvPicPr>
        <p:blipFill rotWithShape="1">
          <a:blip r:embed="rId3">
            <a:alphaModFix/>
          </a:blip>
          <a:srcRect/>
          <a:stretch/>
        </p:blipFill>
        <p:spPr>
          <a:xfrm>
            <a:off x="6914002" y="4953000"/>
            <a:ext cx="2045909" cy="1816154"/>
          </a:xfrm>
          <a:prstGeom prst="rect">
            <a:avLst/>
          </a:prstGeom>
          <a:noFill/>
          <a:ln>
            <a:noFill/>
          </a:ln>
        </p:spPr>
      </p:pic>
      <p:sp>
        <p:nvSpPr>
          <p:cNvPr id="3" name="Slide Number Placeholder 2">
            <a:extLst>
              <a:ext uri="{FF2B5EF4-FFF2-40B4-BE49-F238E27FC236}">
                <a16:creationId xmlns:a16="http://schemas.microsoft.com/office/drawing/2014/main" id="{87130EBE-AC50-BF67-C038-AC5747D1C8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Google Shape;202;p24"/>
          <p:cNvSpPr txBox="1">
            <a:spLocks noGrp="1"/>
          </p:cNvSpPr>
          <p:nvPr>
            <p:ph type="title"/>
          </p:nvPr>
        </p:nvSpPr>
        <p:spPr>
          <a:xfrm>
            <a:off x="167652" y="325057"/>
            <a:ext cx="7950200"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Boys Equipment </a:t>
            </a:r>
            <a:endParaRPr/>
          </a:p>
        </p:txBody>
      </p:sp>
      <p:pic>
        <p:nvPicPr>
          <p:cNvPr id="203" name="Google Shape;203;p24"/>
          <p:cNvPicPr preferRelativeResize="0"/>
          <p:nvPr/>
        </p:nvPicPr>
        <p:blipFill rotWithShape="1">
          <a:blip r:embed="rId3">
            <a:alphaModFix/>
          </a:blip>
          <a:srcRect/>
          <a:stretch/>
        </p:blipFill>
        <p:spPr>
          <a:xfrm>
            <a:off x="533401" y="988963"/>
            <a:ext cx="6629400" cy="5054362"/>
          </a:xfrm>
          <a:prstGeom prst="rect">
            <a:avLst/>
          </a:prstGeom>
          <a:noFill/>
          <a:ln>
            <a:noFill/>
          </a:ln>
        </p:spPr>
      </p:pic>
      <p:sp>
        <p:nvSpPr>
          <p:cNvPr id="204" name="Google Shape;204;p24"/>
          <p:cNvSpPr txBox="1"/>
          <p:nvPr/>
        </p:nvSpPr>
        <p:spPr>
          <a:xfrm>
            <a:off x="2209800" y="6348277"/>
            <a:ext cx="6629400" cy="369332"/>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None/>
            </a:pPr>
            <a:r>
              <a:rPr lang="en-US" sz="1800"/>
              <a:t>OLC provides all recommended Goalie equipment </a:t>
            </a:r>
            <a:endParaRPr/>
          </a:p>
        </p:txBody>
      </p:sp>
      <p:sp>
        <p:nvSpPr>
          <p:cNvPr id="3" name="Slide Number Placeholder 2">
            <a:extLst>
              <a:ext uri="{FF2B5EF4-FFF2-40B4-BE49-F238E27FC236}">
                <a16:creationId xmlns:a16="http://schemas.microsoft.com/office/drawing/2014/main" id="{980EE64C-699C-3246-400E-A3AFD226C2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25"/>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10" name="Google Shape;210;p25"/>
          <p:cNvSpPr/>
          <p:nvPr/>
        </p:nvSpPr>
        <p:spPr>
          <a:xfrm>
            <a:off x="482458" y="4409267"/>
            <a:ext cx="2441321" cy="18288"/>
          </a:xfrm>
          <a:custGeom>
            <a:avLst/>
            <a:gdLst/>
            <a:ahLst/>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pic>
        <p:nvPicPr>
          <p:cNvPr id="211" name="Google Shape;211;p25"/>
          <p:cNvPicPr preferRelativeResize="0"/>
          <p:nvPr/>
        </p:nvPicPr>
        <p:blipFill rotWithShape="1">
          <a:blip r:embed="rId3">
            <a:alphaModFix/>
          </a:blip>
          <a:srcRect/>
          <a:stretch/>
        </p:blipFill>
        <p:spPr>
          <a:xfrm>
            <a:off x="381000" y="1070231"/>
            <a:ext cx="5943600" cy="5497829"/>
          </a:xfrm>
          <a:prstGeom prst="rect">
            <a:avLst/>
          </a:prstGeom>
          <a:noFill/>
          <a:ln>
            <a:noFill/>
          </a:ln>
        </p:spPr>
      </p:pic>
      <p:sp>
        <p:nvSpPr>
          <p:cNvPr id="212" name="Google Shape;212;p25"/>
          <p:cNvSpPr txBox="1">
            <a:spLocks noGrp="1"/>
          </p:cNvSpPr>
          <p:nvPr>
            <p:ph type="title"/>
          </p:nvPr>
        </p:nvSpPr>
        <p:spPr>
          <a:xfrm>
            <a:off x="596137" y="289940"/>
            <a:ext cx="7951724" cy="55399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Boys rules </a:t>
            </a:r>
            <a:endParaRPr/>
          </a:p>
        </p:txBody>
      </p:sp>
      <p:sp>
        <p:nvSpPr>
          <p:cNvPr id="3" name="Slide Number Placeholder 2">
            <a:extLst>
              <a:ext uri="{FF2B5EF4-FFF2-40B4-BE49-F238E27FC236}">
                <a16:creationId xmlns:a16="http://schemas.microsoft.com/office/drawing/2014/main" id="{ADE74C87-E8FB-977C-221E-3D6905196C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167652" y="325057"/>
            <a:ext cx="7950200"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Girls  Equipment </a:t>
            </a:r>
            <a:endParaRPr/>
          </a:p>
        </p:txBody>
      </p:sp>
      <p:sp>
        <p:nvSpPr>
          <p:cNvPr id="218" name="Google Shape;218;p26"/>
          <p:cNvSpPr txBox="1"/>
          <p:nvPr/>
        </p:nvSpPr>
        <p:spPr>
          <a:xfrm>
            <a:off x="2209800" y="6348277"/>
            <a:ext cx="6629400" cy="369332"/>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None/>
            </a:pPr>
            <a:r>
              <a:rPr lang="en-US" sz="1800"/>
              <a:t>OLC provides all recommended Goalie equipment </a:t>
            </a:r>
            <a:endParaRPr/>
          </a:p>
        </p:txBody>
      </p:sp>
      <p:pic>
        <p:nvPicPr>
          <p:cNvPr id="219" name="Google Shape;219;p26"/>
          <p:cNvPicPr preferRelativeResize="0"/>
          <p:nvPr/>
        </p:nvPicPr>
        <p:blipFill rotWithShape="1">
          <a:blip r:embed="rId3">
            <a:alphaModFix/>
          </a:blip>
          <a:srcRect/>
          <a:stretch/>
        </p:blipFill>
        <p:spPr>
          <a:xfrm>
            <a:off x="1066800" y="1053402"/>
            <a:ext cx="6705599" cy="4977444"/>
          </a:xfrm>
          <a:prstGeom prst="rect">
            <a:avLst/>
          </a:prstGeom>
          <a:noFill/>
          <a:ln>
            <a:noFill/>
          </a:ln>
        </p:spPr>
      </p:pic>
      <p:sp>
        <p:nvSpPr>
          <p:cNvPr id="3" name="Slide Number Placeholder 2">
            <a:extLst>
              <a:ext uri="{FF2B5EF4-FFF2-40B4-BE49-F238E27FC236}">
                <a16:creationId xmlns:a16="http://schemas.microsoft.com/office/drawing/2014/main" id="{ABEE4BF8-F783-5502-387B-B79006A30B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27"/>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25" name="Google Shape;225;p27"/>
          <p:cNvSpPr/>
          <p:nvPr/>
        </p:nvSpPr>
        <p:spPr>
          <a:xfrm>
            <a:off x="482458" y="4409267"/>
            <a:ext cx="2441321" cy="18288"/>
          </a:xfrm>
          <a:custGeom>
            <a:avLst/>
            <a:gdLst/>
            <a:ahLst/>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pic>
        <p:nvPicPr>
          <p:cNvPr id="226" name="Google Shape;226;p27" descr="A table with a list of sports items&#10;&#10;AI-generated content may be incorrect."/>
          <p:cNvPicPr preferRelativeResize="0"/>
          <p:nvPr/>
        </p:nvPicPr>
        <p:blipFill rotWithShape="1">
          <a:blip r:embed="rId3">
            <a:alphaModFix/>
          </a:blip>
          <a:srcRect/>
          <a:stretch/>
        </p:blipFill>
        <p:spPr>
          <a:xfrm>
            <a:off x="471572" y="865709"/>
            <a:ext cx="6400800" cy="5616702"/>
          </a:xfrm>
          <a:prstGeom prst="rect">
            <a:avLst/>
          </a:prstGeom>
          <a:noFill/>
          <a:ln>
            <a:noFill/>
          </a:ln>
        </p:spPr>
      </p:pic>
      <p:sp>
        <p:nvSpPr>
          <p:cNvPr id="227" name="Google Shape;227;p27"/>
          <p:cNvSpPr txBox="1">
            <a:spLocks noGrp="1"/>
          </p:cNvSpPr>
          <p:nvPr>
            <p:ph type="title"/>
          </p:nvPr>
        </p:nvSpPr>
        <p:spPr>
          <a:xfrm>
            <a:off x="596137" y="289940"/>
            <a:ext cx="7951724" cy="55399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Girls rules </a:t>
            </a:r>
            <a:endParaRPr/>
          </a:p>
        </p:txBody>
      </p:sp>
      <p:sp>
        <p:nvSpPr>
          <p:cNvPr id="3" name="Slide Number Placeholder 2">
            <a:extLst>
              <a:ext uri="{FF2B5EF4-FFF2-40B4-BE49-F238E27FC236}">
                <a16:creationId xmlns:a16="http://schemas.microsoft.com/office/drawing/2014/main" id="{A7F90BC3-6B6A-5AED-76BD-B950576502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title"/>
          </p:nvPr>
        </p:nvSpPr>
        <p:spPr>
          <a:xfrm>
            <a:off x="2811017" y="2841752"/>
            <a:ext cx="3783965"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u="none">
                <a:solidFill>
                  <a:srgbClr val="000000"/>
                </a:solidFill>
              </a:rPr>
              <a:t>Health and Safety </a:t>
            </a:r>
            <a:endParaRPr u="none">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sp>
        <p:nvSpPr>
          <p:cNvPr id="238" name="Google Shape;238;p29"/>
          <p:cNvSpPr txBox="1">
            <a:spLocks noGrp="1"/>
          </p:cNvSpPr>
          <p:nvPr>
            <p:ph type="title"/>
          </p:nvPr>
        </p:nvSpPr>
        <p:spPr>
          <a:xfrm>
            <a:off x="228600" y="152400"/>
            <a:ext cx="7951724" cy="1116025"/>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a:t> Injury Prevention 	</a:t>
            </a:r>
            <a:endParaRPr/>
          </a:p>
        </p:txBody>
      </p:sp>
      <p:sp>
        <p:nvSpPr>
          <p:cNvPr id="239" name="Google Shape;239;p29"/>
          <p:cNvSpPr txBox="1"/>
          <p:nvPr/>
        </p:nvSpPr>
        <p:spPr>
          <a:xfrm>
            <a:off x="228600" y="1600200"/>
            <a:ext cx="8686800" cy="494814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SzPts val="2000"/>
              <a:buFont typeface="Calibri"/>
              <a:buAutoNum type="arabicPeriod"/>
            </a:pPr>
            <a:r>
              <a:rPr lang="en-US" sz="2000" b="1" dirty="0">
                <a:latin typeface="Red Hat Display"/>
                <a:ea typeface="Red Hat Display"/>
                <a:cs typeface="Red Hat Display"/>
                <a:sym typeface="Red Hat Display"/>
              </a:rPr>
              <a:t>Proper Warm-Up and Conditioning</a:t>
            </a:r>
            <a:r>
              <a:rPr lang="en-US" sz="2000" dirty="0">
                <a:latin typeface="Red Hat Display"/>
                <a:ea typeface="Red Hat Display"/>
                <a:cs typeface="Red Hat Display"/>
                <a:sym typeface="Red Hat Display"/>
              </a:rPr>
              <a:t>:</a:t>
            </a:r>
            <a:endParaRPr dirty="0"/>
          </a:p>
          <a:p>
            <a:pPr marL="742950" marR="0" lvl="1" indent="-285750" algn="l" rtl="0">
              <a:lnSpc>
                <a:spcPct val="107000"/>
              </a:lnSpc>
              <a:spcBef>
                <a:spcPts val="800"/>
              </a:spcBef>
              <a:spcAft>
                <a:spcPts val="0"/>
              </a:spcAft>
              <a:buSzPts val="1000"/>
              <a:buFont typeface="Courier New"/>
              <a:buChar char="o"/>
            </a:pPr>
            <a:r>
              <a:rPr lang="en-US" sz="2000" dirty="0">
                <a:latin typeface="Red Hat Display"/>
                <a:ea typeface="Red Hat Display"/>
                <a:cs typeface="Red Hat Display"/>
                <a:sym typeface="Red Hat Display"/>
              </a:rPr>
              <a:t>Structured warm-up routine with dynamic stretching </a:t>
            </a:r>
            <a:endParaRPr dirty="0"/>
          </a:p>
          <a:p>
            <a:pPr marL="342900" marR="0" lvl="0" indent="-342900" algn="l" rtl="0">
              <a:lnSpc>
                <a:spcPct val="107000"/>
              </a:lnSpc>
              <a:spcBef>
                <a:spcPts val="800"/>
              </a:spcBef>
              <a:spcAft>
                <a:spcPts val="0"/>
              </a:spcAft>
              <a:buSzPts val="2000"/>
              <a:buFont typeface="Calibri"/>
              <a:buAutoNum type="arabicPeriod"/>
            </a:pPr>
            <a:r>
              <a:rPr lang="en-US" sz="2000" b="1" dirty="0">
                <a:latin typeface="Red Hat Display"/>
                <a:ea typeface="Red Hat Display"/>
                <a:cs typeface="Red Hat Display"/>
                <a:sym typeface="Red Hat Display"/>
              </a:rPr>
              <a:t>Protective Gear</a:t>
            </a:r>
            <a:r>
              <a:rPr lang="en-US" sz="2000" dirty="0">
                <a:latin typeface="Red Hat Display"/>
                <a:ea typeface="Red Hat Display"/>
                <a:cs typeface="Red Hat Display"/>
                <a:sym typeface="Red Hat Display"/>
              </a:rPr>
              <a:t>:</a:t>
            </a:r>
            <a:endParaRPr dirty="0"/>
          </a:p>
          <a:p>
            <a:pPr marL="742950" marR="0" lvl="1" indent="-285750" algn="l" rtl="0">
              <a:lnSpc>
                <a:spcPct val="107000"/>
              </a:lnSpc>
              <a:spcBef>
                <a:spcPts val="800"/>
              </a:spcBef>
              <a:spcAft>
                <a:spcPts val="0"/>
              </a:spcAft>
              <a:buSzPts val="1000"/>
              <a:buFont typeface="Courier New"/>
              <a:buChar char="o"/>
            </a:pPr>
            <a:r>
              <a:rPr lang="en-US" sz="2000" u="sng" dirty="0">
                <a:latin typeface="Red Hat Display"/>
                <a:ea typeface="Red Hat Display"/>
                <a:cs typeface="Red Hat Display"/>
                <a:sym typeface="Red Hat Display"/>
              </a:rPr>
              <a:t>All</a:t>
            </a:r>
            <a:r>
              <a:rPr lang="en-US" sz="2000" dirty="0">
                <a:latin typeface="Red Hat Display"/>
                <a:ea typeface="Red Hat Display"/>
                <a:cs typeface="Red Hat Display"/>
                <a:sym typeface="Red Hat Display"/>
              </a:rPr>
              <a:t> players must wear </a:t>
            </a:r>
            <a:r>
              <a:rPr lang="en-US" sz="2000" u="sng" dirty="0">
                <a:latin typeface="Red Hat Display"/>
                <a:ea typeface="Red Hat Display"/>
                <a:cs typeface="Red Hat Display"/>
                <a:sym typeface="Red Hat Display"/>
              </a:rPr>
              <a:t>all</a:t>
            </a:r>
            <a:r>
              <a:rPr lang="en-US" sz="2000" dirty="0">
                <a:latin typeface="Red Hat Display"/>
                <a:ea typeface="Red Hat Display"/>
                <a:cs typeface="Red Hat Display"/>
                <a:sym typeface="Red Hat Display"/>
              </a:rPr>
              <a:t> appropriate protective equipment at </a:t>
            </a:r>
            <a:r>
              <a:rPr lang="en-US" sz="2000" u="sng" dirty="0">
                <a:latin typeface="Red Hat Display"/>
                <a:ea typeface="Red Hat Display"/>
                <a:cs typeface="Red Hat Display"/>
                <a:sym typeface="Red Hat Display"/>
              </a:rPr>
              <a:t>all</a:t>
            </a:r>
            <a:r>
              <a:rPr lang="en-US" sz="2000" dirty="0">
                <a:latin typeface="Red Hat Display"/>
                <a:ea typeface="Red Hat Display"/>
                <a:cs typeface="Red Hat Display"/>
                <a:sym typeface="Red Hat Display"/>
              </a:rPr>
              <a:t> times when on the field</a:t>
            </a:r>
            <a:endParaRPr dirty="0"/>
          </a:p>
          <a:p>
            <a:pPr marL="342900" marR="0" lvl="0" indent="-342900" algn="l" rtl="0">
              <a:lnSpc>
                <a:spcPct val="107000"/>
              </a:lnSpc>
              <a:spcBef>
                <a:spcPts val="800"/>
              </a:spcBef>
              <a:spcAft>
                <a:spcPts val="0"/>
              </a:spcAft>
              <a:buSzPts val="2000"/>
              <a:buFont typeface="Calibri"/>
              <a:buAutoNum type="arabicPeriod"/>
            </a:pPr>
            <a:r>
              <a:rPr lang="en-US" sz="2000" b="1" dirty="0">
                <a:latin typeface="Red Hat Display"/>
                <a:ea typeface="Red Hat Display"/>
                <a:cs typeface="Red Hat Display"/>
                <a:sym typeface="Red Hat Display"/>
              </a:rPr>
              <a:t>Technique Training</a:t>
            </a:r>
            <a:r>
              <a:rPr lang="en-US" sz="2000" dirty="0">
                <a:latin typeface="Red Hat Display"/>
                <a:ea typeface="Red Hat Display"/>
                <a:cs typeface="Red Hat Display"/>
                <a:sym typeface="Red Hat Display"/>
              </a:rPr>
              <a:t>:</a:t>
            </a:r>
            <a:endParaRPr dirty="0"/>
          </a:p>
          <a:p>
            <a:pPr marL="742950" marR="0" lvl="1" indent="-285750" algn="l" rtl="0">
              <a:lnSpc>
                <a:spcPct val="107000"/>
              </a:lnSpc>
              <a:spcBef>
                <a:spcPts val="800"/>
              </a:spcBef>
              <a:spcAft>
                <a:spcPts val="0"/>
              </a:spcAft>
              <a:buSzPts val="1000"/>
              <a:buFont typeface="Courier New"/>
              <a:buChar char="o"/>
            </a:pPr>
            <a:r>
              <a:rPr lang="en-US" sz="2000" dirty="0">
                <a:latin typeface="Red Hat Display"/>
                <a:ea typeface="Red Hat Display"/>
                <a:cs typeface="Red Hat Display"/>
                <a:sym typeface="Red Hat Display"/>
              </a:rPr>
              <a:t>Athletes will be taught proper checking, shooting, and passing techniques to reduce the risk of injury.</a:t>
            </a:r>
            <a:endParaRPr dirty="0"/>
          </a:p>
          <a:p>
            <a:pPr marL="342900" marR="0" lvl="0" indent="-342900" algn="l" rtl="0">
              <a:lnSpc>
                <a:spcPct val="107000"/>
              </a:lnSpc>
              <a:spcBef>
                <a:spcPts val="800"/>
              </a:spcBef>
              <a:spcAft>
                <a:spcPts val="0"/>
              </a:spcAft>
              <a:buSzPts val="2000"/>
              <a:buFont typeface="Calibri"/>
              <a:buAutoNum type="arabicPeriod"/>
            </a:pPr>
            <a:r>
              <a:rPr lang="en-US" sz="2000" b="1" dirty="0">
                <a:latin typeface="Red Hat Display"/>
                <a:ea typeface="Red Hat Display"/>
                <a:cs typeface="Red Hat Display"/>
                <a:sym typeface="Red Hat Display"/>
              </a:rPr>
              <a:t>Hydration and Nutrition</a:t>
            </a:r>
            <a:r>
              <a:rPr lang="en-US" sz="2000" dirty="0">
                <a:latin typeface="Red Hat Display"/>
                <a:ea typeface="Red Hat Display"/>
                <a:cs typeface="Red Hat Display"/>
                <a:sym typeface="Red Hat Display"/>
              </a:rPr>
              <a:t>:</a:t>
            </a:r>
            <a:endParaRPr dirty="0"/>
          </a:p>
          <a:p>
            <a:pPr marL="742950" marR="0" lvl="1" indent="-285750" algn="l" rtl="0">
              <a:lnSpc>
                <a:spcPct val="107000"/>
              </a:lnSpc>
              <a:spcBef>
                <a:spcPts val="800"/>
              </a:spcBef>
              <a:spcAft>
                <a:spcPts val="0"/>
              </a:spcAft>
              <a:buSzPts val="1000"/>
              <a:buFont typeface="Courier New"/>
              <a:buChar char="o"/>
            </a:pPr>
            <a:r>
              <a:rPr lang="en-US" sz="2000" dirty="0">
                <a:latin typeface="Red Hat Display"/>
                <a:ea typeface="Red Hat Display"/>
                <a:cs typeface="Red Hat Display"/>
                <a:sym typeface="Red Hat Display"/>
              </a:rPr>
              <a:t>Coaches encourage players to stay hydrated </a:t>
            </a:r>
            <a:endParaRPr dirty="0"/>
          </a:p>
          <a:p>
            <a:pPr marL="0" marR="0" lvl="0" indent="0" algn="l" rtl="0">
              <a:lnSpc>
                <a:spcPct val="107000"/>
              </a:lnSpc>
              <a:spcBef>
                <a:spcPts val="800"/>
              </a:spcBef>
              <a:spcAft>
                <a:spcPts val="0"/>
              </a:spcAft>
              <a:buNone/>
            </a:pPr>
            <a:br>
              <a:rPr lang="en-US" sz="1100" b="1" dirty="0">
                <a:latin typeface="Red Hat Display"/>
                <a:ea typeface="Red Hat Display"/>
                <a:cs typeface="Red Hat Display"/>
                <a:sym typeface="Red Hat Display"/>
              </a:rPr>
            </a:br>
            <a:endParaRPr sz="1100" dirty="0">
              <a:latin typeface="Red Hat Display"/>
              <a:ea typeface="Red Hat Display"/>
              <a:cs typeface="Red Hat Display"/>
              <a:sym typeface="Red Hat Display"/>
            </a:endParaRPr>
          </a:p>
          <a:p>
            <a:pPr marL="0" lvl="0" indent="0" algn="l" rtl="0">
              <a:spcBef>
                <a:spcPts val="800"/>
              </a:spcBef>
              <a:spcAft>
                <a:spcPts val="0"/>
              </a:spcAft>
              <a:buNone/>
            </a:pPr>
            <a:endParaRPr sz="1800" dirty="0"/>
          </a:p>
        </p:txBody>
      </p:sp>
      <p:sp>
        <p:nvSpPr>
          <p:cNvPr id="3" name="Slide Number Placeholder 2">
            <a:extLst>
              <a:ext uri="{FF2B5EF4-FFF2-40B4-BE49-F238E27FC236}">
                <a16:creationId xmlns:a16="http://schemas.microsoft.com/office/drawing/2014/main" id="{092B56F4-DBA3-4E67-F1A6-FABE6E0BF9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228600" y="152400"/>
            <a:ext cx="7951724" cy="1116025"/>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a:t> Injury Management	</a:t>
            </a:r>
            <a:endParaRPr/>
          </a:p>
        </p:txBody>
      </p:sp>
      <p:sp>
        <p:nvSpPr>
          <p:cNvPr id="246" name="Google Shape;246;p30"/>
          <p:cNvSpPr txBox="1"/>
          <p:nvPr/>
        </p:nvSpPr>
        <p:spPr>
          <a:xfrm>
            <a:off x="228600" y="1600200"/>
            <a:ext cx="8686800" cy="494426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SzPts val="2000"/>
              <a:buFont typeface="Calibri"/>
              <a:buAutoNum type="arabicPeriod"/>
            </a:pPr>
            <a:r>
              <a:rPr lang="en-US" sz="2000" b="1" dirty="0">
                <a:latin typeface="Red Hat Display"/>
                <a:ea typeface="Red Hat Display"/>
                <a:cs typeface="Red Hat Display"/>
                <a:sym typeface="Red Hat Display"/>
              </a:rPr>
              <a:t>Concussion Management</a:t>
            </a:r>
            <a:r>
              <a:rPr lang="en-US" sz="2000" dirty="0">
                <a:latin typeface="Red Hat Display"/>
                <a:ea typeface="Red Hat Display"/>
                <a:cs typeface="Red Hat Display"/>
                <a:sym typeface="Red Hat Display"/>
              </a:rPr>
              <a:t>:</a:t>
            </a:r>
            <a:endParaRPr dirty="0"/>
          </a:p>
          <a:p>
            <a:pPr marL="742950" marR="0" lvl="1" indent="-285750" algn="l" rtl="0">
              <a:lnSpc>
                <a:spcPct val="107000"/>
              </a:lnSpc>
              <a:spcBef>
                <a:spcPts val="800"/>
              </a:spcBef>
              <a:spcAft>
                <a:spcPts val="0"/>
              </a:spcAft>
              <a:buSzPts val="1000"/>
              <a:buFont typeface="Courier New"/>
              <a:buChar char="o"/>
            </a:pPr>
            <a:r>
              <a:rPr lang="en-US" sz="2000" dirty="0">
                <a:latin typeface="Red Hat Display"/>
                <a:ea typeface="Red Hat Display"/>
                <a:cs typeface="Red Hat Display"/>
                <a:sym typeface="Red Hat Display"/>
              </a:rPr>
              <a:t>Coaches receive specific concussion training that includes education on signs and symptoms, removal from play, and a return-to-play protocol.</a:t>
            </a:r>
          </a:p>
          <a:p>
            <a:pPr marL="742950" marR="0" lvl="1" indent="-285750" algn="l" rtl="0">
              <a:lnSpc>
                <a:spcPct val="107000"/>
              </a:lnSpc>
              <a:spcBef>
                <a:spcPts val="800"/>
              </a:spcBef>
              <a:spcAft>
                <a:spcPts val="0"/>
              </a:spcAft>
              <a:buSzPts val="1000"/>
              <a:buFont typeface="Courier New"/>
              <a:buChar char="o"/>
            </a:pPr>
            <a:endParaRPr dirty="0"/>
          </a:p>
          <a:p>
            <a:pPr marL="342900" marR="0" lvl="0" indent="-342900" algn="l" rtl="0">
              <a:lnSpc>
                <a:spcPct val="107000"/>
              </a:lnSpc>
              <a:spcBef>
                <a:spcPts val="800"/>
              </a:spcBef>
              <a:spcAft>
                <a:spcPts val="0"/>
              </a:spcAft>
              <a:buSzPts val="2000"/>
              <a:buFont typeface="Calibri"/>
              <a:buAutoNum type="arabicPeriod"/>
            </a:pPr>
            <a:r>
              <a:rPr lang="en-US" sz="2000" b="1" dirty="0">
                <a:latin typeface="Red Hat Display"/>
                <a:ea typeface="Red Hat Display"/>
                <a:cs typeface="Red Hat Display"/>
                <a:sym typeface="Red Hat Display"/>
              </a:rPr>
              <a:t>Heat Illness Prevention</a:t>
            </a:r>
            <a:r>
              <a:rPr lang="en-US" sz="2000" dirty="0">
                <a:latin typeface="Red Hat Display"/>
                <a:ea typeface="Red Hat Display"/>
                <a:cs typeface="Red Hat Display"/>
                <a:sym typeface="Red Hat Display"/>
              </a:rPr>
              <a:t>:</a:t>
            </a:r>
            <a:endParaRPr dirty="0"/>
          </a:p>
          <a:p>
            <a:pPr marL="742950" marR="0" lvl="1" indent="-285750" algn="l" rtl="0">
              <a:lnSpc>
                <a:spcPct val="107000"/>
              </a:lnSpc>
              <a:spcBef>
                <a:spcPts val="800"/>
              </a:spcBef>
              <a:spcAft>
                <a:spcPts val="0"/>
              </a:spcAft>
              <a:buSzPts val="1000"/>
              <a:buFont typeface="Courier New"/>
              <a:buChar char="o"/>
            </a:pPr>
            <a:r>
              <a:rPr lang="en-US" sz="2000" dirty="0">
                <a:latin typeface="Red Hat Display"/>
                <a:ea typeface="Red Hat Display"/>
                <a:cs typeface="Red Hat Display"/>
                <a:sym typeface="Red Hat Display"/>
              </a:rPr>
              <a:t>Coaches receive guidelines for practice and game modifications during extreme heat conditions.</a:t>
            </a:r>
          </a:p>
          <a:p>
            <a:pPr marL="742950" marR="0" lvl="1" indent="-285750" algn="l" rtl="0">
              <a:lnSpc>
                <a:spcPct val="107000"/>
              </a:lnSpc>
              <a:spcBef>
                <a:spcPts val="800"/>
              </a:spcBef>
              <a:spcAft>
                <a:spcPts val="0"/>
              </a:spcAft>
              <a:buSzPts val="1000"/>
              <a:buFont typeface="Courier New"/>
              <a:buChar char="o"/>
            </a:pPr>
            <a:endParaRPr dirty="0"/>
          </a:p>
          <a:p>
            <a:pPr marL="342900" marR="0" lvl="0" indent="-342900" algn="l" rtl="0">
              <a:lnSpc>
                <a:spcPct val="107000"/>
              </a:lnSpc>
              <a:spcBef>
                <a:spcPts val="800"/>
              </a:spcBef>
              <a:spcAft>
                <a:spcPts val="0"/>
              </a:spcAft>
              <a:buSzPts val="2000"/>
              <a:buFont typeface="Calibri"/>
              <a:buAutoNum type="arabicPeriod"/>
            </a:pPr>
            <a:r>
              <a:rPr lang="en-US" sz="2000" b="1" dirty="0">
                <a:latin typeface="Red Hat Display"/>
                <a:ea typeface="Red Hat Display"/>
                <a:cs typeface="Red Hat Display"/>
                <a:sym typeface="Red Hat Display"/>
              </a:rPr>
              <a:t>Incident Reporting</a:t>
            </a:r>
            <a:r>
              <a:rPr lang="en-US" sz="2000" dirty="0">
                <a:latin typeface="Red Hat Display"/>
                <a:ea typeface="Red Hat Display"/>
                <a:cs typeface="Red Hat Display"/>
                <a:sym typeface="Red Hat Display"/>
              </a:rPr>
              <a:t>:</a:t>
            </a:r>
            <a:endParaRPr dirty="0"/>
          </a:p>
          <a:p>
            <a:pPr marL="742950" marR="0" lvl="1" indent="-285750" algn="l" rtl="0">
              <a:lnSpc>
                <a:spcPct val="107000"/>
              </a:lnSpc>
              <a:spcBef>
                <a:spcPts val="800"/>
              </a:spcBef>
              <a:spcAft>
                <a:spcPts val="0"/>
              </a:spcAft>
              <a:buSzPts val="1000"/>
              <a:buFont typeface="Courier New"/>
              <a:buChar char="o"/>
            </a:pPr>
            <a:r>
              <a:rPr lang="en-US" sz="2000" dirty="0">
                <a:latin typeface="Red Hat Display"/>
                <a:ea typeface="Red Hat Display"/>
                <a:cs typeface="Red Hat Display"/>
                <a:sym typeface="Red Hat Display"/>
              </a:rPr>
              <a:t>Coaches will discuss identified injuries and incidents with parents </a:t>
            </a:r>
            <a:br>
              <a:rPr lang="en-US" sz="2000" b="1" dirty="0">
                <a:latin typeface="Red Hat Display"/>
                <a:ea typeface="Red Hat Display"/>
                <a:cs typeface="Red Hat Display"/>
                <a:sym typeface="Red Hat Display"/>
              </a:rPr>
            </a:br>
            <a:endParaRPr sz="2000" dirty="0">
              <a:latin typeface="Red Hat Display"/>
              <a:ea typeface="Red Hat Display"/>
              <a:cs typeface="Red Hat Display"/>
              <a:sym typeface="Red Hat Display"/>
            </a:endParaRPr>
          </a:p>
          <a:p>
            <a:pPr marL="0" lvl="0" indent="0" algn="l" rtl="0">
              <a:spcBef>
                <a:spcPts val="800"/>
              </a:spcBef>
              <a:spcAft>
                <a:spcPts val="0"/>
              </a:spcAft>
              <a:buNone/>
            </a:pPr>
            <a:endParaRPr sz="1800" dirty="0"/>
          </a:p>
        </p:txBody>
      </p:sp>
      <p:sp>
        <p:nvSpPr>
          <p:cNvPr id="3" name="Slide Number Placeholder 2">
            <a:extLst>
              <a:ext uri="{FF2B5EF4-FFF2-40B4-BE49-F238E27FC236}">
                <a16:creationId xmlns:a16="http://schemas.microsoft.com/office/drawing/2014/main" id="{E7C33ACA-7139-4153-C10D-94C15BD6A2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1"/>
          <p:cNvSpPr txBox="1">
            <a:spLocks noGrp="1"/>
          </p:cNvSpPr>
          <p:nvPr>
            <p:ph type="title"/>
          </p:nvPr>
        </p:nvSpPr>
        <p:spPr>
          <a:xfrm>
            <a:off x="228600" y="152400"/>
            <a:ext cx="7951724" cy="1116025"/>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dirty="0"/>
              <a:t> Concussion Form	</a:t>
            </a:r>
            <a:endParaRPr dirty="0"/>
          </a:p>
        </p:txBody>
      </p:sp>
      <p:sp>
        <p:nvSpPr>
          <p:cNvPr id="252" name="Google Shape;252;p31"/>
          <p:cNvSpPr txBox="1"/>
          <p:nvPr/>
        </p:nvSpPr>
        <p:spPr>
          <a:xfrm>
            <a:off x="688339" y="1527163"/>
            <a:ext cx="8129089" cy="4974424"/>
          </a:xfrm>
          <a:prstGeom prst="rect">
            <a:avLst/>
          </a:prstGeom>
          <a:noFill/>
          <a:ln>
            <a:noFill/>
          </a:ln>
        </p:spPr>
        <p:txBody>
          <a:bodyPr spcFirstLastPara="1" wrap="square" lIns="0" tIns="97775" rIns="0" bIns="0" anchor="t" anchorCtr="0">
            <a:spAutoFit/>
          </a:bodyPr>
          <a:lstStyle/>
          <a:p>
            <a:pPr marL="355600" lvl="0" indent="-342900" algn="l" rtl="0">
              <a:lnSpc>
                <a:spcPct val="100000"/>
              </a:lnSpc>
              <a:spcBef>
                <a:spcPts val="0"/>
              </a:spcBef>
              <a:spcAft>
                <a:spcPts val="0"/>
              </a:spcAft>
              <a:buSzPts val="2000"/>
              <a:buFont typeface="Arial"/>
              <a:buChar char="•"/>
            </a:pPr>
            <a:r>
              <a:rPr lang="en-US" sz="2200" dirty="0">
                <a:latin typeface="Red Hat Display"/>
                <a:ea typeface="Red Hat Display"/>
                <a:cs typeface="Red Hat Display"/>
                <a:sym typeface="Red Hat Display"/>
              </a:rPr>
              <a:t>Wisconsin State Law</a:t>
            </a:r>
            <a:endParaRPr sz="2200" dirty="0">
              <a:latin typeface="Red Hat Display"/>
              <a:ea typeface="Red Hat Display"/>
              <a:cs typeface="Red Hat Display"/>
              <a:sym typeface="Red Hat Display"/>
            </a:endParaRPr>
          </a:p>
          <a:p>
            <a:pPr marL="755650" indent="-285750">
              <a:spcBef>
                <a:spcPts val="560"/>
              </a:spcBef>
              <a:buSzPts val="2000"/>
              <a:buFont typeface="Courier New"/>
              <a:buChar char="o"/>
            </a:pPr>
            <a:r>
              <a:rPr lang="en-US" sz="2200" dirty="0">
                <a:latin typeface="Red Hat Display"/>
                <a:ea typeface="Red Hat Display"/>
                <a:cs typeface="Red Hat Display"/>
                <a:sym typeface="Red Hat Display"/>
              </a:rPr>
              <a:t>Recognize signs, symptoms, and behaviors of concussions</a:t>
            </a:r>
            <a:endParaRPr sz="2200" dirty="0">
              <a:latin typeface="Red Hat Display"/>
              <a:ea typeface="Red Hat Display"/>
              <a:cs typeface="Red Hat Display"/>
              <a:sym typeface="Red Hat Display"/>
            </a:endParaRPr>
          </a:p>
          <a:p>
            <a:pPr marL="755650" lvl="1" indent="-285750" algn="l" rtl="0">
              <a:lnSpc>
                <a:spcPct val="100000"/>
              </a:lnSpc>
              <a:spcBef>
                <a:spcPts val="530"/>
              </a:spcBef>
              <a:spcAft>
                <a:spcPts val="0"/>
              </a:spcAft>
              <a:buSzPts val="2000"/>
              <a:buFont typeface="Courier New"/>
              <a:buChar char="o"/>
            </a:pPr>
            <a:r>
              <a:rPr lang="en-US" sz="2200" dirty="0">
                <a:latin typeface="Red Hat Display"/>
                <a:ea typeface="Red Hat Display"/>
                <a:cs typeface="Red Hat Display"/>
                <a:sym typeface="Red Hat Display"/>
              </a:rPr>
              <a:t>Player is removed for practice/play if concussion is suspected</a:t>
            </a:r>
            <a:endParaRPr sz="2200" dirty="0">
              <a:latin typeface="Red Hat Display"/>
              <a:ea typeface="Red Hat Display"/>
              <a:cs typeface="Red Hat Display"/>
              <a:sym typeface="Red Hat Display"/>
            </a:endParaRPr>
          </a:p>
          <a:p>
            <a:pPr marL="755650" lvl="1" indent="-285750" algn="l" rtl="0">
              <a:lnSpc>
                <a:spcPct val="100000"/>
              </a:lnSpc>
              <a:spcBef>
                <a:spcPts val="525"/>
              </a:spcBef>
              <a:spcAft>
                <a:spcPts val="0"/>
              </a:spcAft>
              <a:buSzPts val="2000"/>
              <a:buFont typeface="Courier New"/>
              <a:buChar char="o"/>
            </a:pPr>
            <a:r>
              <a:rPr lang="en-US" sz="2200" dirty="0">
                <a:latin typeface="Red Hat Display"/>
                <a:ea typeface="Red Hat Display"/>
                <a:cs typeface="Red Hat Display"/>
                <a:sym typeface="Red Hat Display"/>
              </a:rPr>
              <a:t>Parent/guardian’s responsibility to seek medical treatment if a suspected concussion is reported</a:t>
            </a:r>
            <a:endParaRPr sz="2200" dirty="0">
              <a:latin typeface="Red Hat Display"/>
              <a:ea typeface="Red Hat Display"/>
              <a:cs typeface="Red Hat Display"/>
              <a:sym typeface="Red Hat Display"/>
            </a:endParaRPr>
          </a:p>
          <a:p>
            <a:pPr marL="755015" marR="12700" lvl="1" indent="-285750" algn="l" rtl="0">
              <a:lnSpc>
                <a:spcPct val="100000"/>
              </a:lnSpc>
              <a:spcBef>
                <a:spcPts val="530"/>
              </a:spcBef>
              <a:spcAft>
                <a:spcPts val="0"/>
              </a:spcAft>
              <a:buSzPts val="2000"/>
              <a:buFont typeface="Courier New"/>
              <a:buChar char="o"/>
            </a:pPr>
            <a:r>
              <a:rPr lang="en-US" sz="2200" dirty="0">
                <a:latin typeface="Red Hat Display"/>
                <a:ea typeface="Red Hat Display"/>
                <a:cs typeface="Red Hat Display"/>
                <a:sym typeface="Red Hat Display"/>
              </a:rPr>
              <a:t>Player can return </a:t>
            </a:r>
            <a:r>
              <a:rPr lang="en-US" sz="2200" u="sng" dirty="0">
                <a:latin typeface="Red Hat Display"/>
                <a:ea typeface="Red Hat Display"/>
                <a:cs typeface="Red Hat Display"/>
                <a:sym typeface="Red Hat Display"/>
              </a:rPr>
              <a:t>only</a:t>
            </a:r>
            <a:r>
              <a:rPr lang="en-US" sz="2200" dirty="0">
                <a:latin typeface="Red Hat Display"/>
                <a:ea typeface="Red Hat Display"/>
                <a:cs typeface="Red Hat Display"/>
                <a:sym typeface="Red Hat Display"/>
              </a:rPr>
              <a:t> after a written clearance from a </a:t>
            </a:r>
            <a:r>
              <a:rPr lang="en-US" sz="2200" u="sng" dirty="0">
                <a:latin typeface="Red Hat Display"/>
                <a:ea typeface="Red Hat Display"/>
                <a:cs typeface="Red Hat Display"/>
                <a:sym typeface="Red Hat Display"/>
              </a:rPr>
              <a:t>health care provider</a:t>
            </a:r>
            <a:r>
              <a:rPr lang="en-US" sz="2200" dirty="0">
                <a:latin typeface="Red Hat Display"/>
                <a:ea typeface="Red Hat Display"/>
                <a:cs typeface="Red Hat Display"/>
                <a:sym typeface="Red Hat Display"/>
              </a:rPr>
              <a:t> is submitted to coach</a:t>
            </a:r>
            <a:endParaRPr sz="2200" dirty="0">
              <a:latin typeface="Red Hat Display"/>
              <a:ea typeface="Red Hat Display"/>
              <a:cs typeface="Red Hat Display"/>
              <a:sym typeface="Red Hat Display"/>
            </a:endParaRPr>
          </a:p>
          <a:p>
            <a:pPr marL="1371600" marR="12700" lvl="2" indent="-355600" algn="l" rtl="0">
              <a:lnSpc>
                <a:spcPct val="100000"/>
              </a:lnSpc>
              <a:spcBef>
                <a:spcPts val="530"/>
              </a:spcBef>
              <a:spcAft>
                <a:spcPts val="0"/>
              </a:spcAft>
              <a:buSzPts val="2000"/>
              <a:buFont typeface="Red Hat Display"/>
              <a:buChar char="■"/>
            </a:pPr>
            <a:r>
              <a:rPr lang="en-US" sz="2200" dirty="0">
                <a:latin typeface="Red Hat Display"/>
                <a:ea typeface="Red Hat Display"/>
                <a:cs typeface="Red Hat Display"/>
                <a:sym typeface="Red Hat Display"/>
              </a:rPr>
              <a:t>Coaches are not qualified to make medical decisions to return athlete to the game</a:t>
            </a:r>
            <a:endParaRPr sz="2200" dirty="0">
              <a:latin typeface="Red Hat Display"/>
              <a:ea typeface="Red Hat Display"/>
              <a:cs typeface="Red Hat Display"/>
              <a:sym typeface="Red Hat Display"/>
            </a:endParaRPr>
          </a:p>
          <a:p>
            <a:pPr marL="469265" marR="12700" lvl="1" indent="0" algn="l" rtl="0">
              <a:lnSpc>
                <a:spcPct val="100000"/>
              </a:lnSpc>
              <a:spcBef>
                <a:spcPts val="530"/>
              </a:spcBef>
              <a:spcAft>
                <a:spcPts val="0"/>
              </a:spcAft>
              <a:buNone/>
            </a:pPr>
            <a:endParaRPr sz="2200" dirty="0">
              <a:latin typeface="Red Hat Display"/>
              <a:ea typeface="Red Hat Display"/>
              <a:cs typeface="Red Hat Display"/>
              <a:sym typeface="Red Hat Display"/>
            </a:endParaRPr>
          </a:p>
          <a:p>
            <a:pPr marL="355600" marR="185420" lvl="0" indent="-343535" algn="l" rtl="0">
              <a:lnSpc>
                <a:spcPct val="100000"/>
              </a:lnSpc>
              <a:spcBef>
                <a:spcPts val="600"/>
              </a:spcBef>
              <a:spcAft>
                <a:spcPts val="0"/>
              </a:spcAft>
              <a:buSzPts val="2000"/>
              <a:buFont typeface="Arial"/>
              <a:buChar char="•"/>
            </a:pPr>
            <a:r>
              <a:rPr lang="en-US" sz="2200" dirty="0">
                <a:latin typeface="Red Hat Display"/>
                <a:ea typeface="Red Hat Display"/>
                <a:cs typeface="Red Hat Display"/>
                <a:sym typeface="Red Hat Display"/>
              </a:rPr>
              <a:t>Coaches, parent/guardian and players need to review and acknowledge concussion awareness document</a:t>
            </a:r>
            <a:endParaRPr sz="2200" dirty="0">
              <a:latin typeface="Red Hat Display"/>
              <a:ea typeface="Red Hat Display"/>
              <a:cs typeface="Red Hat Display"/>
              <a:sym typeface="Red Hat Display"/>
            </a:endParaRPr>
          </a:p>
        </p:txBody>
      </p:sp>
      <p:sp>
        <p:nvSpPr>
          <p:cNvPr id="3" name="Slide Number Placeholder 2">
            <a:extLst>
              <a:ext uri="{FF2B5EF4-FFF2-40B4-BE49-F238E27FC236}">
                <a16:creationId xmlns:a16="http://schemas.microsoft.com/office/drawing/2014/main" id="{B86784F8-19F3-C06C-A101-254D67983A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256"/>
        <p:cNvGrpSpPr/>
        <p:nvPr/>
      </p:nvGrpSpPr>
      <p:grpSpPr>
        <a:xfrm>
          <a:off x="0" y="0"/>
          <a:ext cx="0" cy="0"/>
          <a:chOff x="0" y="0"/>
          <a:chExt cx="0" cy="0"/>
        </a:xfrm>
      </p:grpSpPr>
      <p:sp>
        <p:nvSpPr>
          <p:cNvPr id="257" name="Google Shape;257;p32"/>
          <p:cNvSpPr txBox="1">
            <a:spLocks noGrp="1"/>
          </p:cNvSpPr>
          <p:nvPr>
            <p:ph type="title"/>
          </p:nvPr>
        </p:nvSpPr>
        <p:spPr>
          <a:xfrm>
            <a:off x="152400" y="228600"/>
            <a:ext cx="7950300" cy="22293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dirty="0"/>
              <a:t> </a:t>
            </a:r>
            <a:r>
              <a:rPr lang="en-US" sz="3600" b="0" i="0" u="sng" dirty="0">
                <a:solidFill>
                  <a:srgbClr val="E36C09"/>
                </a:solidFill>
                <a:latin typeface="Calibri"/>
                <a:ea typeface="Calibri"/>
                <a:cs typeface="Calibri"/>
                <a:sym typeface="Calibri"/>
              </a:rPr>
              <a:t>Clothing </a:t>
            </a:r>
            <a:r>
              <a:rPr lang="en-US" dirty="0"/>
              <a:t>Orders</a:t>
            </a:r>
            <a:endParaRPr dirty="0"/>
          </a:p>
          <a:p>
            <a:pPr marL="355600" marR="185420" lvl="0" indent="-356235" algn="l" rtl="0">
              <a:spcBef>
                <a:spcPts val="600"/>
              </a:spcBef>
              <a:spcAft>
                <a:spcPts val="0"/>
              </a:spcAft>
              <a:buClr>
                <a:schemeClr val="dk1"/>
              </a:buClr>
              <a:buSzPts val="2200"/>
              <a:buChar char="•"/>
            </a:pPr>
            <a:r>
              <a:rPr lang="en-US" sz="2200" u="none" dirty="0">
                <a:solidFill>
                  <a:schemeClr val="dk1"/>
                </a:solidFill>
                <a:latin typeface="Red Hat Display"/>
                <a:ea typeface="Red Hat Display"/>
                <a:cs typeface="Red Hat Display"/>
                <a:sym typeface="Red Hat Display"/>
              </a:rPr>
              <a:t>Merchandise orders are fulfilled locally and offer local pickup</a:t>
            </a:r>
            <a:endParaRPr sz="2200" u="none" dirty="0">
              <a:solidFill>
                <a:schemeClr val="dk1"/>
              </a:solidFill>
              <a:latin typeface="Red Hat Display"/>
              <a:ea typeface="Red Hat Display"/>
              <a:cs typeface="Red Hat Display"/>
              <a:sym typeface="Red Hat Display"/>
            </a:endParaRPr>
          </a:p>
          <a:p>
            <a:pPr marL="355600" marR="185420" lvl="0" indent="-356235" algn="l" rtl="0">
              <a:spcBef>
                <a:spcPts val="600"/>
              </a:spcBef>
              <a:spcAft>
                <a:spcPts val="0"/>
              </a:spcAft>
              <a:buClr>
                <a:schemeClr val="dk1"/>
              </a:buClr>
              <a:buSzPts val="2200"/>
              <a:buChar char="•"/>
            </a:pPr>
            <a:r>
              <a:rPr lang="en-US" sz="2200" u="sng" dirty="0">
                <a:solidFill>
                  <a:schemeClr val="hlink"/>
                </a:solidFill>
                <a:latin typeface="Red Hat Display"/>
                <a:ea typeface="Red Hat Display"/>
                <a:cs typeface="Red Hat Display"/>
                <a:sym typeface="Red Hat Display"/>
                <a:hlinkClick r:id="rId3"/>
              </a:rPr>
              <a:t>https://rge-store.com/collections/oregon-lacrosse</a:t>
            </a:r>
            <a:endParaRPr sz="2200" u="none" dirty="0">
              <a:solidFill>
                <a:schemeClr val="dk1"/>
              </a:solidFill>
              <a:latin typeface="Red Hat Display"/>
              <a:ea typeface="Red Hat Display"/>
              <a:cs typeface="Red Hat Display"/>
              <a:sym typeface="Red Hat Display"/>
            </a:endParaRPr>
          </a:p>
          <a:p>
            <a:pPr marL="355600" marR="185420" lvl="0" indent="-356235" algn="l" rtl="0">
              <a:spcBef>
                <a:spcPts val="600"/>
              </a:spcBef>
              <a:spcAft>
                <a:spcPts val="0"/>
              </a:spcAft>
              <a:buClr>
                <a:schemeClr val="dk1"/>
              </a:buClr>
              <a:buSzPts val="2200"/>
              <a:buFont typeface="Red Hat Display"/>
              <a:buChar char="•"/>
            </a:pPr>
            <a:r>
              <a:rPr lang="en-US" sz="2200" u="none" dirty="0">
                <a:solidFill>
                  <a:schemeClr val="dk1"/>
                </a:solidFill>
                <a:latin typeface="Red Hat Display"/>
                <a:ea typeface="Red Hat Display"/>
                <a:cs typeface="Red Hat Display"/>
                <a:sym typeface="Red Hat Display"/>
              </a:rPr>
              <a:t>Portion of profits go back to the club</a:t>
            </a:r>
            <a:endParaRPr sz="2200" u="none" dirty="0">
              <a:solidFill>
                <a:schemeClr val="dk1"/>
              </a:solidFill>
              <a:latin typeface="Red Hat Display"/>
              <a:ea typeface="Red Hat Display"/>
              <a:cs typeface="Red Hat Display"/>
              <a:sym typeface="Red Hat Display"/>
            </a:endParaRPr>
          </a:p>
          <a:p>
            <a:pPr marL="355600" marR="185420" lvl="0" indent="-356235" algn="l" rtl="0">
              <a:spcBef>
                <a:spcPts val="600"/>
              </a:spcBef>
              <a:spcAft>
                <a:spcPts val="0"/>
              </a:spcAft>
              <a:buClr>
                <a:schemeClr val="dk1"/>
              </a:buClr>
              <a:buSzPts val="2200"/>
              <a:buFont typeface="Red Hat Display"/>
              <a:buChar char="•"/>
            </a:pPr>
            <a:r>
              <a:rPr lang="en-US" sz="2200" u="none" dirty="0">
                <a:solidFill>
                  <a:schemeClr val="dk1"/>
                </a:solidFill>
                <a:latin typeface="Red Hat Display"/>
                <a:ea typeface="Red Hat Display"/>
                <a:cs typeface="Red Hat Display"/>
                <a:sym typeface="Red Hat Display"/>
              </a:rPr>
              <a:t>Preseason sale going on now.  Use code </a:t>
            </a:r>
            <a:r>
              <a:rPr lang="en-US" sz="2200" b="1" u="none" dirty="0">
                <a:solidFill>
                  <a:schemeClr val="dk1"/>
                </a:solidFill>
                <a:latin typeface="Red Hat Display"/>
                <a:ea typeface="Red Hat Display"/>
                <a:cs typeface="Red Hat Display"/>
                <a:sym typeface="Red Hat Display"/>
              </a:rPr>
              <a:t>OLAXPreseason10</a:t>
            </a:r>
            <a:endParaRPr sz="2200" b="1" u="none" dirty="0">
              <a:solidFill>
                <a:schemeClr val="dk1"/>
              </a:solidFill>
              <a:latin typeface="Red Hat Display"/>
              <a:ea typeface="Red Hat Display"/>
              <a:cs typeface="Red Hat Display"/>
              <a:sym typeface="Red Hat Display"/>
            </a:endParaRPr>
          </a:p>
        </p:txBody>
      </p:sp>
      <p:pic>
        <p:nvPicPr>
          <p:cNvPr id="258" name="Google Shape;258;p32"/>
          <p:cNvPicPr preferRelativeResize="0"/>
          <p:nvPr/>
        </p:nvPicPr>
        <p:blipFill>
          <a:blip r:embed="rId4">
            <a:alphaModFix/>
          </a:blip>
          <a:stretch>
            <a:fillRect/>
          </a:stretch>
        </p:blipFill>
        <p:spPr>
          <a:xfrm>
            <a:off x="2895600" y="3124200"/>
            <a:ext cx="5016819" cy="3556951"/>
          </a:xfrm>
          <a:prstGeom prst="rect">
            <a:avLst/>
          </a:prstGeom>
          <a:noFill/>
          <a:ln>
            <a:noFill/>
          </a:ln>
        </p:spPr>
      </p:pic>
      <p:sp>
        <p:nvSpPr>
          <p:cNvPr id="3" name="Slide Number Placeholder 2">
            <a:extLst>
              <a:ext uri="{FF2B5EF4-FFF2-40B4-BE49-F238E27FC236}">
                <a16:creationId xmlns:a16="http://schemas.microsoft.com/office/drawing/2014/main" id="{D862E59A-AF72-E09B-637B-381DCBF6FB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262"/>
        <p:cNvGrpSpPr/>
        <p:nvPr/>
      </p:nvGrpSpPr>
      <p:grpSpPr>
        <a:xfrm>
          <a:off x="0" y="0"/>
          <a:ext cx="0" cy="0"/>
          <a:chOff x="0" y="0"/>
          <a:chExt cx="0" cy="0"/>
        </a:xfrm>
      </p:grpSpPr>
      <p:sp>
        <p:nvSpPr>
          <p:cNvPr id="263" name="Google Shape;263;p33"/>
          <p:cNvSpPr txBox="1">
            <a:spLocks noGrp="1"/>
          </p:cNvSpPr>
          <p:nvPr>
            <p:ph type="title"/>
          </p:nvPr>
        </p:nvSpPr>
        <p:spPr>
          <a:xfrm>
            <a:off x="152400" y="152400"/>
            <a:ext cx="7951724" cy="1116025"/>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a:t> Questions/Comments	</a:t>
            </a:r>
            <a:endParaRPr/>
          </a:p>
        </p:txBody>
      </p:sp>
      <p:pic>
        <p:nvPicPr>
          <p:cNvPr id="264" name="Google Shape;264;p33"/>
          <p:cNvPicPr preferRelativeResize="0"/>
          <p:nvPr/>
        </p:nvPicPr>
        <p:blipFill>
          <a:blip r:embed="rId3">
            <a:alphaModFix/>
          </a:blip>
          <a:stretch>
            <a:fillRect/>
          </a:stretch>
        </p:blipFill>
        <p:spPr>
          <a:xfrm>
            <a:off x="2179875" y="1461650"/>
            <a:ext cx="5284774" cy="52847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p:nvPr/>
        </p:nvSpPr>
        <p:spPr>
          <a:xfrm>
            <a:off x="535950" y="1047750"/>
            <a:ext cx="6855600" cy="5479800"/>
          </a:xfrm>
          <a:prstGeom prst="rect">
            <a:avLst/>
          </a:prstGeom>
          <a:noFill/>
          <a:ln>
            <a:noFill/>
          </a:ln>
        </p:spPr>
        <p:txBody>
          <a:bodyPr spcFirstLastPara="1" wrap="square" lIns="0" tIns="86350" rIns="0" bIns="0" anchor="t" anchorCtr="0">
            <a:spAutoFit/>
          </a:bodyPr>
          <a:lstStyle/>
          <a:p>
            <a:pPr marL="354965" lvl="0" indent="-342265" algn="l" rtl="0">
              <a:lnSpc>
                <a:spcPct val="100000"/>
              </a:lnSpc>
              <a:spcBef>
                <a:spcPts val="680"/>
              </a:spcBef>
              <a:spcAft>
                <a:spcPts val="0"/>
              </a:spcAft>
              <a:buSzPts val="2400"/>
              <a:buFont typeface="Arial"/>
              <a:buChar char="•"/>
            </a:pPr>
            <a:r>
              <a:rPr lang="en-US" sz="2400" dirty="0">
                <a:latin typeface="Red Hat Display"/>
                <a:ea typeface="Red Hat Display"/>
                <a:cs typeface="Red Hat Display"/>
                <a:sym typeface="Red Hat Display"/>
              </a:rPr>
              <a:t>Rob Carlon – </a:t>
            </a:r>
            <a:r>
              <a:rPr lang="en-US" sz="2400" u="sng" dirty="0">
                <a:solidFill>
                  <a:schemeClr val="hlink"/>
                </a:solidFill>
                <a:latin typeface="Red Hat Display"/>
                <a:ea typeface="Red Hat Display"/>
                <a:cs typeface="Red Hat Display"/>
                <a:sym typeface="Red Hat Display"/>
                <a:hlinkClick r:id="rId3"/>
              </a:rPr>
              <a:t>Boys Youth Director </a:t>
            </a:r>
            <a:endParaRPr sz="2400" dirty="0">
              <a:latin typeface="Red Hat Display"/>
              <a:ea typeface="Red Hat Display"/>
              <a:cs typeface="Red Hat Display"/>
              <a:sym typeface="Red Hat Display"/>
            </a:endParaRPr>
          </a:p>
          <a:p>
            <a:pPr marL="354965" lvl="0" indent="-342265" algn="l" rtl="0">
              <a:lnSpc>
                <a:spcPct val="100000"/>
              </a:lnSpc>
              <a:spcBef>
                <a:spcPts val="680"/>
              </a:spcBef>
              <a:spcAft>
                <a:spcPts val="0"/>
              </a:spcAft>
              <a:buSzPts val="2400"/>
              <a:buFont typeface="Arial"/>
              <a:buChar char="•"/>
            </a:pPr>
            <a:r>
              <a:rPr lang="en-US" sz="2400" dirty="0">
                <a:latin typeface="Red Hat Display"/>
                <a:ea typeface="Red Hat Display"/>
                <a:cs typeface="Red Hat Display"/>
                <a:sym typeface="Red Hat Display"/>
              </a:rPr>
              <a:t>Joel Malak – </a:t>
            </a:r>
            <a:r>
              <a:rPr lang="en-US" sz="2400" u="sng" dirty="0">
                <a:solidFill>
                  <a:schemeClr val="hlink"/>
                </a:solidFill>
                <a:latin typeface="Red Hat Display"/>
                <a:ea typeface="Red Hat Display"/>
                <a:cs typeface="Red Hat Display"/>
                <a:sym typeface="Red Hat Display"/>
                <a:hlinkClick r:id="rId4"/>
              </a:rPr>
              <a:t>Girls Youth Director</a:t>
            </a:r>
            <a:endParaRPr sz="2400" dirty="0">
              <a:latin typeface="Calibri"/>
              <a:ea typeface="Calibri"/>
              <a:cs typeface="Calibri"/>
              <a:sym typeface="Calibri"/>
            </a:endParaRPr>
          </a:p>
          <a:p>
            <a:pPr marL="457200" lvl="0" indent="0" algn="l" rtl="0">
              <a:lnSpc>
                <a:spcPct val="100000"/>
              </a:lnSpc>
              <a:spcBef>
                <a:spcPts val="680"/>
              </a:spcBef>
              <a:spcAft>
                <a:spcPts val="0"/>
              </a:spcAft>
              <a:buNone/>
            </a:pPr>
            <a:endParaRPr sz="2400" dirty="0">
              <a:latin typeface="Calibri"/>
              <a:ea typeface="Calibri"/>
              <a:cs typeface="Calibri"/>
              <a:sym typeface="Calibri"/>
            </a:endParaRPr>
          </a:p>
          <a:p>
            <a:pPr marL="12700" lvl="0" indent="0" algn="l" rtl="0">
              <a:lnSpc>
                <a:spcPct val="100000"/>
              </a:lnSpc>
              <a:spcBef>
                <a:spcPts val="680"/>
              </a:spcBef>
              <a:spcAft>
                <a:spcPts val="0"/>
              </a:spcAft>
              <a:buNone/>
            </a:pPr>
            <a:r>
              <a:rPr lang="en-US" sz="2400" u="sng" dirty="0">
                <a:latin typeface="Red Hat Display"/>
                <a:ea typeface="Red Hat Display"/>
                <a:cs typeface="Red Hat Display"/>
                <a:sym typeface="Red Hat Display"/>
              </a:rPr>
              <a:t>Boys Coaches</a:t>
            </a:r>
            <a:endParaRPr dirty="0"/>
          </a:p>
          <a:p>
            <a:pPr marL="355600" lvl="0" indent="-342900" algn="l" rtl="0">
              <a:lnSpc>
                <a:spcPct val="100000"/>
              </a:lnSpc>
              <a:spcBef>
                <a:spcPts val="680"/>
              </a:spcBef>
              <a:spcAft>
                <a:spcPts val="0"/>
              </a:spcAft>
              <a:buSzPts val="2400"/>
              <a:buFont typeface="Arial"/>
              <a:buChar char="•"/>
            </a:pPr>
            <a:r>
              <a:rPr lang="en-US" sz="2400" dirty="0">
                <a:latin typeface="Red Hat Display"/>
                <a:ea typeface="Red Hat Display"/>
                <a:cs typeface="Red Hat Display"/>
                <a:sym typeface="Red Hat Display"/>
              </a:rPr>
              <a:t>8U: Looking for volunteers</a:t>
            </a:r>
            <a:endParaRPr sz="2400" dirty="0">
              <a:latin typeface="Red Hat Display"/>
              <a:ea typeface="Red Hat Display"/>
              <a:cs typeface="Red Hat Display"/>
              <a:sym typeface="Red Hat Display"/>
            </a:endParaRPr>
          </a:p>
          <a:p>
            <a:pPr marL="355600" lvl="0" indent="-342900" algn="l" rtl="0">
              <a:lnSpc>
                <a:spcPct val="100000"/>
              </a:lnSpc>
              <a:spcBef>
                <a:spcPts val="680"/>
              </a:spcBef>
              <a:spcAft>
                <a:spcPts val="0"/>
              </a:spcAft>
              <a:buSzPts val="2400"/>
              <a:buFont typeface="Red Hat Display"/>
              <a:buChar char="•"/>
            </a:pPr>
            <a:r>
              <a:rPr lang="en-US" sz="2400" dirty="0">
                <a:latin typeface="Red Hat Display"/>
                <a:ea typeface="Red Hat Display"/>
                <a:cs typeface="Red Hat Display"/>
                <a:sym typeface="Red Hat Display"/>
              </a:rPr>
              <a:t>10U: Paul, Jim (tentatively Dan and Chad)</a:t>
            </a:r>
            <a:endParaRPr sz="2400" dirty="0">
              <a:latin typeface="Red Hat Display"/>
              <a:ea typeface="Red Hat Display"/>
              <a:cs typeface="Red Hat Display"/>
              <a:sym typeface="Red Hat Display"/>
            </a:endParaRPr>
          </a:p>
          <a:p>
            <a:pPr marL="355600" lvl="0" indent="-342900" algn="l" rtl="0">
              <a:lnSpc>
                <a:spcPct val="100000"/>
              </a:lnSpc>
              <a:spcBef>
                <a:spcPts val="680"/>
              </a:spcBef>
              <a:spcAft>
                <a:spcPts val="0"/>
              </a:spcAft>
              <a:buSzPts val="2400"/>
              <a:buFont typeface="Red Hat Display"/>
              <a:buChar char="•"/>
            </a:pPr>
            <a:r>
              <a:rPr lang="en-US" sz="2400" dirty="0">
                <a:latin typeface="Red Hat Display"/>
                <a:ea typeface="Red Hat Display"/>
                <a:cs typeface="Red Hat Display"/>
                <a:sym typeface="Red Hat Display"/>
              </a:rPr>
              <a:t>12U: Looking for volunteers</a:t>
            </a:r>
            <a:endParaRPr sz="2400" dirty="0">
              <a:latin typeface="Red Hat Display"/>
              <a:ea typeface="Red Hat Display"/>
              <a:cs typeface="Red Hat Display"/>
              <a:sym typeface="Red Hat Display"/>
            </a:endParaRPr>
          </a:p>
          <a:p>
            <a:pPr marL="355600" lvl="0" indent="-342900" algn="l" rtl="0">
              <a:lnSpc>
                <a:spcPct val="100000"/>
              </a:lnSpc>
              <a:spcBef>
                <a:spcPts val="680"/>
              </a:spcBef>
              <a:spcAft>
                <a:spcPts val="0"/>
              </a:spcAft>
              <a:buSzPts val="2400"/>
              <a:buFont typeface="Red Hat Display"/>
              <a:buChar char="•"/>
            </a:pPr>
            <a:r>
              <a:rPr lang="en-US" sz="2400" dirty="0">
                <a:latin typeface="Red Hat Display"/>
                <a:ea typeface="Red Hat Display"/>
                <a:cs typeface="Red Hat Display"/>
                <a:sym typeface="Red Hat Display"/>
              </a:rPr>
              <a:t>14U:Hunter, Aiden, and Max</a:t>
            </a:r>
            <a:endParaRPr sz="2400" dirty="0">
              <a:latin typeface="Red Hat Display"/>
              <a:ea typeface="Red Hat Display"/>
              <a:cs typeface="Red Hat Display"/>
              <a:sym typeface="Red Hat Display"/>
            </a:endParaRPr>
          </a:p>
          <a:p>
            <a:pPr marL="457200" lvl="0" indent="0" algn="l" rtl="0">
              <a:lnSpc>
                <a:spcPct val="100000"/>
              </a:lnSpc>
              <a:spcBef>
                <a:spcPts val="680"/>
              </a:spcBef>
              <a:spcAft>
                <a:spcPts val="0"/>
              </a:spcAft>
              <a:buNone/>
            </a:pPr>
            <a:endParaRPr sz="2400" dirty="0">
              <a:latin typeface="Red Hat Display"/>
              <a:ea typeface="Red Hat Display"/>
              <a:cs typeface="Red Hat Display"/>
              <a:sym typeface="Red Hat Display"/>
            </a:endParaRPr>
          </a:p>
          <a:p>
            <a:pPr marL="12700" lvl="0" indent="0" algn="l" rtl="0">
              <a:lnSpc>
                <a:spcPct val="100000"/>
              </a:lnSpc>
              <a:spcBef>
                <a:spcPts val="680"/>
              </a:spcBef>
              <a:spcAft>
                <a:spcPts val="0"/>
              </a:spcAft>
              <a:buNone/>
            </a:pPr>
            <a:r>
              <a:rPr lang="en-US" sz="2400" u="sng" dirty="0">
                <a:latin typeface="Red Hat Display"/>
                <a:ea typeface="Red Hat Display"/>
                <a:cs typeface="Red Hat Display"/>
                <a:sym typeface="Red Hat Display"/>
              </a:rPr>
              <a:t>Girls Coaches</a:t>
            </a:r>
            <a:r>
              <a:rPr lang="en-US" sz="2400" dirty="0">
                <a:latin typeface="Red Hat Display"/>
                <a:ea typeface="Red Hat Display"/>
                <a:cs typeface="Red Hat Display"/>
                <a:sym typeface="Red Hat Display"/>
              </a:rPr>
              <a:t>  </a:t>
            </a:r>
            <a:endParaRPr dirty="0"/>
          </a:p>
          <a:p>
            <a:pPr marL="354965" lvl="0" indent="-342265" algn="l" rtl="0">
              <a:lnSpc>
                <a:spcPct val="100000"/>
              </a:lnSpc>
              <a:spcBef>
                <a:spcPts val="680"/>
              </a:spcBef>
              <a:spcAft>
                <a:spcPts val="0"/>
              </a:spcAft>
              <a:buSzPts val="2400"/>
              <a:buFont typeface="Arial"/>
              <a:buChar char="•"/>
            </a:pPr>
            <a:r>
              <a:rPr lang="en-US" sz="2400" dirty="0">
                <a:latin typeface="Red Hat Display"/>
                <a:ea typeface="Red Hat Display"/>
                <a:cs typeface="Red Hat Display"/>
                <a:sym typeface="Red Hat Display"/>
              </a:rPr>
              <a:t>Cheris Congo  </a:t>
            </a:r>
            <a:endParaRPr dirty="0"/>
          </a:p>
          <a:p>
            <a:pPr marL="354965" lvl="0" indent="-342265" algn="l" rtl="0">
              <a:lnSpc>
                <a:spcPct val="100000"/>
              </a:lnSpc>
              <a:spcBef>
                <a:spcPts val="680"/>
              </a:spcBef>
              <a:spcAft>
                <a:spcPts val="0"/>
              </a:spcAft>
              <a:buSzPts val="2400"/>
              <a:buFont typeface="Arial"/>
              <a:buChar char="•"/>
            </a:pPr>
            <a:r>
              <a:rPr lang="en-US" sz="2400" dirty="0">
                <a:latin typeface="Red Hat Display"/>
                <a:ea typeface="Red Hat Display"/>
                <a:cs typeface="Red Hat Display"/>
                <a:sym typeface="Red Hat Display"/>
              </a:rPr>
              <a:t>Emily </a:t>
            </a:r>
            <a:r>
              <a:rPr lang="en-US" sz="2400" dirty="0" err="1">
                <a:latin typeface="Red Hat Display"/>
                <a:ea typeface="Red Hat Display"/>
                <a:cs typeface="Red Hat Display"/>
                <a:sym typeface="Red Hat Display"/>
              </a:rPr>
              <a:t>Podgorni</a:t>
            </a:r>
            <a:r>
              <a:rPr lang="en-US" sz="2400" dirty="0">
                <a:latin typeface="Red Hat Display"/>
                <a:ea typeface="Red Hat Display"/>
                <a:cs typeface="Red Hat Display"/>
                <a:sym typeface="Red Hat Display"/>
              </a:rPr>
              <a:t>  </a:t>
            </a:r>
            <a:endParaRPr sz="2400" dirty="0">
              <a:latin typeface="Red Hat Display"/>
              <a:ea typeface="Red Hat Display"/>
              <a:cs typeface="Red Hat Display"/>
              <a:sym typeface="Red Hat Display"/>
            </a:endParaRPr>
          </a:p>
        </p:txBody>
      </p:sp>
      <p:sp>
        <p:nvSpPr>
          <p:cNvPr id="70" name="Google Shape;70;p4"/>
          <p:cNvSpPr txBox="1">
            <a:spLocks noGrp="1"/>
          </p:cNvSpPr>
          <p:nvPr>
            <p:ph type="title"/>
          </p:nvPr>
        </p:nvSpPr>
        <p:spPr>
          <a:xfrm>
            <a:off x="596137" y="289940"/>
            <a:ext cx="7951724" cy="55399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Introduction </a:t>
            </a:r>
            <a:endParaRPr/>
          </a:p>
        </p:txBody>
      </p:sp>
      <p:pic>
        <p:nvPicPr>
          <p:cNvPr id="71" name="Google Shape;71;p4"/>
          <p:cNvPicPr preferRelativeResize="0"/>
          <p:nvPr/>
        </p:nvPicPr>
        <p:blipFill rotWithShape="1">
          <a:blip r:embed="rId5">
            <a:alphaModFix/>
          </a:blip>
          <a:srcRect/>
          <a:stretch/>
        </p:blipFill>
        <p:spPr>
          <a:xfrm>
            <a:off x="6914002" y="4953000"/>
            <a:ext cx="2045909" cy="1816154"/>
          </a:xfrm>
          <a:prstGeom prst="rect">
            <a:avLst/>
          </a:prstGeom>
          <a:noFill/>
          <a:ln>
            <a:noFill/>
          </a:ln>
        </p:spPr>
      </p:pic>
      <p:sp>
        <p:nvSpPr>
          <p:cNvPr id="3" name="Slide Number Placeholder 2">
            <a:extLst>
              <a:ext uri="{FF2B5EF4-FFF2-40B4-BE49-F238E27FC236}">
                <a16:creationId xmlns:a16="http://schemas.microsoft.com/office/drawing/2014/main" id="{71F5D54D-A7A2-360A-B9E9-9FA5D40E04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268"/>
        <p:cNvGrpSpPr/>
        <p:nvPr/>
      </p:nvGrpSpPr>
      <p:grpSpPr>
        <a:xfrm>
          <a:off x="0" y="0"/>
          <a:ext cx="0" cy="0"/>
          <a:chOff x="0" y="0"/>
          <a:chExt cx="0" cy="0"/>
        </a:xfrm>
      </p:grpSpPr>
      <p:sp>
        <p:nvSpPr>
          <p:cNvPr id="269" name="Google Shape;269;p34"/>
          <p:cNvSpPr txBox="1">
            <a:spLocks noGrp="1"/>
          </p:cNvSpPr>
          <p:nvPr>
            <p:ph type="title"/>
          </p:nvPr>
        </p:nvSpPr>
        <p:spPr>
          <a:xfrm>
            <a:off x="709066" y="1637741"/>
            <a:ext cx="3308985" cy="2708275"/>
          </a:xfrm>
          <a:prstGeom prst="rect">
            <a:avLst/>
          </a:prstGeom>
          <a:noFill/>
          <a:ln>
            <a:noFill/>
          </a:ln>
        </p:spPr>
        <p:txBody>
          <a:bodyPr spcFirstLastPara="1" wrap="square" lIns="0" tIns="12050" rIns="0" bIns="0" anchor="t" anchorCtr="0">
            <a:spAutoFit/>
          </a:bodyPr>
          <a:lstStyle/>
          <a:p>
            <a:pPr marL="640080" marR="5080" lvl="0" indent="-628015" algn="l" rtl="0">
              <a:lnSpc>
                <a:spcPct val="100000"/>
              </a:lnSpc>
              <a:spcBef>
                <a:spcPts val="0"/>
              </a:spcBef>
              <a:spcAft>
                <a:spcPts val="0"/>
              </a:spcAft>
              <a:buNone/>
            </a:pPr>
            <a:r>
              <a:rPr lang="en-US" sz="8800" b="1" u="none" dirty="0">
                <a:latin typeface="Calibri"/>
                <a:ea typeface="Calibri"/>
                <a:cs typeface="Calibri"/>
                <a:sym typeface="Calibri"/>
              </a:rPr>
              <a:t>THANK YOU</a:t>
            </a:r>
            <a:endParaRPr sz="8800"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p5"/>
          <p:cNvSpPr/>
          <p:nvPr/>
        </p:nvSpPr>
        <p:spPr>
          <a:xfrm>
            <a:off x="0" y="0"/>
            <a:ext cx="9141713" cy="6858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pic>
        <p:nvPicPr>
          <p:cNvPr id="77" name="Google Shape;77;p5"/>
          <p:cNvPicPr preferRelativeResize="0"/>
          <p:nvPr/>
        </p:nvPicPr>
        <p:blipFill rotWithShape="1">
          <a:blip r:embed="rId3">
            <a:alphaModFix/>
          </a:blip>
          <a:srcRect/>
          <a:stretch/>
        </p:blipFill>
        <p:spPr>
          <a:xfrm>
            <a:off x="6551382" y="4495800"/>
            <a:ext cx="2568560" cy="2280112"/>
          </a:xfrm>
          <a:prstGeom prst="rect">
            <a:avLst/>
          </a:prstGeom>
          <a:noFill/>
          <a:ln>
            <a:noFill/>
          </a:ln>
        </p:spPr>
      </p:pic>
      <p:pic>
        <p:nvPicPr>
          <p:cNvPr id="78" name="Google Shape;78;p5"/>
          <p:cNvPicPr preferRelativeResize="0"/>
          <p:nvPr/>
        </p:nvPicPr>
        <p:blipFill rotWithShape="1">
          <a:blip r:embed="rId4">
            <a:alphaModFix/>
          </a:blip>
          <a:srcRect/>
          <a:stretch/>
        </p:blipFill>
        <p:spPr>
          <a:xfrm>
            <a:off x="199659" y="457200"/>
            <a:ext cx="5515625" cy="4343400"/>
          </a:xfrm>
          <a:prstGeom prst="rect">
            <a:avLst/>
          </a:prstGeom>
          <a:noFill/>
          <a:ln>
            <a:noFill/>
          </a:ln>
        </p:spPr>
      </p:pic>
      <p:sp>
        <p:nvSpPr>
          <p:cNvPr id="3" name="Slide Number Placeholder 2">
            <a:extLst>
              <a:ext uri="{FF2B5EF4-FFF2-40B4-BE49-F238E27FC236}">
                <a16:creationId xmlns:a16="http://schemas.microsoft.com/office/drawing/2014/main" id="{1835B2A4-F10D-5D64-797F-407C33470C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6137" y="289940"/>
            <a:ext cx="7951724" cy="1116025"/>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a:t> Oregon Youth Lacrosse 	</a:t>
            </a:r>
            <a:endParaRPr/>
          </a:p>
        </p:txBody>
      </p:sp>
      <p:sp>
        <p:nvSpPr>
          <p:cNvPr id="84" name="Google Shape;84;p6"/>
          <p:cNvSpPr txBox="1"/>
          <p:nvPr/>
        </p:nvSpPr>
        <p:spPr>
          <a:xfrm>
            <a:off x="688340" y="1617344"/>
            <a:ext cx="8303260" cy="4295407"/>
          </a:xfrm>
          <a:prstGeom prst="rect">
            <a:avLst/>
          </a:prstGeom>
          <a:noFill/>
          <a:ln>
            <a:noFill/>
          </a:ln>
        </p:spPr>
        <p:txBody>
          <a:bodyPr spcFirstLastPara="1" wrap="square" lIns="0" tIns="12050" rIns="0" bIns="0" anchor="t" anchorCtr="0">
            <a:spAutoFit/>
          </a:bodyPr>
          <a:lstStyle/>
          <a:p>
            <a:pPr marL="355600" marR="508000" lvl="0" indent="-343535" algn="l" rtl="0">
              <a:lnSpc>
                <a:spcPct val="100000"/>
              </a:lnSpc>
              <a:spcBef>
                <a:spcPts val="0"/>
              </a:spcBef>
              <a:spcAft>
                <a:spcPts val="0"/>
              </a:spcAft>
              <a:buSzPts val="2000"/>
              <a:buFont typeface="Arial"/>
              <a:buChar char="•"/>
            </a:pPr>
            <a:r>
              <a:rPr lang="en-US" sz="2000">
                <a:latin typeface="Red Hat Display"/>
                <a:ea typeface="Red Hat Display"/>
                <a:cs typeface="Red Hat Display"/>
                <a:sym typeface="Red Hat Display"/>
              </a:rPr>
              <a:t>We are a program made up of players, coaches, volunteers, parent/guardians</a:t>
            </a:r>
            <a:endParaRPr sz="2000">
              <a:latin typeface="Red Hat Display"/>
              <a:ea typeface="Red Hat Display"/>
              <a:cs typeface="Red Hat Display"/>
              <a:sym typeface="Red Hat Display"/>
            </a:endParaRPr>
          </a:p>
          <a:p>
            <a:pPr marL="0" lvl="0" indent="0" algn="l" rtl="0">
              <a:lnSpc>
                <a:spcPct val="100000"/>
              </a:lnSpc>
              <a:spcBef>
                <a:spcPts val="55"/>
              </a:spcBef>
              <a:spcAft>
                <a:spcPts val="0"/>
              </a:spcAft>
              <a:buSzPts val="2000"/>
              <a:buFont typeface="Arial"/>
              <a:buNone/>
            </a:pPr>
            <a:endParaRPr sz="2000">
              <a:latin typeface="Red Hat Display"/>
              <a:ea typeface="Red Hat Display"/>
              <a:cs typeface="Red Hat Display"/>
              <a:sym typeface="Red Hat Display"/>
            </a:endParaRPr>
          </a:p>
          <a:p>
            <a:pPr marL="355600" lvl="0" indent="-342900" algn="l" rtl="0">
              <a:lnSpc>
                <a:spcPct val="100000"/>
              </a:lnSpc>
              <a:spcBef>
                <a:spcPts val="0"/>
              </a:spcBef>
              <a:spcAft>
                <a:spcPts val="0"/>
              </a:spcAft>
              <a:buSzPts val="2000"/>
              <a:buFont typeface="Arial"/>
              <a:buChar char="•"/>
            </a:pPr>
            <a:r>
              <a:rPr lang="en-US" sz="2000">
                <a:latin typeface="Red Hat Display"/>
                <a:ea typeface="Red Hat Display"/>
                <a:cs typeface="Red Hat Display"/>
                <a:sym typeface="Red Hat Display"/>
              </a:rPr>
              <a:t>Designed to create consistent experience for everyone in the</a:t>
            </a:r>
            <a:endParaRPr sz="2000">
              <a:latin typeface="Red Hat Display"/>
              <a:ea typeface="Red Hat Display"/>
              <a:cs typeface="Red Hat Display"/>
              <a:sym typeface="Red Hat Display"/>
            </a:endParaRPr>
          </a:p>
          <a:p>
            <a:pPr marL="355600" lvl="0" indent="0" algn="l" rtl="0">
              <a:lnSpc>
                <a:spcPct val="100000"/>
              </a:lnSpc>
              <a:spcBef>
                <a:spcPts val="5"/>
              </a:spcBef>
              <a:spcAft>
                <a:spcPts val="0"/>
              </a:spcAft>
              <a:buNone/>
            </a:pPr>
            <a:r>
              <a:rPr lang="en-US" sz="2000">
                <a:latin typeface="Red Hat Display"/>
                <a:ea typeface="Red Hat Display"/>
                <a:cs typeface="Red Hat Display"/>
                <a:sym typeface="Red Hat Display"/>
              </a:rPr>
              <a:t>program</a:t>
            </a:r>
            <a:endParaRPr sz="2000">
              <a:latin typeface="Red Hat Display"/>
              <a:ea typeface="Red Hat Display"/>
              <a:cs typeface="Red Hat Display"/>
              <a:sym typeface="Red Hat Display"/>
            </a:endParaRPr>
          </a:p>
          <a:p>
            <a:pPr marL="0" lvl="0" indent="0" algn="l" rtl="0">
              <a:lnSpc>
                <a:spcPct val="100000"/>
              </a:lnSpc>
              <a:spcBef>
                <a:spcPts val="50"/>
              </a:spcBef>
              <a:spcAft>
                <a:spcPts val="0"/>
              </a:spcAft>
              <a:buNone/>
            </a:pPr>
            <a:endParaRPr sz="2000">
              <a:latin typeface="Red Hat Display"/>
              <a:ea typeface="Red Hat Display"/>
              <a:cs typeface="Red Hat Display"/>
              <a:sym typeface="Red Hat Display"/>
            </a:endParaRPr>
          </a:p>
          <a:p>
            <a:pPr marL="355600" lvl="0" indent="-342900" algn="l" rtl="0">
              <a:lnSpc>
                <a:spcPct val="100000"/>
              </a:lnSpc>
              <a:spcBef>
                <a:spcPts val="5"/>
              </a:spcBef>
              <a:spcAft>
                <a:spcPts val="0"/>
              </a:spcAft>
              <a:buSzPts val="2000"/>
              <a:buFont typeface="Arial"/>
              <a:buChar char="•"/>
            </a:pPr>
            <a:r>
              <a:rPr lang="en-US" sz="2000">
                <a:latin typeface="Red Hat Display"/>
                <a:ea typeface="Red Hat Display"/>
                <a:cs typeface="Red Hat Display"/>
                <a:sym typeface="Red Hat Display"/>
              </a:rPr>
              <a:t>Developmental program emphasis, more than winning or losing</a:t>
            </a:r>
            <a:endParaRPr sz="2000">
              <a:latin typeface="Red Hat Display"/>
              <a:ea typeface="Red Hat Display"/>
              <a:cs typeface="Red Hat Display"/>
              <a:sym typeface="Red Hat Display"/>
            </a:endParaRPr>
          </a:p>
          <a:p>
            <a:pPr marL="0" lvl="0" indent="0" algn="l" rtl="0">
              <a:lnSpc>
                <a:spcPct val="100000"/>
              </a:lnSpc>
              <a:spcBef>
                <a:spcPts val="35"/>
              </a:spcBef>
              <a:spcAft>
                <a:spcPts val="0"/>
              </a:spcAft>
              <a:buSzPts val="2000"/>
              <a:buFont typeface="Arial"/>
              <a:buNone/>
            </a:pPr>
            <a:endParaRPr sz="2000">
              <a:latin typeface="Red Hat Display"/>
              <a:ea typeface="Red Hat Display"/>
              <a:cs typeface="Red Hat Display"/>
              <a:sym typeface="Red Hat Display"/>
            </a:endParaRPr>
          </a:p>
          <a:p>
            <a:pPr marL="355600" lvl="0" indent="-342900" algn="l" rtl="0">
              <a:lnSpc>
                <a:spcPct val="100000"/>
              </a:lnSpc>
              <a:spcBef>
                <a:spcPts val="0"/>
              </a:spcBef>
              <a:spcAft>
                <a:spcPts val="0"/>
              </a:spcAft>
              <a:buSzPts val="2000"/>
              <a:buFont typeface="Arial"/>
              <a:buChar char="•"/>
            </a:pPr>
            <a:r>
              <a:rPr lang="en-US" sz="2000">
                <a:latin typeface="Red Hat Display"/>
                <a:ea typeface="Red Hat Display"/>
                <a:cs typeface="Red Hat Display"/>
                <a:sym typeface="Red Hat Display"/>
              </a:rPr>
              <a:t>Players participate for various reasons</a:t>
            </a:r>
            <a:endParaRPr sz="2000">
              <a:latin typeface="Red Hat Display"/>
              <a:ea typeface="Red Hat Display"/>
              <a:cs typeface="Red Hat Display"/>
              <a:sym typeface="Red Hat Display"/>
            </a:endParaRPr>
          </a:p>
          <a:p>
            <a:pPr marL="756285" lvl="1" indent="-286385" algn="l" rtl="0">
              <a:lnSpc>
                <a:spcPct val="100000"/>
              </a:lnSpc>
              <a:spcBef>
                <a:spcPts val="465"/>
              </a:spcBef>
              <a:spcAft>
                <a:spcPts val="0"/>
              </a:spcAft>
              <a:buSzPts val="2000"/>
              <a:buFont typeface="Arial"/>
              <a:buChar char="–"/>
            </a:pPr>
            <a:r>
              <a:rPr lang="en-US" sz="2000">
                <a:latin typeface="Red Hat Display"/>
                <a:ea typeface="Red Hat Display"/>
                <a:cs typeface="Red Hat Display"/>
                <a:sym typeface="Red Hat Display"/>
              </a:rPr>
              <a:t>Learn lacrosse </a:t>
            </a:r>
            <a:endParaRPr/>
          </a:p>
          <a:p>
            <a:pPr marL="756285" lvl="1" indent="-286385" algn="l" rtl="0">
              <a:lnSpc>
                <a:spcPct val="100000"/>
              </a:lnSpc>
              <a:spcBef>
                <a:spcPts val="465"/>
              </a:spcBef>
              <a:spcAft>
                <a:spcPts val="0"/>
              </a:spcAft>
              <a:buSzPts val="2000"/>
              <a:buFont typeface="Arial"/>
              <a:buChar char="–"/>
            </a:pPr>
            <a:r>
              <a:rPr lang="en-US" sz="2000">
                <a:latin typeface="Red Hat Display"/>
                <a:ea typeface="Red Hat Display"/>
                <a:cs typeface="Red Hat Display"/>
                <a:sym typeface="Red Hat Display"/>
              </a:rPr>
              <a:t>Love lacrosse </a:t>
            </a:r>
            <a:endParaRPr sz="2000">
              <a:latin typeface="Red Hat Display"/>
              <a:ea typeface="Red Hat Display"/>
              <a:cs typeface="Red Hat Display"/>
              <a:sym typeface="Red Hat Display"/>
            </a:endParaRPr>
          </a:p>
          <a:p>
            <a:pPr marL="756285" lvl="1" indent="-286385" algn="l" rtl="0">
              <a:lnSpc>
                <a:spcPct val="100000"/>
              </a:lnSpc>
              <a:spcBef>
                <a:spcPts val="459"/>
              </a:spcBef>
              <a:spcAft>
                <a:spcPts val="0"/>
              </a:spcAft>
              <a:buSzPts val="2000"/>
              <a:buFont typeface="Arial"/>
              <a:buChar char="–"/>
            </a:pPr>
            <a:r>
              <a:rPr lang="en-US" sz="2000">
                <a:latin typeface="Red Hat Display"/>
                <a:ea typeface="Red Hat Display"/>
                <a:cs typeface="Red Hat Display"/>
                <a:sym typeface="Red Hat Display"/>
              </a:rPr>
              <a:t>Want to hang out with friends</a:t>
            </a:r>
            <a:endParaRPr sz="2000">
              <a:latin typeface="Red Hat Display"/>
              <a:ea typeface="Red Hat Display"/>
              <a:cs typeface="Red Hat Display"/>
              <a:sym typeface="Red Hat Display"/>
            </a:endParaRPr>
          </a:p>
          <a:p>
            <a:pPr marL="756285" lvl="1" indent="-286385" algn="l" rtl="0">
              <a:lnSpc>
                <a:spcPct val="100000"/>
              </a:lnSpc>
              <a:spcBef>
                <a:spcPts val="455"/>
              </a:spcBef>
              <a:spcAft>
                <a:spcPts val="0"/>
              </a:spcAft>
              <a:buSzPts val="2000"/>
              <a:buFont typeface="Arial"/>
              <a:buChar char="–"/>
            </a:pPr>
            <a:r>
              <a:rPr lang="en-US" sz="2000">
                <a:latin typeface="Red Hat Display"/>
                <a:ea typeface="Red Hat Display"/>
                <a:cs typeface="Red Hat Display"/>
                <a:sym typeface="Red Hat Display"/>
              </a:rPr>
              <a:t>Favorite new spring sport </a:t>
            </a:r>
            <a:endParaRPr sz="2000">
              <a:latin typeface="Red Hat Display"/>
              <a:ea typeface="Red Hat Display"/>
              <a:cs typeface="Red Hat Display"/>
              <a:sym typeface="Red Hat Display"/>
            </a:endParaRPr>
          </a:p>
        </p:txBody>
      </p:sp>
      <p:sp>
        <p:nvSpPr>
          <p:cNvPr id="3" name="Slide Number Placeholder 2">
            <a:extLst>
              <a:ext uri="{FF2B5EF4-FFF2-40B4-BE49-F238E27FC236}">
                <a16:creationId xmlns:a16="http://schemas.microsoft.com/office/drawing/2014/main" id="{353F0CF2-7463-BB02-7390-50A031C634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7"/>
          <p:cNvSpPr txBox="1"/>
          <p:nvPr/>
        </p:nvSpPr>
        <p:spPr>
          <a:xfrm>
            <a:off x="365076" y="566939"/>
            <a:ext cx="7617600" cy="5663079"/>
          </a:xfrm>
          <a:prstGeom prst="rect">
            <a:avLst/>
          </a:prstGeom>
          <a:noFill/>
          <a:ln>
            <a:noFill/>
          </a:ln>
        </p:spPr>
        <p:txBody>
          <a:bodyPr spcFirstLastPara="1" wrap="square" lIns="0" tIns="86350" rIns="0" bIns="0" anchor="t" anchorCtr="0">
            <a:spAutoFit/>
          </a:bodyPr>
          <a:lstStyle/>
          <a:p>
            <a:pPr marL="12700" lvl="0" indent="0" algn="l" rtl="0">
              <a:lnSpc>
                <a:spcPct val="100000"/>
              </a:lnSpc>
              <a:spcBef>
                <a:spcPts val="0"/>
              </a:spcBef>
              <a:spcAft>
                <a:spcPts val="0"/>
              </a:spcAft>
              <a:buNone/>
            </a:pPr>
            <a:endParaRPr sz="2800" dirty="0">
              <a:latin typeface="Red Hat Display"/>
              <a:ea typeface="Red Hat Display"/>
              <a:cs typeface="Red Hat Display"/>
              <a:sym typeface="Red Hat Display"/>
            </a:endParaRPr>
          </a:p>
          <a:p>
            <a:pPr marL="354965" lvl="0" indent="-342265" algn="l" rtl="0">
              <a:lnSpc>
                <a:spcPct val="100000"/>
              </a:lnSpc>
              <a:spcBef>
                <a:spcPts val="680"/>
              </a:spcBef>
              <a:spcAft>
                <a:spcPts val="0"/>
              </a:spcAft>
              <a:buSzPts val="2800"/>
              <a:buFont typeface="Arial"/>
              <a:buChar char="•"/>
            </a:pPr>
            <a:r>
              <a:rPr lang="en-US" sz="2800" u="sng" dirty="0">
                <a:solidFill>
                  <a:schemeClr val="hlink"/>
                </a:solidFill>
                <a:latin typeface="Red Hat Display"/>
                <a:ea typeface="Red Hat Display"/>
                <a:cs typeface="Red Hat Display"/>
                <a:sym typeface="Red Hat Display"/>
                <a:hlinkClick r:id="rId3"/>
              </a:rPr>
              <a:t>President</a:t>
            </a:r>
            <a:r>
              <a:rPr lang="en-US" sz="2800" dirty="0">
                <a:latin typeface="Red Hat Display"/>
                <a:ea typeface="Red Hat Display"/>
                <a:cs typeface="Red Hat Display"/>
                <a:sym typeface="Red Hat Display"/>
              </a:rPr>
              <a:t> – Amy Cameron </a:t>
            </a:r>
            <a:endParaRPr sz="2800" dirty="0"/>
          </a:p>
          <a:p>
            <a:pPr marL="354965" lvl="0" indent="-342265" algn="l" rtl="0">
              <a:lnSpc>
                <a:spcPct val="100000"/>
              </a:lnSpc>
              <a:spcBef>
                <a:spcPts val="680"/>
              </a:spcBef>
              <a:spcAft>
                <a:spcPts val="0"/>
              </a:spcAft>
              <a:buSzPts val="2800"/>
              <a:buFont typeface="Arial"/>
              <a:buChar char="•"/>
            </a:pPr>
            <a:r>
              <a:rPr lang="en-US" sz="2800" u="sng" dirty="0">
                <a:solidFill>
                  <a:schemeClr val="hlink"/>
                </a:solidFill>
                <a:latin typeface="Red Hat Display"/>
                <a:ea typeface="Red Hat Display"/>
                <a:cs typeface="Red Hat Display"/>
                <a:sym typeface="Red Hat Display"/>
                <a:hlinkClick r:id="rId4"/>
              </a:rPr>
              <a:t>Vice President</a:t>
            </a:r>
            <a:r>
              <a:rPr lang="en-US" sz="2800" dirty="0">
                <a:latin typeface="Red Hat Display"/>
                <a:ea typeface="Red Hat Display"/>
                <a:cs typeface="Red Hat Display"/>
                <a:sym typeface="Red Hat Display"/>
              </a:rPr>
              <a:t> – Laura </a:t>
            </a:r>
            <a:r>
              <a:rPr lang="en-US" sz="2800" dirty="0" err="1">
                <a:latin typeface="Red Hat Display"/>
                <a:ea typeface="Red Hat Display"/>
                <a:cs typeface="Red Hat Display"/>
                <a:sym typeface="Red Hat Display"/>
              </a:rPr>
              <a:t>Shtaida</a:t>
            </a:r>
            <a:r>
              <a:rPr lang="en-US" sz="2800" dirty="0">
                <a:latin typeface="Red Hat Display"/>
                <a:ea typeface="Red Hat Display"/>
                <a:cs typeface="Red Hat Display"/>
                <a:sym typeface="Red Hat Display"/>
              </a:rPr>
              <a:t> </a:t>
            </a:r>
            <a:endParaRPr sz="2800" dirty="0"/>
          </a:p>
          <a:p>
            <a:pPr marL="354965" lvl="0" indent="-342265" algn="l" rtl="0">
              <a:lnSpc>
                <a:spcPct val="100000"/>
              </a:lnSpc>
              <a:spcBef>
                <a:spcPts val="680"/>
              </a:spcBef>
              <a:spcAft>
                <a:spcPts val="0"/>
              </a:spcAft>
              <a:buSzPts val="2800"/>
              <a:buFont typeface="Arial"/>
              <a:buChar char="•"/>
            </a:pPr>
            <a:r>
              <a:rPr lang="en-US" sz="2800" u="sng" dirty="0">
                <a:solidFill>
                  <a:schemeClr val="hlink"/>
                </a:solidFill>
                <a:latin typeface="Red Hat Display"/>
                <a:ea typeface="Red Hat Display"/>
                <a:cs typeface="Red Hat Display"/>
                <a:sym typeface="Red Hat Display"/>
                <a:hlinkClick r:id="rId5"/>
              </a:rPr>
              <a:t>Secretary</a:t>
            </a:r>
            <a:r>
              <a:rPr lang="en-US" sz="2800" dirty="0">
                <a:latin typeface="Red Hat Display"/>
                <a:ea typeface="Red Hat Display"/>
                <a:cs typeface="Red Hat Display"/>
                <a:sym typeface="Red Hat Display"/>
              </a:rPr>
              <a:t> – Becky </a:t>
            </a:r>
            <a:r>
              <a:rPr lang="en-US" sz="2800" dirty="0" err="1">
                <a:latin typeface="Red Hat Display"/>
                <a:ea typeface="Red Hat Display"/>
                <a:cs typeface="Red Hat Display"/>
                <a:sym typeface="Red Hat Display"/>
              </a:rPr>
              <a:t>Rothering</a:t>
            </a:r>
            <a:r>
              <a:rPr lang="en-US" sz="2800" dirty="0">
                <a:latin typeface="Red Hat Display"/>
                <a:ea typeface="Red Hat Display"/>
                <a:cs typeface="Red Hat Display"/>
                <a:sym typeface="Red Hat Display"/>
              </a:rPr>
              <a:t> </a:t>
            </a:r>
            <a:endParaRPr sz="2800" dirty="0"/>
          </a:p>
          <a:p>
            <a:pPr marL="354965" lvl="0" indent="-342265" algn="l" rtl="0">
              <a:lnSpc>
                <a:spcPct val="100000"/>
              </a:lnSpc>
              <a:spcBef>
                <a:spcPts val="680"/>
              </a:spcBef>
              <a:spcAft>
                <a:spcPts val="0"/>
              </a:spcAft>
              <a:buSzPts val="2400"/>
              <a:buFont typeface="Arial"/>
              <a:buChar char="•"/>
            </a:pPr>
            <a:r>
              <a:rPr lang="en-US" sz="2800" u="sng" dirty="0">
                <a:solidFill>
                  <a:schemeClr val="hlink"/>
                </a:solidFill>
                <a:latin typeface="Red Hat Display"/>
                <a:ea typeface="Red Hat Display"/>
                <a:cs typeface="Red Hat Display"/>
                <a:sym typeface="Red Hat Display"/>
                <a:hlinkClick r:id="rId6"/>
              </a:rPr>
              <a:t>Treasurer</a:t>
            </a:r>
            <a:r>
              <a:rPr lang="en-US" sz="2800" dirty="0">
                <a:latin typeface="Red Hat Display"/>
                <a:ea typeface="Red Hat Display"/>
                <a:cs typeface="Red Hat Display"/>
                <a:sym typeface="Red Hat Display"/>
              </a:rPr>
              <a:t> – Tom Grice </a:t>
            </a:r>
          </a:p>
          <a:p>
            <a:pPr marL="354965" indent="-342265">
              <a:spcBef>
                <a:spcPts val="680"/>
              </a:spcBef>
              <a:buSzPts val="2400"/>
              <a:buFont typeface="Arial"/>
              <a:buChar char="•"/>
            </a:pPr>
            <a:r>
              <a:rPr lang="en-US" sz="2800" u="sng" dirty="0">
                <a:solidFill>
                  <a:schemeClr val="hlink"/>
                </a:solidFill>
                <a:latin typeface="Red Hat Display"/>
                <a:ea typeface="Red Hat Display"/>
                <a:cs typeface="Red Hat Display"/>
                <a:sym typeface="Red Hat Display"/>
                <a:hlinkClick r:id="rId7">
                  <a:extLst>
                    <a:ext uri="{A12FA001-AC4F-418D-AE19-62706E023703}">
                      <ahyp:hlinkClr xmlns:ahyp="http://schemas.microsoft.com/office/drawing/2018/hyperlinkcolor" val="tx"/>
                    </a:ext>
                  </a:extLst>
                </a:hlinkClick>
              </a:rPr>
              <a:t>Boys Youth Director </a:t>
            </a:r>
            <a:r>
              <a:rPr lang="en-US" sz="2800" dirty="0">
                <a:latin typeface="Red Hat Display"/>
                <a:ea typeface="Red Hat Display"/>
                <a:cs typeface="Red Hat Display"/>
                <a:sym typeface="Red Hat Display"/>
              </a:rPr>
              <a:t>- Rob Carlon </a:t>
            </a:r>
          </a:p>
          <a:p>
            <a:pPr marL="354965" indent="-342265">
              <a:spcBef>
                <a:spcPts val="680"/>
              </a:spcBef>
              <a:buSzPts val="2400"/>
              <a:buFont typeface="Arial"/>
              <a:buChar char="•"/>
            </a:pPr>
            <a:r>
              <a:rPr lang="en-US" sz="2800" u="sng" dirty="0">
                <a:solidFill>
                  <a:schemeClr val="hlink"/>
                </a:solidFill>
                <a:latin typeface="Red Hat Display"/>
                <a:ea typeface="Red Hat Display"/>
                <a:cs typeface="Red Hat Display"/>
                <a:sym typeface="Red Hat Display"/>
                <a:hlinkClick r:id="rId8">
                  <a:extLst>
                    <a:ext uri="{A12FA001-AC4F-418D-AE19-62706E023703}">
                      <ahyp:hlinkClr xmlns:ahyp="http://schemas.microsoft.com/office/drawing/2018/hyperlinkcolor" val="tx"/>
                    </a:ext>
                  </a:extLst>
                </a:hlinkClick>
              </a:rPr>
              <a:t>Girls Youth Director</a:t>
            </a:r>
            <a:r>
              <a:rPr lang="en-US" sz="2800" u="sng" dirty="0">
                <a:solidFill>
                  <a:schemeClr val="hlink"/>
                </a:solidFill>
                <a:latin typeface="Red Hat Display"/>
                <a:ea typeface="Red Hat Display"/>
                <a:cs typeface="Red Hat Display"/>
                <a:sym typeface="Red Hat Display"/>
              </a:rPr>
              <a:t> </a:t>
            </a:r>
            <a:r>
              <a:rPr lang="en-US" sz="2800" dirty="0">
                <a:latin typeface="Red Hat Display"/>
                <a:ea typeface="Red Hat Display"/>
                <a:cs typeface="Red Hat Display"/>
                <a:sym typeface="Red Hat Display"/>
              </a:rPr>
              <a:t>- Joel Malak </a:t>
            </a:r>
            <a:endParaRPr lang="en-US" sz="2800" dirty="0">
              <a:latin typeface="Red Hat Display"/>
              <a:ea typeface="Red Hat Display"/>
              <a:cs typeface="Red Hat Display"/>
              <a:sym typeface="Calibri"/>
            </a:endParaRPr>
          </a:p>
          <a:p>
            <a:pPr marL="354965" lvl="0" indent="-342265" algn="l" rtl="0">
              <a:lnSpc>
                <a:spcPct val="100000"/>
              </a:lnSpc>
              <a:spcBef>
                <a:spcPts val="680"/>
              </a:spcBef>
              <a:spcAft>
                <a:spcPts val="0"/>
              </a:spcAft>
              <a:buSzPts val="2800"/>
              <a:buFont typeface="Arial"/>
              <a:buChar char="•"/>
            </a:pPr>
            <a:r>
              <a:rPr lang="en-US" sz="2800" u="sng" dirty="0">
                <a:solidFill>
                  <a:schemeClr val="hlink"/>
                </a:solidFill>
                <a:latin typeface="Red Hat Display"/>
                <a:ea typeface="Red Hat Display"/>
                <a:cs typeface="Red Hat Display"/>
                <a:sym typeface="Red Hat Display"/>
                <a:hlinkClick r:id="rId9"/>
              </a:rPr>
              <a:t>Communications Coordinator </a:t>
            </a:r>
            <a:r>
              <a:rPr lang="en-US" sz="2800" dirty="0">
                <a:latin typeface="Red Hat Display"/>
                <a:ea typeface="Red Hat Display"/>
                <a:cs typeface="Red Hat Display"/>
                <a:sym typeface="Red Hat Display"/>
              </a:rPr>
              <a:t>– Joe Mueller</a:t>
            </a:r>
            <a:endParaRPr sz="2800" dirty="0">
              <a:latin typeface="Red Hat Display"/>
              <a:ea typeface="Red Hat Display"/>
              <a:cs typeface="Red Hat Display"/>
              <a:sym typeface="Red Hat Display"/>
            </a:endParaRPr>
          </a:p>
          <a:p>
            <a:pPr marL="354965" lvl="0" indent="-164465" algn="l" rtl="0">
              <a:lnSpc>
                <a:spcPct val="100000"/>
              </a:lnSpc>
              <a:spcBef>
                <a:spcPts val="680"/>
              </a:spcBef>
              <a:spcAft>
                <a:spcPts val="0"/>
              </a:spcAft>
              <a:buSzPts val="2800"/>
              <a:buFont typeface="Arial"/>
              <a:buNone/>
            </a:pPr>
            <a:endParaRPr sz="2800" dirty="0">
              <a:latin typeface="Red Hat Display"/>
              <a:ea typeface="Red Hat Display"/>
              <a:cs typeface="Red Hat Display"/>
              <a:sym typeface="Red Hat Display"/>
            </a:endParaRPr>
          </a:p>
          <a:p>
            <a:pPr marL="12700" lvl="0" indent="0" algn="l" rtl="0">
              <a:lnSpc>
                <a:spcPct val="100000"/>
              </a:lnSpc>
              <a:spcBef>
                <a:spcPts val="680"/>
              </a:spcBef>
              <a:spcAft>
                <a:spcPts val="0"/>
              </a:spcAft>
              <a:buNone/>
            </a:pPr>
            <a:r>
              <a:rPr lang="en-US" sz="2800" dirty="0">
                <a:latin typeface="Red Hat Display"/>
                <a:ea typeface="Red Hat Display"/>
                <a:cs typeface="Red Hat Display"/>
                <a:sym typeface="Red Hat Display"/>
              </a:rPr>
              <a:t> </a:t>
            </a:r>
            <a:endParaRPr dirty="0"/>
          </a:p>
          <a:p>
            <a:pPr marL="354965" lvl="0" indent="-189865" algn="l" rtl="0">
              <a:lnSpc>
                <a:spcPct val="100000"/>
              </a:lnSpc>
              <a:spcBef>
                <a:spcPts val="680"/>
              </a:spcBef>
              <a:spcAft>
                <a:spcPts val="0"/>
              </a:spcAft>
              <a:buSzPts val="2400"/>
              <a:buFont typeface="Arial"/>
              <a:buNone/>
            </a:pPr>
            <a:endParaRPr sz="2400" dirty="0">
              <a:latin typeface="Calibri"/>
              <a:ea typeface="Calibri"/>
              <a:cs typeface="Calibri"/>
              <a:sym typeface="Calibri"/>
            </a:endParaRPr>
          </a:p>
        </p:txBody>
      </p:sp>
      <p:sp>
        <p:nvSpPr>
          <p:cNvPr id="90" name="Google Shape;90;p7"/>
          <p:cNvSpPr txBox="1">
            <a:spLocks noGrp="1"/>
          </p:cNvSpPr>
          <p:nvPr>
            <p:ph type="title"/>
          </p:nvPr>
        </p:nvSpPr>
        <p:spPr>
          <a:xfrm>
            <a:off x="596137" y="289940"/>
            <a:ext cx="7951724" cy="55399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Oregon Lacrosse Club Board</a:t>
            </a:r>
            <a:endParaRPr/>
          </a:p>
        </p:txBody>
      </p:sp>
      <p:pic>
        <p:nvPicPr>
          <p:cNvPr id="91" name="Google Shape;91;p7"/>
          <p:cNvPicPr preferRelativeResize="0"/>
          <p:nvPr/>
        </p:nvPicPr>
        <p:blipFill rotWithShape="1">
          <a:blip r:embed="rId10">
            <a:alphaModFix/>
          </a:blip>
          <a:srcRect/>
          <a:stretch/>
        </p:blipFill>
        <p:spPr>
          <a:xfrm>
            <a:off x="6914002" y="4953000"/>
            <a:ext cx="2045909" cy="1816154"/>
          </a:xfrm>
          <a:prstGeom prst="rect">
            <a:avLst/>
          </a:prstGeom>
          <a:noFill/>
          <a:ln>
            <a:noFill/>
          </a:ln>
        </p:spPr>
      </p:pic>
      <p:sp>
        <p:nvSpPr>
          <p:cNvPr id="3" name="Slide Number Placeholder 2">
            <a:extLst>
              <a:ext uri="{FF2B5EF4-FFF2-40B4-BE49-F238E27FC236}">
                <a16:creationId xmlns:a16="http://schemas.microsoft.com/office/drawing/2014/main" id="{0C159884-2624-B6E0-FCE1-C204338C2C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596137" y="289940"/>
            <a:ext cx="7951800" cy="1113600"/>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a:t> Important Links	</a:t>
            </a:r>
            <a:endParaRPr/>
          </a:p>
        </p:txBody>
      </p:sp>
      <p:sp>
        <p:nvSpPr>
          <p:cNvPr id="97" name="Google Shape;97;p8"/>
          <p:cNvSpPr txBox="1"/>
          <p:nvPr/>
        </p:nvSpPr>
        <p:spPr>
          <a:xfrm>
            <a:off x="596125" y="1870325"/>
            <a:ext cx="8302800" cy="3372718"/>
          </a:xfrm>
          <a:prstGeom prst="rect">
            <a:avLst/>
          </a:prstGeom>
          <a:noFill/>
          <a:ln>
            <a:noFill/>
          </a:ln>
        </p:spPr>
        <p:txBody>
          <a:bodyPr spcFirstLastPara="1" wrap="square" lIns="0" tIns="12700" rIns="0" bIns="0" anchor="t" anchorCtr="0">
            <a:spAutoFit/>
          </a:bodyPr>
          <a:lstStyle/>
          <a:p>
            <a:pPr marL="457200" lvl="0" indent="-381000" algn="l" rtl="0">
              <a:lnSpc>
                <a:spcPct val="100000"/>
              </a:lnSpc>
              <a:spcBef>
                <a:spcPts val="0"/>
              </a:spcBef>
              <a:spcAft>
                <a:spcPts val="0"/>
              </a:spcAft>
              <a:buSzPts val="2400"/>
              <a:buChar char="●"/>
            </a:pPr>
            <a:r>
              <a:rPr lang="en-US" sz="2400" dirty="0"/>
              <a:t>Oregon Lacrosse Club: </a:t>
            </a:r>
            <a:endParaRPr sz="2400" dirty="0"/>
          </a:p>
          <a:p>
            <a:pPr marL="533400" lvl="1" algn="l" rtl="0">
              <a:lnSpc>
                <a:spcPct val="100000"/>
              </a:lnSpc>
              <a:spcBef>
                <a:spcPts val="0"/>
              </a:spcBef>
              <a:spcAft>
                <a:spcPts val="0"/>
              </a:spcAft>
              <a:buSzPts val="2400"/>
            </a:pPr>
            <a:r>
              <a:rPr lang="en-US" sz="2400" u="sng" dirty="0">
                <a:solidFill>
                  <a:schemeClr val="hlink"/>
                </a:solidFill>
                <a:latin typeface="Calibri"/>
                <a:ea typeface="Calibri"/>
                <a:cs typeface="Calibri"/>
                <a:sym typeface="Calibri"/>
                <a:hlinkClick r:id="rId3"/>
              </a:rPr>
              <a:t>https://www.oregonlacrosseclub.com/</a:t>
            </a:r>
            <a:endParaRPr lang="en-US" sz="2400" u="sng" dirty="0">
              <a:solidFill>
                <a:schemeClr val="hlink"/>
              </a:solidFill>
              <a:latin typeface="Calibri"/>
              <a:ea typeface="Calibri"/>
              <a:cs typeface="Calibri"/>
              <a:sym typeface="Calibri"/>
            </a:endParaRPr>
          </a:p>
          <a:p>
            <a:pPr marL="533400" lvl="1" algn="l" rtl="0">
              <a:lnSpc>
                <a:spcPct val="100000"/>
              </a:lnSpc>
              <a:spcBef>
                <a:spcPts val="0"/>
              </a:spcBef>
              <a:spcAft>
                <a:spcPts val="0"/>
              </a:spcAft>
              <a:buSzPts val="2400"/>
            </a:pPr>
            <a:endParaRPr sz="2400" dirty="0">
              <a:latin typeface="Calibri"/>
              <a:ea typeface="Calibri"/>
              <a:cs typeface="Calibri"/>
              <a:sym typeface="Calibri"/>
            </a:endParaRPr>
          </a:p>
          <a:p>
            <a:pPr marL="457200" lvl="0" indent="-381000" algn="l" rtl="0">
              <a:lnSpc>
                <a:spcPct val="100000"/>
              </a:lnSpc>
              <a:spcBef>
                <a:spcPts val="0"/>
              </a:spcBef>
              <a:spcAft>
                <a:spcPts val="0"/>
              </a:spcAft>
              <a:buSzPts val="2400"/>
              <a:buFont typeface="Calibri"/>
              <a:buChar char="●"/>
            </a:pPr>
            <a:r>
              <a:rPr lang="en-US" sz="2400" dirty="0">
                <a:latin typeface="Calibri"/>
                <a:ea typeface="Calibri"/>
                <a:cs typeface="Calibri"/>
                <a:sym typeface="Calibri"/>
              </a:rPr>
              <a:t>Club Facebook Page:</a:t>
            </a:r>
            <a:endParaRPr sz="2400" dirty="0">
              <a:latin typeface="Calibri"/>
              <a:ea typeface="Calibri"/>
              <a:cs typeface="Calibri"/>
              <a:sym typeface="Calibri"/>
            </a:endParaRPr>
          </a:p>
          <a:p>
            <a:pPr marL="533400" lvl="1" algn="l" rtl="0">
              <a:lnSpc>
                <a:spcPct val="100000"/>
              </a:lnSpc>
              <a:spcBef>
                <a:spcPts val="0"/>
              </a:spcBef>
              <a:spcAft>
                <a:spcPts val="0"/>
              </a:spcAft>
              <a:buSzPts val="2400"/>
            </a:pPr>
            <a:r>
              <a:rPr lang="en-US" sz="2400" u="sng" dirty="0">
                <a:solidFill>
                  <a:schemeClr val="hlink"/>
                </a:solidFill>
                <a:latin typeface="Calibri"/>
                <a:ea typeface="Calibri"/>
                <a:cs typeface="Calibri"/>
                <a:sym typeface="Calibri"/>
                <a:hlinkClick r:id="rId4"/>
              </a:rPr>
              <a:t>https://www.facebook.com/oregonyouthlacrosse/</a:t>
            </a:r>
            <a:endParaRPr lang="en-US" sz="2400" u="sng" dirty="0">
              <a:solidFill>
                <a:schemeClr val="hlink"/>
              </a:solidFill>
              <a:latin typeface="Calibri"/>
              <a:ea typeface="Calibri"/>
              <a:cs typeface="Calibri"/>
              <a:sym typeface="Calibri"/>
            </a:endParaRPr>
          </a:p>
          <a:p>
            <a:pPr marL="533400" lvl="1" algn="l" rtl="0">
              <a:lnSpc>
                <a:spcPct val="100000"/>
              </a:lnSpc>
              <a:spcBef>
                <a:spcPts val="0"/>
              </a:spcBef>
              <a:spcAft>
                <a:spcPts val="0"/>
              </a:spcAft>
              <a:buSzPts val="2400"/>
            </a:pPr>
            <a:endParaRPr sz="2400" dirty="0">
              <a:latin typeface="Calibri"/>
              <a:ea typeface="Calibri"/>
              <a:cs typeface="Calibri"/>
              <a:sym typeface="Calibri"/>
            </a:endParaRPr>
          </a:p>
          <a:p>
            <a:pPr marL="457200" lvl="0" indent="-381000" algn="l" rtl="0">
              <a:lnSpc>
                <a:spcPct val="100000"/>
              </a:lnSpc>
              <a:spcBef>
                <a:spcPts val="0"/>
              </a:spcBef>
              <a:spcAft>
                <a:spcPts val="0"/>
              </a:spcAft>
              <a:buSzPts val="2400"/>
              <a:buFont typeface="Calibri"/>
              <a:buChar char="●"/>
            </a:pPr>
            <a:r>
              <a:rPr lang="en-US" sz="2400" dirty="0" err="1">
                <a:latin typeface="Calibri"/>
                <a:ea typeface="Calibri"/>
                <a:cs typeface="Calibri"/>
                <a:sym typeface="Calibri"/>
              </a:rPr>
              <a:t>Badgerland</a:t>
            </a:r>
            <a:r>
              <a:rPr lang="en-US" sz="2400" dirty="0">
                <a:latin typeface="Calibri"/>
                <a:ea typeface="Calibri"/>
                <a:cs typeface="Calibri"/>
                <a:sym typeface="Calibri"/>
              </a:rPr>
              <a:t> Lacrosse: </a:t>
            </a:r>
          </a:p>
          <a:p>
            <a:pPr marL="533400" lvl="1" algn="l" rtl="0">
              <a:lnSpc>
                <a:spcPct val="100000"/>
              </a:lnSpc>
              <a:spcBef>
                <a:spcPts val="0"/>
              </a:spcBef>
              <a:spcAft>
                <a:spcPts val="0"/>
              </a:spcAft>
              <a:buSzPts val="2400"/>
            </a:pPr>
            <a:r>
              <a:rPr lang="en-US" sz="2400" u="sng" dirty="0">
                <a:solidFill>
                  <a:schemeClr val="hlink"/>
                </a:solidFill>
                <a:latin typeface="Calibri"/>
                <a:ea typeface="Calibri"/>
                <a:cs typeface="Calibri"/>
                <a:sym typeface="Calibri"/>
                <a:hlinkClick r:id="rId5"/>
              </a:rPr>
              <a:t>https://www.badgerlandlacrosse.com/</a:t>
            </a:r>
            <a:endParaRPr lang="en-US" sz="2400" dirty="0">
              <a:latin typeface="Calibri"/>
              <a:ea typeface="Calibri"/>
              <a:cs typeface="Calibri"/>
              <a:sym typeface="Calibri"/>
            </a:endParaRPr>
          </a:p>
          <a:p>
            <a:pPr marL="0" lvl="0" indent="0" algn="l" rtl="0">
              <a:lnSpc>
                <a:spcPct val="100000"/>
              </a:lnSpc>
              <a:spcBef>
                <a:spcPts val="55"/>
              </a:spcBef>
              <a:spcAft>
                <a:spcPts val="0"/>
              </a:spcAft>
              <a:buNone/>
            </a:pPr>
            <a:endParaRPr sz="2550" dirty="0">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AA7E9219-C9E4-1C1E-0E54-6BD373AB09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2" name="Google Shape;102;p9"/>
          <p:cNvSpPr txBox="1">
            <a:spLocks noGrp="1"/>
          </p:cNvSpPr>
          <p:nvPr>
            <p:ph type="title"/>
          </p:nvPr>
        </p:nvSpPr>
        <p:spPr>
          <a:xfrm>
            <a:off x="596137" y="289940"/>
            <a:ext cx="7951724" cy="1116025"/>
          </a:xfrm>
          <a:prstGeom prst="rect">
            <a:avLst/>
          </a:prstGeom>
          <a:noFill/>
          <a:ln>
            <a:noFill/>
          </a:ln>
        </p:spPr>
        <p:txBody>
          <a:bodyPr spcFirstLastPara="1" wrap="square" lIns="0" tIns="554050" rIns="0" bIns="0" anchor="t" anchorCtr="0">
            <a:spAutoFit/>
          </a:bodyPr>
          <a:lstStyle/>
          <a:p>
            <a:pPr marL="13970" lvl="0" indent="0" algn="l" rtl="0">
              <a:lnSpc>
                <a:spcPct val="100000"/>
              </a:lnSpc>
              <a:spcBef>
                <a:spcPts val="0"/>
              </a:spcBef>
              <a:spcAft>
                <a:spcPts val="0"/>
              </a:spcAft>
              <a:buNone/>
            </a:pPr>
            <a:r>
              <a:rPr lang="en-US" dirty="0"/>
              <a:t> Current Makeup of OLC  Teams 	</a:t>
            </a:r>
            <a:endParaRPr dirty="0"/>
          </a:p>
        </p:txBody>
      </p:sp>
      <p:sp>
        <p:nvSpPr>
          <p:cNvPr id="103" name="Google Shape;103;p9"/>
          <p:cNvSpPr txBox="1"/>
          <p:nvPr/>
        </p:nvSpPr>
        <p:spPr>
          <a:xfrm>
            <a:off x="596137" y="1405965"/>
            <a:ext cx="8319300" cy="3971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800" u="sng">
                <a:latin typeface="Red Hat Display"/>
                <a:ea typeface="Red Hat Display"/>
                <a:cs typeface="Red Hat Display"/>
                <a:sym typeface="Red Hat Display"/>
              </a:rPr>
              <a:t>Boys</a:t>
            </a:r>
            <a:r>
              <a:rPr lang="en-US" sz="2800">
                <a:latin typeface="Red Hat Display"/>
                <a:ea typeface="Red Hat Display"/>
                <a:cs typeface="Red Hat Display"/>
                <a:sym typeface="Red Hat Display"/>
              </a:rPr>
              <a:t> </a:t>
            </a:r>
            <a:endParaRPr sz="2800">
              <a:latin typeface="Red Hat Display"/>
              <a:ea typeface="Red Hat Display"/>
              <a:cs typeface="Red Hat Display"/>
              <a:sym typeface="Red Hat Display"/>
            </a:endParaRPr>
          </a:p>
          <a:p>
            <a:pPr marL="457200" lvl="0" indent="-457200" algn="l" rtl="0">
              <a:spcBef>
                <a:spcPts val="0"/>
              </a:spcBef>
              <a:spcAft>
                <a:spcPts val="0"/>
              </a:spcAft>
              <a:buSzPts val="2800"/>
              <a:buFont typeface="Arial"/>
              <a:buChar char="•"/>
            </a:pPr>
            <a:r>
              <a:rPr lang="en-US" sz="2800">
                <a:latin typeface="Red Hat Display"/>
                <a:ea typeface="Red Hat Display"/>
                <a:cs typeface="Red Hat Display"/>
                <a:sym typeface="Red Hat Display"/>
              </a:rPr>
              <a:t>U8 - 5 registered players </a:t>
            </a:r>
            <a:endParaRPr/>
          </a:p>
          <a:p>
            <a:pPr marL="457200" lvl="0" indent="-457200" algn="l" rtl="0">
              <a:spcBef>
                <a:spcPts val="0"/>
              </a:spcBef>
              <a:spcAft>
                <a:spcPts val="0"/>
              </a:spcAft>
              <a:buSzPts val="2800"/>
              <a:buFont typeface="Arial"/>
              <a:buChar char="•"/>
            </a:pPr>
            <a:r>
              <a:rPr lang="en-US" sz="2800">
                <a:latin typeface="Red Hat Display"/>
                <a:ea typeface="Red Hat Display"/>
                <a:cs typeface="Red Hat Display"/>
                <a:sym typeface="Red Hat Display"/>
              </a:rPr>
              <a:t>U10 - 20 registered players</a:t>
            </a:r>
            <a:endParaRPr/>
          </a:p>
          <a:p>
            <a:pPr marL="457200" lvl="0" indent="-457200" algn="l" rtl="0">
              <a:spcBef>
                <a:spcPts val="0"/>
              </a:spcBef>
              <a:spcAft>
                <a:spcPts val="0"/>
              </a:spcAft>
              <a:buSzPts val="2800"/>
              <a:buFont typeface="Arial"/>
              <a:buChar char="•"/>
            </a:pPr>
            <a:r>
              <a:rPr lang="en-US" sz="2800">
                <a:latin typeface="Red Hat Display"/>
                <a:ea typeface="Red Hat Display"/>
                <a:cs typeface="Red Hat Display"/>
                <a:sym typeface="Red Hat Display"/>
              </a:rPr>
              <a:t>U12 - 19 registered players</a:t>
            </a:r>
            <a:endParaRPr/>
          </a:p>
          <a:p>
            <a:pPr marL="457200" lvl="0" indent="-457200" algn="l" rtl="0">
              <a:spcBef>
                <a:spcPts val="0"/>
              </a:spcBef>
              <a:spcAft>
                <a:spcPts val="0"/>
              </a:spcAft>
              <a:buSzPts val="2800"/>
              <a:buFont typeface="Arial"/>
              <a:buChar char="•"/>
            </a:pPr>
            <a:r>
              <a:rPr lang="en-US" sz="2800">
                <a:latin typeface="Red Hat Display"/>
                <a:ea typeface="Red Hat Display"/>
                <a:cs typeface="Red Hat Display"/>
                <a:sym typeface="Red Hat Display"/>
              </a:rPr>
              <a:t>U14 - 11 registered players</a:t>
            </a:r>
            <a:endParaRPr/>
          </a:p>
          <a:p>
            <a:pPr marL="0" lvl="0" indent="0" algn="l" rtl="0">
              <a:spcBef>
                <a:spcPts val="0"/>
              </a:spcBef>
              <a:spcAft>
                <a:spcPts val="0"/>
              </a:spcAft>
              <a:buNone/>
            </a:pPr>
            <a:endParaRPr sz="2800">
              <a:latin typeface="Red Hat Display"/>
              <a:ea typeface="Red Hat Display"/>
              <a:cs typeface="Red Hat Display"/>
              <a:sym typeface="Red Hat Display"/>
            </a:endParaRPr>
          </a:p>
          <a:p>
            <a:pPr marL="0" lvl="0" indent="0" algn="l" rtl="0">
              <a:spcBef>
                <a:spcPts val="0"/>
              </a:spcBef>
              <a:spcAft>
                <a:spcPts val="0"/>
              </a:spcAft>
              <a:buNone/>
            </a:pPr>
            <a:r>
              <a:rPr lang="en-US" sz="2800" u="sng">
                <a:latin typeface="Red Hat Display"/>
                <a:ea typeface="Red Hat Display"/>
                <a:cs typeface="Red Hat Display"/>
                <a:sym typeface="Red Hat Display"/>
              </a:rPr>
              <a:t>Girls </a:t>
            </a:r>
            <a:endParaRPr sz="2800" u="sng">
              <a:latin typeface="Red Hat Display"/>
              <a:ea typeface="Red Hat Display"/>
              <a:cs typeface="Red Hat Display"/>
              <a:sym typeface="Red Hat Display"/>
            </a:endParaRPr>
          </a:p>
          <a:p>
            <a:pPr marL="457200" lvl="0" indent="-457200" algn="l" rtl="0">
              <a:spcBef>
                <a:spcPts val="0"/>
              </a:spcBef>
              <a:spcAft>
                <a:spcPts val="0"/>
              </a:spcAft>
              <a:buSzPts val="2800"/>
              <a:buFont typeface="Arial"/>
              <a:buChar char="•"/>
            </a:pPr>
            <a:r>
              <a:rPr lang="en-US" sz="2800">
                <a:latin typeface="Red Hat Display"/>
                <a:ea typeface="Red Hat Display"/>
                <a:cs typeface="Red Hat Display"/>
                <a:sym typeface="Red Hat Display"/>
              </a:rPr>
              <a:t>U10 – 9 registered players </a:t>
            </a:r>
            <a:endParaRPr/>
          </a:p>
          <a:p>
            <a:pPr marL="457200" lvl="0" indent="-457200" algn="l" rtl="0">
              <a:spcBef>
                <a:spcPts val="0"/>
              </a:spcBef>
              <a:spcAft>
                <a:spcPts val="0"/>
              </a:spcAft>
              <a:buSzPts val="2800"/>
              <a:buFont typeface="Arial"/>
              <a:buChar char="•"/>
            </a:pPr>
            <a:r>
              <a:rPr lang="en-US" sz="2800">
                <a:latin typeface="Red Hat Display"/>
                <a:ea typeface="Red Hat Display"/>
                <a:cs typeface="Red Hat Display"/>
                <a:sym typeface="Red Hat Display"/>
              </a:rPr>
              <a:t>U14 – 6 registered players </a:t>
            </a:r>
            <a:endParaRPr/>
          </a:p>
        </p:txBody>
      </p:sp>
      <p:sp>
        <p:nvSpPr>
          <p:cNvPr id="3" name="Slide Number Placeholder 2">
            <a:extLst>
              <a:ext uri="{FF2B5EF4-FFF2-40B4-BE49-F238E27FC236}">
                <a16:creationId xmlns:a16="http://schemas.microsoft.com/office/drawing/2014/main" id="{446B0264-7161-D0F7-2744-2BAEABBDAC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4523</TotalTime>
  <Words>2438</Words>
  <Application>Microsoft Office PowerPoint</Application>
  <PresentationFormat>On-screen Show (4:3)</PresentationFormat>
  <Paragraphs>352</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Symbol</vt:lpstr>
      <vt:lpstr>Arial</vt:lpstr>
      <vt:lpstr>Quattrocento Sans</vt:lpstr>
      <vt:lpstr>Calibri</vt:lpstr>
      <vt:lpstr>Play</vt:lpstr>
      <vt:lpstr>Red Hat Display</vt:lpstr>
      <vt:lpstr>Courier New</vt:lpstr>
      <vt:lpstr>Office Theme</vt:lpstr>
      <vt:lpstr> 2025 Parent/Guardian Meeting</vt:lpstr>
      <vt:lpstr>PowerPoint Presentation</vt:lpstr>
      <vt:lpstr>Agenda</vt:lpstr>
      <vt:lpstr>Introduction </vt:lpstr>
      <vt:lpstr>PowerPoint Presentation</vt:lpstr>
      <vt:lpstr> Oregon Youth Lacrosse  </vt:lpstr>
      <vt:lpstr>Oregon Lacrosse Club Board</vt:lpstr>
      <vt:lpstr> Important Links </vt:lpstr>
      <vt:lpstr> Current Makeup of OLC  Teams  </vt:lpstr>
      <vt:lpstr>Parent/Player Expectations</vt:lpstr>
      <vt:lpstr> Parent Code of Conduct </vt:lpstr>
      <vt:lpstr> Player Expectations </vt:lpstr>
      <vt:lpstr> Player development  </vt:lpstr>
      <vt:lpstr>PowerPoint Presentation</vt:lpstr>
      <vt:lpstr> Playing Time </vt:lpstr>
      <vt:lpstr> Practice/Game Conduct </vt:lpstr>
      <vt:lpstr>Additional help needed</vt:lpstr>
      <vt:lpstr> Coaches </vt:lpstr>
      <vt:lpstr> Managers</vt:lpstr>
      <vt:lpstr>Culture Keeper </vt:lpstr>
      <vt:lpstr>Other Volunteers</vt:lpstr>
      <vt:lpstr>Practice schedules</vt:lpstr>
      <vt:lpstr> Boys Practice Schedule </vt:lpstr>
      <vt:lpstr>Girls Practice Schedule </vt:lpstr>
      <vt:lpstr>Season Schedule</vt:lpstr>
      <vt:lpstr> Boys Schedule </vt:lpstr>
      <vt:lpstr>Girls Schedule </vt:lpstr>
      <vt:lpstr>Game day procedures and expectations</vt:lpstr>
      <vt:lpstr>Equipment and rules vary by gender and age </vt:lpstr>
      <vt:lpstr>Boys Equipment </vt:lpstr>
      <vt:lpstr>Boys rules </vt:lpstr>
      <vt:lpstr>Girls  Equipment </vt:lpstr>
      <vt:lpstr>Girls rules </vt:lpstr>
      <vt:lpstr>Health and Safety </vt:lpstr>
      <vt:lpstr> Injury Prevention  </vt:lpstr>
      <vt:lpstr> Injury Management </vt:lpstr>
      <vt:lpstr> Concussion Form </vt:lpstr>
      <vt:lpstr> Clothing Orders Merchandise orders are fulfilled locally and offer local pickup https://rge-store.com/collections/oregon-lacrosse Portion of profits go back to the club Preseason sale going on now.  Use code OLAXPreseason10</vt:lpstr>
      <vt:lpstr> Questions/Comments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066632</dc:creator>
  <cp:lastModifiedBy>JOEL DAVID MALAK</cp:lastModifiedBy>
  <cp:revision>4</cp:revision>
  <dcterms:created xsi:type="dcterms:W3CDTF">2023-10-19T23:17:53Z</dcterms:created>
  <dcterms:modified xsi:type="dcterms:W3CDTF">2025-03-12T17:52:52Z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2023-09-12T00:00:00Z</vt:filetime>
  </property>
  <property fmtid="{D5CDD505-2E9C-101B-9397-08002B2CF9AE}" pid="3" name="Creator">
    <vt:lpwstr>Microsoft® PowerPoint® for Microsoft 365</vt:lpwstr>
  </property>
  <property fmtid="{D5CDD505-2E9C-101B-9397-08002B2CF9AE}" pid="4" name="LastSaved">
    <vt:filetime>2023-10-19T00:00:00Z</vt:filetime>
  </property>
  <property fmtid="{D5CDD505-2E9C-101B-9397-08002B2CF9AE}" pid="5" name="Producer">
    <vt:lpwstr>Microsoft® PowerPoint® for Microsoft 365</vt:lpwstr>
  </property>
</Properties>
</file>