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6" r:id="rId3"/>
    <p:sldId id="26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7" r:id="rId18"/>
    <p:sldId id="291" r:id="rId19"/>
    <p:sldId id="298" r:id="rId20"/>
    <p:sldId id="292" r:id="rId21"/>
    <p:sldId id="293" r:id="rId22"/>
    <p:sldId id="294" r:id="rId23"/>
    <p:sldId id="295" r:id="rId24"/>
    <p:sldId id="299" r:id="rId25"/>
    <p:sldId id="296"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8B49F-FCB4-4F4B-8FC6-6C4210F3EE47}" v="21" dt="2026-03-21T02:21:22.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10" autoAdjust="0"/>
  </p:normalViewPr>
  <p:slideViewPr>
    <p:cSldViewPr snapToGrid="0">
      <p:cViewPr>
        <p:scale>
          <a:sx n="100" d="100"/>
          <a:sy n="100" d="100"/>
        </p:scale>
        <p:origin x="91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Lenz" userId="6a5a0baa-ee23-453d-a6ea-9e79ad126216" providerId="ADAL" clId="{74DCC221-CF6B-4BEF-8CE5-727E3C5BCD61}"/>
    <pc:docChg chg="undo custSel addSld delSld modSld sldOrd">
      <pc:chgData name="Jason Lenz" userId="6a5a0baa-ee23-453d-a6ea-9e79ad126216" providerId="ADAL" clId="{74DCC221-CF6B-4BEF-8CE5-727E3C5BCD61}" dt="2026-03-21T02:23:29.256" v="5979" actId="1076"/>
      <pc:docMkLst>
        <pc:docMk/>
      </pc:docMkLst>
      <pc:sldChg chg="modSp add mod modNotesTx">
        <pc:chgData name="Jason Lenz" userId="6a5a0baa-ee23-453d-a6ea-9e79ad126216" providerId="ADAL" clId="{74DCC221-CF6B-4BEF-8CE5-727E3C5BCD61}" dt="2026-03-19T14:53:29.118" v="5585" actId="20577"/>
        <pc:sldMkLst>
          <pc:docMk/>
          <pc:sldMk cId="261824704" sldId="280"/>
        </pc:sldMkLst>
        <pc:spChg chg="mod">
          <ac:chgData name="Jason Lenz" userId="6a5a0baa-ee23-453d-a6ea-9e79ad126216" providerId="ADAL" clId="{74DCC221-CF6B-4BEF-8CE5-727E3C5BCD61}" dt="2026-03-06T16:58:42.201" v="5518" actId="20577"/>
          <ac:spMkLst>
            <pc:docMk/>
            <pc:sldMk cId="261824704" sldId="280"/>
            <ac:spMk id="3" creationId="{717361DD-4CD1-AE48-6F0D-BA6C4F0FC3EA}"/>
          </ac:spMkLst>
        </pc:spChg>
      </pc:sldChg>
      <pc:sldChg chg="modSp add mod">
        <pc:chgData name="Jason Lenz" userId="6a5a0baa-ee23-453d-a6ea-9e79ad126216" providerId="ADAL" clId="{74DCC221-CF6B-4BEF-8CE5-727E3C5BCD61}" dt="2026-03-06T16:58:54.014" v="5519" actId="113"/>
        <pc:sldMkLst>
          <pc:docMk/>
          <pc:sldMk cId="1509540962" sldId="281"/>
        </pc:sldMkLst>
        <pc:spChg chg="mod">
          <ac:chgData name="Jason Lenz" userId="6a5a0baa-ee23-453d-a6ea-9e79ad126216" providerId="ADAL" clId="{74DCC221-CF6B-4BEF-8CE5-727E3C5BCD61}" dt="2026-03-06T16:58:54.014" v="5519" actId="113"/>
          <ac:spMkLst>
            <pc:docMk/>
            <pc:sldMk cId="1509540962" sldId="281"/>
            <ac:spMk id="3" creationId="{33CEE0E6-9CF1-8820-3BB0-3570458C1665}"/>
          </ac:spMkLst>
        </pc:spChg>
      </pc:sldChg>
      <pc:sldChg chg="modSp mod">
        <pc:chgData name="Jason Lenz" userId="6a5a0baa-ee23-453d-a6ea-9e79ad126216" providerId="ADAL" clId="{74DCC221-CF6B-4BEF-8CE5-727E3C5BCD61}" dt="2026-03-19T14:54:55.934" v="5610" actId="20577"/>
        <pc:sldMkLst>
          <pc:docMk/>
          <pc:sldMk cId="1680764719" sldId="284"/>
        </pc:sldMkLst>
        <pc:spChg chg="mod">
          <ac:chgData name="Jason Lenz" userId="6a5a0baa-ee23-453d-a6ea-9e79ad126216" providerId="ADAL" clId="{74DCC221-CF6B-4BEF-8CE5-727E3C5BCD61}" dt="2026-03-19T14:54:55.934" v="5610" actId="20577"/>
          <ac:spMkLst>
            <pc:docMk/>
            <pc:sldMk cId="1680764719" sldId="284"/>
            <ac:spMk id="3" creationId="{1CE0E0A6-FA5E-2FE4-F9A0-EF367F7EC1FD}"/>
          </ac:spMkLst>
        </pc:spChg>
      </pc:sldChg>
      <pc:sldChg chg="addSp delSp modSp add mod ord">
        <pc:chgData name="Jason Lenz" userId="6a5a0baa-ee23-453d-a6ea-9e79ad126216" providerId="ADAL" clId="{74DCC221-CF6B-4BEF-8CE5-727E3C5BCD61}" dt="2026-03-21T02:23:29.256" v="5979" actId="1076"/>
        <pc:sldMkLst>
          <pc:docMk/>
          <pc:sldMk cId="22650872" sldId="296"/>
        </pc:sldMkLst>
        <pc:picChg chg="mod">
          <ac:chgData name="Jason Lenz" userId="6a5a0baa-ee23-453d-a6ea-9e79ad126216" providerId="ADAL" clId="{74DCC221-CF6B-4BEF-8CE5-727E3C5BCD61}" dt="2026-03-21T02:23:29.256" v="5979" actId="1076"/>
          <ac:picMkLst>
            <pc:docMk/>
            <pc:sldMk cId="22650872" sldId="296"/>
            <ac:picMk id="9" creationId="{25FBFB77-BC31-5307-E9D5-96755031A563}"/>
          </ac:picMkLst>
        </pc:picChg>
      </pc:sldChg>
      <pc:sldChg chg="modSp add mod">
        <pc:chgData name="Jason Lenz" userId="6a5a0baa-ee23-453d-a6ea-9e79ad126216" providerId="ADAL" clId="{74DCC221-CF6B-4BEF-8CE5-727E3C5BCD61}" dt="2026-03-06T17:00:20.046" v="5535" actId="113"/>
        <pc:sldMkLst>
          <pc:docMk/>
          <pc:sldMk cId="2795068514" sldId="298"/>
        </pc:sldMkLst>
        <pc:spChg chg="mod">
          <ac:chgData name="Jason Lenz" userId="6a5a0baa-ee23-453d-a6ea-9e79ad126216" providerId="ADAL" clId="{74DCC221-CF6B-4BEF-8CE5-727E3C5BCD61}" dt="2026-03-06T17:00:20.046" v="5535" actId="113"/>
          <ac:spMkLst>
            <pc:docMk/>
            <pc:sldMk cId="2795068514" sldId="298"/>
            <ac:spMk id="3" creationId="{D0E7C7F6-5AF5-9593-D912-936A5C7AD1AC}"/>
          </ac:spMkLst>
        </pc:spChg>
      </pc:sldChg>
      <pc:sldChg chg="addSp modSp add mod ord">
        <pc:chgData name="Jason Lenz" userId="6a5a0baa-ee23-453d-a6ea-9e79ad126216" providerId="ADAL" clId="{74DCC221-CF6B-4BEF-8CE5-727E3C5BCD61}" dt="2026-03-21T02:22:40.437" v="5977" actId="20577"/>
        <pc:sldMkLst>
          <pc:docMk/>
          <pc:sldMk cId="2990010810" sldId="299"/>
        </pc:sldMkLst>
        <pc:spChg chg="mod">
          <ac:chgData name="Jason Lenz" userId="6a5a0baa-ee23-453d-a6ea-9e79ad126216" providerId="ADAL" clId="{74DCC221-CF6B-4BEF-8CE5-727E3C5BCD61}" dt="2026-03-21T02:17:59.862" v="5659" actId="20577"/>
          <ac:spMkLst>
            <pc:docMk/>
            <pc:sldMk cId="2990010810" sldId="299"/>
            <ac:spMk id="2" creationId="{77659160-17A4-091C-7857-514E7A23A167}"/>
          </ac:spMkLst>
        </pc:spChg>
        <pc:spChg chg="mod">
          <ac:chgData name="Jason Lenz" userId="6a5a0baa-ee23-453d-a6ea-9e79ad126216" providerId="ADAL" clId="{74DCC221-CF6B-4BEF-8CE5-727E3C5BCD61}" dt="2026-03-21T02:22:40.437" v="5977" actId="20577"/>
          <ac:spMkLst>
            <pc:docMk/>
            <pc:sldMk cId="2990010810" sldId="299"/>
            <ac:spMk id="3" creationId="{26B844B7-E114-59CB-6C2F-CCFD00B0EC21}"/>
          </ac:spMkLst>
        </pc:spChg>
        <pc:picChg chg="add mod">
          <ac:chgData name="Jason Lenz" userId="6a5a0baa-ee23-453d-a6ea-9e79ad126216" providerId="ADAL" clId="{74DCC221-CF6B-4BEF-8CE5-727E3C5BCD61}" dt="2026-03-21T02:20:14.613" v="5944" actId="1076"/>
          <ac:picMkLst>
            <pc:docMk/>
            <pc:sldMk cId="2990010810" sldId="299"/>
            <ac:picMk id="1026" creationId="{8A5282DE-0B0B-89A0-70FE-7F271C2553F6}"/>
          </ac:picMkLst>
        </pc:picChg>
        <pc:picChg chg="add mod">
          <ac:chgData name="Jason Lenz" userId="6a5a0baa-ee23-453d-a6ea-9e79ad126216" providerId="ADAL" clId="{74DCC221-CF6B-4BEF-8CE5-727E3C5BCD61}" dt="2026-03-21T02:21:22.962" v="5966" actId="14100"/>
          <ac:picMkLst>
            <pc:docMk/>
            <pc:sldMk cId="2990010810" sldId="299"/>
            <ac:picMk id="1028" creationId="{A86A14A5-7BDD-33A9-83F6-7B9DD9BAA2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F6F14-4351-489C-A2F8-3DE119BE9253}" type="datetimeFigureOut">
              <a:rPr lang="en-US" smtClean="0"/>
              <a:t>3/20/2026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AE8EB-8621-4EA2-A9C6-B4AC61DDA0AE}" type="slidenum">
              <a:rPr lang="en-US" smtClean="0"/>
              <a:t>‹#›</a:t>
            </a:fld>
            <a:endParaRPr lang="en-US" dirty="0"/>
          </a:p>
        </p:txBody>
      </p:sp>
    </p:spTree>
    <p:extLst>
      <p:ext uri="{BB962C8B-B14F-4D97-AF65-F5344CB8AC3E}">
        <p14:creationId xmlns:p14="http://schemas.microsoft.com/office/powerpoint/2010/main" val="171625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likely won’t have jerseys until April 27th</a:t>
            </a:r>
          </a:p>
        </p:txBody>
      </p:sp>
      <p:sp>
        <p:nvSpPr>
          <p:cNvPr id="4" name="Slide Number Placeholder 3"/>
          <p:cNvSpPr>
            <a:spLocks noGrp="1"/>
          </p:cNvSpPr>
          <p:nvPr>
            <p:ph type="sldNum" sz="quarter" idx="5"/>
          </p:nvPr>
        </p:nvSpPr>
        <p:spPr/>
        <p:txBody>
          <a:bodyPr/>
          <a:lstStyle/>
          <a:p>
            <a:fld id="{648AE8EB-8621-4EA2-A9C6-B4AC61DDA0AE}" type="slidenum">
              <a:rPr lang="en-US" smtClean="0"/>
              <a:t>6</a:t>
            </a:fld>
            <a:endParaRPr lang="en-US" dirty="0"/>
          </a:p>
        </p:txBody>
      </p:sp>
    </p:spTree>
    <p:extLst>
      <p:ext uri="{BB962C8B-B14F-4D97-AF65-F5344CB8AC3E}">
        <p14:creationId xmlns:p14="http://schemas.microsoft.com/office/powerpoint/2010/main" val="19118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E8EB-8621-4EA2-A9C6-B4AC61DDA0AE}" type="slidenum">
              <a:rPr lang="en-US" smtClean="0"/>
              <a:t>24</a:t>
            </a:fld>
            <a:endParaRPr lang="en-US" dirty="0"/>
          </a:p>
        </p:txBody>
      </p:sp>
    </p:spTree>
    <p:extLst>
      <p:ext uri="{BB962C8B-B14F-4D97-AF65-F5344CB8AC3E}">
        <p14:creationId xmlns:p14="http://schemas.microsoft.com/office/powerpoint/2010/main" val="226608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76E6-C0EB-F6EA-F4D6-23848B69D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D69F00-9B1B-647F-8916-4042A707A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5EE15C-B255-9BFB-3B8E-6E0139E1958A}"/>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5" name="Footer Placeholder 4">
            <a:extLst>
              <a:ext uri="{FF2B5EF4-FFF2-40B4-BE49-F238E27FC236}">
                <a16:creationId xmlns:a16="http://schemas.microsoft.com/office/drawing/2014/main" id="{C3441B4A-2997-98EB-3FB6-722DA98805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0FD580-870D-9C84-701D-B112EF357D8C}"/>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39739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3786-8473-DD36-F20F-3D0BE1D10C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4BB78-72AC-2AAF-3980-398231269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017BF-46EA-8E0A-D892-36AE5E5CBEBA}"/>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5" name="Footer Placeholder 4">
            <a:extLst>
              <a:ext uri="{FF2B5EF4-FFF2-40B4-BE49-F238E27FC236}">
                <a16:creationId xmlns:a16="http://schemas.microsoft.com/office/drawing/2014/main" id="{80A17088-BC3E-93F1-751F-C9C008D7BC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874A76-B186-8862-C30C-4F178F3F1511}"/>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08328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2A835-0842-4E95-8030-7A3A4942A0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A2E413-14C2-4A80-66BD-99FBFE5F74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D5CF9-4833-F3C9-2EE2-38E77C185D3B}"/>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5" name="Footer Placeholder 4">
            <a:extLst>
              <a:ext uri="{FF2B5EF4-FFF2-40B4-BE49-F238E27FC236}">
                <a16:creationId xmlns:a16="http://schemas.microsoft.com/office/drawing/2014/main" id="{8D012219-F1AD-D102-D1E1-E7900CDA6F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68A8EE-A4C0-F3A5-2942-06CA2C0CFA76}"/>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224490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C0FF-56EE-6FAC-8E35-96F4A15DA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B9544-FBA4-13E8-40CB-4C19400F6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F0500-8E46-D2BE-5EDF-44A0E6EFF061}"/>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5" name="Footer Placeholder 4">
            <a:extLst>
              <a:ext uri="{FF2B5EF4-FFF2-40B4-BE49-F238E27FC236}">
                <a16:creationId xmlns:a16="http://schemas.microsoft.com/office/drawing/2014/main" id="{0BCDF04F-53F8-8601-F53A-71410F531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A87609-2319-352E-69E1-9C6F8331B590}"/>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53798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4974-55AA-C0E1-C36D-925935712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F7D3E-3D00-DA68-06D3-BFD173E1B6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CD786-CCDC-9358-4A5A-B0C090F8DCC6}"/>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5" name="Footer Placeholder 4">
            <a:extLst>
              <a:ext uri="{FF2B5EF4-FFF2-40B4-BE49-F238E27FC236}">
                <a16:creationId xmlns:a16="http://schemas.microsoft.com/office/drawing/2014/main" id="{F5210786-D455-C450-6562-8C8AE16A2A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72B0FD-9EFA-D765-4E06-D5680690002B}"/>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290272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C6E6-10F9-6584-C7B7-88108E759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F1748-D64F-BFF0-2D8E-16A24CC9EA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3A6D9E-6150-3CC2-4496-1FF4D67F5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E1BEBF-1CAA-A39A-7257-6865673FEF2B}"/>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6" name="Footer Placeholder 5">
            <a:extLst>
              <a:ext uri="{FF2B5EF4-FFF2-40B4-BE49-F238E27FC236}">
                <a16:creationId xmlns:a16="http://schemas.microsoft.com/office/drawing/2014/main" id="{9C894AD6-B76E-D798-4124-0221CCAA40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4F7030-94EA-368E-BA7D-8F5EA7DA113B}"/>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84156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1CBE-95E9-C668-33DB-374EFF817C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94D207-FAC0-1435-4BD3-6228FDA49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87E21-B50C-94A2-BE14-17F42204C8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8E25C0-8F4F-F9C1-0BA1-788287396C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3B49C-7496-CF46-6A58-C33C8099CA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3FA7A-1D85-546E-0AE4-954269970AA1}"/>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8" name="Footer Placeholder 7">
            <a:extLst>
              <a:ext uri="{FF2B5EF4-FFF2-40B4-BE49-F238E27FC236}">
                <a16:creationId xmlns:a16="http://schemas.microsoft.com/office/drawing/2014/main" id="{06BDC8C5-D1F3-542F-9D61-3C3B274123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D3A6E77-EA65-5C08-FF56-827EB0D88727}"/>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96153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DA65-442A-C4A6-DC3D-053FCE545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BD23D2-ACE7-6290-E885-2E5942B2B2DD}"/>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4" name="Footer Placeholder 3">
            <a:extLst>
              <a:ext uri="{FF2B5EF4-FFF2-40B4-BE49-F238E27FC236}">
                <a16:creationId xmlns:a16="http://schemas.microsoft.com/office/drawing/2014/main" id="{492D415C-6D52-5836-997F-B600212EEC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157066-E81D-4E83-FD27-F9168E6771F1}"/>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260101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2C87D6-4E9D-37D5-98C6-B5F19F2C88F7}"/>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3" name="Footer Placeholder 2">
            <a:extLst>
              <a:ext uri="{FF2B5EF4-FFF2-40B4-BE49-F238E27FC236}">
                <a16:creationId xmlns:a16="http://schemas.microsoft.com/office/drawing/2014/main" id="{D3894DAB-539E-7494-A25F-84A87A1261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047F06-1075-0635-2FF7-E83FF7E55CE1}"/>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251405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6237-AED5-CBB8-C078-A56C464D9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2FDE8-EA8E-73E4-976A-DF57A778E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AEE711-881F-FB4A-F039-A1AB4C7BB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624F7-D8FC-566E-1F85-11134EFDFE76}"/>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6" name="Footer Placeholder 5">
            <a:extLst>
              <a:ext uri="{FF2B5EF4-FFF2-40B4-BE49-F238E27FC236}">
                <a16:creationId xmlns:a16="http://schemas.microsoft.com/office/drawing/2014/main" id="{504B9D0D-D70A-CF1D-584C-66A60D42D6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5CC5EC-EF22-79FE-198F-75CE1415D28A}"/>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371095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D08D-044C-BCB4-F61D-C7B857F69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2BD511-DA21-7BD1-AF7D-F9FBB32F8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ABBF1E-8715-F4DF-2CA9-5A4CD81AC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3B014-D0E8-00C5-EA43-558D9872A84D}"/>
              </a:ext>
            </a:extLst>
          </p:cNvPr>
          <p:cNvSpPr>
            <a:spLocks noGrp="1"/>
          </p:cNvSpPr>
          <p:nvPr>
            <p:ph type="dt" sz="half" idx="10"/>
          </p:nvPr>
        </p:nvSpPr>
        <p:spPr/>
        <p:txBody>
          <a:bodyPr/>
          <a:lstStyle/>
          <a:p>
            <a:fld id="{53893E21-F3F6-4D60-88BE-4BC82E1B92B2}" type="datetimeFigureOut">
              <a:rPr lang="en-US" smtClean="0"/>
              <a:t>3/20/2026</a:t>
            </a:fld>
            <a:endParaRPr lang="en-US" dirty="0"/>
          </a:p>
        </p:txBody>
      </p:sp>
      <p:sp>
        <p:nvSpPr>
          <p:cNvPr id="6" name="Footer Placeholder 5">
            <a:extLst>
              <a:ext uri="{FF2B5EF4-FFF2-40B4-BE49-F238E27FC236}">
                <a16:creationId xmlns:a16="http://schemas.microsoft.com/office/drawing/2014/main" id="{6A3D9C55-5E91-809B-948C-E3D12DC437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154255-5BD5-EE4A-2A3D-06E76E74EDE5}"/>
              </a:ext>
            </a:extLst>
          </p:cNvPr>
          <p:cNvSpPr>
            <a:spLocks noGrp="1"/>
          </p:cNvSpPr>
          <p:nvPr>
            <p:ph type="sldNum" sz="quarter" idx="12"/>
          </p:nvPr>
        </p:nvSpPr>
        <p:spPr/>
        <p:txBody>
          <a:bodyPr/>
          <a:lstStyle/>
          <a:p>
            <a:fld id="{A635D186-D8DE-4945-BBD1-6866E9361E84}" type="slidenum">
              <a:rPr lang="en-US" smtClean="0"/>
              <a:t>‹#›</a:t>
            </a:fld>
            <a:endParaRPr lang="en-US" dirty="0"/>
          </a:p>
        </p:txBody>
      </p:sp>
    </p:spTree>
    <p:extLst>
      <p:ext uri="{BB962C8B-B14F-4D97-AF65-F5344CB8AC3E}">
        <p14:creationId xmlns:p14="http://schemas.microsoft.com/office/powerpoint/2010/main" val="63537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AEDC7-EB2D-E837-102A-D9B2C2688D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3CF04D-1F6C-37CF-FD99-78A1B4C00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1C6AB-62BF-B7FC-69D5-43CA50D31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893E21-F3F6-4D60-88BE-4BC82E1B92B2}" type="datetimeFigureOut">
              <a:rPr lang="en-US" smtClean="0"/>
              <a:t>3/20/2026</a:t>
            </a:fld>
            <a:endParaRPr lang="en-US" dirty="0"/>
          </a:p>
        </p:txBody>
      </p:sp>
      <p:sp>
        <p:nvSpPr>
          <p:cNvPr id="5" name="Footer Placeholder 4">
            <a:extLst>
              <a:ext uri="{FF2B5EF4-FFF2-40B4-BE49-F238E27FC236}">
                <a16:creationId xmlns:a16="http://schemas.microsoft.com/office/drawing/2014/main" id="{44EB5DCA-918F-3320-8527-026F0600D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70C1490-AA16-82F1-41F2-DA4A245B4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35D186-D8DE-4945-BBD1-6866E9361E84}" type="slidenum">
              <a:rPr lang="en-US" smtClean="0"/>
              <a:t>‹#›</a:t>
            </a:fld>
            <a:endParaRPr lang="en-US" dirty="0"/>
          </a:p>
        </p:txBody>
      </p:sp>
    </p:spTree>
    <p:extLst>
      <p:ext uri="{BB962C8B-B14F-4D97-AF65-F5344CB8AC3E}">
        <p14:creationId xmlns:p14="http://schemas.microsoft.com/office/powerpoint/2010/main" val="421756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brentavannier@gmail.com" TargetMode="External"/><Relationship Id="rId4" Type="http://schemas.openxmlformats.org/officeDocument/2006/relationships/hyperlink" Target="mailto:kylejrice@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mbl.bz/pages/faq-schedul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mbl.bz/pages/faq-adding-players" TargetMode="External"/><Relationship Id="rId2" Type="http://schemas.openxmlformats.org/officeDocument/2006/relationships/hyperlink" Target="https://www.mbl.bz/pages/faq-how-to-register"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www.mbl.bz/pages/faq-adding-coach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941D-C283-1382-CAD7-E4BB8594D1EC}"/>
              </a:ext>
            </a:extLst>
          </p:cNvPr>
          <p:cNvSpPr>
            <a:spLocks noGrp="1"/>
          </p:cNvSpPr>
          <p:nvPr>
            <p:ph type="ctrTitle"/>
          </p:nvPr>
        </p:nvSpPr>
        <p:spPr>
          <a:xfrm>
            <a:off x="4707460" y="2747088"/>
            <a:ext cx="7484540" cy="1202753"/>
          </a:xfrm>
        </p:spPr>
        <p:txBody>
          <a:bodyPr>
            <a:normAutofit fontScale="90000"/>
          </a:bodyPr>
          <a:lstStyle/>
          <a:p>
            <a:pPr algn="l"/>
            <a:r>
              <a:rPr lang="en-US" dirty="0">
                <a:solidFill>
                  <a:schemeClr val="bg1"/>
                </a:solidFill>
              </a:rPr>
              <a:t>2026 SYBA Travel Coaches Presentation</a:t>
            </a:r>
          </a:p>
        </p:txBody>
      </p:sp>
      <p:sp>
        <p:nvSpPr>
          <p:cNvPr id="3" name="Subtitle 2">
            <a:extLst>
              <a:ext uri="{FF2B5EF4-FFF2-40B4-BE49-F238E27FC236}">
                <a16:creationId xmlns:a16="http://schemas.microsoft.com/office/drawing/2014/main" id="{B8467500-3C78-4325-DA79-0E8E6919D06F}"/>
              </a:ext>
            </a:extLst>
          </p:cNvPr>
          <p:cNvSpPr>
            <a:spLocks noGrp="1"/>
          </p:cNvSpPr>
          <p:nvPr>
            <p:ph type="subTitle" idx="1"/>
          </p:nvPr>
        </p:nvSpPr>
        <p:spPr>
          <a:xfrm>
            <a:off x="4729537" y="4110912"/>
            <a:ext cx="3242854" cy="625474"/>
          </a:xfrm>
        </p:spPr>
        <p:txBody>
          <a:bodyPr>
            <a:normAutofit/>
          </a:bodyPr>
          <a:lstStyle/>
          <a:p>
            <a:pPr algn="l"/>
            <a:r>
              <a:rPr lang="en-US" sz="3200" dirty="0">
                <a:solidFill>
                  <a:srgbClr val="FF0000"/>
                </a:solidFill>
              </a:rPr>
              <a:t>March 23, 2026</a:t>
            </a:r>
          </a:p>
        </p:txBody>
      </p:sp>
      <p:pic>
        <p:nvPicPr>
          <p:cNvPr id="8" name="Picture 7">
            <a:extLst>
              <a:ext uri="{FF2B5EF4-FFF2-40B4-BE49-F238E27FC236}">
                <a16:creationId xmlns:a16="http://schemas.microsoft.com/office/drawing/2014/main" id="{C0964EBB-FBDE-5F3A-C96B-C8F66DE53BC9}"/>
              </a:ext>
            </a:extLst>
          </p:cNvPr>
          <p:cNvPicPr>
            <a:picLocks noChangeAspect="1"/>
          </p:cNvPicPr>
          <p:nvPr/>
        </p:nvPicPr>
        <p:blipFill>
          <a:blip r:embed="rId2"/>
          <a:stretch>
            <a:fillRect/>
          </a:stretch>
        </p:blipFill>
        <p:spPr>
          <a:xfrm>
            <a:off x="0" y="0"/>
            <a:ext cx="12192000" cy="1202753"/>
          </a:xfrm>
          <a:prstGeom prst="rect">
            <a:avLst/>
          </a:prstGeom>
        </p:spPr>
      </p:pic>
      <p:pic>
        <p:nvPicPr>
          <p:cNvPr id="12" name="Picture 11">
            <a:extLst>
              <a:ext uri="{FF2B5EF4-FFF2-40B4-BE49-F238E27FC236}">
                <a16:creationId xmlns:a16="http://schemas.microsoft.com/office/drawing/2014/main" id="{BFF5D3BE-522B-CD62-2142-C187179BDD39}"/>
              </a:ext>
            </a:extLst>
          </p:cNvPr>
          <p:cNvPicPr>
            <a:picLocks noChangeAspect="1"/>
          </p:cNvPicPr>
          <p:nvPr/>
        </p:nvPicPr>
        <p:blipFill>
          <a:blip r:embed="rId3"/>
          <a:stretch>
            <a:fillRect/>
          </a:stretch>
        </p:blipFill>
        <p:spPr>
          <a:xfrm>
            <a:off x="426378" y="1920301"/>
            <a:ext cx="3986556" cy="2816085"/>
          </a:xfrm>
          <a:prstGeom prst="rect">
            <a:avLst/>
          </a:prstGeom>
        </p:spPr>
      </p:pic>
    </p:spTree>
    <p:extLst>
      <p:ext uri="{BB962C8B-B14F-4D97-AF65-F5344CB8AC3E}">
        <p14:creationId xmlns:p14="http://schemas.microsoft.com/office/powerpoint/2010/main" val="362948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F7928-7AFA-C17C-EBC7-B722AFB95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13C60-725B-C096-45EE-0899CEF05844}"/>
              </a:ext>
            </a:extLst>
          </p:cNvPr>
          <p:cNvSpPr>
            <a:spLocks noGrp="1"/>
          </p:cNvSpPr>
          <p:nvPr>
            <p:ph type="ctrTitle"/>
          </p:nvPr>
        </p:nvSpPr>
        <p:spPr>
          <a:xfrm>
            <a:off x="667820" y="1348394"/>
            <a:ext cx="11229654" cy="757808"/>
          </a:xfrm>
        </p:spPr>
        <p:txBody>
          <a:bodyPr>
            <a:normAutofit/>
          </a:bodyPr>
          <a:lstStyle/>
          <a:p>
            <a:pPr algn="l"/>
            <a:r>
              <a:rPr lang="en-US" sz="4000" b="1" dirty="0"/>
              <a:t>SYBA Field Assignments</a:t>
            </a:r>
          </a:p>
        </p:txBody>
      </p:sp>
      <p:sp>
        <p:nvSpPr>
          <p:cNvPr id="3" name="Subtitle 2">
            <a:extLst>
              <a:ext uri="{FF2B5EF4-FFF2-40B4-BE49-F238E27FC236}">
                <a16:creationId xmlns:a16="http://schemas.microsoft.com/office/drawing/2014/main" id="{1CE0E0A6-FA5E-2FE4-F9A0-EF367F7EC1FD}"/>
              </a:ext>
            </a:extLst>
          </p:cNvPr>
          <p:cNvSpPr>
            <a:spLocks noGrp="1"/>
          </p:cNvSpPr>
          <p:nvPr>
            <p:ph type="subTitle" idx="1"/>
          </p:nvPr>
        </p:nvSpPr>
        <p:spPr>
          <a:xfrm>
            <a:off x="811658" y="2106202"/>
            <a:ext cx="10818688" cy="4116264"/>
          </a:xfrm>
        </p:spPr>
        <p:txBody>
          <a:bodyPr>
            <a:normAutofit/>
          </a:bodyPr>
          <a:lstStyle/>
          <a:p>
            <a:pPr marL="342900" indent="-342900" algn="l">
              <a:buFont typeface="Wingdings" panose="05000000000000000000" pitchFamily="2" charset="2"/>
              <a:buChar char="§"/>
            </a:pPr>
            <a:r>
              <a:rPr lang="en-US" sz="3200" dirty="0"/>
              <a:t>9’s - Tahpah 8, </a:t>
            </a:r>
            <a:r>
              <a:rPr lang="en-US" sz="3200" dirty="0" err="1"/>
              <a:t>Tahpah</a:t>
            </a:r>
            <a:r>
              <a:rPr lang="en-US" sz="3200" dirty="0"/>
              <a:t> 5</a:t>
            </a:r>
          </a:p>
          <a:p>
            <a:pPr marL="342900" indent="-342900" algn="l">
              <a:buFont typeface="Wingdings" panose="05000000000000000000" pitchFamily="2" charset="2"/>
              <a:buChar char="§"/>
            </a:pPr>
            <a:r>
              <a:rPr lang="en-US" sz="3200" dirty="0"/>
              <a:t>10’s - Westminster 1</a:t>
            </a:r>
          </a:p>
          <a:p>
            <a:pPr marL="342900" indent="-342900" algn="l">
              <a:buFont typeface="Wingdings" panose="05000000000000000000" pitchFamily="2" charset="2"/>
              <a:buChar char="§"/>
            </a:pPr>
            <a:r>
              <a:rPr lang="en-US" sz="3200" dirty="0"/>
              <a:t>11’s - Westminster 2</a:t>
            </a:r>
          </a:p>
          <a:p>
            <a:pPr marL="342900" indent="-342900" algn="l">
              <a:buFont typeface="Wingdings" panose="05000000000000000000" pitchFamily="2" charset="2"/>
              <a:buChar char="§"/>
            </a:pPr>
            <a:r>
              <a:rPr lang="en-US" sz="3200" dirty="0"/>
              <a:t>12’s - Green Meadow and Sacs (practice field)</a:t>
            </a:r>
          </a:p>
          <a:p>
            <a:pPr marL="342900" indent="-342900" algn="l">
              <a:buFont typeface="Wingdings" panose="05000000000000000000" pitchFamily="2" charset="2"/>
              <a:buChar char="§"/>
            </a:pPr>
            <a:r>
              <a:rPr lang="en-US" sz="3200" dirty="0"/>
              <a:t>13’s - Jackson and Sacs (practice field)</a:t>
            </a:r>
          </a:p>
          <a:p>
            <a:pPr marL="342900" indent="-342900" algn="l">
              <a:buFont typeface="Wingdings" panose="05000000000000000000" pitchFamily="2" charset="2"/>
              <a:buChar char="§"/>
            </a:pPr>
            <a:r>
              <a:rPr lang="en-US" sz="3200" dirty="0"/>
              <a:t>14’s – Riverview and </a:t>
            </a:r>
            <a:r>
              <a:rPr lang="en-US" sz="3200" dirty="0" err="1"/>
              <a:t>Tahpah</a:t>
            </a:r>
            <a:r>
              <a:rPr lang="en-US" sz="3200" dirty="0"/>
              <a:t> West</a:t>
            </a:r>
          </a:p>
        </p:txBody>
      </p:sp>
      <p:pic>
        <p:nvPicPr>
          <p:cNvPr id="8" name="Picture 7">
            <a:extLst>
              <a:ext uri="{FF2B5EF4-FFF2-40B4-BE49-F238E27FC236}">
                <a16:creationId xmlns:a16="http://schemas.microsoft.com/office/drawing/2014/main" id="{143138EE-560D-BB50-DFA1-FB33C3377E59}"/>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783B27D-BA5F-01B3-5312-164066D24DD7}"/>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68076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BB45-ECEC-DDA6-0A0D-4CB044AE3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90B35E-730C-C410-F806-167F6B28FC8A}"/>
              </a:ext>
            </a:extLst>
          </p:cNvPr>
          <p:cNvSpPr>
            <a:spLocks noGrp="1"/>
          </p:cNvSpPr>
          <p:nvPr>
            <p:ph type="ctrTitle"/>
          </p:nvPr>
        </p:nvSpPr>
        <p:spPr>
          <a:xfrm>
            <a:off x="667820" y="1348394"/>
            <a:ext cx="11229654" cy="757808"/>
          </a:xfrm>
        </p:spPr>
        <p:txBody>
          <a:bodyPr>
            <a:normAutofit/>
          </a:bodyPr>
          <a:lstStyle/>
          <a:p>
            <a:pPr algn="l"/>
            <a:r>
              <a:rPr lang="en-US" sz="4000" b="1" dirty="0"/>
              <a:t>Master Field Schedule</a:t>
            </a:r>
          </a:p>
        </p:txBody>
      </p:sp>
      <p:sp>
        <p:nvSpPr>
          <p:cNvPr id="3" name="Subtitle 2">
            <a:extLst>
              <a:ext uri="{FF2B5EF4-FFF2-40B4-BE49-F238E27FC236}">
                <a16:creationId xmlns:a16="http://schemas.microsoft.com/office/drawing/2014/main" id="{4C286AF6-C29D-A08C-68CC-DE259F6AC865}"/>
              </a:ext>
            </a:extLst>
          </p:cNvPr>
          <p:cNvSpPr>
            <a:spLocks noGrp="1"/>
          </p:cNvSpPr>
          <p:nvPr>
            <p:ph type="subTitle" idx="1"/>
          </p:nvPr>
        </p:nvSpPr>
        <p:spPr>
          <a:xfrm>
            <a:off x="811658" y="5509606"/>
            <a:ext cx="10818688" cy="712860"/>
          </a:xfrm>
        </p:spPr>
        <p:txBody>
          <a:bodyPr>
            <a:normAutofit/>
          </a:bodyPr>
          <a:lstStyle/>
          <a:p>
            <a:pPr algn="l"/>
            <a:r>
              <a:rPr lang="en-US" dirty="0"/>
              <a:t>Field Scheduler: Chrstina Tibbets</a:t>
            </a:r>
          </a:p>
        </p:txBody>
      </p:sp>
      <p:pic>
        <p:nvPicPr>
          <p:cNvPr id="8" name="Picture 7">
            <a:extLst>
              <a:ext uri="{FF2B5EF4-FFF2-40B4-BE49-F238E27FC236}">
                <a16:creationId xmlns:a16="http://schemas.microsoft.com/office/drawing/2014/main" id="{4054433D-2A18-DE42-26D0-EC4272EB2287}"/>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0E4BFC2F-3C1B-8FA2-36EB-698930C8CDDB}"/>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4" name="Google Shape;115;p14">
            <a:extLst>
              <a:ext uri="{FF2B5EF4-FFF2-40B4-BE49-F238E27FC236}">
                <a16:creationId xmlns:a16="http://schemas.microsoft.com/office/drawing/2014/main" id="{82B50BD1-4C33-88BB-D633-E4907457A1E2}"/>
              </a:ext>
            </a:extLst>
          </p:cNvPr>
          <p:cNvPicPr preferRelativeResize="0"/>
          <p:nvPr/>
        </p:nvPicPr>
        <p:blipFill rotWithShape="1">
          <a:blip r:embed="rId4">
            <a:alphaModFix/>
          </a:blip>
          <a:srcRect r="2469" b="2930"/>
          <a:stretch/>
        </p:blipFill>
        <p:spPr>
          <a:xfrm>
            <a:off x="9698504" y="2819062"/>
            <a:ext cx="693429" cy="1194178"/>
          </a:xfrm>
          <a:prstGeom prst="rect">
            <a:avLst/>
          </a:prstGeom>
          <a:noFill/>
          <a:ln>
            <a:noFill/>
          </a:ln>
        </p:spPr>
      </p:pic>
      <p:pic>
        <p:nvPicPr>
          <p:cNvPr id="5" name="Google Shape;117;p14">
            <a:extLst>
              <a:ext uri="{FF2B5EF4-FFF2-40B4-BE49-F238E27FC236}">
                <a16:creationId xmlns:a16="http://schemas.microsoft.com/office/drawing/2014/main" id="{C5B0A6DF-B8A1-B94C-3CCC-AD844A9267AC}"/>
              </a:ext>
            </a:extLst>
          </p:cNvPr>
          <p:cNvPicPr preferRelativeResize="0"/>
          <p:nvPr/>
        </p:nvPicPr>
        <p:blipFill>
          <a:blip r:embed="rId5">
            <a:alphaModFix/>
          </a:blip>
          <a:stretch>
            <a:fillRect/>
          </a:stretch>
        </p:blipFill>
        <p:spPr>
          <a:xfrm>
            <a:off x="902415" y="2106202"/>
            <a:ext cx="8241586" cy="3215811"/>
          </a:xfrm>
          <a:prstGeom prst="rect">
            <a:avLst/>
          </a:prstGeom>
          <a:noFill/>
          <a:ln>
            <a:noFill/>
          </a:ln>
        </p:spPr>
      </p:pic>
    </p:spTree>
    <p:extLst>
      <p:ext uri="{BB962C8B-B14F-4D97-AF65-F5344CB8AC3E}">
        <p14:creationId xmlns:p14="http://schemas.microsoft.com/office/powerpoint/2010/main" val="336054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2DBB3-1118-03C9-722C-4B0FE8995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BE372-49E4-3EA2-3B6F-15C50E776131}"/>
              </a:ext>
            </a:extLst>
          </p:cNvPr>
          <p:cNvSpPr>
            <a:spLocks noGrp="1"/>
          </p:cNvSpPr>
          <p:nvPr>
            <p:ph type="ctrTitle"/>
          </p:nvPr>
        </p:nvSpPr>
        <p:spPr>
          <a:xfrm>
            <a:off x="667820" y="1348394"/>
            <a:ext cx="11229654" cy="757808"/>
          </a:xfrm>
        </p:spPr>
        <p:txBody>
          <a:bodyPr>
            <a:normAutofit/>
          </a:bodyPr>
          <a:lstStyle/>
          <a:p>
            <a:pPr algn="l"/>
            <a:r>
              <a:rPr lang="en-US" sz="4000" b="1" dirty="0"/>
              <a:t>2026 Travel Tournaments</a:t>
            </a:r>
          </a:p>
        </p:txBody>
      </p:sp>
      <p:sp>
        <p:nvSpPr>
          <p:cNvPr id="3" name="Subtitle 2">
            <a:extLst>
              <a:ext uri="{FF2B5EF4-FFF2-40B4-BE49-F238E27FC236}">
                <a16:creationId xmlns:a16="http://schemas.microsoft.com/office/drawing/2014/main" id="{C4EDC0B8-9462-96E5-635B-8E4FD9E7DD26}"/>
              </a:ext>
            </a:extLst>
          </p:cNvPr>
          <p:cNvSpPr>
            <a:spLocks noGrp="1"/>
          </p:cNvSpPr>
          <p:nvPr>
            <p:ph type="subTitle" idx="1"/>
          </p:nvPr>
        </p:nvSpPr>
        <p:spPr>
          <a:xfrm>
            <a:off x="811658" y="2106202"/>
            <a:ext cx="10818688" cy="4116264"/>
          </a:xfrm>
        </p:spPr>
        <p:txBody>
          <a:bodyPr>
            <a:normAutofit fontScale="92500" lnSpcReduction="20000"/>
          </a:bodyPr>
          <a:lstStyle/>
          <a:p>
            <a:pPr marL="342900" indent="-342900" algn="l">
              <a:buFont typeface="Wingdings" panose="05000000000000000000" pitchFamily="2" charset="2"/>
              <a:buChar char="§"/>
            </a:pPr>
            <a:r>
              <a:rPr lang="en-US" dirty="0"/>
              <a:t>Total of 4 tournaments for each team that are covered by SYBA.</a:t>
            </a:r>
          </a:p>
          <a:p>
            <a:pPr marL="342900" indent="-342900" algn="l">
              <a:buFont typeface="Wingdings" panose="05000000000000000000" pitchFamily="2" charset="2"/>
              <a:buChar char="§"/>
            </a:pPr>
            <a:r>
              <a:rPr lang="en-US" dirty="0"/>
              <a:t>Additional tournaments may be scheduled at the cost of each individual team.</a:t>
            </a:r>
          </a:p>
          <a:p>
            <a:pPr marL="342900" indent="-342900" algn="l">
              <a:buFont typeface="Wingdings" panose="05000000000000000000" pitchFamily="2" charset="2"/>
              <a:buChar char="§"/>
            </a:pPr>
            <a:r>
              <a:rPr lang="en-US" dirty="0"/>
              <a:t>Most teams have one overnight tournament (depending on tournament availability at each level).  </a:t>
            </a:r>
          </a:p>
          <a:p>
            <a:pPr marL="342900" indent="-342900" algn="l">
              <a:buFont typeface="Wingdings" panose="05000000000000000000" pitchFamily="2" charset="2"/>
              <a:buChar char="§"/>
            </a:pPr>
            <a:r>
              <a:rPr lang="en-US" dirty="0"/>
              <a:t>Head coach or the team manager are responsible for finding a hotel block for those overnight tournaments if needed.  </a:t>
            </a:r>
          </a:p>
          <a:p>
            <a:pPr marL="342900" indent="-342900" algn="l">
              <a:buFont typeface="Wingdings" panose="05000000000000000000" pitchFamily="2" charset="2"/>
              <a:buChar char="§"/>
            </a:pPr>
            <a:r>
              <a:rPr lang="en-US" dirty="0"/>
              <a:t>MBL/GSTC/MSF State Tournaments – Each individual team that qualifies for state is responsible to cover the costs to participate. </a:t>
            </a:r>
          </a:p>
          <a:p>
            <a:pPr marL="342900" indent="-342900" algn="l">
              <a:buFont typeface="Wingdings" panose="05000000000000000000" pitchFamily="2" charset="2"/>
              <a:buChar char="§"/>
            </a:pPr>
            <a:r>
              <a:rPr lang="en-US" b="1" u="sng" dirty="0"/>
              <a:t>EACH TEAM THAT QUALIFIES FOR A STATE TOURNAMENT IS REQUIRED TO PARTICIPATE IN AT LEAST ONE OF THE STATE TOURNAMENTS.</a:t>
            </a:r>
          </a:p>
          <a:p>
            <a:pPr marL="342900" indent="-342900" algn="l">
              <a:buFont typeface="Wingdings" panose="05000000000000000000" pitchFamily="2" charset="2"/>
              <a:buChar char="§"/>
            </a:pPr>
            <a:r>
              <a:rPr lang="en-US" dirty="0"/>
              <a:t>If you have not earned a state bid before the Shakopee Tournament, please submit your at large bids through MBL/GSTC if your team is interested in playing in one of these state tournaments. </a:t>
            </a:r>
          </a:p>
        </p:txBody>
      </p:sp>
      <p:pic>
        <p:nvPicPr>
          <p:cNvPr id="8" name="Picture 7">
            <a:extLst>
              <a:ext uri="{FF2B5EF4-FFF2-40B4-BE49-F238E27FC236}">
                <a16:creationId xmlns:a16="http://schemas.microsoft.com/office/drawing/2014/main" id="{65C5599D-06DC-3718-B113-657FC56F8B53}"/>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E3B427F-FDF0-702E-E706-BD4248F1A5F6}"/>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408945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24C17-49E7-BCA3-C3BA-640EA9631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79CE6-7185-7B18-6041-3DFF4F55B92E}"/>
              </a:ext>
            </a:extLst>
          </p:cNvPr>
          <p:cNvSpPr>
            <a:spLocks noGrp="1"/>
          </p:cNvSpPr>
          <p:nvPr>
            <p:ph type="ctrTitle"/>
          </p:nvPr>
        </p:nvSpPr>
        <p:spPr>
          <a:xfrm>
            <a:off x="667820" y="1348394"/>
            <a:ext cx="11229654" cy="757808"/>
          </a:xfrm>
        </p:spPr>
        <p:txBody>
          <a:bodyPr>
            <a:normAutofit/>
          </a:bodyPr>
          <a:lstStyle/>
          <a:p>
            <a:pPr algn="l"/>
            <a:r>
              <a:rPr lang="en-US" sz="4000" b="1" dirty="0"/>
              <a:t>2026 Tournament Schedule</a:t>
            </a:r>
          </a:p>
        </p:txBody>
      </p:sp>
      <p:pic>
        <p:nvPicPr>
          <p:cNvPr id="8" name="Picture 7">
            <a:extLst>
              <a:ext uri="{FF2B5EF4-FFF2-40B4-BE49-F238E27FC236}">
                <a16:creationId xmlns:a16="http://schemas.microsoft.com/office/drawing/2014/main" id="{D4CF6C26-AEB6-EE1B-6097-99CDB54A3FA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E6F8352-5387-A50F-08D9-1FF3C68A89D4}"/>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4" name="Picture 3">
            <a:extLst>
              <a:ext uri="{FF2B5EF4-FFF2-40B4-BE49-F238E27FC236}">
                <a16:creationId xmlns:a16="http://schemas.microsoft.com/office/drawing/2014/main" id="{2A725F26-9C75-F067-0850-C057065B7E33}"/>
              </a:ext>
            </a:extLst>
          </p:cNvPr>
          <p:cNvPicPr>
            <a:picLocks noChangeAspect="1"/>
          </p:cNvPicPr>
          <p:nvPr/>
        </p:nvPicPr>
        <p:blipFill>
          <a:blip r:embed="rId4"/>
          <a:stretch>
            <a:fillRect/>
          </a:stretch>
        </p:blipFill>
        <p:spPr>
          <a:xfrm>
            <a:off x="2388609" y="2164469"/>
            <a:ext cx="7414781" cy="3999729"/>
          </a:xfrm>
          <a:prstGeom prst="rect">
            <a:avLst/>
          </a:prstGeom>
        </p:spPr>
      </p:pic>
    </p:spTree>
    <p:extLst>
      <p:ext uri="{BB962C8B-B14F-4D97-AF65-F5344CB8AC3E}">
        <p14:creationId xmlns:p14="http://schemas.microsoft.com/office/powerpoint/2010/main" val="385395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7417F-BBF3-C23F-91D1-751242D23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169A-9BCB-C68F-5DF2-C1DE097A97E7}"/>
              </a:ext>
            </a:extLst>
          </p:cNvPr>
          <p:cNvSpPr>
            <a:spLocks noGrp="1"/>
          </p:cNvSpPr>
          <p:nvPr>
            <p:ph type="ctrTitle"/>
          </p:nvPr>
        </p:nvSpPr>
        <p:spPr>
          <a:xfrm>
            <a:off x="667820" y="1348394"/>
            <a:ext cx="11229654" cy="757808"/>
          </a:xfrm>
        </p:spPr>
        <p:txBody>
          <a:bodyPr>
            <a:normAutofit/>
          </a:bodyPr>
          <a:lstStyle/>
          <a:p>
            <a:pPr algn="l"/>
            <a:r>
              <a:rPr lang="en-US" sz="4000" b="1" dirty="0"/>
              <a:t>2026 MBT / Gopher State - State Tournaments</a:t>
            </a:r>
          </a:p>
        </p:txBody>
      </p:sp>
      <p:pic>
        <p:nvPicPr>
          <p:cNvPr id="8" name="Picture 7">
            <a:extLst>
              <a:ext uri="{FF2B5EF4-FFF2-40B4-BE49-F238E27FC236}">
                <a16:creationId xmlns:a16="http://schemas.microsoft.com/office/drawing/2014/main" id="{1719CF51-5981-C7A8-2516-510BE14A022B}"/>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F318B2F-928A-BCFB-22B4-4506AF3336A1}"/>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5" name="Picture 4">
            <a:extLst>
              <a:ext uri="{FF2B5EF4-FFF2-40B4-BE49-F238E27FC236}">
                <a16:creationId xmlns:a16="http://schemas.microsoft.com/office/drawing/2014/main" id="{FCE7AEEA-6BBA-1693-1682-5F2009179F48}"/>
              </a:ext>
            </a:extLst>
          </p:cNvPr>
          <p:cNvPicPr>
            <a:picLocks noChangeAspect="1"/>
          </p:cNvPicPr>
          <p:nvPr/>
        </p:nvPicPr>
        <p:blipFill>
          <a:blip r:embed="rId4"/>
          <a:stretch>
            <a:fillRect/>
          </a:stretch>
        </p:blipFill>
        <p:spPr>
          <a:xfrm>
            <a:off x="3174609" y="2106202"/>
            <a:ext cx="5543589" cy="3972459"/>
          </a:xfrm>
          <a:prstGeom prst="rect">
            <a:avLst/>
          </a:prstGeom>
        </p:spPr>
      </p:pic>
    </p:spTree>
    <p:extLst>
      <p:ext uri="{BB962C8B-B14F-4D97-AF65-F5344CB8AC3E}">
        <p14:creationId xmlns:p14="http://schemas.microsoft.com/office/powerpoint/2010/main" val="813048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7BD3-9ED2-EE6D-EBBA-12C21DF50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59E2C-6EF9-8D3C-2A9C-10781DFBA133}"/>
              </a:ext>
            </a:extLst>
          </p:cNvPr>
          <p:cNvSpPr>
            <a:spLocks noGrp="1"/>
          </p:cNvSpPr>
          <p:nvPr>
            <p:ph type="ctrTitle"/>
          </p:nvPr>
        </p:nvSpPr>
        <p:spPr>
          <a:xfrm>
            <a:off x="667820" y="1348394"/>
            <a:ext cx="11229654" cy="757808"/>
          </a:xfrm>
        </p:spPr>
        <p:txBody>
          <a:bodyPr>
            <a:normAutofit/>
          </a:bodyPr>
          <a:lstStyle/>
          <a:p>
            <a:pPr algn="l"/>
            <a:r>
              <a:rPr lang="en-US" sz="4000" b="1" dirty="0"/>
              <a:t>MBL Playoffs / August Classic</a:t>
            </a:r>
          </a:p>
        </p:txBody>
      </p:sp>
      <p:sp>
        <p:nvSpPr>
          <p:cNvPr id="3" name="Subtitle 2">
            <a:extLst>
              <a:ext uri="{FF2B5EF4-FFF2-40B4-BE49-F238E27FC236}">
                <a16:creationId xmlns:a16="http://schemas.microsoft.com/office/drawing/2014/main" id="{1F31B354-96B6-C604-58AA-F6B48C4A5956}"/>
              </a:ext>
            </a:extLst>
          </p:cNvPr>
          <p:cNvSpPr>
            <a:spLocks noGrp="1"/>
          </p:cNvSpPr>
          <p:nvPr>
            <p:ph type="subTitle" idx="1"/>
          </p:nvPr>
        </p:nvSpPr>
        <p:spPr>
          <a:xfrm>
            <a:off x="811658" y="2106202"/>
            <a:ext cx="10818688" cy="4116264"/>
          </a:xfrm>
        </p:spPr>
        <p:txBody>
          <a:bodyPr>
            <a:normAutofit fontScale="85000" lnSpcReduction="10000"/>
          </a:bodyPr>
          <a:lstStyle/>
          <a:p>
            <a:pPr algn="l"/>
            <a:r>
              <a:rPr lang="en-US" b="1" dirty="0"/>
              <a:t>MBL Playoffs:</a:t>
            </a:r>
          </a:p>
          <a:p>
            <a:pPr marL="342900" indent="-342900" algn="l">
              <a:buFont typeface="Wingdings" panose="05000000000000000000" pitchFamily="2" charset="2"/>
              <a:buChar char="§"/>
            </a:pPr>
            <a:r>
              <a:rPr lang="en-US" dirty="0"/>
              <a:t>Emphasis on one game per week (when possible).</a:t>
            </a:r>
          </a:p>
          <a:p>
            <a:pPr marL="342900" indent="-342900" algn="l">
              <a:buFont typeface="Wingdings" panose="05000000000000000000" pitchFamily="2" charset="2"/>
              <a:buChar char="§"/>
            </a:pPr>
            <a:r>
              <a:rPr lang="en-US" dirty="0"/>
              <a:t>Geography will play a bigger factor in creating brackets</a:t>
            </a:r>
          </a:p>
          <a:p>
            <a:pPr marL="342900" indent="-342900" algn="l">
              <a:buFont typeface="Wingdings" panose="05000000000000000000" pitchFamily="2" charset="2"/>
              <a:buChar char="§"/>
            </a:pPr>
            <a:r>
              <a:rPr lang="en-US" dirty="0"/>
              <a:t>MBL League Playoffs begin week of July 6th.</a:t>
            </a:r>
          </a:p>
          <a:p>
            <a:pPr marL="342900" indent="-342900" algn="l">
              <a:buFont typeface="Wingdings" panose="05000000000000000000" pitchFamily="2" charset="2"/>
              <a:buChar char="§"/>
            </a:pPr>
            <a:r>
              <a:rPr lang="en-US" dirty="0"/>
              <a:t>MBL playoff championship games at neutral site:</a:t>
            </a:r>
          </a:p>
          <a:p>
            <a:pPr marL="800100" lvl="1" indent="-342900" algn="l">
              <a:buFont typeface="Wingdings" panose="05000000000000000000" pitchFamily="2" charset="2"/>
              <a:buChar char="§"/>
            </a:pPr>
            <a:r>
              <a:rPr lang="en-US" dirty="0"/>
              <a:t>Tuesday, July 21</a:t>
            </a:r>
            <a:r>
              <a:rPr lang="en-US" baseline="30000" dirty="0"/>
              <a:t>st</a:t>
            </a:r>
            <a:r>
              <a:rPr lang="en-US" dirty="0"/>
              <a:t> – Thursday, July 23</a:t>
            </a:r>
            <a:r>
              <a:rPr lang="en-US" baseline="30000" dirty="0"/>
              <a:t>rd</a:t>
            </a:r>
            <a:r>
              <a:rPr lang="en-US" dirty="0"/>
              <a:t> </a:t>
            </a:r>
          </a:p>
          <a:p>
            <a:pPr algn="l"/>
            <a:r>
              <a:rPr lang="en-US" b="1" dirty="0"/>
              <a:t>August Classic: </a:t>
            </a:r>
          </a:p>
          <a:p>
            <a:pPr algn="l"/>
            <a:r>
              <a:rPr lang="en-US" dirty="0"/>
              <a:t>This fun tournament takes 2-4 players from every MBL team and groups those players with 3 to 4 other MBL teams to create an August Classic team. August Classic teams play four games against other August Classic teams in their age level.</a:t>
            </a:r>
          </a:p>
          <a:p>
            <a:pPr marL="342900" indent="-342900" algn="l">
              <a:buFont typeface="Wingdings" panose="05000000000000000000" pitchFamily="2" charset="2"/>
              <a:buChar char="§"/>
            </a:pPr>
            <a:r>
              <a:rPr lang="en-US" dirty="0"/>
              <a:t>Friday, July 31</a:t>
            </a:r>
            <a:r>
              <a:rPr lang="en-US" baseline="30000" dirty="0"/>
              <a:t>st</a:t>
            </a:r>
            <a:r>
              <a:rPr lang="en-US" dirty="0"/>
              <a:t> – Sunday, August 2</a:t>
            </a:r>
            <a:r>
              <a:rPr lang="en-US" baseline="30000" dirty="0"/>
              <a:t>nd</a:t>
            </a:r>
            <a:r>
              <a:rPr lang="en-US" dirty="0"/>
              <a:t>  </a:t>
            </a:r>
          </a:p>
          <a:p>
            <a:pPr marL="342900" indent="-342900" algn="l">
              <a:buFont typeface="Wingdings" panose="05000000000000000000" pitchFamily="2" charset="2"/>
              <a:buChar char="§"/>
            </a:pPr>
            <a:r>
              <a:rPr lang="en-US" dirty="0"/>
              <a:t>Volunteer head coaches are generally allowed to select more kids from their own team.</a:t>
            </a:r>
          </a:p>
        </p:txBody>
      </p:sp>
      <p:pic>
        <p:nvPicPr>
          <p:cNvPr id="8" name="Picture 7">
            <a:extLst>
              <a:ext uri="{FF2B5EF4-FFF2-40B4-BE49-F238E27FC236}">
                <a16:creationId xmlns:a16="http://schemas.microsoft.com/office/drawing/2014/main" id="{7EF3B934-BAC1-60B1-CE3B-94CA0146AEEF}"/>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FDD731E4-9F44-6924-5F21-7CC77F2D44E9}"/>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537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49FC-B07B-BF5D-64AF-9F797B4C9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236D1-347E-85AF-02AC-DF70A6D4922E}"/>
              </a:ext>
            </a:extLst>
          </p:cNvPr>
          <p:cNvSpPr>
            <a:spLocks noGrp="1"/>
          </p:cNvSpPr>
          <p:nvPr>
            <p:ph type="ctrTitle"/>
          </p:nvPr>
        </p:nvSpPr>
        <p:spPr>
          <a:xfrm>
            <a:off x="667820" y="1348394"/>
            <a:ext cx="11229654" cy="757808"/>
          </a:xfrm>
        </p:spPr>
        <p:txBody>
          <a:bodyPr>
            <a:normAutofit/>
          </a:bodyPr>
          <a:lstStyle/>
          <a:p>
            <a:pPr algn="l"/>
            <a:r>
              <a:rPr lang="en-US" sz="4000" b="1" dirty="0"/>
              <a:t>Coaching Checklist</a:t>
            </a:r>
          </a:p>
        </p:txBody>
      </p:sp>
      <p:sp>
        <p:nvSpPr>
          <p:cNvPr id="3" name="Subtitle 2">
            <a:extLst>
              <a:ext uri="{FF2B5EF4-FFF2-40B4-BE49-F238E27FC236}">
                <a16:creationId xmlns:a16="http://schemas.microsoft.com/office/drawing/2014/main" id="{AA14EE85-0E98-2517-49AB-0E59C98B5D25}"/>
              </a:ext>
            </a:extLst>
          </p:cNvPr>
          <p:cNvSpPr>
            <a:spLocks noGrp="1"/>
          </p:cNvSpPr>
          <p:nvPr>
            <p:ph type="subTitle" idx="1"/>
          </p:nvPr>
        </p:nvSpPr>
        <p:spPr>
          <a:xfrm>
            <a:off x="811658" y="2106202"/>
            <a:ext cx="10818688" cy="4116264"/>
          </a:xfrm>
        </p:spPr>
        <p:txBody>
          <a:bodyPr>
            <a:normAutofit fontScale="92500" lnSpcReduction="20000"/>
          </a:bodyPr>
          <a:lstStyle/>
          <a:p>
            <a:pPr marL="342900" indent="-342900" algn="l">
              <a:buFont typeface="Wingdings" panose="05000000000000000000" pitchFamily="2" charset="2"/>
              <a:buChar char="§"/>
            </a:pPr>
            <a:r>
              <a:rPr lang="en-US" sz="2800" dirty="0"/>
              <a:t>Collect each player's birth certificates and bring it with to all games.  </a:t>
            </a:r>
          </a:p>
          <a:p>
            <a:pPr marL="342900" indent="-342900" algn="l">
              <a:buFont typeface="Wingdings" panose="05000000000000000000" pitchFamily="2" charset="2"/>
              <a:buChar char="§"/>
            </a:pPr>
            <a:r>
              <a:rPr lang="en-US" sz="2800" dirty="0"/>
              <a:t>Ensure all coaches have completed required coaching trainings.  Have these completed certifications with you at all games and tournaments. </a:t>
            </a:r>
            <a:r>
              <a:rPr lang="en-US" sz="2800" b="1" dirty="0"/>
              <a:t>***Coaches can not participate in games until completed***</a:t>
            </a:r>
          </a:p>
          <a:p>
            <a:pPr marL="342900" indent="-342900" algn="l">
              <a:buFont typeface="Wingdings" panose="05000000000000000000" pitchFamily="2" charset="2"/>
              <a:buChar char="§"/>
            </a:pPr>
            <a:r>
              <a:rPr lang="en-US" sz="2800" dirty="0"/>
              <a:t>Make sure rosters, including coaches, are inputted into the MBL site.</a:t>
            </a:r>
          </a:p>
          <a:p>
            <a:pPr marL="342900" indent="-342900" algn="l">
              <a:buFont typeface="Wingdings" panose="05000000000000000000" pitchFamily="2" charset="2"/>
              <a:buChar char="§"/>
            </a:pPr>
            <a:r>
              <a:rPr lang="en-US" sz="2800" dirty="0"/>
              <a:t>Review the MBL rules specific to your age level.  Print off the rules and have them handy at all tournaments and games. </a:t>
            </a:r>
          </a:p>
          <a:p>
            <a:pPr marL="342900" indent="-342900" algn="l">
              <a:buFont typeface="Wingdings" panose="05000000000000000000" pitchFamily="2" charset="2"/>
              <a:buChar char="§"/>
            </a:pPr>
            <a:r>
              <a:rPr lang="en-US" sz="2800" dirty="0"/>
              <a:t>Review all tournament rules prior to the start of a tournament.  These will change with every tournament. (Pitch counts, time limits, tie breakers, etc.)</a:t>
            </a:r>
          </a:p>
          <a:p>
            <a:pPr marL="342900" indent="-342900" algn="l">
              <a:buFont typeface="Wingdings" panose="05000000000000000000" pitchFamily="2" charset="2"/>
              <a:buChar char="§"/>
            </a:pPr>
            <a:r>
              <a:rPr lang="en-US" sz="2800" u="sng" dirty="0"/>
              <a:t>Do not hold any outdoor practices on your assigned field until after we get the green light from the city.  </a:t>
            </a:r>
          </a:p>
          <a:p>
            <a:pPr marL="342900" indent="-342900" algn="l">
              <a:buFont typeface="Wingdings" panose="05000000000000000000" pitchFamily="2" charset="2"/>
              <a:buChar char="§"/>
            </a:pPr>
            <a:endParaRPr lang="en-US" sz="2800" dirty="0"/>
          </a:p>
        </p:txBody>
      </p:sp>
      <p:pic>
        <p:nvPicPr>
          <p:cNvPr id="8" name="Picture 7">
            <a:extLst>
              <a:ext uri="{FF2B5EF4-FFF2-40B4-BE49-F238E27FC236}">
                <a16:creationId xmlns:a16="http://schemas.microsoft.com/office/drawing/2014/main" id="{E94E196E-F4BE-DFF3-0C3A-6994DF5DA0F4}"/>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F1ECB7C4-F6E7-0874-7334-9BBD310EC20A}"/>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36849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C1E8D-9A7A-94E8-D3DA-91C5D3B61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D339B-9AA5-522A-7872-81A1E260689D}"/>
              </a:ext>
            </a:extLst>
          </p:cNvPr>
          <p:cNvSpPr>
            <a:spLocks noGrp="1"/>
          </p:cNvSpPr>
          <p:nvPr>
            <p:ph type="ctrTitle"/>
          </p:nvPr>
        </p:nvSpPr>
        <p:spPr>
          <a:xfrm>
            <a:off x="667820" y="1348394"/>
            <a:ext cx="11229654" cy="757808"/>
          </a:xfrm>
        </p:spPr>
        <p:txBody>
          <a:bodyPr>
            <a:normAutofit/>
          </a:bodyPr>
          <a:lstStyle/>
          <a:p>
            <a:pPr algn="l"/>
            <a:r>
              <a:rPr lang="en-US" sz="4000" b="1" dirty="0"/>
              <a:t>Coaching Checklist Cont.</a:t>
            </a:r>
          </a:p>
        </p:txBody>
      </p:sp>
      <p:sp>
        <p:nvSpPr>
          <p:cNvPr id="3" name="Subtitle 2">
            <a:extLst>
              <a:ext uri="{FF2B5EF4-FFF2-40B4-BE49-F238E27FC236}">
                <a16:creationId xmlns:a16="http://schemas.microsoft.com/office/drawing/2014/main" id="{AD51AAFA-2640-1D97-CAB1-38686849F31B}"/>
              </a:ext>
            </a:extLst>
          </p:cNvPr>
          <p:cNvSpPr>
            <a:spLocks noGrp="1"/>
          </p:cNvSpPr>
          <p:nvPr>
            <p:ph type="subTitle" idx="1"/>
          </p:nvPr>
        </p:nvSpPr>
        <p:spPr>
          <a:xfrm>
            <a:off x="811658" y="2106202"/>
            <a:ext cx="10818688" cy="4116264"/>
          </a:xfrm>
        </p:spPr>
        <p:txBody>
          <a:bodyPr>
            <a:normAutofit/>
          </a:bodyPr>
          <a:lstStyle/>
          <a:p>
            <a:pPr marL="342900" indent="-342900" algn="l">
              <a:buFont typeface="Wingdings" panose="05000000000000000000" pitchFamily="2" charset="2"/>
              <a:buChar char="§"/>
            </a:pPr>
            <a:r>
              <a:rPr lang="en-US" sz="2800" dirty="0"/>
              <a:t>Conduct a pre-season parent meeting (usually after a practice):</a:t>
            </a:r>
          </a:p>
          <a:p>
            <a:pPr marL="800100" lvl="1" indent="-342900" algn="l">
              <a:buFont typeface="Wingdings" panose="05000000000000000000" pitchFamily="2" charset="2"/>
              <a:buChar char="§"/>
            </a:pPr>
            <a:r>
              <a:rPr lang="en-US" sz="2400" dirty="0"/>
              <a:t>Set expectations for the season</a:t>
            </a:r>
            <a:endParaRPr lang="en-US" sz="2400" b="1" dirty="0"/>
          </a:p>
          <a:p>
            <a:pPr marL="800100" lvl="1" indent="-342900" algn="l">
              <a:buFont typeface="Wingdings" panose="05000000000000000000" pitchFamily="2" charset="2"/>
              <a:buChar char="§"/>
            </a:pPr>
            <a:r>
              <a:rPr lang="en-US" sz="2400" dirty="0"/>
              <a:t>Discuss SYBA team values</a:t>
            </a:r>
          </a:p>
          <a:p>
            <a:pPr marL="800100" lvl="1" indent="-342900" algn="l">
              <a:buFont typeface="Wingdings" panose="05000000000000000000" pitchFamily="2" charset="2"/>
              <a:buChar char="§"/>
            </a:pPr>
            <a:r>
              <a:rPr lang="en-US" sz="2400" dirty="0"/>
              <a:t>Cover field maintenance expectations</a:t>
            </a:r>
          </a:p>
          <a:p>
            <a:pPr marL="800100" lvl="1" indent="-342900" algn="l">
              <a:buFont typeface="Wingdings" panose="05000000000000000000" pitchFamily="2" charset="2"/>
              <a:buChar char="§"/>
            </a:pPr>
            <a:r>
              <a:rPr lang="en-US" sz="2400" dirty="0"/>
              <a:t>Collect / plan for any additional fees (“slush fund”)</a:t>
            </a:r>
          </a:p>
          <a:p>
            <a:pPr marL="800100" lvl="1" indent="-342900" algn="l">
              <a:buFont typeface="Wingdings" panose="05000000000000000000" pitchFamily="2" charset="2"/>
              <a:buChar char="§"/>
            </a:pPr>
            <a:r>
              <a:rPr lang="en-US" sz="2400" dirty="0"/>
              <a:t>Plan for any alternative pants/ jerseys</a:t>
            </a:r>
          </a:p>
        </p:txBody>
      </p:sp>
      <p:pic>
        <p:nvPicPr>
          <p:cNvPr id="8" name="Picture 7">
            <a:extLst>
              <a:ext uri="{FF2B5EF4-FFF2-40B4-BE49-F238E27FC236}">
                <a16:creationId xmlns:a16="http://schemas.microsoft.com/office/drawing/2014/main" id="{68BB59AB-9327-685C-9DE3-AA21D48EE19E}"/>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CDA1A622-B7BE-830F-1756-4AD78DDAC09C}"/>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64132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C51F-A398-72F3-9982-8B83D2AE2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CF670-B450-B6AE-A875-47BE913D76D0}"/>
              </a:ext>
            </a:extLst>
          </p:cNvPr>
          <p:cNvSpPr>
            <a:spLocks noGrp="1"/>
          </p:cNvSpPr>
          <p:nvPr>
            <p:ph type="ctrTitle"/>
          </p:nvPr>
        </p:nvSpPr>
        <p:spPr>
          <a:xfrm>
            <a:off x="667820" y="1348394"/>
            <a:ext cx="11229654" cy="757808"/>
          </a:xfrm>
        </p:spPr>
        <p:txBody>
          <a:bodyPr>
            <a:normAutofit/>
          </a:bodyPr>
          <a:lstStyle/>
          <a:p>
            <a:pPr algn="l"/>
            <a:r>
              <a:rPr lang="en-US" sz="4000" b="1" dirty="0"/>
              <a:t>Miscellaneous</a:t>
            </a:r>
          </a:p>
        </p:txBody>
      </p:sp>
      <p:sp>
        <p:nvSpPr>
          <p:cNvPr id="3" name="Subtitle 2">
            <a:extLst>
              <a:ext uri="{FF2B5EF4-FFF2-40B4-BE49-F238E27FC236}">
                <a16:creationId xmlns:a16="http://schemas.microsoft.com/office/drawing/2014/main" id="{ED40E3C2-A395-0044-D266-D8C092ACDF25}"/>
              </a:ext>
            </a:extLst>
          </p:cNvPr>
          <p:cNvSpPr>
            <a:spLocks noGrp="1"/>
          </p:cNvSpPr>
          <p:nvPr>
            <p:ph type="subTitle" idx="1"/>
          </p:nvPr>
        </p:nvSpPr>
        <p:spPr>
          <a:xfrm>
            <a:off x="811658" y="2106202"/>
            <a:ext cx="10818688" cy="4116264"/>
          </a:xfrm>
        </p:spPr>
        <p:txBody>
          <a:bodyPr>
            <a:noAutofit/>
          </a:bodyPr>
          <a:lstStyle/>
          <a:p>
            <a:pPr marL="342900" indent="-342900" algn="l">
              <a:buFont typeface="Wingdings" panose="05000000000000000000" pitchFamily="2" charset="2"/>
              <a:buChar char="§"/>
            </a:pPr>
            <a:r>
              <a:rPr lang="en-US" dirty="0"/>
              <a:t>Reminder: Alcohol prohibited at games, practices.</a:t>
            </a:r>
          </a:p>
          <a:p>
            <a:pPr marL="342900" indent="-342900" algn="l">
              <a:buFont typeface="Wingdings" panose="05000000000000000000" pitchFamily="2" charset="2"/>
              <a:buChar char="§"/>
            </a:pPr>
            <a:r>
              <a:rPr lang="en-US" dirty="0"/>
              <a:t>The MBL is fine with music for pregame warmups but </a:t>
            </a:r>
            <a:r>
              <a:rPr lang="en-US" u="sng" dirty="0"/>
              <a:t>it should not </a:t>
            </a:r>
            <a:r>
              <a:rPr lang="en-US" dirty="0"/>
              <a:t>be utilized during the actual game.  </a:t>
            </a:r>
          </a:p>
          <a:p>
            <a:pPr marL="342900" indent="-342900" algn="l">
              <a:buFont typeface="Wingdings" panose="05000000000000000000" pitchFamily="2" charset="2"/>
              <a:buChar char="§"/>
            </a:pPr>
            <a:r>
              <a:rPr lang="en-US" dirty="0"/>
              <a:t>17th Avenue batting cages – We will post time slots on sign up genius with available times during the week (this will be available the week following spring break).  Weekends will remain first come first serve.  </a:t>
            </a:r>
          </a:p>
          <a:p>
            <a:pPr marL="800100" lvl="1" indent="-342900" algn="l">
              <a:buFont typeface="Wingdings" panose="05000000000000000000" pitchFamily="2" charset="2"/>
              <a:buChar char="§"/>
            </a:pPr>
            <a:r>
              <a:rPr lang="en-US" dirty="0"/>
              <a:t>1-hour slots on weekdays from 5pm to 8pm.  First to sign up gets priority.</a:t>
            </a:r>
          </a:p>
          <a:p>
            <a:pPr marL="800100" lvl="1" indent="-342900" algn="l">
              <a:buFont typeface="Wingdings" panose="05000000000000000000" pitchFamily="2" charset="2"/>
              <a:buChar char="§"/>
            </a:pPr>
            <a:r>
              <a:rPr lang="en-US" dirty="0"/>
              <a:t>High School teams will trump any sign up.  Generally, HS are done with these cages by 5:00 pm.</a:t>
            </a:r>
          </a:p>
          <a:p>
            <a:pPr marL="800100" lvl="1" indent="-342900" algn="l">
              <a:buFont typeface="Wingdings" panose="05000000000000000000" pitchFamily="2" charset="2"/>
              <a:buChar char="§"/>
            </a:pPr>
            <a:r>
              <a:rPr lang="en-US" dirty="0"/>
              <a:t>Don’t sign up unless you plan on using them.</a:t>
            </a:r>
          </a:p>
        </p:txBody>
      </p:sp>
      <p:pic>
        <p:nvPicPr>
          <p:cNvPr id="8" name="Picture 7">
            <a:extLst>
              <a:ext uri="{FF2B5EF4-FFF2-40B4-BE49-F238E27FC236}">
                <a16:creationId xmlns:a16="http://schemas.microsoft.com/office/drawing/2014/main" id="{BFCFF834-8CC8-452B-7ACB-4F396387C503}"/>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4F527DB6-42E4-754A-43F6-17934B4C79CC}"/>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3719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83E19-2B62-A31F-02B3-A1AEFDE12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A32AC-2D89-F4D3-BFF4-755CC57BF036}"/>
              </a:ext>
            </a:extLst>
          </p:cNvPr>
          <p:cNvSpPr>
            <a:spLocks noGrp="1"/>
          </p:cNvSpPr>
          <p:nvPr>
            <p:ph type="ctrTitle"/>
          </p:nvPr>
        </p:nvSpPr>
        <p:spPr>
          <a:xfrm>
            <a:off x="667820" y="1348394"/>
            <a:ext cx="11229654" cy="757808"/>
          </a:xfrm>
        </p:spPr>
        <p:txBody>
          <a:bodyPr>
            <a:normAutofit/>
          </a:bodyPr>
          <a:lstStyle/>
          <a:p>
            <a:pPr algn="l"/>
            <a:r>
              <a:rPr lang="en-US" sz="4000" b="1" dirty="0"/>
              <a:t>Miscellaneous Cont.</a:t>
            </a:r>
          </a:p>
        </p:txBody>
      </p:sp>
      <p:sp>
        <p:nvSpPr>
          <p:cNvPr id="3" name="Subtitle 2">
            <a:extLst>
              <a:ext uri="{FF2B5EF4-FFF2-40B4-BE49-F238E27FC236}">
                <a16:creationId xmlns:a16="http://schemas.microsoft.com/office/drawing/2014/main" id="{D0E7C7F6-5AF5-9593-D912-936A5C7AD1AC}"/>
              </a:ext>
            </a:extLst>
          </p:cNvPr>
          <p:cNvSpPr>
            <a:spLocks noGrp="1"/>
          </p:cNvSpPr>
          <p:nvPr>
            <p:ph type="subTitle" idx="1"/>
          </p:nvPr>
        </p:nvSpPr>
        <p:spPr>
          <a:xfrm>
            <a:off x="811658" y="2106202"/>
            <a:ext cx="10818688" cy="4116264"/>
          </a:xfrm>
        </p:spPr>
        <p:txBody>
          <a:bodyPr>
            <a:noAutofit/>
          </a:bodyPr>
          <a:lstStyle/>
          <a:p>
            <a:pPr marL="342900" indent="-342900" algn="l">
              <a:buFont typeface="Wingdings" panose="05000000000000000000" pitchFamily="2" charset="2"/>
              <a:buChar char="§"/>
            </a:pPr>
            <a:r>
              <a:rPr lang="en-US" dirty="0"/>
              <a:t>Coaching resources are available on the SYBA website for tools and practice ideas.</a:t>
            </a:r>
          </a:p>
          <a:p>
            <a:pPr marL="800100" lvl="1" indent="-342900" algn="l">
              <a:buFont typeface="Wingdings" panose="05000000000000000000" pitchFamily="2" charset="2"/>
              <a:buChar char="§"/>
            </a:pPr>
            <a:r>
              <a:rPr lang="en-US" sz="2400" dirty="0"/>
              <a:t>Reach out to Blake or Jason if you need additional assistance with practice plans.  </a:t>
            </a:r>
          </a:p>
          <a:p>
            <a:pPr marL="342900" indent="-342900" algn="l">
              <a:buFont typeface="Wingdings" panose="05000000000000000000" pitchFamily="2" charset="2"/>
              <a:buChar char="§"/>
            </a:pPr>
            <a:r>
              <a:rPr lang="en-US" dirty="0"/>
              <a:t>We will have some fieldhouse / gym times available after spring break that each age level will be assigned to.  </a:t>
            </a:r>
          </a:p>
          <a:p>
            <a:pPr marL="342900" indent="-342900" algn="l">
              <a:buFont typeface="Wingdings" panose="05000000000000000000" pitchFamily="2" charset="2"/>
              <a:buChar char="§"/>
            </a:pPr>
            <a:r>
              <a:rPr lang="en-US" dirty="0"/>
              <a:t>Equipment check out:  Baseball equipment shed behind West Middle School – </a:t>
            </a:r>
            <a:r>
              <a:rPr lang="en-US" b="1" dirty="0"/>
              <a:t>March 22 after tryouts</a:t>
            </a:r>
            <a:r>
              <a:rPr lang="en-US" dirty="0"/>
              <a:t>. </a:t>
            </a:r>
          </a:p>
        </p:txBody>
      </p:sp>
      <p:pic>
        <p:nvPicPr>
          <p:cNvPr id="8" name="Picture 7">
            <a:extLst>
              <a:ext uri="{FF2B5EF4-FFF2-40B4-BE49-F238E27FC236}">
                <a16:creationId xmlns:a16="http://schemas.microsoft.com/office/drawing/2014/main" id="{23431F06-49F4-82B6-20D3-762E2040546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1AF8AD37-F59B-E1E9-92E2-5032FC5006E9}"/>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795068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1C216-B3ED-4094-B971-01A2E2AC4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03B66-5175-DDD0-AD31-090A25D007EB}"/>
              </a:ext>
            </a:extLst>
          </p:cNvPr>
          <p:cNvSpPr>
            <a:spLocks noGrp="1"/>
          </p:cNvSpPr>
          <p:nvPr>
            <p:ph type="ctrTitle"/>
          </p:nvPr>
        </p:nvSpPr>
        <p:spPr>
          <a:xfrm>
            <a:off x="667820" y="1348394"/>
            <a:ext cx="11198832" cy="586821"/>
          </a:xfrm>
        </p:spPr>
        <p:txBody>
          <a:bodyPr>
            <a:normAutofit fontScale="90000"/>
          </a:bodyPr>
          <a:lstStyle/>
          <a:p>
            <a:pPr algn="l"/>
            <a:r>
              <a:rPr lang="en-US" sz="4000" b="1" dirty="0"/>
              <a:t>Important SYBA Contacts</a:t>
            </a:r>
          </a:p>
        </p:txBody>
      </p:sp>
      <p:sp>
        <p:nvSpPr>
          <p:cNvPr id="3" name="Subtitle 2">
            <a:extLst>
              <a:ext uri="{FF2B5EF4-FFF2-40B4-BE49-F238E27FC236}">
                <a16:creationId xmlns:a16="http://schemas.microsoft.com/office/drawing/2014/main" id="{60320DCC-A22F-4B42-0E9B-78CB8368406D}"/>
              </a:ext>
            </a:extLst>
          </p:cNvPr>
          <p:cNvSpPr>
            <a:spLocks noGrp="1"/>
          </p:cNvSpPr>
          <p:nvPr>
            <p:ph type="subTitle" idx="1"/>
          </p:nvPr>
        </p:nvSpPr>
        <p:spPr>
          <a:xfrm>
            <a:off x="811658" y="2106202"/>
            <a:ext cx="4849403" cy="3811713"/>
          </a:xfrm>
        </p:spPr>
        <p:txBody>
          <a:bodyPr>
            <a:normAutofit fontScale="92500" lnSpcReduction="10000"/>
          </a:bodyPr>
          <a:lstStyle/>
          <a:p>
            <a:pPr algn="l"/>
            <a:r>
              <a:rPr lang="en-US" b="1" dirty="0"/>
              <a:t>SYBA Travel Directors</a:t>
            </a:r>
          </a:p>
          <a:p>
            <a:pPr algn="l"/>
            <a:r>
              <a:rPr lang="en-US" dirty="0"/>
              <a:t>Blake Grefe</a:t>
            </a:r>
          </a:p>
          <a:p>
            <a:pPr marL="800100" lvl="1" indent="-342900" algn="l">
              <a:buFont typeface="Wingdings" panose="05000000000000000000" pitchFamily="2" charset="2"/>
              <a:buChar char="§"/>
            </a:pPr>
            <a:r>
              <a:rPr lang="en-US" u="sng" dirty="0"/>
              <a:t>sybatraveldirectors22@gmail.com</a:t>
            </a:r>
          </a:p>
          <a:p>
            <a:pPr marL="800100" lvl="1" indent="-342900" algn="l">
              <a:buFont typeface="Wingdings" panose="05000000000000000000" pitchFamily="2" charset="2"/>
              <a:buChar char="§"/>
            </a:pPr>
            <a:r>
              <a:rPr lang="en-US" dirty="0"/>
              <a:t>612.462.2399</a:t>
            </a:r>
          </a:p>
          <a:p>
            <a:pPr algn="l"/>
            <a:r>
              <a:rPr lang="en-US" dirty="0"/>
              <a:t>Jason Lenz</a:t>
            </a:r>
          </a:p>
          <a:p>
            <a:pPr marL="800100" lvl="1" indent="-342900" algn="l">
              <a:buFont typeface="Wingdings" panose="05000000000000000000" pitchFamily="2" charset="2"/>
              <a:buChar char="§"/>
            </a:pPr>
            <a:r>
              <a:rPr lang="en-US" u="sng" dirty="0"/>
              <a:t>jasonlenz463@gmail.com</a:t>
            </a:r>
          </a:p>
          <a:p>
            <a:pPr marL="800100" lvl="1" indent="-342900" algn="l">
              <a:buFont typeface="Wingdings" panose="05000000000000000000" pitchFamily="2" charset="2"/>
              <a:buChar char="§"/>
            </a:pPr>
            <a:r>
              <a:rPr lang="en-US" dirty="0"/>
              <a:t>612.387.1005</a:t>
            </a:r>
          </a:p>
          <a:p>
            <a:pPr algn="l"/>
            <a:r>
              <a:rPr lang="en-US" b="1" dirty="0"/>
              <a:t>SYBA Equipment Coordinator</a:t>
            </a:r>
          </a:p>
          <a:p>
            <a:pPr algn="l"/>
            <a:r>
              <a:rPr lang="en-US" dirty="0"/>
              <a:t>Tyler Menden</a:t>
            </a:r>
          </a:p>
          <a:p>
            <a:pPr marL="800100" lvl="1" indent="-342900" algn="l">
              <a:buFont typeface="Wingdings" panose="05000000000000000000" pitchFamily="2" charset="2"/>
              <a:buChar char="§"/>
            </a:pPr>
            <a:r>
              <a:rPr lang="en-US" u="sng" dirty="0"/>
              <a:t>tylermenden@gmail.com</a:t>
            </a:r>
          </a:p>
          <a:p>
            <a:pPr marL="800100" lvl="1" indent="-342900" algn="l">
              <a:buFont typeface="Wingdings" panose="05000000000000000000" pitchFamily="2" charset="2"/>
              <a:buChar char="§"/>
            </a:pPr>
            <a:r>
              <a:rPr lang="en-US" dirty="0"/>
              <a:t>612.281.2253</a:t>
            </a:r>
          </a:p>
        </p:txBody>
      </p:sp>
      <p:pic>
        <p:nvPicPr>
          <p:cNvPr id="8" name="Picture 7">
            <a:extLst>
              <a:ext uri="{FF2B5EF4-FFF2-40B4-BE49-F238E27FC236}">
                <a16:creationId xmlns:a16="http://schemas.microsoft.com/office/drawing/2014/main" id="{9ABDCA8F-58F7-69B4-3B94-03BDE46B02C4}"/>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47D96ECC-BAFE-396A-09BF-86D11B7CCBD2}"/>
              </a:ext>
            </a:extLst>
          </p:cNvPr>
          <p:cNvPicPr>
            <a:picLocks noChangeAspect="1"/>
          </p:cNvPicPr>
          <p:nvPr/>
        </p:nvPicPr>
        <p:blipFill>
          <a:blip r:embed="rId3"/>
          <a:stretch>
            <a:fillRect/>
          </a:stretch>
        </p:blipFill>
        <p:spPr>
          <a:xfrm>
            <a:off x="1111792" y="6222466"/>
            <a:ext cx="9669224" cy="495369"/>
          </a:xfrm>
          <a:prstGeom prst="rect">
            <a:avLst/>
          </a:prstGeom>
        </p:spPr>
      </p:pic>
      <p:sp>
        <p:nvSpPr>
          <p:cNvPr id="4" name="Subtitle 2">
            <a:extLst>
              <a:ext uri="{FF2B5EF4-FFF2-40B4-BE49-F238E27FC236}">
                <a16:creationId xmlns:a16="http://schemas.microsoft.com/office/drawing/2014/main" id="{F45CFD24-7334-2631-08E2-0001276E3B4F}"/>
              </a:ext>
            </a:extLst>
          </p:cNvPr>
          <p:cNvSpPr txBox="1">
            <a:spLocks/>
          </p:cNvSpPr>
          <p:nvPr/>
        </p:nvSpPr>
        <p:spPr>
          <a:xfrm>
            <a:off x="6173056" y="2106202"/>
            <a:ext cx="5447016" cy="394527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SYBA President</a:t>
            </a:r>
          </a:p>
          <a:p>
            <a:pPr algn="l"/>
            <a:r>
              <a:rPr lang="en-US" dirty="0"/>
              <a:t>Shane Hofmann</a:t>
            </a:r>
          </a:p>
          <a:p>
            <a:pPr marL="800100" lvl="1" indent="-342900" algn="l">
              <a:buFont typeface="Wingdings" panose="05000000000000000000" pitchFamily="2" charset="2"/>
              <a:buChar char="§"/>
            </a:pPr>
            <a:r>
              <a:rPr lang="en-US" u="sng" dirty="0">
                <a:hlinkClick r:id="rId4">
                  <a:extLst>
                    <a:ext uri="{A12FA001-AC4F-418D-AE19-62706E023703}">
                      <ahyp:hlinkClr xmlns:ahyp="http://schemas.microsoft.com/office/drawing/2018/hyperlinkcolor" val="tx"/>
                    </a:ext>
                  </a:extLst>
                </a:hlinkClick>
              </a:rPr>
              <a:t>kylejrice@gmail.com</a:t>
            </a:r>
            <a:endParaRPr lang="en-US" u="sng" dirty="0"/>
          </a:p>
          <a:p>
            <a:pPr marL="800100" lvl="1" indent="-342900" algn="l">
              <a:buFont typeface="Wingdings" panose="05000000000000000000" pitchFamily="2" charset="2"/>
              <a:buChar char="§"/>
            </a:pPr>
            <a:r>
              <a:rPr lang="en-US" dirty="0"/>
              <a:t>952.484.4319</a:t>
            </a:r>
          </a:p>
          <a:p>
            <a:pPr algn="l"/>
            <a:r>
              <a:rPr lang="en-US" b="1" dirty="0"/>
              <a:t>SYBA Vice President</a:t>
            </a:r>
          </a:p>
          <a:p>
            <a:pPr algn="l"/>
            <a:r>
              <a:rPr lang="en-US" dirty="0"/>
              <a:t>Kyle Rice</a:t>
            </a:r>
          </a:p>
          <a:p>
            <a:pPr marL="800100" lvl="1" indent="-342900" algn="l">
              <a:buFont typeface="Wingdings" panose="05000000000000000000" pitchFamily="2" charset="2"/>
              <a:buChar char="§"/>
            </a:pPr>
            <a:r>
              <a:rPr lang="en-US" u="sng" dirty="0">
                <a:hlinkClick r:id="rId4">
                  <a:extLst>
                    <a:ext uri="{A12FA001-AC4F-418D-AE19-62706E023703}">
                      <ahyp:hlinkClr xmlns:ahyp="http://schemas.microsoft.com/office/drawing/2018/hyperlinkcolor" val="tx"/>
                    </a:ext>
                  </a:extLst>
                </a:hlinkClick>
              </a:rPr>
              <a:t>kylejrice@gmail.com</a:t>
            </a:r>
            <a:endParaRPr lang="en-US" u="sng" dirty="0"/>
          </a:p>
          <a:p>
            <a:pPr marL="800100" lvl="1" indent="-342900" algn="l">
              <a:buFont typeface="Wingdings" panose="05000000000000000000" pitchFamily="2" charset="2"/>
              <a:buChar char="§"/>
            </a:pPr>
            <a:r>
              <a:rPr lang="en-US" dirty="0"/>
              <a:t>612.749.5910</a:t>
            </a:r>
          </a:p>
          <a:p>
            <a:pPr algn="l"/>
            <a:r>
              <a:rPr lang="en-US" b="1" dirty="0"/>
              <a:t>SYBA Umpire Coordinator</a:t>
            </a:r>
          </a:p>
          <a:p>
            <a:pPr algn="l"/>
            <a:r>
              <a:rPr lang="en-US" dirty="0"/>
              <a:t>Brent Vannier</a:t>
            </a:r>
          </a:p>
          <a:p>
            <a:pPr marL="800100" lvl="1" indent="-342900" algn="l">
              <a:buFont typeface="Wingdings" panose="05000000000000000000" pitchFamily="2" charset="2"/>
              <a:buChar char="§"/>
            </a:pPr>
            <a:r>
              <a:rPr lang="en-US" sz="2100" u="sng" dirty="0">
                <a:sym typeface="Calibri"/>
                <a:hlinkClick r:id="rId5">
                  <a:extLst>
                    <a:ext uri="{A12FA001-AC4F-418D-AE19-62706E023703}">
                      <ahyp:hlinkClr xmlns:ahyp="http://schemas.microsoft.com/office/drawing/2018/hyperlinkcolor" val="tx"/>
                    </a:ext>
                  </a:extLst>
                </a:hlinkClick>
              </a:rPr>
              <a:t>brentavannier@gmail.com</a:t>
            </a:r>
            <a:endParaRPr lang="en-US" sz="2100" u="sng" dirty="0">
              <a:sym typeface="Calibri"/>
            </a:endParaRPr>
          </a:p>
          <a:p>
            <a:pPr marL="800100" lvl="1" indent="-342900" algn="l">
              <a:buFont typeface="Wingdings" panose="05000000000000000000" pitchFamily="2" charset="2"/>
              <a:buChar char="§"/>
            </a:pPr>
            <a:r>
              <a:rPr lang="en-US" sz="2100" dirty="0">
                <a:sym typeface="Calibri"/>
              </a:rPr>
              <a:t>636.248.1193</a:t>
            </a:r>
            <a:r>
              <a:rPr lang="en-US" dirty="0">
                <a:latin typeface="Calibri"/>
                <a:ea typeface="Calibri"/>
                <a:cs typeface="Calibri"/>
                <a:sym typeface="Calibri"/>
              </a:rPr>
              <a:t> </a:t>
            </a:r>
            <a:endParaRPr lang="en-US" dirty="0"/>
          </a:p>
        </p:txBody>
      </p:sp>
    </p:spTree>
    <p:extLst>
      <p:ext uri="{BB962C8B-B14F-4D97-AF65-F5344CB8AC3E}">
        <p14:creationId xmlns:p14="http://schemas.microsoft.com/office/powerpoint/2010/main" val="2791539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6264F-C9DF-B378-502B-64281189C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018C3-EA4A-BDAE-EA84-82C596F3DD95}"/>
              </a:ext>
            </a:extLst>
          </p:cNvPr>
          <p:cNvSpPr>
            <a:spLocks noGrp="1"/>
          </p:cNvSpPr>
          <p:nvPr>
            <p:ph type="ctrTitle"/>
          </p:nvPr>
        </p:nvSpPr>
        <p:spPr>
          <a:xfrm>
            <a:off x="667820" y="1348394"/>
            <a:ext cx="11229654" cy="757808"/>
          </a:xfrm>
        </p:spPr>
        <p:txBody>
          <a:bodyPr>
            <a:normAutofit/>
          </a:bodyPr>
          <a:lstStyle/>
          <a:p>
            <a:pPr algn="l"/>
            <a:r>
              <a:rPr lang="en-US" sz="4000" b="1" dirty="0"/>
              <a:t>Umpires (MBL rules)</a:t>
            </a:r>
          </a:p>
        </p:txBody>
      </p:sp>
      <p:sp>
        <p:nvSpPr>
          <p:cNvPr id="3" name="Subtitle 2">
            <a:extLst>
              <a:ext uri="{FF2B5EF4-FFF2-40B4-BE49-F238E27FC236}">
                <a16:creationId xmlns:a16="http://schemas.microsoft.com/office/drawing/2014/main" id="{EB81E387-FD90-64D4-13A3-6C3145275C65}"/>
              </a:ext>
            </a:extLst>
          </p:cNvPr>
          <p:cNvSpPr>
            <a:spLocks noGrp="1"/>
          </p:cNvSpPr>
          <p:nvPr>
            <p:ph type="subTitle" idx="1"/>
          </p:nvPr>
        </p:nvSpPr>
        <p:spPr>
          <a:xfrm>
            <a:off x="811658" y="2106202"/>
            <a:ext cx="10818688" cy="4116264"/>
          </a:xfrm>
        </p:spPr>
        <p:txBody>
          <a:bodyPr>
            <a:normAutofit fontScale="77500" lnSpcReduction="20000"/>
          </a:bodyPr>
          <a:lstStyle/>
          <a:p>
            <a:pPr algn="l"/>
            <a:r>
              <a:rPr lang="en-US" dirty="0"/>
              <a:t>Bad calls WILL happen; </a:t>
            </a:r>
            <a:r>
              <a:rPr lang="en-US" u="sng" dirty="0"/>
              <a:t>Exercise Self-Control and Respect the Umps</a:t>
            </a:r>
            <a:r>
              <a:rPr lang="en-US" dirty="0"/>
              <a:t>.</a:t>
            </a:r>
          </a:p>
          <a:p>
            <a:pPr algn="l"/>
            <a:r>
              <a:rPr lang="en-US" dirty="0"/>
              <a:t>Before each game remind the umpire what age level your team is. He might have just umped a different age level so it nice to remind him of some of your age specific rules just so he remembers them.</a:t>
            </a:r>
          </a:p>
          <a:p>
            <a:pPr algn="l"/>
            <a:r>
              <a:rPr lang="en-US" dirty="0"/>
              <a:t>Any coach, player or spectator who confronts, abuses, or follows an umpire outside the fenced area or otherwise demarked area of an individual baseball field will be suspended from their affiliated team’s games indefinitely. </a:t>
            </a:r>
          </a:p>
          <a:p>
            <a:pPr marL="342900" indent="-342900" algn="l">
              <a:buFont typeface="Wingdings" panose="05000000000000000000" pitchFamily="2" charset="2"/>
              <a:buChar char="§"/>
            </a:pPr>
            <a:r>
              <a:rPr lang="en-US" dirty="0"/>
              <a:t>Said suspension may be lifted after a hearing with the MBL Supplemental Discipline Committee.</a:t>
            </a:r>
          </a:p>
          <a:p>
            <a:pPr algn="l"/>
            <a:r>
              <a:rPr lang="en-US" dirty="0"/>
              <a:t>If a coach, player or spectator is ejected from a league or tournament game, they are suspended for the next MBL league/playoff game or MBT qualifying or state tournament game on the team’s schedule at the time of the ejection. </a:t>
            </a:r>
          </a:p>
          <a:p>
            <a:pPr marL="342900" indent="-342900" algn="l">
              <a:buFont typeface="Wingdings" panose="05000000000000000000" pitchFamily="2" charset="2"/>
              <a:buChar char="§"/>
            </a:pPr>
            <a:r>
              <a:rPr lang="en-US" dirty="0"/>
              <a:t>Suspension can carry over to the following season. </a:t>
            </a:r>
          </a:p>
          <a:p>
            <a:pPr algn="l"/>
            <a:r>
              <a:rPr lang="en-US" dirty="0"/>
              <a:t>If a spectator who has previously been warned by an umpire regarding unsportsmanlike or disruptive behavior during a game is subsequently ejected from said game, the head coach of that team is also ejected, and subject to suspension rules regarding coach/player ejections. </a:t>
            </a:r>
          </a:p>
        </p:txBody>
      </p:sp>
      <p:pic>
        <p:nvPicPr>
          <p:cNvPr id="8" name="Picture 7">
            <a:extLst>
              <a:ext uri="{FF2B5EF4-FFF2-40B4-BE49-F238E27FC236}">
                <a16:creationId xmlns:a16="http://schemas.microsoft.com/office/drawing/2014/main" id="{6A228A67-9A34-F2BF-F5B4-5DB3ABFE987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68F4369C-1676-E2F0-FED7-10857AC1F509}"/>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84222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8B5FE-D81A-D789-688C-4678DDE4B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5D21D8-D2E8-68A7-00F1-7A8A06DB3385}"/>
              </a:ext>
            </a:extLst>
          </p:cNvPr>
          <p:cNvSpPr>
            <a:spLocks noGrp="1"/>
          </p:cNvSpPr>
          <p:nvPr>
            <p:ph type="ctrTitle"/>
          </p:nvPr>
        </p:nvSpPr>
        <p:spPr>
          <a:xfrm>
            <a:off x="667820" y="1348394"/>
            <a:ext cx="11229654" cy="757808"/>
          </a:xfrm>
        </p:spPr>
        <p:txBody>
          <a:bodyPr>
            <a:normAutofit/>
          </a:bodyPr>
          <a:lstStyle/>
          <a:p>
            <a:pPr algn="l"/>
            <a:r>
              <a:rPr lang="en-US" sz="4000" b="1" dirty="0"/>
              <a:t>Shakopee Umpires</a:t>
            </a:r>
          </a:p>
        </p:txBody>
      </p:sp>
      <p:sp>
        <p:nvSpPr>
          <p:cNvPr id="3" name="Subtitle 2">
            <a:extLst>
              <a:ext uri="{FF2B5EF4-FFF2-40B4-BE49-F238E27FC236}">
                <a16:creationId xmlns:a16="http://schemas.microsoft.com/office/drawing/2014/main" id="{A40A2721-7707-F985-AB87-1C62F6FD53C5}"/>
              </a:ext>
            </a:extLst>
          </p:cNvPr>
          <p:cNvSpPr>
            <a:spLocks noGrp="1"/>
          </p:cNvSpPr>
          <p:nvPr>
            <p:ph type="subTitle" idx="1"/>
          </p:nvPr>
        </p:nvSpPr>
        <p:spPr>
          <a:xfrm>
            <a:off x="811658" y="2106202"/>
            <a:ext cx="10818688" cy="4116264"/>
          </a:xfrm>
        </p:spPr>
        <p:txBody>
          <a:bodyPr>
            <a:normAutofit fontScale="85000" lnSpcReduction="20000"/>
          </a:bodyPr>
          <a:lstStyle/>
          <a:p>
            <a:pPr algn="l"/>
            <a:r>
              <a:rPr lang="en-US" b="1" dirty="0"/>
              <a:t>9U and 10U Shakopee home games (also our Shakopee Tournament) are umpired by Shakopee kids many of whom played in the SYBA or are currently playing.</a:t>
            </a:r>
          </a:p>
          <a:p>
            <a:pPr marL="342900" indent="-342900" algn="l">
              <a:buFont typeface="Wingdings" panose="05000000000000000000" pitchFamily="2" charset="2"/>
              <a:buChar char="§"/>
            </a:pPr>
            <a:r>
              <a:rPr lang="en-US" dirty="0"/>
              <a:t>SYBA provides umpire training and support for these kids during the season.</a:t>
            </a:r>
          </a:p>
          <a:p>
            <a:pPr marL="342900" indent="-342900" algn="l">
              <a:buFont typeface="Wingdings" panose="05000000000000000000" pitchFamily="2" charset="2"/>
              <a:buChar char="§"/>
            </a:pPr>
            <a:r>
              <a:rPr lang="en-US" dirty="0"/>
              <a:t>We want to keep the SYBA kids as umpires, so as head coaches engage with the umpires during games to make sure everything is going well.  </a:t>
            </a:r>
          </a:p>
          <a:p>
            <a:pPr marL="342900" indent="-342900" algn="l">
              <a:buFont typeface="Wingdings" panose="05000000000000000000" pitchFamily="2" charset="2"/>
              <a:buChar char="§"/>
            </a:pPr>
            <a:r>
              <a:rPr lang="en-US" dirty="0"/>
              <a:t>If other coaches or fans become a problem, please step in to address the issues and to show support.  </a:t>
            </a:r>
          </a:p>
          <a:p>
            <a:pPr marL="342900" indent="-342900" algn="l">
              <a:buFont typeface="Wingdings" panose="05000000000000000000" pitchFamily="2" charset="2"/>
              <a:buChar char="§"/>
            </a:pPr>
            <a:r>
              <a:rPr lang="en-US" dirty="0"/>
              <a:t>Umpire scheduling for 9U and 10U games is done by Brent Vannier so any changes to home games that may occur for any reason need to be sent to him as well as updated on the MBL site.   </a:t>
            </a:r>
          </a:p>
          <a:p>
            <a:pPr marL="800100" lvl="1" indent="-342900" algn="l">
              <a:buFont typeface="Wingdings" panose="05000000000000000000" pitchFamily="2" charset="2"/>
              <a:buChar char="§"/>
            </a:pPr>
            <a:r>
              <a:rPr lang="en-US" dirty="0"/>
              <a:t>Brent Vannier - brentavannier@gmail.com  / 636.248.1193</a:t>
            </a:r>
          </a:p>
          <a:p>
            <a:pPr algn="l"/>
            <a:r>
              <a:rPr lang="en-US" dirty="0"/>
              <a:t>The MBL schedules umpires for all other Shakopee home games for 11U-14U so make sure you enter field locations and start times accurately.</a:t>
            </a:r>
          </a:p>
          <a:p>
            <a:pPr marL="342900" indent="-342900" algn="l">
              <a:buFont typeface="Wingdings" panose="05000000000000000000" pitchFamily="2" charset="2"/>
              <a:buChar char="§"/>
            </a:pPr>
            <a:r>
              <a:rPr lang="en-US" dirty="0"/>
              <a:t>Any updates to field changes or game times should be done through the MBL site to ensure umpires are assigned. </a:t>
            </a:r>
          </a:p>
        </p:txBody>
      </p:sp>
      <p:pic>
        <p:nvPicPr>
          <p:cNvPr id="8" name="Picture 7">
            <a:extLst>
              <a:ext uri="{FF2B5EF4-FFF2-40B4-BE49-F238E27FC236}">
                <a16:creationId xmlns:a16="http://schemas.microsoft.com/office/drawing/2014/main" id="{A17DEA0C-E46D-8D7E-74AC-A9D7DBAD6FC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B5FE8A9F-5288-8168-4E84-5FA6DE229CB6}"/>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32214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F697B-250F-8456-A096-06819DBA3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B25815-F32C-8714-1493-D4DAD34F0C22}"/>
              </a:ext>
            </a:extLst>
          </p:cNvPr>
          <p:cNvSpPr>
            <a:spLocks noGrp="1"/>
          </p:cNvSpPr>
          <p:nvPr>
            <p:ph type="ctrTitle"/>
          </p:nvPr>
        </p:nvSpPr>
        <p:spPr>
          <a:xfrm>
            <a:off x="667820" y="1348394"/>
            <a:ext cx="11229654" cy="757808"/>
          </a:xfrm>
        </p:spPr>
        <p:txBody>
          <a:bodyPr>
            <a:normAutofit/>
          </a:bodyPr>
          <a:lstStyle/>
          <a:p>
            <a:pPr algn="l"/>
            <a:r>
              <a:rPr lang="en-US" sz="4000" b="1" dirty="0"/>
              <a:t>Field Maintenance</a:t>
            </a:r>
          </a:p>
        </p:txBody>
      </p:sp>
      <p:sp>
        <p:nvSpPr>
          <p:cNvPr id="3" name="Subtitle 2">
            <a:extLst>
              <a:ext uri="{FF2B5EF4-FFF2-40B4-BE49-F238E27FC236}">
                <a16:creationId xmlns:a16="http://schemas.microsoft.com/office/drawing/2014/main" id="{5FAE56C4-6E2E-A85E-8726-5639479CA822}"/>
              </a:ext>
            </a:extLst>
          </p:cNvPr>
          <p:cNvSpPr>
            <a:spLocks noGrp="1"/>
          </p:cNvSpPr>
          <p:nvPr>
            <p:ph type="subTitle" idx="1"/>
          </p:nvPr>
        </p:nvSpPr>
        <p:spPr>
          <a:xfrm>
            <a:off x="811658" y="2106202"/>
            <a:ext cx="10818688" cy="4116264"/>
          </a:xfrm>
        </p:spPr>
        <p:txBody>
          <a:bodyPr>
            <a:normAutofit fontScale="92500" lnSpcReduction="10000"/>
          </a:bodyPr>
          <a:lstStyle/>
          <a:p>
            <a:pPr algn="l"/>
            <a:r>
              <a:rPr lang="en-US" dirty="0"/>
              <a:t>After games and practices, players are expected to help coaches with field maintenance. </a:t>
            </a:r>
          </a:p>
          <a:p>
            <a:pPr marL="342900" indent="-342900" algn="l">
              <a:buFont typeface="Wingdings" panose="05000000000000000000" pitchFamily="2" charset="2"/>
              <a:buChar char="§"/>
            </a:pPr>
            <a:r>
              <a:rPr lang="en-US" dirty="0"/>
              <a:t>Ensure that dirt is filled in and level around the bases, home plate and mound (with clay in sheds) after use with the rakes or portable drag that are provided at each field.</a:t>
            </a:r>
          </a:p>
          <a:p>
            <a:pPr marL="342900" indent="-342900" algn="l">
              <a:buFont typeface="Wingdings" panose="05000000000000000000" pitchFamily="2" charset="2"/>
              <a:buChar char="§"/>
            </a:pPr>
            <a:r>
              <a:rPr lang="en-US" dirty="0"/>
              <a:t>The portable mounds need to be removed and placed flat outside the field of play after games/practices so the city can drag and water.  (We destroyed a few sprinklers last season by not removing the mounds and it create a lot of extra work  and money for the city)  </a:t>
            </a:r>
          </a:p>
          <a:p>
            <a:pPr marL="342900" indent="-342900" algn="l">
              <a:buFont typeface="Wingdings" panose="05000000000000000000" pitchFamily="2" charset="2"/>
              <a:buChar char="§"/>
            </a:pPr>
            <a:r>
              <a:rPr lang="en-US" dirty="0"/>
              <a:t>Pick up any trash in the dugouts, stands, or on the field.</a:t>
            </a:r>
          </a:p>
          <a:p>
            <a:pPr algn="l"/>
            <a:r>
              <a:rPr lang="en-US" dirty="0"/>
              <a:t>The players should not leave until the team is finished cleaning up the field and dugouts.</a:t>
            </a:r>
          </a:p>
          <a:p>
            <a:pPr marL="342900" indent="-342900" algn="l">
              <a:buFont typeface="Wingdings" panose="05000000000000000000" pitchFamily="2" charset="2"/>
              <a:buChar char="§"/>
            </a:pPr>
            <a:r>
              <a:rPr lang="en-US" u="sng" dirty="0"/>
              <a:t>Leave the field better than when you arrived</a:t>
            </a:r>
            <a:r>
              <a:rPr lang="en-US" dirty="0"/>
              <a:t>. (“Respect” Team Value)</a:t>
            </a:r>
          </a:p>
          <a:p>
            <a:pPr marL="342900" indent="-342900" algn="l">
              <a:buFont typeface="Wingdings" panose="05000000000000000000" pitchFamily="2" charset="2"/>
              <a:buChar char="§"/>
            </a:pPr>
            <a:r>
              <a:rPr lang="en-US" dirty="0"/>
              <a:t>This is part of being on the team, especially once players begin on fields with more maintenance (clay mounds, tarps, dugouts).</a:t>
            </a:r>
          </a:p>
          <a:p>
            <a:pPr marL="342900" indent="-342900" algn="l">
              <a:buFont typeface="Wingdings" panose="05000000000000000000" pitchFamily="2" charset="2"/>
              <a:buChar char="§"/>
            </a:pPr>
            <a:endParaRPr lang="en-US" dirty="0"/>
          </a:p>
        </p:txBody>
      </p:sp>
      <p:pic>
        <p:nvPicPr>
          <p:cNvPr id="8" name="Picture 7">
            <a:extLst>
              <a:ext uri="{FF2B5EF4-FFF2-40B4-BE49-F238E27FC236}">
                <a16:creationId xmlns:a16="http://schemas.microsoft.com/office/drawing/2014/main" id="{65C57DBF-5E1E-9F42-6522-CE1AEED42FDE}"/>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CD079DCE-A89B-42E7-6EF3-50EF31571C18}"/>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294123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5E2EB-18A3-F6D4-7D2C-C06562042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80731-2374-ADE3-09EB-00283D376410}"/>
              </a:ext>
            </a:extLst>
          </p:cNvPr>
          <p:cNvSpPr>
            <a:spLocks noGrp="1"/>
          </p:cNvSpPr>
          <p:nvPr>
            <p:ph type="ctrTitle"/>
          </p:nvPr>
        </p:nvSpPr>
        <p:spPr>
          <a:xfrm>
            <a:off x="667820" y="1348394"/>
            <a:ext cx="11229654" cy="757808"/>
          </a:xfrm>
        </p:spPr>
        <p:txBody>
          <a:bodyPr>
            <a:normAutofit/>
          </a:bodyPr>
          <a:lstStyle/>
          <a:p>
            <a:pPr algn="l"/>
            <a:r>
              <a:rPr lang="en-US" sz="4000" b="1" dirty="0"/>
              <a:t>Field Maintenance Cont…</a:t>
            </a:r>
          </a:p>
        </p:txBody>
      </p:sp>
      <p:sp>
        <p:nvSpPr>
          <p:cNvPr id="3" name="Subtitle 2">
            <a:extLst>
              <a:ext uri="{FF2B5EF4-FFF2-40B4-BE49-F238E27FC236}">
                <a16:creationId xmlns:a16="http://schemas.microsoft.com/office/drawing/2014/main" id="{5246827E-CA60-B826-7D01-E29DF4299F98}"/>
              </a:ext>
            </a:extLst>
          </p:cNvPr>
          <p:cNvSpPr>
            <a:spLocks noGrp="1"/>
          </p:cNvSpPr>
          <p:nvPr>
            <p:ph type="subTitle" idx="1"/>
          </p:nvPr>
        </p:nvSpPr>
        <p:spPr>
          <a:xfrm>
            <a:off x="811658" y="2106202"/>
            <a:ext cx="10818688" cy="4116264"/>
          </a:xfrm>
        </p:spPr>
        <p:txBody>
          <a:bodyPr/>
          <a:lstStyle/>
          <a:p>
            <a:pPr algn="l"/>
            <a:r>
              <a:rPr lang="en-US" dirty="0"/>
              <a:t>Each field will have a storage bin or shed that will contain all the supplies needed to maintain and get the field ready for games.  Please make sure that the equipment is put away and locked up after each use.</a:t>
            </a:r>
          </a:p>
          <a:p>
            <a:pPr marL="342900" indent="-342900" algn="l">
              <a:buFont typeface="Wingdings" panose="05000000000000000000" pitchFamily="2" charset="2"/>
              <a:buChar char="§"/>
            </a:pPr>
            <a:r>
              <a:rPr lang="en-US" dirty="0"/>
              <a:t>Storage lock codes at all SYBA fields is: 1357</a:t>
            </a:r>
          </a:p>
          <a:p>
            <a:pPr algn="l"/>
            <a:r>
              <a:rPr lang="en-US" dirty="0"/>
              <a:t>If you need more chalk, mound clay, dirt dry, string line, etc. for your assigned field please contact Tyler Menden (612.281.2253 / tylermenden@gmail.com).  </a:t>
            </a:r>
          </a:p>
          <a:p>
            <a:pPr marL="342900" indent="-342900" algn="l">
              <a:buFont typeface="Wingdings" panose="05000000000000000000" pitchFamily="2" charset="2"/>
              <a:buChar char="§"/>
            </a:pPr>
            <a:r>
              <a:rPr lang="en-US" dirty="0"/>
              <a:t>Tyler does a great job of monitoring supplies during the season so this shouldn’t be an issue.  </a:t>
            </a:r>
          </a:p>
          <a:p>
            <a:pPr algn="l"/>
            <a:r>
              <a:rPr lang="en-US" dirty="0"/>
              <a:t>City will drag the fields prior to the games and most practices, but the </a:t>
            </a:r>
            <a:r>
              <a:rPr lang="en-US" u="sng" dirty="0"/>
              <a:t>coaches are responsible for getting the field chalked and ready for each home game</a:t>
            </a:r>
            <a:r>
              <a:rPr lang="en-US" dirty="0"/>
              <a:t>. </a:t>
            </a:r>
          </a:p>
        </p:txBody>
      </p:sp>
      <p:pic>
        <p:nvPicPr>
          <p:cNvPr id="8" name="Picture 7">
            <a:extLst>
              <a:ext uri="{FF2B5EF4-FFF2-40B4-BE49-F238E27FC236}">
                <a16:creationId xmlns:a16="http://schemas.microsoft.com/office/drawing/2014/main" id="{F187741B-7548-7346-6221-775F5365D764}"/>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DA00719C-D4B4-E93D-4ED7-C456CC11CF78}"/>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62107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E8442-7954-2C9D-CAA0-75D37D550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59160-17A4-091C-7857-514E7A23A167}"/>
              </a:ext>
            </a:extLst>
          </p:cNvPr>
          <p:cNvSpPr>
            <a:spLocks noGrp="1"/>
          </p:cNvSpPr>
          <p:nvPr>
            <p:ph type="ctrTitle"/>
          </p:nvPr>
        </p:nvSpPr>
        <p:spPr>
          <a:xfrm>
            <a:off x="667820" y="1348394"/>
            <a:ext cx="11229654" cy="757808"/>
          </a:xfrm>
        </p:spPr>
        <p:txBody>
          <a:bodyPr>
            <a:normAutofit/>
          </a:bodyPr>
          <a:lstStyle/>
          <a:p>
            <a:pPr algn="l"/>
            <a:r>
              <a:rPr lang="en-US" sz="4000" b="1" dirty="0"/>
              <a:t>Miracle League – SYBA Buddies</a:t>
            </a:r>
          </a:p>
        </p:txBody>
      </p:sp>
      <p:sp>
        <p:nvSpPr>
          <p:cNvPr id="3" name="Subtitle 2">
            <a:extLst>
              <a:ext uri="{FF2B5EF4-FFF2-40B4-BE49-F238E27FC236}">
                <a16:creationId xmlns:a16="http://schemas.microsoft.com/office/drawing/2014/main" id="{26B844B7-E114-59CB-6C2F-CCFD00B0EC21}"/>
              </a:ext>
            </a:extLst>
          </p:cNvPr>
          <p:cNvSpPr>
            <a:spLocks noGrp="1"/>
          </p:cNvSpPr>
          <p:nvPr>
            <p:ph type="subTitle" idx="1"/>
          </p:nvPr>
        </p:nvSpPr>
        <p:spPr>
          <a:xfrm>
            <a:off x="811658" y="2106202"/>
            <a:ext cx="10818688" cy="4116264"/>
          </a:xfrm>
        </p:spPr>
        <p:txBody>
          <a:bodyPr/>
          <a:lstStyle/>
          <a:p>
            <a:pPr marL="342900" indent="-342900" algn="l">
              <a:buFont typeface="Wingdings" panose="05000000000000000000" pitchFamily="2" charset="2"/>
              <a:buChar char="§"/>
            </a:pPr>
            <a:r>
              <a:rPr lang="en-US" dirty="0"/>
              <a:t>The new Miracle League field at </a:t>
            </a:r>
            <a:r>
              <a:rPr lang="en-US" dirty="0" err="1"/>
              <a:t>Tahpah</a:t>
            </a:r>
            <a:r>
              <a:rPr lang="en-US" dirty="0"/>
              <a:t> Park has been completed.</a:t>
            </a:r>
          </a:p>
          <a:p>
            <a:pPr marL="342900" indent="-342900" algn="l">
              <a:buFont typeface="Wingdings" panose="05000000000000000000" pitchFamily="2" charset="2"/>
              <a:buChar char="§"/>
            </a:pPr>
            <a:r>
              <a:rPr lang="en-US" dirty="0"/>
              <a:t>Our first season of miracle league will start mid-May and run through the end of July.</a:t>
            </a:r>
          </a:p>
          <a:p>
            <a:pPr marL="342900" indent="-342900" algn="l">
              <a:buFont typeface="Wingdings" panose="05000000000000000000" pitchFamily="2" charset="2"/>
              <a:buChar char="§"/>
            </a:pPr>
            <a:r>
              <a:rPr lang="en-US" dirty="0"/>
              <a:t>Goal is to have every travel team assist </a:t>
            </a:r>
          </a:p>
          <a:p>
            <a:pPr marL="349250" algn="l"/>
            <a:r>
              <a:rPr lang="en-US" dirty="0"/>
              <a:t>with one of their games or practices </a:t>
            </a:r>
          </a:p>
          <a:p>
            <a:pPr marL="349250" algn="l"/>
            <a:r>
              <a:rPr lang="en-US" dirty="0"/>
              <a:t>throughout the summer.</a:t>
            </a:r>
          </a:p>
        </p:txBody>
      </p:sp>
      <p:pic>
        <p:nvPicPr>
          <p:cNvPr id="8" name="Picture 7">
            <a:extLst>
              <a:ext uri="{FF2B5EF4-FFF2-40B4-BE49-F238E27FC236}">
                <a16:creationId xmlns:a16="http://schemas.microsoft.com/office/drawing/2014/main" id="{415150F3-69FF-5C79-0465-21416FC5CD60}"/>
              </a:ext>
            </a:extLst>
          </p:cNvPr>
          <p:cNvPicPr>
            <a:picLocks noChangeAspect="1"/>
          </p:cNvPicPr>
          <p:nvPr/>
        </p:nvPicPr>
        <p:blipFill>
          <a:blip r:embed="rId3"/>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7C9A5AAE-02F9-5E5B-5AFC-6C9B19FCF4CB}"/>
              </a:ext>
            </a:extLst>
          </p:cNvPr>
          <p:cNvPicPr>
            <a:picLocks noChangeAspect="1"/>
          </p:cNvPicPr>
          <p:nvPr/>
        </p:nvPicPr>
        <p:blipFill>
          <a:blip r:embed="rId4"/>
          <a:stretch>
            <a:fillRect/>
          </a:stretch>
        </p:blipFill>
        <p:spPr>
          <a:xfrm>
            <a:off x="1111792" y="6222466"/>
            <a:ext cx="9669224" cy="495369"/>
          </a:xfrm>
          <a:prstGeom prst="rect">
            <a:avLst/>
          </a:prstGeom>
        </p:spPr>
      </p:pic>
      <p:pic>
        <p:nvPicPr>
          <p:cNvPr id="1028" name="Picture 4">
            <a:extLst>
              <a:ext uri="{FF2B5EF4-FFF2-40B4-BE49-F238E27FC236}">
                <a16:creationId xmlns:a16="http://schemas.microsoft.com/office/drawing/2014/main" id="{A86A14A5-7BDD-33A9-83F6-7B9DD9BAA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021" y="3150353"/>
            <a:ext cx="4895321" cy="279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1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C1C9F-6864-2416-78C9-76B0ECE77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0457B-92F3-101F-F2F7-5C7EC0A67FA4}"/>
              </a:ext>
            </a:extLst>
          </p:cNvPr>
          <p:cNvSpPr>
            <a:spLocks noGrp="1"/>
          </p:cNvSpPr>
          <p:nvPr>
            <p:ph type="ctrTitle"/>
          </p:nvPr>
        </p:nvSpPr>
        <p:spPr>
          <a:xfrm>
            <a:off x="667820" y="1348394"/>
            <a:ext cx="11229654" cy="757808"/>
          </a:xfrm>
        </p:spPr>
        <p:txBody>
          <a:bodyPr>
            <a:normAutofit/>
          </a:bodyPr>
          <a:lstStyle/>
          <a:p>
            <a:pPr algn="l"/>
            <a:r>
              <a:rPr lang="en-US" sz="4000" b="1" dirty="0"/>
              <a:t>SYBA Team Values</a:t>
            </a:r>
          </a:p>
        </p:txBody>
      </p:sp>
      <p:sp>
        <p:nvSpPr>
          <p:cNvPr id="3" name="Subtitle 2">
            <a:extLst>
              <a:ext uri="{FF2B5EF4-FFF2-40B4-BE49-F238E27FC236}">
                <a16:creationId xmlns:a16="http://schemas.microsoft.com/office/drawing/2014/main" id="{B08F162C-6C0D-6F9E-75DB-DA7C5EE27D4D}"/>
              </a:ext>
            </a:extLst>
          </p:cNvPr>
          <p:cNvSpPr>
            <a:spLocks noGrp="1"/>
          </p:cNvSpPr>
          <p:nvPr>
            <p:ph type="subTitle" idx="1"/>
          </p:nvPr>
        </p:nvSpPr>
        <p:spPr>
          <a:xfrm>
            <a:off x="811658" y="2106202"/>
            <a:ext cx="4736387" cy="4116264"/>
          </a:xfrm>
        </p:spPr>
        <p:txBody>
          <a:bodyPr>
            <a:normAutofit fontScale="47500" lnSpcReduction="20000"/>
          </a:bodyPr>
          <a:lstStyle/>
          <a:p>
            <a:pPr algn="l"/>
            <a:r>
              <a:rPr lang="en-US" sz="4000" b="1" dirty="0"/>
              <a:t>TEAM</a:t>
            </a:r>
          </a:p>
          <a:p>
            <a:pPr algn="l"/>
            <a:r>
              <a:rPr lang="en-US" sz="4000" dirty="0"/>
              <a:t>Work together toward a common goal, put our teammates first, trust and support each other.</a:t>
            </a:r>
          </a:p>
          <a:p>
            <a:pPr algn="l"/>
            <a:r>
              <a:rPr lang="en-US" sz="4000" b="1" dirty="0"/>
              <a:t>RESPECT</a:t>
            </a:r>
          </a:p>
          <a:p>
            <a:pPr algn="l"/>
            <a:r>
              <a:rPr lang="en-US" sz="4000" dirty="0"/>
              <a:t>Value your teammates, coaches, umpires, opponents, the game, and the fields we play on.  We listen, show sportsmanship, appreciate everyone’s role and leave the field better than when we came.</a:t>
            </a:r>
          </a:p>
          <a:p>
            <a:pPr algn="l"/>
            <a:r>
              <a:rPr lang="en-US" sz="4000" b="1" dirty="0"/>
              <a:t>HUSTLE</a:t>
            </a:r>
          </a:p>
          <a:p>
            <a:pPr algn="l"/>
            <a:r>
              <a:rPr lang="en-US" sz="4000" dirty="0"/>
              <a:t>Bring max effort and energy every play.  We sprint out onto the field, run hard to first base, get dirty to make plays, take the extra base and fight for every run.</a:t>
            </a:r>
          </a:p>
          <a:p>
            <a:pPr algn="l"/>
            <a:endParaRPr lang="en-US" dirty="0"/>
          </a:p>
        </p:txBody>
      </p:sp>
      <p:pic>
        <p:nvPicPr>
          <p:cNvPr id="8" name="Picture 7">
            <a:extLst>
              <a:ext uri="{FF2B5EF4-FFF2-40B4-BE49-F238E27FC236}">
                <a16:creationId xmlns:a16="http://schemas.microsoft.com/office/drawing/2014/main" id="{1473D0EE-376C-D4AB-A54C-FA6AF435232D}"/>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0E0BC123-8DBE-64D4-AF5D-D17C616E122F}"/>
              </a:ext>
            </a:extLst>
          </p:cNvPr>
          <p:cNvPicPr>
            <a:picLocks noChangeAspect="1"/>
          </p:cNvPicPr>
          <p:nvPr/>
        </p:nvPicPr>
        <p:blipFill>
          <a:blip r:embed="rId3"/>
          <a:stretch>
            <a:fillRect/>
          </a:stretch>
        </p:blipFill>
        <p:spPr>
          <a:xfrm>
            <a:off x="1111792" y="6222466"/>
            <a:ext cx="9669224" cy="495369"/>
          </a:xfrm>
          <a:prstGeom prst="rect">
            <a:avLst/>
          </a:prstGeom>
        </p:spPr>
      </p:pic>
      <p:sp>
        <p:nvSpPr>
          <p:cNvPr id="4" name="Subtitle 2">
            <a:extLst>
              <a:ext uri="{FF2B5EF4-FFF2-40B4-BE49-F238E27FC236}">
                <a16:creationId xmlns:a16="http://schemas.microsoft.com/office/drawing/2014/main" id="{B62D00DF-BB80-AD82-9050-71F78FD9FCB0}"/>
              </a:ext>
            </a:extLst>
          </p:cNvPr>
          <p:cNvSpPr txBox="1">
            <a:spLocks/>
          </p:cNvSpPr>
          <p:nvPr/>
        </p:nvSpPr>
        <p:spPr>
          <a:xfrm>
            <a:off x="5691883" y="3164440"/>
            <a:ext cx="5832297" cy="27934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900" b="1" dirty="0"/>
              <a:t>HEART</a:t>
            </a:r>
          </a:p>
          <a:p>
            <a:pPr algn="l"/>
            <a:r>
              <a:rPr lang="en-US" sz="1900" dirty="0"/>
              <a:t>Play with passion, courage, and determination. We keep going when the game gets tough, lift each other up, and never give up.</a:t>
            </a:r>
          </a:p>
          <a:p>
            <a:pPr algn="l"/>
            <a:r>
              <a:rPr lang="en-US" sz="1900" b="1" dirty="0"/>
              <a:t>FUN</a:t>
            </a:r>
          </a:p>
          <a:p>
            <a:pPr algn="l"/>
            <a:r>
              <a:rPr lang="en-US" sz="1900" dirty="0"/>
              <a:t>Enjoy playing the game and your teammates. Baseball is competitive, but we will create memories, celebrate wins, and learn from losses together.</a:t>
            </a:r>
          </a:p>
        </p:txBody>
      </p:sp>
      <p:pic>
        <p:nvPicPr>
          <p:cNvPr id="9" name="Picture 8">
            <a:extLst>
              <a:ext uri="{FF2B5EF4-FFF2-40B4-BE49-F238E27FC236}">
                <a16:creationId xmlns:a16="http://schemas.microsoft.com/office/drawing/2014/main" id="{25FBFB77-BC31-5307-E9D5-96755031A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7145" y="1408489"/>
            <a:ext cx="2293320" cy="1924545"/>
          </a:xfrm>
          <a:prstGeom prst="rect">
            <a:avLst/>
          </a:prstGeom>
        </p:spPr>
      </p:pic>
    </p:spTree>
    <p:extLst>
      <p:ext uri="{BB962C8B-B14F-4D97-AF65-F5344CB8AC3E}">
        <p14:creationId xmlns:p14="http://schemas.microsoft.com/office/powerpoint/2010/main" val="2265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BA7C65-C607-4E2C-0700-6AD25E592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B1F2E-7266-8AD2-4BA2-90A1515294E3}"/>
              </a:ext>
            </a:extLst>
          </p:cNvPr>
          <p:cNvSpPr>
            <a:spLocks noGrp="1"/>
          </p:cNvSpPr>
          <p:nvPr>
            <p:ph type="ctrTitle"/>
          </p:nvPr>
        </p:nvSpPr>
        <p:spPr>
          <a:xfrm>
            <a:off x="1967500" y="2747088"/>
            <a:ext cx="10085798" cy="1202753"/>
          </a:xfrm>
        </p:spPr>
        <p:txBody>
          <a:bodyPr>
            <a:normAutofit/>
          </a:bodyPr>
          <a:lstStyle/>
          <a:p>
            <a:pPr algn="l"/>
            <a:r>
              <a:rPr lang="en-US" dirty="0">
                <a:solidFill>
                  <a:schemeClr val="bg1"/>
                </a:solidFill>
              </a:rPr>
              <a:t>			Questions?</a:t>
            </a:r>
          </a:p>
        </p:txBody>
      </p:sp>
      <p:pic>
        <p:nvPicPr>
          <p:cNvPr id="8" name="Picture 7">
            <a:extLst>
              <a:ext uri="{FF2B5EF4-FFF2-40B4-BE49-F238E27FC236}">
                <a16:creationId xmlns:a16="http://schemas.microsoft.com/office/drawing/2014/main" id="{DC45AD23-A418-6729-2EC7-1ECD2744EC12}"/>
              </a:ext>
            </a:extLst>
          </p:cNvPr>
          <p:cNvPicPr>
            <a:picLocks noChangeAspect="1"/>
          </p:cNvPicPr>
          <p:nvPr/>
        </p:nvPicPr>
        <p:blipFill>
          <a:blip r:embed="rId2"/>
          <a:stretch>
            <a:fillRect/>
          </a:stretch>
        </p:blipFill>
        <p:spPr>
          <a:xfrm>
            <a:off x="0" y="0"/>
            <a:ext cx="12192000" cy="1202753"/>
          </a:xfrm>
          <a:prstGeom prst="rect">
            <a:avLst/>
          </a:prstGeom>
        </p:spPr>
      </p:pic>
      <p:pic>
        <p:nvPicPr>
          <p:cNvPr id="12" name="Picture 11">
            <a:extLst>
              <a:ext uri="{FF2B5EF4-FFF2-40B4-BE49-F238E27FC236}">
                <a16:creationId xmlns:a16="http://schemas.microsoft.com/office/drawing/2014/main" id="{8BC8713E-ED8B-5263-42B2-A08E5D30A6BA}"/>
              </a:ext>
            </a:extLst>
          </p:cNvPr>
          <p:cNvPicPr>
            <a:picLocks noChangeAspect="1"/>
          </p:cNvPicPr>
          <p:nvPr/>
        </p:nvPicPr>
        <p:blipFill>
          <a:blip r:embed="rId3"/>
          <a:stretch>
            <a:fillRect/>
          </a:stretch>
        </p:blipFill>
        <p:spPr>
          <a:xfrm>
            <a:off x="426378" y="1920301"/>
            <a:ext cx="3986556" cy="2816085"/>
          </a:xfrm>
          <a:prstGeom prst="rect">
            <a:avLst/>
          </a:prstGeom>
        </p:spPr>
      </p:pic>
    </p:spTree>
    <p:extLst>
      <p:ext uri="{BB962C8B-B14F-4D97-AF65-F5344CB8AC3E}">
        <p14:creationId xmlns:p14="http://schemas.microsoft.com/office/powerpoint/2010/main" val="156992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F4CD1-989C-FADD-8BB5-76F9146E9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852F5-2C3E-F893-5F58-AD76766436AC}"/>
              </a:ext>
            </a:extLst>
          </p:cNvPr>
          <p:cNvSpPr>
            <a:spLocks noGrp="1"/>
          </p:cNvSpPr>
          <p:nvPr>
            <p:ph type="ctrTitle"/>
          </p:nvPr>
        </p:nvSpPr>
        <p:spPr>
          <a:xfrm>
            <a:off x="667820" y="1348394"/>
            <a:ext cx="11229654" cy="757808"/>
          </a:xfrm>
        </p:spPr>
        <p:txBody>
          <a:bodyPr>
            <a:normAutofit/>
          </a:bodyPr>
          <a:lstStyle/>
          <a:p>
            <a:pPr algn="l"/>
            <a:r>
              <a:rPr lang="en-US" sz="4000" b="1" dirty="0"/>
              <a:t>New Crossbar SYBA Website &amp; App</a:t>
            </a:r>
          </a:p>
        </p:txBody>
      </p:sp>
      <p:sp>
        <p:nvSpPr>
          <p:cNvPr id="3" name="Subtitle 2">
            <a:extLst>
              <a:ext uri="{FF2B5EF4-FFF2-40B4-BE49-F238E27FC236}">
                <a16:creationId xmlns:a16="http://schemas.microsoft.com/office/drawing/2014/main" id="{4CDAA915-143C-7458-2324-F5FEEA631513}"/>
              </a:ext>
            </a:extLst>
          </p:cNvPr>
          <p:cNvSpPr>
            <a:spLocks noGrp="1"/>
          </p:cNvSpPr>
          <p:nvPr>
            <p:ph type="subTitle" idx="1"/>
          </p:nvPr>
        </p:nvSpPr>
        <p:spPr>
          <a:xfrm>
            <a:off x="811658" y="2106202"/>
            <a:ext cx="10818688" cy="4116264"/>
          </a:xfrm>
        </p:spPr>
        <p:txBody>
          <a:bodyPr>
            <a:normAutofit lnSpcReduction="10000"/>
          </a:bodyPr>
          <a:lstStyle/>
          <a:p>
            <a:pPr algn="l"/>
            <a:r>
              <a:rPr lang="en-US" dirty="0"/>
              <a:t>SYBA launched a new Crossbar website and app this Spring</a:t>
            </a:r>
          </a:p>
          <a:p>
            <a:pPr algn="l"/>
            <a:r>
              <a:rPr lang="en-US" dirty="0"/>
              <a:t>(No longer use Sports Engine)</a:t>
            </a:r>
          </a:p>
          <a:p>
            <a:pPr marL="342900" indent="-342900" algn="l">
              <a:buFont typeface="Wingdings" panose="05000000000000000000" pitchFamily="2" charset="2"/>
              <a:buChar char="§"/>
            </a:pPr>
            <a:r>
              <a:rPr lang="en-US" dirty="0"/>
              <a:t>All SYBA travel teams, rosters, and head coaches will be loaded on Crossbar for you.  </a:t>
            </a:r>
          </a:p>
          <a:p>
            <a:pPr marL="342900" indent="-342900" algn="l">
              <a:buFont typeface="Wingdings" panose="05000000000000000000" pitchFamily="2" charset="2"/>
              <a:buChar char="§"/>
            </a:pPr>
            <a:r>
              <a:rPr lang="en-US" dirty="0"/>
              <a:t>Head coaches have admin access and will need to input your assistant coaches once they are determined.  </a:t>
            </a:r>
          </a:p>
          <a:p>
            <a:pPr marL="342900" indent="-342900" algn="l">
              <a:buFont typeface="Wingdings" panose="05000000000000000000" pitchFamily="2" charset="2"/>
              <a:buChar char="§"/>
            </a:pPr>
            <a:r>
              <a:rPr lang="en-US" dirty="0"/>
              <a:t>Utilize Crossbar for practices and games, etc.   </a:t>
            </a:r>
          </a:p>
          <a:p>
            <a:pPr marL="342900" indent="-342900" algn="l">
              <a:buFont typeface="Wingdings" panose="05000000000000000000" pitchFamily="2" charset="2"/>
              <a:buChar char="§"/>
            </a:pPr>
            <a:r>
              <a:rPr lang="en-US" dirty="0"/>
              <a:t>It will be the head coaches (or team manager) responsibility to input practices, games, tournaments into Crossbar. </a:t>
            </a:r>
          </a:p>
          <a:p>
            <a:pPr marL="342900" indent="-342900" algn="l">
              <a:buFont typeface="Wingdings" panose="05000000000000000000" pitchFamily="2" charset="2"/>
              <a:buChar char="§"/>
            </a:pPr>
            <a:r>
              <a:rPr lang="en-US" dirty="0"/>
              <a:t>Encourage your parents to register for Crossbar if they are not registered already and to download the app. </a:t>
            </a:r>
          </a:p>
        </p:txBody>
      </p:sp>
      <p:pic>
        <p:nvPicPr>
          <p:cNvPr id="8" name="Picture 7">
            <a:extLst>
              <a:ext uri="{FF2B5EF4-FFF2-40B4-BE49-F238E27FC236}">
                <a16:creationId xmlns:a16="http://schemas.microsoft.com/office/drawing/2014/main" id="{303A158D-4B03-A6F4-4892-46C79F3BDE5E}"/>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4947AA7E-F8B7-DAFB-5207-DE5374127006}"/>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5" name="Picture 4">
            <a:extLst>
              <a:ext uri="{FF2B5EF4-FFF2-40B4-BE49-F238E27FC236}">
                <a16:creationId xmlns:a16="http://schemas.microsoft.com/office/drawing/2014/main" id="{5737CFF4-68FA-4190-0BFE-6D8459DD6B02}"/>
              </a:ext>
            </a:extLst>
          </p:cNvPr>
          <p:cNvPicPr>
            <a:picLocks noChangeAspect="1"/>
          </p:cNvPicPr>
          <p:nvPr/>
        </p:nvPicPr>
        <p:blipFill>
          <a:blip r:embed="rId4"/>
          <a:stretch>
            <a:fillRect/>
          </a:stretch>
        </p:blipFill>
        <p:spPr>
          <a:xfrm>
            <a:off x="9157186" y="1621413"/>
            <a:ext cx="2295075" cy="969577"/>
          </a:xfrm>
          <a:prstGeom prst="rect">
            <a:avLst/>
          </a:prstGeom>
        </p:spPr>
      </p:pic>
    </p:spTree>
    <p:extLst>
      <p:ext uri="{BB962C8B-B14F-4D97-AF65-F5344CB8AC3E}">
        <p14:creationId xmlns:p14="http://schemas.microsoft.com/office/powerpoint/2010/main" val="259851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F099D-2A22-2310-D084-13089AD22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836F7-1562-C4B1-7D71-B238C371332B}"/>
              </a:ext>
            </a:extLst>
          </p:cNvPr>
          <p:cNvSpPr>
            <a:spLocks noGrp="1"/>
          </p:cNvSpPr>
          <p:nvPr>
            <p:ph type="ctrTitle"/>
          </p:nvPr>
        </p:nvSpPr>
        <p:spPr>
          <a:xfrm>
            <a:off x="667820" y="1348394"/>
            <a:ext cx="11229654" cy="757808"/>
          </a:xfrm>
        </p:spPr>
        <p:txBody>
          <a:bodyPr>
            <a:normAutofit/>
          </a:bodyPr>
          <a:lstStyle/>
          <a:p>
            <a:pPr algn="l"/>
            <a:r>
              <a:rPr lang="en-US" sz="4000" b="1" dirty="0"/>
              <a:t>Game Changer</a:t>
            </a:r>
          </a:p>
        </p:txBody>
      </p:sp>
      <p:sp>
        <p:nvSpPr>
          <p:cNvPr id="3" name="Subtitle 2">
            <a:extLst>
              <a:ext uri="{FF2B5EF4-FFF2-40B4-BE49-F238E27FC236}">
                <a16:creationId xmlns:a16="http://schemas.microsoft.com/office/drawing/2014/main" id="{A8B2B302-3D74-58EF-84AD-BE887446F55D}"/>
              </a:ext>
            </a:extLst>
          </p:cNvPr>
          <p:cNvSpPr>
            <a:spLocks noGrp="1"/>
          </p:cNvSpPr>
          <p:nvPr>
            <p:ph type="subTitle" idx="1"/>
          </p:nvPr>
        </p:nvSpPr>
        <p:spPr>
          <a:xfrm>
            <a:off x="667820" y="2106202"/>
            <a:ext cx="10268550" cy="4116264"/>
          </a:xfrm>
        </p:spPr>
        <p:txBody>
          <a:bodyPr>
            <a:normAutofit fontScale="92500" lnSpcReduction="10000"/>
          </a:bodyPr>
          <a:lstStyle/>
          <a:p>
            <a:pPr algn="l">
              <a:lnSpc>
                <a:spcPct val="110000"/>
              </a:lnSpc>
              <a:spcBef>
                <a:spcPts val="0"/>
              </a:spcBef>
            </a:pPr>
            <a:r>
              <a:rPr lang="en-US" dirty="0"/>
              <a:t>Game Changer is an app that can be utilized by each team to </a:t>
            </a:r>
          </a:p>
          <a:p>
            <a:pPr algn="l">
              <a:lnSpc>
                <a:spcPct val="110000"/>
              </a:lnSpc>
              <a:spcBef>
                <a:spcPts val="0"/>
              </a:spcBef>
            </a:pPr>
            <a:r>
              <a:rPr lang="en-US" dirty="0"/>
              <a:t>stream your games, score the game, and allow others to connect </a:t>
            </a:r>
          </a:p>
          <a:p>
            <a:pPr algn="l">
              <a:lnSpc>
                <a:spcPct val="110000"/>
              </a:lnSpc>
              <a:spcBef>
                <a:spcPts val="0"/>
              </a:spcBef>
            </a:pPr>
            <a:r>
              <a:rPr lang="en-US" dirty="0"/>
              <a:t>that may not be able to be there in person.  </a:t>
            </a:r>
          </a:p>
          <a:p>
            <a:pPr algn="l"/>
            <a:r>
              <a:rPr lang="en-US" dirty="0"/>
              <a:t>Utilizing Game Changer is the easiest way to keep an accurate pitch count for your team.</a:t>
            </a:r>
          </a:p>
          <a:p>
            <a:pPr marL="342900" indent="-342900" algn="l">
              <a:buFont typeface="Wingdings" panose="05000000000000000000" pitchFamily="2" charset="2"/>
              <a:buChar char="§"/>
            </a:pPr>
            <a:r>
              <a:rPr lang="en-US" dirty="0"/>
              <a:t>If you do not want to utilize game changer the SYBA can provide your team with a scorebook so that you can score your game and manage pitch counts manually.  </a:t>
            </a:r>
          </a:p>
          <a:p>
            <a:pPr marL="342900" indent="-342900" algn="l">
              <a:buFont typeface="Wingdings" panose="05000000000000000000" pitchFamily="2" charset="2"/>
              <a:buChar char="§"/>
            </a:pPr>
            <a:r>
              <a:rPr lang="en-US" dirty="0"/>
              <a:t>Metro Baseball League does expect that during games each team either uses a scorebook or game changer to ensure accuracy.   You do not have to use both.    </a:t>
            </a:r>
          </a:p>
          <a:p>
            <a:pPr algn="l"/>
            <a:r>
              <a:rPr lang="en-US" dirty="0"/>
              <a:t>Many SYBA teams have a designated coach, team manager, or a volunteer parent that will manage this app for their team during the season. </a:t>
            </a:r>
          </a:p>
        </p:txBody>
      </p:sp>
      <p:pic>
        <p:nvPicPr>
          <p:cNvPr id="8" name="Picture 7">
            <a:extLst>
              <a:ext uri="{FF2B5EF4-FFF2-40B4-BE49-F238E27FC236}">
                <a16:creationId xmlns:a16="http://schemas.microsoft.com/office/drawing/2014/main" id="{176980B0-150F-3BFA-0240-029D2A46A5A8}"/>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88BA30C5-2B6B-1599-38E4-2F5538AD817B}"/>
              </a:ext>
            </a:extLst>
          </p:cNvPr>
          <p:cNvPicPr>
            <a:picLocks noChangeAspect="1"/>
          </p:cNvPicPr>
          <p:nvPr/>
        </p:nvPicPr>
        <p:blipFill>
          <a:blip r:embed="rId3"/>
          <a:stretch>
            <a:fillRect/>
          </a:stretch>
        </p:blipFill>
        <p:spPr>
          <a:xfrm>
            <a:off x="1111792" y="6222466"/>
            <a:ext cx="9669224" cy="495369"/>
          </a:xfrm>
          <a:prstGeom prst="rect">
            <a:avLst/>
          </a:prstGeom>
        </p:spPr>
      </p:pic>
      <p:pic>
        <p:nvPicPr>
          <p:cNvPr id="4" name="Google Shape;60;p7">
            <a:extLst>
              <a:ext uri="{FF2B5EF4-FFF2-40B4-BE49-F238E27FC236}">
                <a16:creationId xmlns:a16="http://schemas.microsoft.com/office/drawing/2014/main" id="{0456C72D-922B-84FF-CD51-0432287EA9C3}"/>
              </a:ext>
            </a:extLst>
          </p:cNvPr>
          <p:cNvPicPr preferRelativeResize="0"/>
          <p:nvPr/>
        </p:nvPicPr>
        <p:blipFill rotWithShape="1">
          <a:blip r:embed="rId4">
            <a:alphaModFix/>
          </a:blip>
          <a:srcRect/>
          <a:stretch/>
        </p:blipFill>
        <p:spPr>
          <a:xfrm>
            <a:off x="9072119" y="1470242"/>
            <a:ext cx="1563202" cy="1563202"/>
          </a:xfrm>
          <a:prstGeom prst="rect">
            <a:avLst/>
          </a:prstGeom>
          <a:noFill/>
          <a:ln>
            <a:noFill/>
          </a:ln>
        </p:spPr>
      </p:pic>
    </p:spTree>
    <p:extLst>
      <p:ext uri="{BB962C8B-B14F-4D97-AF65-F5344CB8AC3E}">
        <p14:creationId xmlns:p14="http://schemas.microsoft.com/office/powerpoint/2010/main" val="167322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7FBAA-0E87-87C5-3AFF-C4F75F6A4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C3FA5-8B21-C1C3-43ED-D2CA39EDC270}"/>
              </a:ext>
            </a:extLst>
          </p:cNvPr>
          <p:cNvSpPr>
            <a:spLocks noGrp="1"/>
          </p:cNvSpPr>
          <p:nvPr>
            <p:ph type="ctrTitle"/>
          </p:nvPr>
        </p:nvSpPr>
        <p:spPr>
          <a:xfrm>
            <a:off x="667820" y="1523052"/>
            <a:ext cx="11229654" cy="757808"/>
          </a:xfrm>
        </p:spPr>
        <p:txBody>
          <a:bodyPr>
            <a:normAutofit fontScale="90000"/>
          </a:bodyPr>
          <a:lstStyle/>
          <a:p>
            <a:pPr algn="l"/>
            <a:r>
              <a:rPr lang="en-US" sz="4000" b="1" dirty="0"/>
              <a:t>Metro Baseball League (MBL) &amp; Minnesota Baseball Tournament (MBT)</a:t>
            </a:r>
          </a:p>
        </p:txBody>
      </p:sp>
      <p:sp>
        <p:nvSpPr>
          <p:cNvPr id="3" name="Subtitle 2">
            <a:extLst>
              <a:ext uri="{FF2B5EF4-FFF2-40B4-BE49-F238E27FC236}">
                <a16:creationId xmlns:a16="http://schemas.microsoft.com/office/drawing/2014/main" id="{ECCBED23-4B50-8A2F-B42D-8F6FDD6982E9}"/>
              </a:ext>
            </a:extLst>
          </p:cNvPr>
          <p:cNvSpPr>
            <a:spLocks noGrp="1"/>
          </p:cNvSpPr>
          <p:nvPr>
            <p:ph type="subTitle" idx="1"/>
          </p:nvPr>
        </p:nvSpPr>
        <p:spPr>
          <a:xfrm>
            <a:off x="801384" y="2272391"/>
            <a:ext cx="10818688" cy="4116264"/>
          </a:xfrm>
        </p:spPr>
        <p:txBody>
          <a:bodyPr/>
          <a:lstStyle/>
          <a:p>
            <a:pPr algn="l"/>
            <a:r>
              <a:rPr lang="en-US" dirty="0"/>
              <a:t>MBL and MBT is a non-profit organization created and existing solely to serve youth baseball in Minnesota. </a:t>
            </a:r>
          </a:p>
          <a:p>
            <a:pPr marL="342900" indent="-342900" algn="l">
              <a:buFont typeface="Wingdings" panose="05000000000000000000" pitchFamily="2" charset="2"/>
              <a:buChar char="§"/>
            </a:pPr>
            <a:r>
              <a:rPr lang="en-US" dirty="0"/>
              <a:t>Shakopee Youth Baseball Association uses MBL for all our league games and league playoffs.   </a:t>
            </a:r>
          </a:p>
          <a:p>
            <a:pPr marL="342900" indent="-342900" algn="l">
              <a:buFont typeface="Wingdings" panose="05000000000000000000" pitchFamily="2" charset="2"/>
              <a:buChar char="§"/>
            </a:pPr>
            <a:r>
              <a:rPr lang="en-US" dirty="0"/>
              <a:t>The goal of MBL/MBT is to grow the game of baseball, while always focusing the programming, education, training, and resources back to the youth baseball organizations in each community. </a:t>
            </a:r>
          </a:p>
          <a:p>
            <a:pPr marL="342900" indent="-342900" algn="l">
              <a:buFont typeface="Wingdings" panose="05000000000000000000" pitchFamily="2" charset="2"/>
              <a:buChar char="§"/>
            </a:pPr>
            <a:r>
              <a:rPr lang="en-US" dirty="0"/>
              <a:t>Website: www.MBL.bz</a:t>
            </a:r>
          </a:p>
        </p:txBody>
      </p:sp>
      <p:pic>
        <p:nvPicPr>
          <p:cNvPr id="8" name="Picture 7">
            <a:extLst>
              <a:ext uri="{FF2B5EF4-FFF2-40B4-BE49-F238E27FC236}">
                <a16:creationId xmlns:a16="http://schemas.microsoft.com/office/drawing/2014/main" id="{738C6A6A-B159-2C6A-87E5-E9F7630431B7}"/>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BE3E59BC-4D0C-0FCA-5EEC-EB83161260C5}"/>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390647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30B76-2418-A526-7C39-A31727BFB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D4E68-205D-AB63-9023-BAA2311D048F}"/>
              </a:ext>
            </a:extLst>
          </p:cNvPr>
          <p:cNvSpPr>
            <a:spLocks noGrp="1"/>
          </p:cNvSpPr>
          <p:nvPr>
            <p:ph type="ctrTitle"/>
          </p:nvPr>
        </p:nvSpPr>
        <p:spPr>
          <a:xfrm>
            <a:off x="667820" y="1348394"/>
            <a:ext cx="11229654" cy="757808"/>
          </a:xfrm>
        </p:spPr>
        <p:txBody>
          <a:bodyPr>
            <a:normAutofit/>
          </a:bodyPr>
          <a:lstStyle/>
          <a:p>
            <a:pPr algn="l"/>
            <a:r>
              <a:rPr lang="en-US" sz="4000" b="1" dirty="0"/>
              <a:t>MBL Scheduling</a:t>
            </a:r>
          </a:p>
        </p:txBody>
      </p:sp>
      <p:sp>
        <p:nvSpPr>
          <p:cNvPr id="3" name="Subtitle 2">
            <a:extLst>
              <a:ext uri="{FF2B5EF4-FFF2-40B4-BE49-F238E27FC236}">
                <a16:creationId xmlns:a16="http://schemas.microsoft.com/office/drawing/2014/main" id="{717361DD-4CD1-AE48-6F0D-BA6C4F0FC3EA}"/>
              </a:ext>
            </a:extLst>
          </p:cNvPr>
          <p:cNvSpPr>
            <a:spLocks noGrp="1"/>
          </p:cNvSpPr>
          <p:nvPr>
            <p:ph type="subTitle" idx="1"/>
          </p:nvPr>
        </p:nvSpPr>
        <p:spPr>
          <a:xfrm>
            <a:off x="811658" y="2106202"/>
            <a:ext cx="10818688" cy="4116264"/>
          </a:xfrm>
        </p:spPr>
        <p:txBody>
          <a:bodyPr>
            <a:normAutofit/>
          </a:bodyPr>
          <a:lstStyle/>
          <a:p>
            <a:pPr algn="l"/>
            <a:r>
              <a:rPr lang="en-US" dirty="0"/>
              <a:t>Scheduling for league games starts </a:t>
            </a:r>
            <a:r>
              <a:rPr lang="en-US" b="1" dirty="0"/>
              <a:t>Tuesday, April 7</a:t>
            </a:r>
            <a:r>
              <a:rPr lang="en-US" b="1" baseline="30000" dirty="0"/>
              <a:t>th</a:t>
            </a:r>
            <a:r>
              <a:rPr lang="en-US" b="1" dirty="0"/>
              <a:t> at 6:00 PM.</a:t>
            </a:r>
            <a:endParaRPr lang="en-US" dirty="0"/>
          </a:p>
          <a:p>
            <a:pPr marL="342900" indent="-342900" algn="l">
              <a:buFont typeface="Wingdings" panose="05000000000000000000" pitchFamily="2" charset="2"/>
              <a:buChar char="§"/>
            </a:pPr>
            <a:r>
              <a:rPr lang="en-US" dirty="0"/>
              <a:t>Use your team’s assigned home field dates for scheduling your games from the master schedule that will be sent out to all head coaches.  </a:t>
            </a:r>
          </a:p>
          <a:p>
            <a:pPr marL="342900" indent="-342900" algn="l">
              <a:buFont typeface="Wingdings" panose="05000000000000000000" pitchFamily="2" charset="2"/>
              <a:buChar char="§"/>
            </a:pPr>
            <a:r>
              <a:rPr lang="en-US" dirty="0"/>
              <a:t>Head coaches will be notified by the MBL of their regions along with coaching contacts prior to Friday morning.  </a:t>
            </a:r>
          </a:p>
          <a:p>
            <a:pPr marL="342900" indent="-342900" algn="l">
              <a:buFont typeface="Wingdings" panose="05000000000000000000" pitchFamily="2" charset="2"/>
              <a:buChar char="§"/>
            </a:pPr>
            <a:r>
              <a:rPr lang="en-US" dirty="0"/>
              <a:t>Schedules need to be completed by Tuesday, April 7th but can be edited later if times or locations happen to change.  </a:t>
            </a:r>
          </a:p>
          <a:p>
            <a:pPr marL="342900" indent="-342900" algn="l">
              <a:buFont typeface="Wingdings" panose="05000000000000000000" pitchFamily="2" charset="2"/>
              <a:buChar char="§"/>
            </a:pPr>
            <a:r>
              <a:rPr lang="en-US" dirty="0"/>
              <a:t>Monday, April 13th is the first eligible MBL game date for league play.  </a:t>
            </a:r>
          </a:p>
          <a:p>
            <a:pPr marL="342900" indent="-342900" algn="l">
              <a:buFont typeface="Wingdings" panose="05000000000000000000" pitchFamily="2" charset="2"/>
              <a:buChar char="§"/>
            </a:pPr>
            <a:r>
              <a:rPr lang="en-US" dirty="0"/>
              <a:t>MBL game scheduling instructions:</a:t>
            </a:r>
          </a:p>
          <a:p>
            <a:pPr marL="800100" lvl="1" indent="-342900" algn="l">
              <a:buFont typeface="Wingdings" panose="05000000000000000000" pitchFamily="2" charset="2"/>
              <a:buChar char="§"/>
            </a:pPr>
            <a:r>
              <a:rPr lang="en-US" dirty="0"/>
              <a:t>Click here for a scheduling tutorial: </a:t>
            </a:r>
            <a:r>
              <a:rPr lang="en-US" dirty="0">
                <a:hlinkClick r:id="rId3"/>
              </a:rPr>
              <a:t>https://www.mbl.bz/pages/faq-scheduling</a:t>
            </a:r>
            <a:endParaRPr lang="en-US" dirty="0"/>
          </a:p>
          <a:p>
            <a:pPr marL="800100" lvl="1" indent="-342900" algn="l">
              <a:buFont typeface="Wingdings" panose="05000000000000000000" pitchFamily="2" charset="2"/>
              <a:buChar char="§"/>
            </a:pPr>
            <a:endParaRPr lang="en-US" dirty="0"/>
          </a:p>
        </p:txBody>
      </p:sp>
      <p:pic>
        <p:nvPicPr>
          <p:cNvPr id="8" name="Picture 7">
            <a:extLst>
              <a:ext uri="{FF2B5EF4-FFF2-40B4-BE49-F238E27FC236}">
                <a16:creationId xmlns:a16="http://schemas.microsoft.com/office/drawing/2014/main" id="{7FE72AC6-1091-D937-D974-1612FD6C2825}"/>
              </a:ext>
            </a:extLst>
          </p:cNvPr>
          <p:cNvPicPr>
            <a:picLocks noChangeAspect="1"/>
          </p:cNvPicPr>
          <p:nvPr/>
        </p:nvPicPr>
        <p:blipFill>
          <a:blip r:embed="rId4"/>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D9A7F7F4-819B-777A-2291-54F16C881679}"/>
              </a:ext>
            </a:extLst>
          </p:cNvPr>
          <p:cNvPicPr>
            <a:picLocks noChangeAspect="1"/>
          </p:cNvPicPr>
          <p:nvPr/>
        </p:nvPicPr>
        <p:blipFill>
          <a:blip r:embed="rId5"/>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6182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D687-8820-1146-B2F1-3C6E3E58A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81140-A41F-D11A-B24F-A34B43BC8ECA}"/>
              </a:ext>
            </a:extLst>
          </p:cNvPr>
          <p:cNvSpPr>
            <a:spLocks noGrp="1"/>
          </p:cNvSpPr>
          <p:nvPr>
            <p:ph type="ctrTitle"/>
          </p:nvPr>
        </p:nvSpPr>
        <p:spPr>
          <a:xfrm>
            <a:off x="667820" y="1348394"/>
            <a:ext cx="11229654" cy="757808"/>
          </a:xfrm>
        </p:spPr>
        <p:txBody>
          <a:bodyPr>
            <a:normAutofit/>
          </a:bodyPr>
          <a:lstStyle/>
          <a:p>
            <a:pPr algn="l"/>
            <a:r>
              <a:rPr lang="en-US" sz="4000" b="1" dirty="0"/>
              <a:t>MBL Scheduling Cont…</a:t>
            </a:r>
          </a:p>
        </p:txBody>
      </p:sp>
      <p:sp>
        <p:nvSpPr>
          <p:cNvPr id="3" name="Subtitle 2">
            <a:extLst>
              <a:ext uri="{FF2B5EF4-FFF2-40B4-BE49-F238E27FC236}">
                <a16:creationId xmlns:a16="http://schemas.microsoft.com/office/drawing/2014/main" id="{33CEE0E6-9CF1-8820-3BB0-3570458C1665}"/>
              </a:ext>
            </a:extLst>
          </p:cNvPr>
          <p:cNvSpPr>
            <a:spLocks noGrp="1"/>
          </p:cNvSpPr>
          <p:nvPr>
            <p:ph type="subTitle" idx="1"/>
          </p:nvPr>
        </p:nvSpPr>
        <p:spPr>
          <a:xfrm>
            <a:off x="811658" y="2106202"/>
            <a:ext cx="10818688" cy="4116264"/>
          </a:xfrm>
        </p:spPr>
        <p:txBody>
          <a:bodyPr>
            <a:normAutofit fontScale="92500" lnSpcReduction="10000"/>
          </a:bodyPr>
          <a:lstStyle/>
          <a:p>
            <a:pPr marL="342900" indent="-342900" algn="l">
              <a:buFont typeface="Wingdings" panose="05000000000000000000" pitchFamily="2" charset="2"/>
              <a:buChar char="§"/>
            </a:pPr>
            <a:r>
              <a:rPr lang="en-US" dirty="0"/>
              <a:t>Total of 14 league games within your assigned region – 7 home and 7 away.</a:t>
            </a:r>
          </a:p>
          <a:p>
            <a:pPr marL="342900" indent="-342900" algn="l">
              <a:buFont typeface="Wingdings" panose="05000000000000000000" pitchFamily="2" charset="2"/>
              <a:buChar char="§"/>
            </a:pPr>
            <a:r>
              <a:rPr lang="en-US" dirty="0"/>
              <a:t>Double headers can be scheduled if you start early enough, or the host city has lights.  Scheduling double headers are a great way to free up more time for practices.  </a:t>
            </a:r>
          </a:p>
          <a:p>
            <a:pPr marL="342900" indent="-342900" algn="l">
              <a:buFont typeface="Wingdings" panose="05000000000000000000" pitchFamily="2" charset="2"/>
              <a:buChar char="§"/>
            </a:pPr>
            <a:r>
              <a:rPr lang="en-US" dirty="0"/>
              <a:t>Shakopee MBL games trump any practice that is scheduled on the main field for each age level.   </a:t>
            </a:r>
          </a:p>
          <a:p>
            <a:pPr marL="342900" indent="-342900" algn="l">
              <a:buFont typeface="Wingdings" panose="05000000000000000000" pitchFamily="2" charset="2"/>
              <a:buChar char="§"/>
            </a:pPr>
            <a:r>
              <a:rPr lang="en-US" dirty="0"/>
              <a:t>Game schedule changes for whatever reason need to be adjusted on the MBL site to ensure that umpires can be assigned to the games.</a:t>
            </a:r>
          </a:p>
          <a:p>
            <a:pPr marL="342900" indent="-342900" algn="l">
              <a:buFont typeface="Wingdings" panose="05000000000000000000" pitchFamily="2" charset="2"/>
              <a:buChar char="§"/>
            </a:pPr>
            <a:r>
              <a:rPr lang="en-US" dirty="0"/>
              <a:t>Avoid scheduling any home games in April.  The city of Shakopee has traditionally always been the last city in the metro to release fields for play.</a:t>
            </a:r>
          </a:p>
          <a:p>
            <a:pPr marL="342900" indent="-342900" algn="l">
              <a:buFont typeface="Wingdings" panose="05000000000000000000" pitchFamily="2" charset="2"/>
              <a:buChar char="§"/>
            </a:pPr>
            <a:r>
              <a:rPr lang="en-US" dirty="0"/>
              <a:t>Away games can be scheduled in April.  </a:t>
            </a:r>
          </a:p>
          <a:p>
            <a:pPr marL="342900" indent="-342900" algn="l">
              <a:buFont typeface="Wingdings" panose="05000000000000000000" pitchFamily="2" charset="2"/>
              <a:buChar char="§"/>
            </a:pPr>
            <a:r>
              <a:rPr lang="en-US" b="1" dirty="0"/>
              <a:t>Monday, June 29th </a:t>
            </a:r>
            <a:r>
              <a:rPr lang="en-US" dirty="0"/>
              <a:t>is the last day for reg. season game results to be recorded that will count for playoff seeding. </a:t>
            </a:r>
          </a:p>
        </p:txBody>
      </p:sp>
      <p:pic>
        <p:nvPicPr>
          <p:cNvPr id="8" name="Picture 7">
            <a:extLst>
              <a:ext uri="{FF2B5EF4-FFF2-40B4-BE49-F238E27FC236}">
                <a16:creationId xmlns:a16="http://schemas.microsoft.com/office/drawing/2014/main" id="{1776370F-47A2-E3A5-43EC-ADFEDBC76EF1}"/>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5192ADC1-3B1F-4EA9-32AD-6B0716AC9355}"/>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150954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104CB-4261-3386-AE7B-27E91806A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DAA53-C74E-DBA6-FE0C-3F78EB7B0BB6}"/>
              </a:ext>
            </a:extLst>
          </p:cNvPr>
          <p:cNvSpPr>
            <a:spLocks noGrp="1"/>
          </p:cNvSpPr>
          <p:nvPr>
            <p:ph type="ctrTitle"/>
          </p:nvPr>
        </p:nvSpPr>
        <p:spPr>
          <a:xfrm>
            <a:off x="667820" y="1348394"/>
            <a:ext cx="11229654" cy="757808"/>
          </a:xfrm>
        </p:spPr>
        <p:txBody>
          <a:bodyPr>
            <a:normAutofit/>
          </a:bodyPr>
          <a:lstStyle/>
          <a:p>
            <a:pPr algn="l"/>
            <a:r>
              <a:rPr lang="en-US" sz="4000" b="1" dirty="0"/>
              <a:t>Adding players to MBL</a:t>
            </a:r>
          </a:p>
        </p:txBody>
      </p:sp>
      <p:sp>
        <p:nvSpPr>
          <p:cNvPr id="3" name="Subtitle 2">
            <a:extLst>
              <a:ext uri="{FF2B5EF4-FFF2-40B4-BE49-F238E27FC236}">
                <a16:creationId xmlns:a16="http://schemas.microsoft.com/office/drawing/2014/main" id="{6B21D139-938C-14D7-F155-2A47DD19C956}"/>
              </a:ext>
            </a:extLst>
          </p:cNvPr>
          <p:cNvSpPr>
            <a:spLocks noGrp="1"/>
          </p:cNvSpPr>
          <p:nvPr>
            <p:ph type="subTitle" idx="1"/>
          </p:nvPr>
        </p:nvSpPr>
        <p:spPr>
          <a:xfrm>
            <a:off x="811658" y="2106202"/>
            <a:ext cx="10818688" cy="4116264"/>
          </a:xfrm>
        </p:spPr>
        <p:txBody>
          <a:bodyPr>
            <a:normAutofit fontScale="92500" lnSpcReduction="20000"/>
          </a:bodyPr>
          <a:lstStyle/>
          <a:p>
            <a:pPr algn="l"/>
            <a:r>
              <a:rPr lang="en-US" dirty="0"/>
              <a:t>Head coaches must add all players and coaches to their roster on their team home page on the MBL site.</a:t>
            </a:r>
          </a:p>
          <a:p>
            <a:pPr algn="l"/>
            <a:r>
              <a:rPr lang="en-US" dirty="0"/>
              <a:t>For coaches to add players, asst coaches, and managers to a roster, those players must be registered in the MBL system.  </a:t>
            </a:r>
          </a:p>
          <a:p>
            <a:pPr algn="l"/>
            <a:r>
              <a:rPr lang="en-US" dirty="0"/>
              <a:t>The links below will explain the process of having parents register their player(s) and how coaches can then add players to their rosters. Parents only need to register one time, but all players must have their own individual usernames/registrations. </a:t>
            </a:r>
          </a:p>
          <a:p>
            <a:pPr algn="l"/>
            <a:r>
              <a:rPr lang="en-US" dirty="0"/>
              <a:t>For returning coaches, most of your players are most likely already in the system. (Double registrations will cause issues)</a:t>
            </a:r>
            <a:br>
              <a:rPr lang="en-US" dirty="0"/>
            </a:br>
            <a:br>
              <a:rPr lang="en-US" dirty="0"/>
            </a:br>
            <a:r>
              <a:rPr lang="en-US" dirty="0"/>
              <a:t>How to Register: </a:t>
            </a:r>
            <a:r>
              <a:rPr lang="en-US" dirty="0">
                <a:hlinkClick r:id="rId2"/>
              </a:rPr>
              <a:t>https://www.mbl.bz/pages/faq-how-to-register</a:t>
            </a:r>
            <a:endParaRPr lang="en-US" dirty="0"/>
          </a:p>
          <a:p>
            <a:pPr algn="l"/>
            <a:r>
              <a:rPr lang="en-US" dirty="0"/>
              <a:t>How to Add Players to Roster: </a:t>
            </a:r>
            <a:r>
              <a:rPr lang="en-US" dirty="0">
                <a:hlinkClick r:id="rId3"/>
              </a:rPr>
              <a:t>https://www.mbl.bz/pages/faq-adding-players</a:t>
            </a:r>
            <a:endParaRPr lang="en-US" dirty="0"/>
          </a:p>
          <a:p>
            <a:pPr algn="l"/>
            <a:r>
              <a:rPr lang="en-US" dirty="0"/>
              <a:t>How to Add Coaches/Managers to Roster: </a:t>
            </a:r>
            <a:r>
              <a:rPr lang="en-US" dirty="0">
                <a:hlinkClick r:id="rId4"/>
              </a:rPr>
              <a:t>https://www.mbl.bz/pages/faq-adding-coaches</a:t>
            </a:r>
            <a:endParaRPr lang="en-US" dirty="0"/>
          </a:p>
          <a:p>
            <a:pPr algn="l"/>
            <a:endParaRPr lang="en-US" dirty="0"/>
          </a:p>
          <a:p>
            <a:pPr algn="l"/>
            <a:endParaRPr lang="en-US" dirty="0"/>
          </a:p>
        </p:txBody>
      </p:sp>
      <p:pic>
        <p:nvPicPr>
          <p:cNvPr id="8" name="Picture 7">
            <a:extLst>
              <a:ext uri="{FF2B5EF4-FFF2-40B4-BE49-F238E27FC236}">
                <a16:creationId xmlns:a16="http://schemas.microsoft.com/office/drawing/2014/main" id="{D814D600-AFA7-5843-4FB4-F378AD997C9B}"/>
              </a:ext>
            </a:extLst>
          </p:cNvPr>
          <p:cNvPicPr>
            <a:picLocks noChangeAspect="1"/>
          </p:cNvPicPr>
          <p:nvPr/>
        </p:nvPicPr>
        <p:blipFill>
          <a:blip r:embed="rId5"/>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9F6A547F-4F8A-C826-2C6A-ECDDB50056D3}"/>
              </a:ext>
            </a:extLst>
          </p:cNvPr>
          <p:cNvPicPr>
            <a:picLocks noChangeAspect="1"/>
          </p:cNvPicPr>
          <p:nvPr/>
        </p:nvPicPr>
        <p:blipFill>
          <a:blip r:embed="rId6"/>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60480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BF397-C410-7A71-2C16-3B46C365E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58D7E-9FF1-20CA-F05B-CF90F82C03B3}"/>
              </a:ext>
            </a:extLst>
          </p:cNvPr>
          <p:cNvSpPr>
            <a:spLocks noGrp="1"/>
          </p:cNvSpPr>
          <p:nvPr>
            <p:ph type="ctrTitle"/>
          </p:nvPr>
        </p:nvSpPr>
        <p:spPr>
          <a:xfrm>
            <a:off x="667820" y="1348394"/>
            <a:ext cx="11229654" cy="757808"/>
          </a:xfrm>
        </p:spPr>
        <p:txBody>
          <a:bodyPr>
            <a:normAutofit/>
          </a:bodyPr>
          <a:lstStyle/>
          <a:p>
            <a:pPr algn="l"/>
            <a:r>
              <a:rPr lang="en-US" sz="4000" b="1" dirty="0"/>
              <a:t>Reporting an MBL Game</a:t>
            </a:r>
          </a:p>
        </p:txBody>
      </p:sp>
      <p:sp>
        <p:nvSpPr>
          <p:cNvPr id="3" name="Subtitle 2">
            <a:extLst>
              <a:ext uri="{FF2B5EF4-FFF2-40B4-BE49-F238E27FC236}">
                <a16:creationId xmlns:a16="http://schemas.microsoft.com/office/drawing/2014/main" id="{90CAECC5-6269-6FC2-9C42-30585B78656F}"/>
              </a:ext>
            </a:extLst>
          </p:cNvPr>
          <p:cNvSpPr>
            <a:spLocks noGrp="1"/>
          </p:cNvSpPr>
          <p:nvPr>
            <p:ph type="subTitle" idx="1"/>
          </p:nvPr>
        </p:nvSpPr>
        <p:spPr>
          <a:xfrm>
            <a:off x="811658" y="2106202"/>
            <a:ext cx="10818688" cy="4116264"/>
          </a:xfrm>
        </p:spPr>
        <p:txBody>
          <a:bodyPr/>
          <a:lstStyle/>
          <a:p>
            <a:pPr algn="l"/>
            <a:r>
              <a:rPr lang="en-US" dirty="0"/>
              <a:t>MBL games must be reported the day following a game by 10:00 am.  </a:t>
            </a:r>
          </a:p>
          <a:p>
            <a:pPr marL="342900" indent="-342900" algn="l">
              <a:buFont typeface="Wingdings" panose="05000000000000000000" pitchFamily="2" charset="2"/>
              <a:buChar char="§"/>
            </a:pPr>
            <a:r>
              <a:rPr lang="en-US" dirty="0"/>
              <a:t>Log on to MBL and click the game that you wish to report.</a:t>
            </a:r>
          </a:p>
          <a:p>
            <a:pPr marL="342900" indent="-342900" algn="l">
              <a:buFont typeface="Wingdings" panose="05000000000000000000" pitchFamily="2" charset="2"/>
              <a:buChar char="§"/>
            </a:pPr>
            <a:r>
              <a:rPr lang="en-US" dirty="0"/>
              <a:t>Enter the number of pitches each player pitched and click “save”</a:t>
            </a:r>
          </a:p>
          <a:p>
            <a:pPr marL="342900" indent="-342900" algn="l">
              <a:buFont typeface="Wingdings" panose="05000000000000000000" pitchFamily="2" charset="2"/>
              <a:buChar char="§"/>
            </a:pPr>
            <a:r>
              <a:rPr lang="en-US" dirty="0"/>
              <a:t>Enter the final score of each game and click “save”.</a:t>
            </a:r>
          </a:p>
          <a:p>
            <a:pPr marL="342900" indent="-342900" algn="l">
              <a:buFont typeface="Wingdings" panose="05000000000000000000" pitchFamily="2" charset="2"/>
              <a:buChar char="§"/>
            </a:pPr>
            <a:r>
              <a:rPr lang="en-US" dirty="0"/>
              <a:t>If the game was not complete, you can report more innings when the game is played again.</a:t>
            </a:r>
          </a:p>
          <a:p>
            <a:pPr marL="342900" indent="-342900" algn="l">
              <a:buFont typeface="Wingdings" panose="05000000000000000000" pitchFamily="2" charset="2"/>
              <a:buChar char="§"/>
            </a:pPr>
            <a:r>
              <a:rPr lang="en-US" dirty="0"/>
              <a:t>Once entered click “report innings”.  Enter the number of innings played, the date, if the umpire showed, and if the game is complete and then click “Save”.</a:t>
            </a:r>
          </a:p>
        </p:txBody>
      </p:sp>
      <p:pic>
        <p:nvPicPr>
          <p:cNvPr id="8" name="Picture 7">
            <a:extLst>
              <a:ext uri="{FF2B5EF4-FFF2-40B4-BE49-F238E27FC236}">
                <a16:creationId xmlns:a16="http://schemas.microsoft.com/office/drawing/2014/main" id="{B87F19F4-90FD-C113-9C1D-4B572DD97B47}"/>
              </a:ext>
            </a:extLst>
          </p:cNvPr>
          <p:cNvPicPr>
            <a:picLocks noChangeAspect="1"/>
          </p:cNvPicPr>
          <p:nvPr/>
        </p:nvPicPr>
        <p:blipFill>
          <a:blip r:embed="rId2"/>
          <a:stretch>
            <a:fillRect/>
          </a:stretch>
        </p:blipFill>
        <p:spPr>
          <a:xfrm>
            <a:off x="0" y="0"/>
            <a:ext cx="12192000" cy="1202753"/>
          </a:xfrm>
          <a:prstGeom prst="rect">
            <a:avLst/>
          </a:prstGeom>
        </p:spPr>
      </p:pic>
      <p:pic>
        <p:nvPicPr>
          <p:cNvPr id="10" name="Picture 9">
            <a:extLst>
              <a:ext uri="{FF2B5EF4-FFF2-40B4-BE49-F238E27FC236}">
                <a16:creationId xmlns:a16="http://schemas.microsoft.com/office/drawing/2014/main" id="{4E151369-425C-2C66-B144-EA12019BF9CC}"/>
              </a:ext>
            </a:extLst>
          </p:cNvPr>
          <p:cNvPicPr>
            <a:picLocks noChangeAspect="1"/>
          </p:cNvPicPr>
          <p:nvPr/>
        </p:nvPicPr>
        <p:blipFill>
          <a:blip r:embed="rId3"/>
          <a:stretch>
            <a:fillRect/>
          </a:stretch>
        </p:blipFill>
        <p:spPr>
          <a:xfrm>
            <a:off x="1111792" y="6222466"/>
            <a:ext cx="9669224" cy="495369"/>
          </a:xfrm>
          <a:prstGeom prst="rect">
            <a:avLst/>
          </a:prstGeom>
        </p:spPr>
      </p:pic>
    </p:spTree>
    <p:extLst>
      <p:ext uri="{BB962C8B-B14F-4D97-AF65-F5344CB8AC3E}">
        <p14:creationId xmlns:p14="http://schemas.microsoft.com/office/powerpoint/2010/main" val="213646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ccf69d3-58a4-4c10-a59d-14937a5f5d3f}" enabled="0" method="" siteId="{fccf69d3-58a4-4c10-a59d-14937a5f5d3f}" removed="1"/>
</clbl:labelList>
</file>

<file path=docProps/app.xml><?xml version="1.0" encoding="utf-8"?>
<Properties xmlns="http://schemas.openxmlformats.org/officeDocument/2006/extended-properties" xmlns:vt="http://schemas.openxmlformats.org/officeDocument/2006/docPropsVTypes">
  <TotalTime>227</TotalTime>
  <Words>2620</Words>
  <Application>Microsoft Office PowerPoint</Application>
  <PresentationFormat>Widescreen</PresentationFormat>
  <Paragraphs>185</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Calibri</vt:lpstr>
      <vt:lpstr>Wingdings</vt:lpstr>
      <vt:lpstr>Office Theme</vt:lpstr>
      <vt:lpstr>2026 SYBA Travel Coaches Presentation</vt:lpstr>
      <vt:lpstr>Important SYBA Contacts</vt:lpstr>
      <vt:lpstr>New Crossbar SYBA Website &amp; App</vt:lpstr>
      <vt:lpstr>Game Changer</vt:lpstr>
      <vt:lpstr>Metro Baseball League (MBL) &amp; Minnesota Baseball Tournament (MBT)</vt:lpstr>
      <vt:lpstr>MBL Scheduling</vt:lpstr>
      <vt:lpstr>MBL Scheduling Cont…</vt:lpstr>
      <vt:lpstr>Adding players to MBL</vt:lpstr>
      <vt:lpstr>Reporting an MBL Game</vt:lpstr>
      <vt:lpstr>SYBA Field Assignments</vt:lpstr>
      <vt:lpstr>Master Field Schedule</vt:lpstr>
      <vt:lpstr>2026 Travel Tournaments</vt:lpstr>
      <vt:lpstr>2026 Tournament Schedule</vt:lpstr>
      <vt:lpstr>2026 MBT / Gopher State - State Tournaments</vt:lpstr>
      <vt:lpstr>MBL Playoffs / August Classic</vt:lpstr>
      <vt:lpstr>Coaching Checklist</vt:lpstr>
      <vt:lpstr>Coaching Checklist Cont.</vt:lpstr>
      <vt:lpstr>Miscellaneous</vt:lpstr>
      <vt:lpstr>Miscellaneous Cont.</vt:lpstr>
      <vt:lpstr>Umpires (MBL rules)</vt:lpstr>
      <vt:lpstr>Shakopee Umpires</vt:lpstr>
      <vt:lpstr>Field Maintenance</vt:lpstr>
      <vt:lpstr>Field Maintenance Cont…</vt:lpstr>
      <vt:lpstr>Miracle League – SYBA Buddies</vt:lpstr>
      <vt:lpstr>SYBA Team Values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Lenz</dc:creator>
  <cp:lastModifiedBy>Jason Lenz</cp:lastModifiedBy>
  <cp:revision>1</cp:revision>
  <dcterms:created xsi:type="dcterms:W3CDTF">2026-01-30T16:00:59Z</dcterms:created>
  <dcterms:modified xsi:type="dcterms:W3CDTF">2026-03-21T02:23:37Z</dcterms:modified>
</cp:coreProperties>
</file>