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1" r:id="rId2"/>
  </p:sldMasterIdLst>
  <p:notesMasterIdLst>
    <p:notesMasterId r:id="rId18"/>
  </p:notesMasterIdLst>
  <p:sldIdLst>
    <p:sldId id="256" r:id="rId3"/>
    <p:sldId id="257" r:id="rId4"/>
    <p:sldId id="258" r:id="rId5"/>
    <p:sldId id="259" r:id="rId6"/>
    <p:sldId id="260" r:id="rId7"/>
    <p:sldId id="271" r:id="rId8"/>
    <p:sldId id="261" r:id="rId9"/>
    <p:sldId id="270" r:id="rId10"/>
    <p:sldId id="269" r:id="rId11"/>
    <p:sldId id="262" r:id="rId12"/>
    <p:sldId id="264" r:id="rId13"/>
    <p:sldId id="265" r:id="rId14"/>
    <p:sldId id="268" r:id="rId15"/>
    <p:sldId id="266" r:id="rId16"/>
    <p:sldId id="267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9" roundtripDataSignature="AMtx7miW9duNRoSq6PySReuZwxnjK7jV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03778b563b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03778b563b_1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303778b563b_1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dirty="0"/>
              <a:t>7</a:t>
            </a:r>
            <a:endParaRPr dirty="0"/>
          </a:p>
        </p:txBody>
      </p:sp>
      <p:sp>
        <p:nvSpPr>
          <p:cNvPr id="232" name="Google Shape;2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>
          <a:extLst>
            <a:ext uri="{FF2B5EF4-FFF2-40B4-BE49-F238E27FC236}">
              <a16:creationId xmlns:a16="http://schemas.microsoft.com/office/drawing/2014/main" id="{72B5A333-FF4D-348B-684D-2344084D8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7:notes">
            <a:extLst>
              <a:ext uri="{FF2B5EF4-FFF2-40B4-BE49-F238E27FC236}">
                <a16:creationId xmlns:a16="http://schemas.microsoft.com/office/drawing/2014/main" id="{6755261E-EF6C-5C8E-AEB2-360FE1040E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243" name="Google Shape;243;p7:notes">
            <a:extLst>
              <a:ext uri="{FF2B5EF4-FFF2-40B4-BE49-F238E27FC236}">
                <a16:creationId xmlns:a16="http://schemas.microsoft.com/office/drawing/2014/main" id="{200CBD56-7405-1E57-4522-39302B7A3D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97000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>
          <a:extLst>
            <a:ext uri="{FF2B5EF4-FFF2-40B4-BE49-F238E27FC236}">
              <a16:creationId xmlns:a16="http://schemas.microsoft.com/office/drawing/2014/main" id="{C7AEB1AF-1B79-AB00-81F9-1EF35DD88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:notes">
            <a:extLst>
              <a:ext uri="{FF2B5EF4-FFF2-40B4-BE49-F238E27FC236}">
                <a16:creationId xmlns:a16="http://schemas.microsoft.com/office/drawing/2014/main" id="{A0C3DB6C-F042-AECB-CC0F-842EE2E77E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dirty="0"/>
              <a:t>7</a:t>
            </a:r>
            <a:endParaRPr dirty="0"/>
          </a:p>
        </p:txBody>
      </p:sp>
      <p:sp>
        <p:nvSpPr>
          <p:cNvPr id="232" name="Google Shape;232;p6:notes">
            <a:extLst>
              <a:ext uri="{FF2B5EF4-FFF2-40B4-BE49-F238E27FC236}">
                <a16:creationId xmlns:a16="http://schemas.microsoft.com/office/drawing/2014/main" id="{E8D49ED5-77E4-3F40-1CC3-423B1C3C75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39334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243" name="Google Shape;2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5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15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15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" name="Google Shape;22;p15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3" name="Google Shape;23;p15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15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15"/>
          <p:cNvSpPr txBox="1"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Font typeface="Rockwell"/>
              <a:buNone/>
              <a:defRPr sz="96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7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7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7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700"/>
              <a:buNone/>
              <a:defRPr sz="2000"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sldNum" idx="12"/>
          </p:nvPr>
        </p:nvSpPr>
        <p:spPr>
          <a:xfrm>
            <a:off x="9592733" y="4289334"/>
            <a:ext cx="119386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lvl="1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lvl="2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lvl="3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lvl="4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lvl="5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lvl="6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lvl="7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lvl="8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3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4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4"/>
          <p:cNvSpPr txBox="1"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Rockwell"/>
              <a:buNone/>
              <a:defRPr sz="32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4"/>
          <p:cNvSpPr>
            <a:spLocks noGrp="1"/>
          </p:cNvSpPr>
          <p:nvPr>
            <p:ph type="pic" idx="2"/>
          </p:nvPr>
        </p:nvSpPr>
        <p:spPr>
          <a:xfrm>
            <a:off x="0" y="0"/>
            <a:ext cx="8303740" cy="6858000"/>
          </a:xfrm>
          <a:prstGeom prst="rect">
            <a:avLst/>
          </a:prstGeom>
          <a:solidFill>
            <a:srgbClr val="E1DFDF"/>
          </a:solidFill>
          <a:ln>
            <a:noFill/>
          </a:ln>
        </p:spPr>
      </p:sp>
      <p:sp>
        <p:nvSpPr>
          <p:cNvPr id="113" name="Google Shape;113;p24"/>
          <p:cNvSpPr txBox="1">
            <a:spLocks noGrp="1"/>
          </p:cNvSpPr>
          <p:nvPr>
            <p:ph type="body" idx="1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57181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>
            <a:endParaRPr/>
          </a:p>
        </p:txBody>
      </p:sp>
      <p:sp>
        <p:nvSpPr>
          <p:cNvPr id="114" name="Google Shape;114;p24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5" name="Google Shape;115;p24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16" name="Google Shape;116;p24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4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" name="Google Shape;118;p24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5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5"/>
          <p:cNvSpPr txBox="1">
            <a:spLocks noGrp="1"/>
          </p:cNvSpPr>
          <p:nvPr>
            <p:ph type="body" idx="1"/>
          </p:nvPr>
        </p:nvSpPr>
        <p:spPr>
          <a:xfrm rot="5400000">
            <a:off x="4073652" y="-882396"/>
            <a:ext cx="4050792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marL="1828800" lvl="3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marL="2286000" lvl="4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marL="2743200" lvl="5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marL="3200400" lvl="6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marL="3657600" lvl="7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marL="4114800" lvl="8" indent="-325754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>
            <a:endParaRPr/>
          </a:p>
        </p:txBody>
      </p:sp>
      <p:sp>
        <p:nvSpPr>
          <p:cNvPr id="122" name="Google Shape;122;p25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5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6"/>
          <p:cNvSpPr txBox="1">
            <a:spLocks noGrp="1"/>
          </p:cNvSpPr>
          <p:nvPr>
            <p:ph type="title"/>
          </p:nvPr>
        </p:nvSpPr>
        <p:spPr>
          <a:xfrm rot="5400000">
            <a:off x="7181850" y="2076450"/>
            <a:ext cx="56388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6"/>
          <p:cNvSpPr txBox="1">
            <a:spLocks noGrp="1"/>
          </p:cNvSpPr>
          <p:nvPr>
            <p:ph type="body" idx="1"/>
          </p:nvPr>
        </p:nvSpPr>
        <p:spPr>
          <a:xfrm rot="5400000">
            <a:off x="2000250" y="-400050"/>
            <a:ext cx="5638800" cy="7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marL="1828800" lvl="3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marL="2286000" lvl="4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marL="2743200" lvl="5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marL="3200400" lvl="6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marL="3657600" lvl="7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marL="4114800" lvl="8" indent="-325754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6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8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marL="1828800" lvl="3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marL="2286000" lvl="4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marL="2743200" lvl="5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marL="3200400" lvl="6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marL="3657600" lvl="7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marL="4114800" lvl="8" indent="-325754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6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marL="1828800" lvl="3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marL="2286000" lvl="4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marL="2743200" lvl="5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marL="3200400" lvl="6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marL="3657600" lvl="7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marL="4114800" lvl="8" indent="-325754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6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Rockwell"/>
              <a:buNone/>
              <a:defRPr sz="32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7"/>
          <p:cNvSpPr txBox="1">
            <a:spLocks noGrp="1"/>
          </p:cNvSpPr>
          <p:nvPr>
            <p:ph type="body" idx="1"/>
          </p:nvPr>
        </p:nvSpPr>
        <p:spPr>
          <a:xfrm>
            <a:off x="838200" y="685800"/>
            <a:ext cx="6711696" cy="5020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5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59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55" name="Google Shape;55;p17"/>
          <p:cNvSpPr txBox="1">
            <a:spLocks noGrp="1"/>
          </p:cNvSpPr>
          <p:nvPr>
            <p:ph type="body" idx="2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57181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17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59" name="Google Shape;59;p1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7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61;p17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4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14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67" name="Google Shape;67;p14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69;p14"/>
          <p:cNvSpPr txBox="1"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Font typeface="Rockwell"/>
              <a:buNone/>
              <a:defRPr sz="96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70"/>
              <a:buNone/>
              <a:defRPr sz="22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7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7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700"/>
              <a:buNone/>
              <a:defRPr sz="2000"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9592733" y="4289334"/>
            <a:ext cx="119386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lvl="1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lvl="2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lvl="3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lvl="4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lvl="5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lvl="6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lvl="7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lvl="8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Font typeface="Rockwell"/>
              <a:buNone/>
              <a:defRPr sz="80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dt" idx="10"/>
          </p:nvPr>
        </p:nvSpPr>
        <p:spPr>
          <a:xfrm>
            <a:off x="8593667" y="6272784"/>
            <a:ext cx="2644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ftr" idx="11"/>
          </p:nvPr>
        </p:nvSpPr>
        <p:spPr>
          <a:xfrm>
            <a:off x="2182708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" name="Google Shape;80;p19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81" name="Google Shape;81;p19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Google Shape;83;p19"/>
          <p:cNvSpPr txBox="1">
            <a:spLocks noGrp="1"/>
          </p:cNvSpPr>
          <p:nvPr>
            <p:ph type="sldNum" idx="12"/>
          </p:nvPr>
        </p:nvSpPr>
        <p:spPr>
          <a:xfrm>
            <a:off x="843702" y="2506133"/>
            <a:ext cx="1188298" cy="720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lvl="1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lvl="2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lvl="3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lvl="4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lvl="5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lvl="6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lvl="7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lvl="8" indent="0" algn="ctr">
              <a:spcBef>
                <a:spcPts val="0"/>
              </a:spcBef>
              <a:buNone/>
              <a:defRPr sz="2800" b="1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body" idx="1"/>
          </p:nvPr>
        </p:nvSpPr>
        <p:spPr>
          <a:xfrm>
            <a:off x="1069848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5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59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body" idx="2"/>
          </p:nvPr>
        </p:nvSpPr>
        <p:spPr>
          <a:xfrm>
            <a:off x="6364224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5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59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1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 b="1">
                <a:solidFill>
                  <a:srgbClr val="57181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sz="1600" b="1"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body" idx="2"/>
          </p:nvPr>
        </p:nvSpPr>
        <p:spPr>
          <a:xfrm>
            <a:off x="1069848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5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59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body" idx="3"/>
          </p:nvPr>
        </p:nvSpPr>
        <p:spPr>
          <a:xfrm>
            <a:off x="6364224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 b="1">
                <a:solidFill>
                  <a:srgbClr val="57181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sz="1600" b="1"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body" idx="4"/>
          </p:nvPr>
        </p:nvSpPr>
        <p:spPr>
          <a:xfrm>
            <a:off x="6364224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5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59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  <a:defRPr sz="5400" b="0" i="0" u="none" strike="noStrike" cap="none"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65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571811"/>
              </a:buClr>
              <a:buSzPts val="17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71811"/>
              </a:buClr>
              <a:buSzPts val="153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718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718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718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718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718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149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718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14959" algn="l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5718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grpSp>
        <p:nvGrpSpPr>
          <p:cNvPr id="14" name="Google Shape;14;p13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Google Shape;15;p13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3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13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  <a:defRPr sz="5400" b="0" i="0" u="none" strike="noStrike" cap="none"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65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571811"/>
              </a:buClr>
              <a:buSzPts val="17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71811"/>
              </a:buClr>
              <a:buSzPts val="153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718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718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718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718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718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149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718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14959" algn="l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5718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grpSp>
        <p:nvGrpSpPr>
          <p:cNvPr id="41" name="Google Shape;41;p12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42" name="Google Shape;42;p12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1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12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heguillotine.com/open-tournament-calendar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hyperlink" Target="https://www.mnusawrestling.org/page/show/1037882-membershi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heguillotine.com/open-tournament-calendar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hyperlink" Target="https://www.mnusawrestling.org/page/show/1037882-membershi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36" name="Google Shape;136;p1"/>
          <p:cNvSpPr txBox="1">
            <a:spLocks noGrp="1"/>
          </p:cNvSpPr>
          <p:nvPr>
            <p:ph type="ctrTitle"/>
          </p:nvPr>
        </p:nvSpPr>
        <p:spPr>
          <a:xfrm>
            <a:off x="6556100" y="1360493"/>
            <a:ext cx="4972511" cy="3106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Rockwell"/>
              <a:buNone/>
            </a:pPr>
            <a:r>
              <a:rPr lang="en-US" sz="6400">
                <a:solidFill>
                  <a:schemeClr val="lt1"/>
                </a:solidFill>
              </a:rPr>
              <a:t>MAPLE GROVE WRESTLING CLUB</a:t>
            </a:r>
            <a:endParaRPr sz="8800"/>
          </a:p>
        </p:txBody>
      </p:sp>
      <p:sp>
        <p:nvSpPr>
          <p:cNvPr id="137" name="Google Shape;137;p1"/>
          <p:cNvSpPr txBox="1">
            <a:spLocks noGrp="1"/>
          </p:cNvSpPr>
          <p:nvPr>
            <p:ph type="subTitle" idx="1"/>
          </p:nvPr>
        </p:nvSpPr>
        <p:spPr>
          <a:xfrm>
            <a:off x="6556100" y="4687316"/>
            <a:ext cx="4972512" cy="1517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70"/>
              <a:buNone/>
            </a:pPr>
            <a:r>
              <a:rPr lang="en-US" dirty="0">
                <a:solidFill>
                  <a:srgbClr val="FFFFFF"/>
                </a:solidFill>
              </a:rPr>
              <a:t>2025-2026 Season Update</a:t>
            </a:r>
            <a:endParaRPr dirty="0"/>
          </a:p>
        </p:txBody>
      </p:sp>
      <p:sp>
        <p:nvSpPr>
          <p:cNvPr id="138" name="Google Shape;138;p1"/>
          <p:cNvSpPr/>
          <p:nvPr/>
        </p:nvSpPr>
        <p:spPr>
          <a:xfrm>
            <a:off x="2" y="3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 extrusionOk="0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39" name="Google Shape;139;p1" descr="MN/USA Accumulated Poin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42327" y="5670675"/>
            <a:ext cx="2062720" cy="1067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6FC62F-F89D-AB2C-E216-E140B124E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230" y="1901006"/>
            <a:ext cx="2869315" cy="2566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7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46" name="Google Shape;246;p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47" name="Google Shape;247;p7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248" name="Google Shape;248;p7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49" name="Google Shape;249;p7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251" name="Google Shape;251;p7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52" name="Google Shape;252;p7"/>
          <p:cNvSpPr txBox="1">
            <a:spLocks noGrp="1"/>
          </p:cNvSpPr>
          <p:nvPr>
            <p:ph type="title"/>
          </p:nvPr>
        </p:nvSpPr>
        <p:spPr>
          <a:xfrm>
            <a:off x="445857" y="1303013"/>
            <a:ext cx="4972511" cy="3106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Rockwell"/>
              <a:buNone/>
            </a:pPr>
            <a:r>
              <a:rPr lang="en-US" sz="7200"/>
              <a:t>DUAL TEAM</a:t>
            </a:r>
            <a:br>
              <a:rPr lang="en-US" sz="7200"/>
            </a:br>
            <a:br>
              <a:rPr lang="en-US" sz="7200"/>
            </a:br>
            <a:endParaRPr sz="7200"/>
          </a:p>
        </p:txBody>
      </p:sp>
      <p:sp>
        <p:nvSpPr>
          <p:cNvPr id="253" name="Google Shape;253;p7"/>
          <p:cNvSpPr txBox="1"/>
          <p:nvPr/>
        </p:nvSpPr>
        <p:spPr>
          <a:xfrm>
            <a:off x="6570671" y="2151183"/>
            <a:ext cx="4972500" cy="15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56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Wrestle-offs *</a:t>
            </a:r>
            <a:endParaRPr dirty="0"/>
          </a:p>
          <a:p>
            <a:pPr marL="0" marR="0" lvl="0" indent="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Week of 12/2 	Maple Grove Duals</a:t>
            </a:r>
            <a:endParaRPr dirty="0"/>
          </a:p>
          <a:p>
            <a:pPr marL="0" marR="0" lvl="0" indent="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Week of 12/16  	The Brawl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* Wrestle off dates are subject to change and at coaches' discretion.  If your wrestler is interested, please let Coach Donnie or Coach Dan know.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* If you wrestle off for a spot, you are committing to being there for the team for all meets.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56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Weight Classes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ct val="140000"/>
              <a:buFont typeface="Noto Sans Symbols"/>
              <a:buChar char="▪"/>
            </a:pPr>
            <a:r>
              <a:rPr lang="en-US" sz="400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Weigh-ins vary by tournament (K-3 tournament vs K-6</a:t>
            </a:r>
            <a:r>
              <a:rPr lang="en-US" sz="4000" baseline="3000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lang="en-US" sz="400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 tournament)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ct val="140000"/>
              <a:buFont typeface="Noto Sans Symbols"/>
              <a:buChar char="▪"/>
            </a:pPr>
            <a:r>
              <a:rPr lang="en-US" sz="400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10ths allowed (ex. 45.9lbs)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ct val="140000"/>
              <a:buFont typeface="Noto Sans Symbols"/>
              <a:buChar char="▪"/>
            </a:pPr>
            <a:r>
              <a:rPr lang="en-US" sz="400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Can move up one weight class from weigh-in weight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ct val="140000"/>
              <a:buFont typeface="Noto Sans Symbols"/>
              <a:buChar char="▪"/>
            </a:pPr>
            <a:r>
              <a:rPr lang="en-US" sz="400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Most tournaments allow alternates to roster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ct val="140000"/>
              <a:buFont typeface="Noto Sans Symbols"/>
              <a:buChar char="▪"/>
            </a:pPr>
            <a:r>
              <a:rPr lang="en-US" sz="4000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Coaches’ discretion for who is sent out to wrestle based upon matchups and team needs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56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56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600" b="0" i="0" u="none" strike="noStrike" cap="none" dirty="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54" name="Google Shape;254;p7"/>
          <p:cNvSpPr/>
          <p:nvPr/>
        </p:nvSpPr>
        <p:spPr>
          <a:xfrm>
            <a:off x="-1" y="-2598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 extrusionOk="0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blipFill rotWithShape="1">
            <a:blip r:embed="rId5">
              <a:alphaModFix amt="30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55" name="Google Shape;255;p7"/>
          <p:cNvSpPr txBox="1"/>
          <p:nvPr/>
        </p:nvSpPr>
        <p:spPr>
          <a:xfrm>
            <a:off x="6599485" y="203501"/>
            <a:ext cx="4608300" cy="170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Dual Tournaments</a:t>
            </a:r>
            <a:r>
              <a:rPr lang="en-US" sz="1500" b="1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 </a:t>
            </a:r>
            <a:endParaRPr sz="1400" b="1" dirty="0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Noto Sans Symbols"/>
              <a:buChar char="▪"/>
            </a:pPr>
            <a:r>
              <a:rPr lang="en-US" sz="1300" b="1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12/14     	Maple Grove Dual </a:t>
            </a:r>
            <a:r>
              <a:rPr lang="en-US" sz="13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​</a:t>
            </a:r>
            <a:endParaRPr sz="13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Noto Sans Symbols"/>
              <a:buChar char="▪"/>
            </a:pPr>
            <a:r>
              <a:rPr lang="en-US" sz="1300" dirty="0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rPr>
              <a:t>1/2		Champlin Park Dual </a:t>
            </a: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Noto Sans Symbols"/>
              <a:buChar char="▪"/>
            </a:pPr>
            <a:r>
              <a:rPr lang="en-US" sz="1300" dirty="0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rPr>
              <a:t>1/4	       	Lakeville K-3 + Duals</a:t>
            </a:r>
            <a:endParaRPr sz="1300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Noto Sans Symbols"/>
              <a:buChar char="▪"/>
            </a:pPr>
            <a:r>
              <a:rPr lang="en-US" sz="1300" dirty="0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rPr>
              <a:t>1/11       	Mounds View K-3 Duals</a:t>
            </a:r>
            <a:r>
              <a:rPr lang="en-US" sz="1300" b="0" i="0" u="none" strike="noStrike" cap="none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​</a:t>
            </a:r>
            <a:endParaRPr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Noto Sans Symbols"/>
              <a:buChar char="▪"/>
            </a:pPr>
            <a:r>
              <a:rPr lang="en-US" sz="1300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1/25       	The Brawl ​</a:t>
            </a:r>
            <a:endParaRPr dirty="0"/>
          </a:p>
        </p:txBody>
      </p:sp>
      <p:sp>
        <p:nvSpPr>
          <p:cNvPr id="256" name="Google Shape;256;p7"/>
          <p:cNvSpPr txBox="1"/>
          <p:nvPr/>
        </p:nvSpPr>
        <p:spPr>
          <a:xfrm>
            <a:off x="503471" y="2983077"/>
            <a:ext cx="6096000" cy="13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71811"/>
                </a:solidFill>
                <a:latin typeface="Trebuchet MS"/>
                <a:ea typeface="Trebuchet MS"/>
                <a:cs typeface="Trebuchet MS"/>
                <a:sym typeface="Trebuchet MS"/>
              </a:rPr>
              <a:t>ONE</a:t>
            </a:r>
            <a:r>
              <a:rPr lang="en-US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Mat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71811"/>
                </a:solidFill>
                <a:latin typeface="Trebuchet MS"/>
                <a:ea typeface="Trebuchet MS"/>
                <a:cs typeface="Trebuchet MS"/>
                <a:sym typeface="Trebuchet MS"/>
              </a:rPr>
              <a:t>ONE</a:t>
            </a:r>
            <a:r>
              <a:rPr lang="en-US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Team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71811"/>
                </a:solidFill>
                <a:latin typeface="Trebuchet MS"/>
                <a:ea typeface="Trebuchet MS"/>
                <a:cs typeface="Trebuchet MS"/>
                <a:sym typeface="Trebuchet MS"/>
              </a:rPr>
              <a:t>ONE</a:t>
            </a:r>
            <a:r>
              <a:rPr lang="en-US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Goal</a:t>
            </a: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C0CC03-CB11-DBFC-798B-3389AF0AEC98}"/>
              </a:ext>
            </a:extLst>
          </p:cNvPr>
          <p:cNvSpPr/>
          <p:nvPr/>
        </p:nvSpPr>
        <p:spPr>
          <a:xfrm>
            <a:off x="944221" y="5056075"/>
            <a:ext cx="3434316" cy="8184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Communicate to Coaches if interested in Duals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9"/>
          <p:cNvSpPr/>
          <p:nvPr/>
        </p:nvSpPr>
        <p:spPr>
          <a:xfrm>
            <a:off x="1672" y="0"/>
            <a:ext cx="12188656" cy="6858000"/>
          </a:xfrm>
          <a:prstGeom prst="rect">
            <a:avLst/>
          </a:prstGeom>
          <a:blipFill rotWithShape="1">
            <a:blip r:embed="rId3">
              <a:alphaModFix/>
            </a:blip>
            <a:tile tx="0" ty="0" sx="85000" sy="85000" flip="none" algn="tl"/>
          </a:blip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85" name="Google Shape;285;p9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Rockwell"/>
              <a:buNone/>
            </a:pPr>
            <a:r>
              <a:rPr lang="en-US">
                <a:solidFill>
                  <a:srgbClr val="FFFFFF"/>
                </a:solidFill>
              </a:rPr>
              <a:t>OUR WRESTLING FAMILY</a:t>
            </a:r>
            <a:endParaRPr/>
          </a:p>
        </p:txBody>
      </p:sp>
      <p:sp>
        <p:nvSpPr>
          <p:cNvPr id="286" name="Google Shape;286;p9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288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5"/>
              <a:buChar char="▪"/>
            </a:pPr>
            <a:r>
              <a:rPr lang="en-US" sz="1700" dirty="0">
                <a:solidFill>
                  <a:srgbClr val="FFFFFF"/>
                </a:solidFill>
              </a:rPr>
              <a:t>When you come to practice, put down the phones if you can and watch and learn- this is an easy way to learn how to wrestle.  This could be beneficial for tournaments where you may be mat side without a coach.  </a:t>
            </a:r>
            <a:endParaRPr dirty="0"/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45"/>
              <a:buChar char="▪"/>
            </a:pPr>
            <a:r>
              <a:rPr lang="en-US" sz="1700" dirty="0">
                <a:solidFill>
                  <a:srgbClr val="FFFFFF"/>
                </a:solidFill>
              </a:rPr>
              <a:t>After tournaments or dual tournaments- meet after for food/ice cream whatever that looks like.</a:t>
            </a:r>
            <a:endParaRPr dirty="0"/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45"/>
              <a:buChar char="▪"/>
            </a:pPr>
            <a:r>
              <a:rPr lang="en-US" sz="1700" dirty="0">
                <a:solidFill>
                  <a:srgbClr val="FFFFFF"/>
                </a:solidFill>
              </a:rPr>
              <a:t>Social events- Dad’s night and Mom’s night and Parent’s night </a:t>
            </a:r>
            <a:endParaRPr dirty="0"/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45"/>
              <a:buChar char="▪"/>
            </a:pPr>
            <a:r>
              <a:rPr lang="en-US" sz="1700" dirty="0">
                <a:solidFill>
                  <a:srgbClr val="FFFFFF"/>
                </a:solidFill>
              </a:rPr>
              <a:t>Sit together at a tournament that you attend</a:t>
            </a:r>
            <a:r>
              <a:rPr lang="en-US" sz="1700" dirty="0">
                <a:solidFill>
                  <a:srgbClr val="FFFFFF"/>
                </a:solidFill>
                <a:sym typeface="Wingdings" panose="05000000000000000000" pitchFamily="2" charset="2"/>
              </a:rPr>
              <a:t></a:t>
            </a:r>
            <a:r>
              <a:rPr lang="en-US" sz="1700" dirty="0">
                <a:solidFill>
                  <a:srgbClr val="FFFFFF"/>
                </a:solidFill>
              </a:rPr>
              <a:t> continuing to build the program and easier for coaches to find you </a:t>
            </a:r>
            <a:endParaRPr dirty="0"/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45"/>
              <a:buChar char="▪"/>
            </a:pPr>
            <a:r>
              <a:rPr lang="en-US" sz="1700" dirty="0">
                <a:solidFill>
                  <a:srgbClr val="FFFFFF"/>
                </a:solidFill>
              </a:rPr>
              <a:t>Experienced families, make yourselves available to newcomers- whether that be through answering questions or helping them through first tournaments.</a:t>
            </a:r>
            <a:endParaRPr dirty="0"/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45"/>
              <a:buChar char="▪"/>
            </a:pPr>
            <a:r>
              <a:rPr lang="en-US" sz="1700" dirty="0">
                <a:solidFill>
                  <a:srgbClr val="FFFFFF"/>
                </a:solidFill>
              </a:rPr>
              <a:t>Encourage your kids throughout the season- this sport is challenging and could be frustrating or exciting!  Through thick and thin, stick with it!  </a:t>
            </a:r>
            <a:endParaRPr dirty="0"/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45"/>
              <a:buChar char="▪"/>
            </a:pPr>
            <a:r>
              <a:rPr lang="en-US" sz="1700" dirty="0">
                <a:solidFill>
                  <a:srgbClr val="FFFFFF"/>
                </a:solidFill>
              </a:rPr>
              <a:t>Ask to be part of planning or board positions; there will be one open in the next season  (Secretary)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45"/>
              <a:buNone/>
            </a:pPr>
            <a:endParaRPr sz="1700" dirty="0">
              <a:solidFill>
                <a:srgbClr val="FFFFFF"/>
              </a:solidFill>
            </a:endParaRPr>
          </a:p>
        </p:txBody>
      </p:sp>
      <p:sp>
        <p:nvSpPr>
          <p:cNvPr id="288" name="Google Shape;288;p9"/>
          <p:cNvSpPr/>
          <p:nvPr/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"/>
          <p:cNvSpPr txBox="1"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ockwell"/>
              <a:buNone/>
            </a:pPr>
            <a:r>
              <a:rPr lang="en-US" sz="4400"/>
              <a:t>SEASON SCHEDULE</a:t>
            </a:r>
            <a:br>
              <a:rPr lang="en-US" sz="4400"/>
            </a:br>
            <a:br>
              <a:rPr lang="en-US"/>
            </a:br>
            <a:endParaRPr sz="1600"/>
          </a:p>
        </p:txBody>
      </p:sp>
      <p:sp>
        <p:nvSpPr>
          <p:cNvPr id="294" name="Google Shape;294;p5"/>
          <p:cNvSpPr txBox="1">
            <a:spLocks noGrp="1"/>
          </p:cNvSpPr>
          <p:nvPr>
            <p:ph type="body" idx="1"/>
          </p:nvPr>
        </p:nvSpPr>
        <p:spPr>
          <a:xfrm>
            <a:off x="835270" y="577088"/>
            <a:ext cx="6711696" cy="535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288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5"/>
              <a:buChar char="▪"/>
            </a:pPr>
            <a:r>
              <a:rPr lang="en-US" sz="1300" b="1" dirty="0">
                <a:solidFill>
                  <a:srgbClr val="FF0000"/>
                </a:solidFill>
              </a:rPr>
              <a:t>Wrestling 101 Night for parents- 11/19 in the HS Forum Room 6p-6:45p</a:t>
            </a:r>
            <a:endParaRPr b="1" dirty="0">
              <a:solidFill>
                <a:srgbClr val="FF0000"/>
              </a:solidFill>
            </a:endParaRPr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05"/>
              <a:buChar char="▪"/>
            </a:pPr>
            <a:r>
              <a:rPr lang="en-US" sz="1300" dirty="0"/>
              <a:t>Picture Night – 12/3</a:t>
            </a:r>
            <a:endParaRPr dirty="0"/>
          </a:p>
          <a:p>
            <a:pPr marL="457200" lvl="1" indent="-182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35"/>
              <a:buChar char="▪"/>
            </a:pPr>
            <a:r>
              <a:rPr lang="en-US" sz="1100" dirty="0">
                <a:solidFill>
                  <a:schemeClr val="accent2"/>
                </a:solidFill>
              </a:rPr>
              <a:t>All athletes will get a MG Shirt and shorts, Please wear to pictures</a:t>
            </a:r>
            <a:endParaRPr dirty="0"/>
          </a:p>
          <a:p>
            <a:pPr marL="18288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105"/>
              <a:buChar char="▪"/>
            </a:pPr>
            <a:r>
              <a:rPr lang="en-US" sz="1300" dirty="0"/>
              <a:t>Gopher’s Practice – 12/11-6:30p</a:t>
            </a:r>
            <a:endParaRPr sz="1300" dirty="0"/>
          </a:p>
          <a:p>
            <a:pPr marL="18288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105"/>
              <a:buChar char="▪"/>
            </a:pPr>
            <a:r>
              <a:rPr lang="en-US" sz="1300" dirty="0"/>
              <a:t>Youth Night (MGHS) – 12/4 </a:t>
            </a:r>
            <a:endParaRPr dirty="0"/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05"/>
              <a:buChar char="▪"/>
            </a:pPr>
            <a:r>
              <a:rPr lang="en-US" sz="1300" dirty="0"/>
              <a:t>Family Socials</a:t>
            </a:r>
            <a:endParaRPr dirty="0"/>
          </a:p>
          <a:p>
            <a:pPr marL="457200" lvl="1" indent="-182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5"/>
              <a:buChar char="▪"/>
            </a:pPr>
            <a:r>
              <a:rPr lang="en-US" sz="1300" dirty="0"/>
              <a:t>Dad’s Night Out – TBD</a:t>
            </a:r>
          </a:p>
          <a:p>
            <a:pPr marL="457200" lvl="1" indent="-182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5"/>
              <a:buChar char="▪"/>
            </a:pPr>
            <a:r>
              <a:rPr lang="en-US" sz="1300" dirty="0"/>
              <a:t>Mom’s Day Out –  Bingo at Pints and Paddles 11/18</a:t>
            </a:r>
            <a:endParaRPr sz="1100" dirty="0"/>
          </a:p>
          <a:p>
            <a:pPr marL="45720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5"/>
              <a:buChar char="▪"/>
            </a:pPr>
            <a:r>
              <a:rPr lang="en-US" sz="1300" dirty="0"/>
              <a:t>Bowling – 1/18   5-7pm </a:t>
            </a:r>
            <a:endParaRPr dirty="0"/>
          </a:p>
          <a:p>
            <a:pPr marL="45720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5"/>
              <a:buChar char="▪"/>
            </a:pPr>
            <a:r>
              <a:rPr lang="en-US" sz="1300" dirty="0"/>
              <a:t>Parent’s Night Out w/HS parents- </a:t>
            </a:r>
            <a:r>
              <a:rPr lang="en-US" sz="1300" i="1" dirty="0"/>
              <a:t>TBD</a:t>
            </a:r>
            <a:endParaRPr i="1" dirty="0"/>
          </a:p>
          <a:p>
            <a:pPr marL="18288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105"/>
              <a:buChar char="▪"/>
            </a:pPr>
            <a:r>
              <a:rPr lang="en-US" sz="1300" dirty="0"/>
              <a:t>End of Year Banquet –3/18 week after State Tournament</a:t>
            </a:r>
            <a:endParaRPr dirty="0"/>
          </a:p>
          <a:p>
            <a:pPr marL="182880" lvl="0" indent="-11271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05"/>
              <a:buNone/>
            </a:pPr>
            <a:endParaRPr sz="1300" dirty="0"/>
          </a:p>
          <a:p>
            <a:pPr marL="182880" lvl="0" indent="-18288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Char char="▪"/>
            </a:pPr>
            <a:r>
              <a:rPr lang="en-US" sz="1400" dirty="0">
                <a:solidFill>
                  <a:schemeClr val="accent3"/>
                </a:solidFill>
              </a:rPr>
              <a:t>As always, please be mindful as we head into winter, if your child is sick at all, please keep them home.  </a:t>
            </a:r>
            <a:endParaRPr dirty="0"/>
          </a:p>
          <a:p>
            <a:pPr marL="182880" lvl="0" indent="-18288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Char char="▪"/>
            </a:pPr>
            <a:r>
              <a:rPr lang="en-US" sz="1400" dirty="0">
                <a:solidFill>
                  <a:schemeClr val="accent3"/>
                </a:solidFill>
              </a:rPr>
              <a:t>If you notice anything from skin perspective, reach out to a coach and ask! </a:t>
            </a:r>
            <a:endParaRPr dirty="0"/>
          </a:p>
          <a:p>
            <a:pPr marL="182880" lvl="0" indent="-11271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05"/>
              <a:buNone/>
            </a:pPr>
            <a:endParaRPr sz="1300" dirty="0"/>
          </a:p>
        </p:txBody>
      </p:sp>
      <p:sp>
        <p:nvSpPr>
          <p:cNvPr id="295" name="Google Shape;295;p5"/>
          <p:cNvSpPr txBox="1">
            <a:spLocks noGrp="1"/>
          </p:cNvSpPr>
          <p:nvPr>
            <p:ph type="body" idx="2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</a:pPr>
            <a:r>
              <a:rPr lang="en-US" sz="1400" dirty="0"/>
              <a:t>Practice and other Fun events will be posted on  </a:t>
            </a:r>
            <a:r>
              <a:rPr lang="en-US" sz="1400" dirty="0" err="1"/>
              <a:t>CrossBar</a:t>
            </a:r>
            <a:r>
              <a:rPr lang="en-US" sz="1400" dirty="0"/>
              <a:t> App 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5000"/>
              <a:buNone/>
            </a:pPr>
            <a:endParaRPr sz="11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5000"/>
              <a:buNone/>
            </a:pPr>
            <a:br>
              <a:rPr lang="en-US" dirty="0">
                <a:solidFill>
                  <a:srgbClr val="571811"/>
                </a:solidFill>
              </a:rPr>
            </a:br>
            <a:br>
              <a:rPr lang="en-US" dirty="0">
                <a:solidFill>
                  <a:srgbClr val="571811"/>
                </a:solidFill>
              </a:rPr>
            </a:br>
            <a:r>
              <a:rPr lang="en-US" dirty="0">
                <a:solidFill>
                  <a:srgbClr val="571811"/>
                </a:solidFill>
              </a:rPr>
              <a:t>**Use </a:t>
            </a:r>
            <a:r>
              <a:rPr lang="en-US" dirty="0" err="1">
                <a:solidFill>
                  <a:srgbClr val="571811"/>
                </a:solidFill>
              </a:rPr>
              <a:t>CrossBar</a:t>
            </a:r>
            <a:r>
              <a:rPr lang="en-US" dirty="0"/>
              <a:t> to </a:t>
            </a:r>
            <a:r>
              <a:rPr lang="en-US" dirty="0">
                <a:solidFill>
                  <a:srgbClr val="571811"/>
                </a:solidFill>
              </a:rPr>
              <a:t>communicate (via Chat function) which tournaments folks may be going to </a:t>
            </a:r>
            <a:r>
              <a:rPr lang="en-US" dirty="0"/>
              <a:t>throughout the season </a:t>
            </a:r>
            <a:r>
              <a:rPr lang="en-US" dirty="0">
                <a:solidFill>
                  <a:srgbClr val="571811"/>
                </a:solidFill>
              </a:rPr>
              <a:t>and any changes to schedule which may happen last minute (weather, etc) will be communicated in the app as well**</a:t>
            </a:r>
            <a:endParaRPr dirty="0"/>
          </a:p>
        </p:txBody>
      </p:sp>
      <p:sp>
        <p:nvSpPr>
          <p:cNvPr id="296" name="Google Shape;296;p5"/>
          <p:cNvSpPr txBox="1"/>
          <p:nvPr/>
        </p:nvSpPr>
        <p:spPr>
          <a:xfrm>
            <a:off x="1304540" y="534083"/>
            <a:ext cx="4018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97" name="Google Shape;297;p5"/>
          <p:cNvSpPr/>
          <p:nvPr/>
        </p:nvSpPr>
        <p:spPr>
          <a:xfrm>
            <a:off x="835270" y="5761290"/>
            <a:ext cx="2907788" cy="8223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Best way to learn as a new parent is to watch the practice!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98" name="Google Shape;298;p5"/>
          <p:cNvSpPr/>
          <p:nvPr/>
        </p:nvSpPr>
        <p:spPr>
          <a:xfrm rot="5400000">
            <a:off x="3635848" y="5862640"/>
            <a:ext cx="822393" cy="619696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99" name="Google Shape;299;p5"/>
          <p:cNvSpPr/>
          <p:nvPr/>
        </p:nvSpPr>
        <p:spPr>
          <a:xfrm>
            <a:off x="-161545" y="5761290"/>
            <a:ext cx="1050307" cy="8223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772B06-654B-57AA-8872-0ED9AC5ED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5738" y="5832822"/>
            <a:ext cx="1146262" cy="102517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CDF2A-4200-0338-6EC2-13BB63DD8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CROSSBAR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BB8C8-74F3-BBDB-F161-4D6A95A58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154" y="205898"/>
            <a:ext cx="6711696" cy="5020056"/>
          </a:xfrm>
        </p:spPr>
        <p:txBody>
          <a:bodyPr/>
          <a:lstStyle/>
          <a:p>
            <a:r>
              <a:rPr lang="en-US" dirty="0"/>
              <a:t>DON’T MISS INFORMATION- Adjust your settings in your profile so you stay connected throughout the season.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BC8D7F-3455-350D-256C-1E41FF127F1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Email Notifications</a:t>
            </a:r>
          </a:p>
          <a:p>
            <a:r>
              <a:rPr lang="en-US" dirty="0"/>
              <a:t>DIBS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17EDAB-171D-89EF-9F11-95494E557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" y="1445232"/>
            <a:ext cx="7482506" cy="3593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8CF4CB-5A8D-A38F-01D0-ACCEDA9DD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5738" y="5832822"/>
            <a:ext cx="1146262" cy="102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21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06" name="Google Shape;306;p10"/>
          <p:cNvSpPr/>
          <p:nvPr/>
        </p:nvSpPr>
        <p:spPr>
          <a:xfrm>
            <a:off x="641604" y="653241"/>
            <a:ext cx="10908792" cy="80683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07" name="Google Shape;307;p10"/>
          <p:cNvSpPr/>
          <p:nvPr/>
        </p:nvSpPr>
        <p:spPr>
          <a:xfrm>
            <a:off x="641602" y="822324"/>
            <a:ext cx="5149596" cy="5228279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1286934" y="1465790"/>
            <a:ext cx="3860798" cy="3941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100"/>
              <a:buFont typeface="Rockwell"/>
              <a:buNone/>
            </a:pPr>
            <a:r>
              <a:rPr lang="en-US" sz="3700" dirty="0"/>
              <a:t>VOLUNTEER OPPORTUNITIES</a:t>
            </a:r>
            <a:br>
              <a:rPr lang="en-US" sz="3700" dirty="0"/>
            </a:br>
            <a:br>
              <a:rPr lang="en-US" sz="3700" dirty="0"/>
            </a:br>
            <a:br>
              <a:rPr lang="en-US" sz="3700" dirty="0"/>
            </a:br>
            <a:br>
              <a:rPr lang="en-US" sz="3700" dirty="0"/>
            </a:br>
            <a:r>
              <a:rPr lang="en-US" sz="3700" i="1" dirty="0"/>
              <a:t>No experience needed </a:t>
            </a:r>
            <a:endParaRPr sz="4000" i="1" dirty="0"/>
          </a:p>
        </p:txBody>
      </p:sp>
      <p:sp>
        <p:nvSpPr>
          <p:cNvPr id="309" name="Google Shape;309;p10"/>
          <p:cNvSpPr txBox="1">
            <a:spLocks noGrp="1"/>
          </p:cNvSpPr>
          <p:nvPr>
            <p:ph type="body" idx="1"/>
          </p:nvPr>
        </p:nvSpPr>
        <p:spPr>
          <a:xfrm>
            <a:off x="6417733" y="1359090"/>
            <a:ext cx="5191729" cy="4048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18288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90"/>
              <a:buChar char="▪"/>
            </a:pPr>
            <a:r>
              <a:rPr lang="en-US" sz="1400" dirty="0"/>
              <a:t>Volunteer Hours- 4 hours per family/ $150 check</a:t>
            </a:r>
            <a:endParaRPr dirty="0"/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90"/>
              <a:buChar char="▪"/>
            </a:pPr>
            <a:r>
              <a:rPr lang="en-US" sz="1400" dirty="0"/>
              <a:t>Sign up Genius posted on website to find a shift and we will manually mark complete in </a:t>
            </a:r>
            <a:r>
              <a:rPr lang="en-US" sz="1400" dirty="0" err="1"/>
              <a:t>CrossBar</a:t>
            </a:r>
            <a:r>
              <a:rPr lang="en-US" sz="1400" dirty="0"/>
              <a:t> after shift. </a:t>
            </a:r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90"/>
              <a:buChar char="▪"/>
            </a:pPr>
            <a:endParaRPr dirty="0"/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90"/>
              <a:buChar char="▪"/>
            </a:pPr>
            <a:r>
              <a:rPr lang="en-US" sz="1400" dirty="0">
                <a:solidFill>
                  <a:srgbClr val="9D1F35"/>
                </a:solidFill>
              </a:rPr>
              <a:t>Opportunities</a:t>
            </a:r>
            <a:endParaRPr dirty="0"/>
          </a:p>
          <a:p>
            <a:pPr marL="457200" lvl="1" indent="-182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90"/>
              <a:buChar char="▪"/>
            </a:pPr>
            <a:r>
              <a:rPr lang="en-US" sz="1400" dirty="0"/>
              <a:t>MG Youth Tournament: 11/30 </a:t>
            </a:r>
            <a:r>
              <a:rPr lang="en-US" sz="1400" b="1" dirty="0">
                <a:solidFill>
                  <a:schemeClr val="accent3"/>
                </a:solidFill>
              </a:rPr>
              <a:t>Most needed!</a:t>
            </a:r>
          </a:p>
          <a:p>
            <a:pPr marL="45720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90"/>
              <a:buChar char="▪"/>
            </a:pPr>
            <a:r>
              <a:rPr lang="en-US" sz="1400"/>
              <a:t>Youth Dual </a:t>
            </a:r>
            <a:r>
              <a:rPr lang="en-US" sz="1400" dirty="0"/>
              <a:t>Tournament MGWC Hosts: 12/14</a:t>
            </a:r>
            <a:endParaRPr dirty="0"/>
          </a:p>
          <a:p>
            <a:pPr marL="45720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90"/>
              <a:buChar char="▪"/>
            </a:pPr>
            <a:r>
              <a:rPr lang="en-US" sz="1400" dirty="0"/>
              <a:t>HS Opportunities: 12/12 and 12/13 tournaments and Concessions for home duals</a:t>
            </a:r>
          </a:p>
          <a:p>
            <a:pPr marL="274320" lvl="1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9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893"/>
              <a:buNone/>
            </a:pPr>
            <a:r>
              <a:rPr lang="en-US" sz="1050" b="0" i="0" u="none" strike="noStrike" cap="none" dirty="0">
                <a:solidFill>
                  <a:srgbClr val="9D1F35"/>
                </a:solidFill>
                <a:latin typeface="Trebuchet MS"/>
                <a:ea typeface="Trebuchet MS"/>
                <a:cs typeface="Trebuchet MS"/>
                <a:sym typeface="Trebuchet MS"/>
              </a:rPr>
              <a:t>**Please plan accordingly and look to get these done </a:t>
            </a:r>
            <a:r>
              <a:rPr lang="en-US" sz="1050" dirty="0">
                <a:solidFill>
                  <a:srgbClr val="9D1F35"/>
                </a:solidFill>
                <a:latin typeface="Trebuchet MS"/>
                <a:ea typeface="Trebuchet MS"/>
                <a:cs typeface="Trebuchet MS"/>
                <a:sym typeface="Trebuchet MS"/>
              </a:rPr>
              <a:t>with the dates listed above.  If you do not volunteer, we will be cashing checks at the end of the season**</a:t>
            </a:r>
            <a:endParaRPr sz="1050" b="0" i="0" u="none" strike="noStrike" cap="none" dirty="0">
              <a:solidFill>
                <a:srgbClr val="9D1F3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90"/>
              <a:buNone/>
            </a:pPr>
            <a:endParaRPr sz="1400" dirty="0"/>
          </a:p>
        </p:txBody>
      </p:sp>
      <p:sp>
        <p:nvSpPr>
          <p:cNvPr id="310" name="Google Shape;310;p10"/>
          <p:cNvSpPr/>
          <p:nvPr/>
        </p:nvSpPr>
        <p:spPr>
          <a:xfrm>
            <a:off x="641604" y="6121662"/>
            <a:ext cx="10908792" cy="80683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16" name="Google Shape;316;p11"/>
          <p:cNvSpPr/>
          <p:nvPr/>
        </p:nvSpPr>
        <p:spPr>
          <a:xfrm>
            <a:off x="984504" y="464119"/>
            <a:ext cx="10222992" cy="80683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17" name="Google Shape;317;p11"/>
          <p:cNvSpPr/>
          <p:nvPr/>
        </p:nvSpPr>
        <p:spPr>
          <a:xfrm>
            <a:off x="984504" y="601952"/>
            <a:ext cx="10222992" cy="1385874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18" name="Google Shape;318;p11"/>
          <p:cNvSpPr/>
          <p:nvPr/>
        </p:nvSpPr>
        <p:spPr>
          <a:xfrm>
            <a:off x="984504" y="2038655"/>
            <a:ext cx="10222992" cy="80683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19" name="Google Shape;319;p11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en-US"/>
              <a:t>WRAP UP COMMENTS</a:t>
            </a:r>
            <a:endParaRPr/>
          </a:p>
        </p:txBody>
      </p:sp>
      <p:sp>
        <p:nvSpPr>
          <p:cNvPr id="320" name="Google Shape;320;p11"/>
          <p:cNvSpPr txBox="1">
            <a:spLocks noGrp="1"/>
          </p:cNvSpPr>
          <p:nvPr>
            <p:ph type="body" idx="1"/>
          </p:nvPr>
        </p:nvSpPr>
        <p:spPr>
          <a:xfrm>
            <a:off x="1069848" y="2320412"/>
            <a:ext cx="10058400" cy="385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lvl="0" indent="-1828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0"/>
              <a:buChar char="▪"/>
            </a:pPr>
            <a:r>
              <a:rPr lang="en-US" sz="1200" dirty="0"/>
              <a:t>Scholarship Opportunities - See Lynsey or email Club directly for more information</a:t>
            </a:r>
            <a:endParaRPr dirty="0"/>
          </a:p>
          <a:p>
            <a:pPr marL="182880" lvl="0" indent="-18288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020"/>
              <a:buChar char="▪"/>
            </a:pPr>
            <a:r>
              <a:rPr lang="en-US" sz="1200" dirty="0"/>
              <a:t>“Like” and share us on Facebook and Instagram</a:t>
            </a:r>
            <a:endParaRPr dirty="0"/>
          </a:p>
          <a:p>
            <a:pPr marL="182880" lvl="0" indent="-18288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020"/>
              <a:buChar char="▪"/>
            </a:pPr>
            <a:r>
              <a:rPr lang="en-US" sz="1200" dirty="0"/>
              <a:t>Fan Gear </a:t>
            </a:r>
            <a:endParaRPr dirty="0"/>
          </a:p>
          <a:p>
            <a:pPr marL="457200" lvl="1" indent="-18288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50"/>
              <a:buChar char="▪"/>
            </a:pPr>
            <a:r>
              <a:rPr lang="en-US" sz="1000" dirty="0"/>
              <a:t>1st Round open through 11/9 (delivery by Thanksgiving)</a:t>
            </a:r>
            <a:endParaRPr dirty="0"/>
          </a:p>
          <a:p>
            <a:pPr marL="457200" lvl="2" indent="-18288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850"/>
              <a:buChar char="▪"/>
            </a:pPr>
            <a:r>
              <a:rPr lang="en-US" sz="1000" dirty="0"/>
              <a:t>2nd store reopens 11/23 through 11/30 (delivery by Christmas)</a:t>
            </a:r>
            <a:endParaRPr dirty="0"/>
          </a:p>
          <a:p>
            <a:pPr marL="182880" lvl="0" indent="-18288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020"/>
              <a:buChar char="▪"/>
            </a:pPr>
            <a:r>
              <a:rPr lang="en-US" sz="1200" dirty="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Tables in back:</a:t>
            </a:r>
            <a:r>
              <a:rPr lang="en-US" sz="1200" dirty="0"/>
              <a:t> (Cash, Check, or Venmo)</a:t>
            </a:r>
            <a:endParaRPr dirty="0"/>
          </a:p>
          <a:p>
            <a:pPr marL="457200" lvl="2" indent="-18288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850"/>
              <a:buChar char="▪"/>
            </a:pPr>
            <a:r>
              <a:rPr lang="en-US" sz="1000" dirty="0"/>
              <a:t>Opportunities to buy past year compression gear/Singlets	$15 - $20</a:t>
            </a:r>
            <a:endParaRPr dirty="0"/>
          </a:p>
          <a:p>
            <a:pPr marL="457200" lvl="2" indent="-18288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850"/>
              <a:buChar char="▪"/>
            </a:pPr>
            <a:r>
              <a:rPr lang="en-US" sz="1000" dirty="0"/>
              <a:t>Maple Grove Wrestling Club singlets/</a:t>
            </a:r>
            <a:r>
              <a:rPr lang="en-US" sz="1000" dirty="0" err="1"/>
              <a:t>misc</a:t>
            </a:r>
            <a:r>
              <a:rPr lang="en-US" sz="1000" dirty="0"/>
              <a:t> available for sale  	</a:t>
            </a:r>
            <a:r>
              <a:rPr lang="en-US" sz="1000"/>
              <a:t>$45</a:t>
            </a:r>
            <a:endParaRPr sz="1000" dirty="0"/>
          </a:p>
          <a:p>
            <a:pPr marL="1005839" lvl="3" indent="-1397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850"/>
              <a:buChar char="▪"/>
            </a:pPr>
            <a:r>
              <a:rPr lang="en-US" sz="1000" dirty="0"/>
              <a:t>Need to place order by 11/11   </a:t>
            </a:r>
            <a:r>
              <a:rPr lang="en-US" sz="1000" i="1" dirty="0">
                <a:solidFill>
                  <a:schemeClr val="accent3"/>
                </a:solidFill>
              </a:rPr>
              <a:t>(Bring check to 1st night of practice if you haven’t paid yet)</a:t>
            </a:r>
            <a:endParaRPr sz="1000" i="1" dirty="0">
              <a:solidFill>
                <a:schemeClr val="accent3"/>
              </a:solidFill>
            </a:endParaRPr>
          </a:p>
          <a:p>
            <a:pPr marL="457200" lvl="2" indent="-18288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850"/>
              <a:buChar char="▪"/>
            </a:pPr>
            <a:r>
              <a:rPr lang="en-US" sz="1000" dirty="0"/>
              <a:t>Car Decals 							$5</a:t>
            </a:r>
            <a:endParaRPr sz="1000" dirty="0"/>
          </a:p>
          <a:p>
            <a:pPr marL="457200" lvl="2" indent="-19240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000"/>
              <a:buChar char="▪"/>
            </a:pPr>
            <a:r>
              <a:rPr lang="en-US" sz="1000" dirty="0"/>
              <a:t>Stickers 							$2</a:t>
            </a:r>
            <a:endParaRPr sz="1000" dirty="0"/>
          </a:p>
          <a:p>
            <a:pPr marL="457200" lvl="2" indent="-19240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000"/>
              <a:buChar char="▪"/>
            </a:pPr>
            <a:r>
              <a:rPr lang="en-US" sz="1000" dirty="0"/>
              <a:t>Backpacks							$52</a:t>
            </a:r>
            <a:endParaRPr sz="1000" dirty="0"/>
          </a:p>
          <a:p>
            <a:pPr marL="457200" lvl="2" indent="-19240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000"/>
              <a:buChar char="▪"/>
            </a:pPr>
            <a:r>
              <a:rPr lang="en-US" sz="1000" dirty="0"/>
              <a:t>Attic Stock Apparel (shorts, t-shirts, etc…)					$2</a:t>
            </a:r>
            <a:endParaRPr sz="1000" dirty="0"/>
          </a:p>
          <a:p>
            <a:pPr marL="182880" lvl="0" indent="-18288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020"/>
              <a:buChar char="▪"/>
            </a:pPr>
            <a:r>
              <a:rPr lang="en-US" sz="1200" dirty="0"/>
              <a:t>THANK YOU FOR YOUR CONTINUED SUPPORT  -  SEE YOU ON THE MAT!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020"/>
              <a:buNone/>
            </a:pPr>
            <a:endParaRPr sz="1200" dirty="0"/>
          </a:p>
        </p:txBody>
      </p:sp>
      <p:sp>
        <p:nvSpPr>
          <p:cNvPr id="321" name="Google Shape;321;p11"/>
          <p:cNvSpPr/>
          <p:nvPr/>
        </p:nvSpPr>
        <p:spPr>
          <a:xfrm>
            <a:off x="11401725" y="6229681"/>
            <a:ext cx="457200" cy="457200"/>
          </a:xfrm>
          <a:prstGeom prst="ellipse">
            <a:avLst/>
          </a:prstGeom>
          <a:blipFill rotWithShape="1">
            <a:blip r:embed="rId4">
              <a:alphaModFix/>
            </a:blip>
            <a:tile tx="50800" ty="0" sx="85000" sy="85000" flip="none" algn="tl"/>
          </a:blip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ckwell"/>
              <a:buNone/>
            </a:pPr>
            <a:endParaRPr sz="2000" b="1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22" name="Google Shape;322;p11"/>
          <p:cNvSpPr/>
          <p:nvPr/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ckwel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35FDA4-B38C-6C10-DF9A-A14F3271B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5738" y="5832822"/>
            <a:ext cx="1146262" cy="102517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"/>
          <p:cNvSpPr/>
          <p:nvPr/>
        </p:nvSpPr>
        <p:spPr>
          <a:xfrm>
            <a:off x="3048" y="0"/>
            <a:ext cx="12188952" cy="68580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146" name="Google Shape;146;p2"/>
          <p:cNvGrpSpPr/>
          <p:nvPr/>
        </p:nvGrpSpPr>
        <p:grpSpPr>
          <a:xfrm>
            <a:off x="1061035" y="1679569"/>
            <a:ext cx="3498864" cy="3498858"/>
            <a:chOff x="1061035" y="1679569"/>
            <a:chExt cx="3498864" cy="3498858"/>
          </a:xfrm>
        </p:grpSpPr>
        <p:sp>
          <p:nvSpPr>
            <p:cNvPr id="147" name="Google Shape;147;p2"/>
            <p:cNvSpPr/>
            <p:nvPr/>
          </p:nvSpPr>
          <p:spPr>
            <a:xfrm>
              <a:off x="1061035" y="1679569"/>
              <a:ext cx="3498864" cy="3498858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None/>
              </a:pPr>
              <a:endParaRPr sz="20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46134" y="1864667"/>
              <a:ext cx="3128666" cy="312866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ckwel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9" name="Google Shape;149;p2"/>
          <p:cNvSpPr txBox="1">
            <a:spLocks noGrp="1"/>
          </p:cNvSpPr>
          <p:nvPr>
            <p:ph type="title"/>
          </p:nvPr>
        </p:nvSpPr>
        <p:spPr>
          <a:xfrm>
            <a:off x="1275513" y="2376900"/>
            <a:ext cx="3069900" cy="21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ckwell"/>
              <a:buNone/>
            </a:pPr>
            <a:r>
              <a:rPr lang="en-US" sz="4600">
                <a:solidFill>
                  <a:schemeClr val="lt1"/>
                </a:solidFill>
              </a:rPr>
              <a:t>AGENDA</a:t>
            </a:r>
            <a:endParaRPr sz="4600">
              <a:solidFill>
                <a:schemeClr val="lt1"/>
              </a:solidFill>
            </a:endParaRPr>
          </a:p>
        </p:txBody>
      </p:sp>
      <p:sp>
        <p:nvSpPr>
          <p:cNvPr id="150" name="Google Shape;150;p2"/>
          <p:cNvSpPr/>
          <p:nvPr/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rotWithShape="1">
            <a:blip r:embed="rId4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51" name="Google Shape;151;p2"/>
          <p:cNvSpPr txBox="1">
            <a:spLocks noGrp="1"/>
          </p:cNvSpPr>
          <p:nvPr>
            <p:ph type="body" idx="1"/>
          </p:nvPr>
        </p:nvSpPr>
        <p:spPr>
          <a:xfrm>
            <a:off x="6081088" y="725394"/>
            <a:ext cx="6024029" cy="5407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182880" lvl="0" indent="-7492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endParaRPr dirty="0"/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en-US" dirty="0"/>
              <a:t>Welcome by Board </a:t>
            </a:r>
            <a:endParaRPr dirty="0"/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en-US" dirty="0"/>
              <a:t>Introductions : Who’s Who</a:t>
            </a:r>
            <a:endParaRPr dirty="0"/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en-US" dirty="0"/>
              <a:t>Coaches’ Philosophy</a:t>
            </a:r>
            <a:endParaRPr dirty="0"/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en-US" dirty="0"/>
              <a:t>Season Schedule</a:t>
            </a:r>
            <a:endParaRPr dirty="0"/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en-US" dirty="0"/>
              <a:t>Tournament Schedule + Dual Team</a:t>
            </a:r>
            <a:endParaRPr dirty="0"/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en-US" dirty="0"/>
              <a:t>Our Wrestling Family</a:t>
            </a:r>
            <a:endParaRPr dirty="0"/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en-US" dirty="0"/>
              <a:t>Volunteer Opportunities</a:t>
            </a:r>
            <a:endParaRPr dirty="0"/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en-US" dirty="0"/>
              <a:t>Wrap Up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88E61C-276F-6E81-3CB6-A3C7C6E74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1901" y="5527684"/>
            <a:ext cx="1352739" cy="120984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en-US"/>
              <a:t>WHO’S WHO</a:t>
            </a:r>
            <a:endParaRPr/>
          </a:p>
        </p:txBody>
      </p:sp>
      <p:sp>
        <p:nvSpPr>
          <p:cNvPr id="158" name="Google Shape;158;p3"/>
          <p:cNvSpPr/>
          <p:nvPr/>
        </p:nvSpPr>
        <p:spPr>
          <a:xfrm>
            <a:off x="1066800" y="2013293"/>
            <a:ext cx="10058400" cy="80683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159" name="Google Shape;159;p3"/>
          <p:cNvGrpSpPr/>
          <p:nvPr/>
        </p:nvGrpSpPr>
        <p:grpSpPr>
          <a:xfrm>
            <a:off x="1075272" y="2988611"/>
            <a:ext cx="10047804" cy="3179781"/>
            <a:chOff x="5297" y="603221"/>
            <a:chExt cx="10047804" cy="3179781"/>
          </a:xfrm>
        </p:grpSpPr>
        <p:sp>
          <p:nvSpPr>
            <p:cNvPr id="160" name="Google Shape;160;p3"/>
            <p:cNvSpPr/>
            <p:nvPr/>
          </p:nvSpPr>
          <p:spPr>
            <a:xfrm>
              <a:off x="826582" y="610158"/>
              <a:ext cx="884460" cy="88446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5297" y="1597712"/>
              <a:ext cx="2527031" cy="379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 txBox="1"/>
            <p:nvPr/>
          </p:nvSpPr>
          <p:spPr>
            <a:xfrm>
              <a:off x="5297" y="1597712"/>
              <a:ext cx="2527031" cy="379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D1F35"/>
                </a:buClr>
                <a:buSzPts val="2200"/>
                <a:buFont typeface="Rockwell"/>
                <a:buNone/>
              </a:pPr>
              <a:r>
                <a:rPr lang="en-US" sz="2200" b="1">
                  <a:solidFill>
                    <a:srgbClr val="9D1F35"/>
                  </a:solidFill>
                  <a:latin typeface="Rockwell"/>
                  <a:ea typeface="Rockwell"/>
                  <a:cs typeface="Rockwell"/>
                  <a:sym typeface="Rockwell"/>
                </a:rPr>
                <a:t>BOARD:</a:t>
              </a: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5297" y="2024717"/>
              <a:ext cx="2527031" cy="982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 txBox="1"/>
            <p:nvPr/>
          </p:nvSpPr>
          <p:spPr>
            <a:xfrm>
              <a:off x="145132" y="2024717"/>
              <a:ext cx="2527031" cy="982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r>
                <a:rPr lang="en-US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Christina Fox</a:t>
              </a:r>
              <a:r>
                <a:rPr lang="en-US" sz="1400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- President</a:t>
              </a:r>
              <a:endParaRPr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r>
                <a:rPr lang="en-US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Brittany Clark</a:t>
              </a:r>
              <a:r>
                <a:rPr lang="en-US" sz="1400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- Vice President </a:t>
              </a:r>
              <a:endParaRPr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accent3"/>
                </a:buClr>
                <a:buSzPts val="1400"/>
                <a:buFont typeface="Rockwell"/>
                <a:buNone/>
              </a:pPr>
              <a:r>
                <a:rPr lang="en-US" sz="1400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Lynsey </a:t>
              </a:r>
              <a:r>
                <a:rPr lang="en-US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Seubert</a:t>
              </a:r>
              <a:r>
                <a:rPr lang="en-US" sz="1400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 – Secretary *</a:t>
              </a:r>
              <a:endParaRPr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accent3"/>
                </a:buClr>
                <a:buSzPts val="1400"/>
                <a:buFont typeface="Rockwell"/>
                <a:buNone/>
              </a:pPr>
              <a:r>
                <a:rPr lang="en-US" sz="1400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Lindsey Renken</a:t>
              </a:r>
              <a:r>
                <a:rPr lang="en-US" sz="1400" dirty="0">
                  <a:solidFill>
                    <a:schemeClr val="accent3"/>
                  </a:solidFill>
                  <a:latin typeface="Rockwell"/>
                  <a:ea typeface="Rockwell"/>
                  <a:cs typeface="Rockwell"/>
                  <a:sym typeface="Rockwell"/>
                </a:rPr>
                <a:t> </a:t>
              </a:r>
              <a:r>
                <a:rPr lang="en-US" sz="1400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– Treasurer</a:t>
              </a:r>
              <a:endParaRPr dirty="0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4079288" y="603221"/>
              <a:ext cx="884460" cy="88446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3258003" y="1590776"/>
              <a:ext cx="2527031" cy="379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 txBox="1"/>
            <p:nvPr/>
          </p:nvSpPr>
          <p:spPr>
            <a:xfrm>
              <a:off x="3258003" y="1590776"/>
              <a:ext cx="2527031" cy="379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D1F35"/>
                </a:buClr>
                <a:buSzPts val="2200"/>
                <a:buFont typeface="Rockwell"/>
                <a:buNone/>
              </a:pPr>
              <a:r>
                <a:rPr lang="en-US" sz="2200" b="1">
                  <a:solidFill>
                    <a:srgbClr val="9D1F35"/>
                  </a:solidFill>
                  <a:latin typeface="Rockwell"/>
                  <a:ea typeface="Rockwell"/>
                  <a:cs typeface="Rockwell"/>
                  <a:sym typeface="Rockwell"/>
                </a:rPr>
                <a:t>COACHES:</a:t>
              </a: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974559" y="2003908"/>
              <a:ext cx="3093920" cy="10107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 txBox="1"/>
            <p:nvPr/>
          </p:nvSpPr>
          <p:spPr>
            <a:xfrm>
              <a:off x="2974559" y="2003907"/>
              <a:ext cx="3211672" cy="17790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r>
                <a:rPr lang="en-US" sz="1400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Donnie Leuer- Head Coach</a:t>
              </a:r>
              <a:endParaRPr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r>
                <a:rPr lang="en-US" sz="1400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Dan Williams - Assistant Coach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r>
                <a:rPr lang="en-US" dirty="0">
                  <a:solidFill>
                    <a:schemeClr val="dk1"/>
                  </a:solidFill>
                  <a:latin typeface="Rockwell"/>
                  <a:sym typeface="Rockwell"/>
                </a:rPr>
                <a:t>Brad Griffore- Assistant Coach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r>
                <a:rPr lang="en-US" dirty="0">
                  <a:solidFill>
                    <a:schemeClr val="dk1"/>
                  </a:solidFill>
                  <a:latin typeface="Rockwell"/>
                  <a:sym typeface="Rockwell"/>
                </a:rPr>
                <a:t>David Zilverberg- Assistant Coach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r>
                <a:rPr lang="en-US" dirty="0">
                  <a:solidFill>
                    <a:schemeClr val="dk1"/>
                  </a:solidFill>
                  <a:latin typeface="Rockwell"/>
                  <a:sym typeface="Rockwell"/>
                </a:rPr>
                <a:t>Thomas Schlangen- Assistant Coach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None/>
              </a:pPr>
              <a:r>
                <a:rPr lang="en-US" sz="1400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Troy Seubert - MG</a:t>
              </a:r>
              <a:r>
                <a:rPr lang="en-US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HS</a:t>
              </a:r>
              <a:r>
                <a:rPr lang="en-US" sz="1400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 Head Coach</a:t>
              </a:r>
              <a:endParaRPr dirty="0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7839675" y="603221"/>
              <a:ext cx="884460" cy="88446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7018390" y="1590776"/>
              <a:ext cx="2527031" cy="379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 txBox="1"/>
            <p:nvPr/>
          </p:nvSpPr>
          <p:spPr>
            <a:xfrm>
              <a:off x="7018390" y="1590776"/>
              <a:ext cx="2628796" cy="379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D1F35"/>
                </a:buClr>
                <a:buSzPts val="2200"/>
                <a:buFont typeface="Rockwell"/>
                <a:buNone/>
              </a:pPr>
              <a:r>
                <a:rPr lang="en-US" sz="2200" b="1" dirty="0">
                  <a:solidFill>
                    <a:srgbClr val="9D1F35"/>
                  </a:solidFill>
                  <a:latin typeface="Rockwell"/>
                  <a:ea typeface="Rockwell"/>
                  <a:cs typeface="Rockwell"/>
                  <a:sym typeface="Rockwell"/>
                </a:rPr>
                <a:t>COORDINATORS:</a:t>
              </a:r>
              <a:endParaRPr dirty="0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510709" y="2003908"/>
              <a:ext cx="3542392" cy="10107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 txBox="1"/>
            <p:nvPr/>
          </p:nvSpPr>
          <p:spPr>
            <a:xfrm>
              <a:off x="6488627" y="2003907"/>
              <a:ext cx="3542392" cy="10107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0" algn="ctr">
                <a:lnSpc>
                  <a:spcPct val="90000"/>
                </a:lnSpc>
                <a:buClr>
                  <a:schemeClr val="dk1"/>
                </a:buClr>
                <a:buSzPts val="1400"/>
              </a:pPr>
              <a:r>
                <a:rPr lang="en-US" dirty="0">
                  <a:solidFill>
                    <a:schemeClr val="accent3"/>
                  </a:solidFill>
                  <a:latin typeface="Rockwell"/>
                  <a:ea typeface="Rockwell"/>
                  <a:cs typeface="Rockwell"/>
                  <a:sym typeface="Rockwell"/>
                </a:rPr>
                <a:t>Kyle Palmer- </a:t>
              </a:r>
              <a:r>
                <a:rPr lang="en-US" sz="1400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 Social Media </a:t>
              </a:r>
              <a:endParaRPr dirty="0"/>
            </a:p>
            <a:p>
              <a:pPr lvl="0" algn="ctr">
                <a:lnSpc>
                  <a:spcPct val="90000"/>
                </a:lnSpc>
                <a:spcBef>
                  <a:spcPts val="490"/>
                </a:spcBef>
                <a:buClr>
                  <a:schemeClr val="accent3"/>
                </a:buClr>
                <a:buSzPts val="1400"/>
              </a:pPr>
              <a:r>
                <a:rPr lang="en-US" sz="1400" dirty="0">
                  <a:solidFill>
                    <a:schemeClr val="accent3"/>
                  </a:solidFill>
                  <a:latin typeface="Rockwell"/>
                  <a:ea typeface="Rockwell"/>
                  <a:cs typeface="Rockwell"/>
                  <a:sym typeface="Rockwell"/>
                </a:rPr>
                <a:t>Ryan </a:t>
              </a:r>
              <a:r>
                <a:rPr lang="en-US" dirty="0">
                  <a:solidFill>
                    <a:schemeClr val="accent3"/>
                  </a:solidFill>
                  <a:latin typeface="Rockwell"/>
                  <a:ea typeface="Rockwell"/>
                  <a:cs typeface="Rockwell"/>
                  <a:sym typeface="Rockwell"/>
                </a:rPr>
                <a:t>Bielat</a:t>
              </a:r>
              <a:r>
                <a:rPr lang="en-US" sz="1400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– Volunteer Coordinator</a:t>
              </a:r>
              <a:endParaRPr sz="1400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lvl="0" algn="ctr">
                <a:lnSpc>
                  <a:spcPct val="90000"/>
                </a:lnSpc>
                <a:spcBef>
                  <a:spcPts val="490"/>
                </a:spcBef>
                <a:buClr>
                  <a:schemeClr val="accent3"/>
                </a:buClr>
                <a:buSzPts val="1400"/>
              </a:pPr>
              <a:r>
                <a:rPr lang="en-US" dirty="0">
                  <a:solidFill>
                    <a:schemeClr val="accent3"/>
                  </a:solidFill>
                  <a:latin typeface="Rockwell"/>
                  <a:ea typeface="Rockwell"/>
                  <a:cs typeface="Rockwell"/>
                  <a:sym typeface="Rockwell"/>
                </a:rPr>
                <a:t>Open Position </a:t>
              </a:r>
              <a:r>
                <a:rPr lang="en-US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- Equipment Manager</a:t>
              </a:r>
              <a:endParaRPr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lvl="0" algn="ctr">
                <a:lnSpc>
                  <a:spcPct val="90000"/>
                </a:lnSpc>
                <a:spcBef>
                  <a:spcPts val="490"/>
                </a:spcBef>
                <a:buClr>
                  <a:schemeClr val="accent3"/>
                </a:buClr>
                <a:buSzPts val="1400"/>
              </a:pPr>
              <a:r>
                <a:rPr lang="en-US" dirty="0">
                  <a:solidFill>
                    <a:schemeClr val="accent3"/>
                  </a:solidFill>
                  <a:latin typeface="Rockwell"/>
                  <a:ea typeface="Rockwell"/>
                  <a:cs typeface="Rockwell"/>
                  <a:sym typeface="Rockwell"/>
                </a:rPr>
                <a:t>Open Position </a:t>
              </a:r>
              <a:r>
                <a:rPr lang="en-US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- Photographer</a:t>
              </a:r>
              <a:endParaRPr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accent3"/>
                </a:buClr>
                <a:buSzPts val="1400"/>
                <a:buFont typeface="Rockwell"/>
                <a:buNone/>
              </a:pPr>
              <a:r>
                <a:rPr lang="en-US" dirty="0">
                  <a:solidFill>
                    <a:schemeClr val="accent3"/>
                  </a:solidFill>
                  <a:latin typeface="Rockwell"/>
                  <a:ea typeface="Rockwell"/>
                  <a:cs typeface="Rockwell"/>
                  <a:sym typeface="Rockwell"/>
                </a:rPr>
                <a:t>Open Position</a:t>
              </a:r>
              <a:r>
                <a:rPr lang="en-US" sz="1400" dirty="0">
                  <a:solidFill>
                    <a:schemeClr val="accent3"/>
                  </a:solidFill>
                  <a:latin typeface="Rockwell"/>
                  <a:ea typeface="Rockwell"/>
                  <a:cs typeface="Rockwell"/>
                  <a:sym typeface="Rockwell"/>
                </a:rPr>
                <a:t> </a:t>
              </a:r>
              <a:r>
                <a:rPr lang="en-US" sz="1400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– Fun Coordinator(Team Manager)</a:t>
              </a:r>
              <a:endParaRPr dirty="0"/>
            </a:p>
          </p:txBody>
        </p:sp>
      </p:grpSp>
      <p:sp>
        <p:nvSpPr>
          <p:cNvPr id="176" name="Google Shape;176;p3"/>
          <p:cNvSpPr txBox="1"/>
          <p:nvPr/>
        </p:nvSpPr>
        <p:spPr>
          <a:xfrm>
            <a:off x="805600" y="5778600"/>
            <a:ext cx="47145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3"/>
                </a:solidFill>
                <a:latin typeface="Rockwell"/>
                <a:ea typeface="Rockwell"/>
                <a:cs typeface="Rockwell"/>
                <a:sym typeface="Rockwell"/>
              </a:rPr>
              <a:t>* Open for next season</a:t>
            </a:r>
            <a:endParaRPr sz="2000">
              <a:solidFill>
                <a:schemeClr val="accent3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3AB031-D666-A422-BD20-BCFE192076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7161" y="5648156"/>
            <a:ext cx="1352739" cy="120984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"/>
          <p:cNvSpPr/>
          <p:nvPr/>
        </p:nvSpPr>
        <p:spPr>
          <a:xfrm>
            <a:off x="0" y="-1"/>
            <a:ext cx="12188952" cy="68580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82" name="Google Shape;182;p4"/>
          <p:cNvSpPr/>
          <p:nvPr/>
        </p:nvSpPr>
        <p:spPr>
          <a:xfrm>
            <a:off x="-22860" y="0"/>
            <a:ext cx="12188952" cy="6858000"/>
          </a:xfrm>
          <a:prstGeom prst="rect">
            <a:avLst/>
          </a:prstGeom>
          <a:blipFill rotWithShape="1">
            <a:blip r:embed="rId3">
              <a:alphaModFix amt="4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83" name="Google Shape;183;p4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en-US"/>
              <a:t>COACHES’ PHILOSOPHY</a:t>
            </a:r>
            <a:endParaRPr/>
          </a:p>
        </p:txBody>
      </p:sp>
      <p:grpSp>
        <p:nvGrpSpPr>
          <p:cNvPr id="184" name="Google Shape;184;p4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85" name="Google Shape;185;p4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None/>
              </a:pPr>
              <a:endParaRPr sz="20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ckwel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4"/>
          <p:cNvGrpSpPr/>
          <p:nvPr/>
        </p:nvGrpSpPr>
        <p:grpSpPr>
          <a:xfrm>
            <a:off x="1069848" y="2121902"/>
            <a:ext cx="10058400" cy="4049803"/>
            <a:chOff x="0" y="494"/>
            <a:chExt cx="10058400" cy="4049803"/>
          </a:xfrm>
        </p:grpSpPr>
        <p:cxnSp>
          <p:nvCxnSpPr>
            <p:cNvPr id="188" name="Google Shape;188;p4"/>
            <p:cNvCxnSpPr/>
            <p:nvPr/>
          </p:nvCxnSpPr>
          <p:spPr>
            <a:xfrm>
              <a:off x="0" y="494"/>
              <a:ext cx="10058399" cy="0"/>
            </a:xfrm>
            <a:prstGeom prst="straightConnector1">
              <a:avLst/>
            </a:prstGeom>
            <a:solidFill>
              <a:schemeClr val="accent3"/>
            </a:solidFill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9" name="Google Shape;189;p4"/>
            <p:cNvSpPr/>
            <p:nvPr/>
          </p:nvSpPr>
          <p:spPr>
            <a:xfrm>
              <a:off x="0" y="494"/>
              <a:ext cx="10058399" cy="449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 txBox="1"/>
            <p:nvPr/>
          </p:nvSpPr>
          <p:spPr>
            <a:xfrm>
              <a:off x="0" y="494"/>
              <a:ext cx="10058399" cy="449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t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Rockwell"/>
                <a:buNone/>
              </a:pPr>
              <a:r>
                <a:rPr lang="en-US" sz="21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Code of Conduct and Discipline – Wrestler and Parent</a:t>
              </a:r>
              <a:endParaRPr/>
            </a:p>
          </p:txBody>
        </p:sp>
        <p:cxnSp>
          <p:nvCxnSpPr>
            <p:cNvPr id="191" name="Google Shape;191;p4"/>
            <p:cNvCxnSpPr/>
            <p:nvPr/>
          </p:nvCxnSpPr>
          <p:spPr>
            <a:xfrm>
              <a:off x="0" y="450472"/>
              <a:ext cx="10058399" cy="0"/>
            </a:xfrm>
            <a:prstGeom prst="straightConnector1">
              <a:avLst/>
            </a:prstGeom>
            <a:solidFill>
              <a:schemeClr val="accent3"/>
            </a:solidFill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2" name="Google Shape;192;p4"/>
            <p:cNvSpPr/>
            <p:nvPr/>
          </p:nvSpPr>
          <p:spPr>
            <a:xfrm>
              <a:off x="0" y="450472"/>
              <a:ext cx="10058399" cy="449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 txBox="1"/>
            <p:nvPr/>
          </p:nvSpPr>
          <p:spPr>
            <a:xfrm>
              <a:off x="0" y="450472"/>
              <a:ext cx="10058400" cy="45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t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Rockwell"/>
                <a:buNone/>
              </a:pPr>
              <a:r>
                <a:rPr lang="en-US" sz="21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Individual Goal Sheets</a:t>
              </a:r>
              <a:endParaRPr/>
            </a:p>
          </p:txBody>
        </p:sp>
        <p:cxnSp>
          <p:nvCxnSpPr>
            <p:cNvPr id="194" name="Google Shape;194;p4"/>
            <p:cNvCxnSpPr/>
            <p:nvPr/>
          </p:nvCxnSpPr>
          <p:spPr>
            <a:xfrm>
              <a:off x="0" y="900450"/>
              <a:ext cx="10058399" cy="0"/>
            </a:xfrm>
            <a:prstGeom prst="straightConnector1">
              <a:avLst/>
            </a:prstGeom>
            <a:solidFill>
              <a:schemeClr val="accent3"/>
            </a:solidFill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5" name="Google Shape;195;p4"/>
            <p:cNvSpPr/>
            <p:nvPr/>
          </p:nvSpPr>
          <p:spPr>
            <a:xfrm>
              <a:off x="0" y="900450"/>
              <a:ext cx="10058399" cy="449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4"/>
            <p:cNvSpPr txBox="1"/>
            <p:nvPr/>
          </p:nvSpPr>
          <p:spPr>
            <a:xfrm>
              <a:off x="0" y="900450"/>
              <a:ext cx="10058399" cy="449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t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Rockwell"/>
                <a:buNone/>
              </a:pPr>
              <a:r>
                <a:rPr lang="en-US" sz="21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FAQ’s + Wrestling 101</a:t>
              </a:r>
              <a:endParaRPr>
                <a:solidFill>
                  <a:schemeClr val="dk1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Rockwell"/>
                <a:buNone/>
              </a:pPr>
              <a:endParaRPr/>
            </a:p>
          </p:txBody>
        </p:sp>
        <p:cxnSp>
          <p:nvCxnSpPr>
            <p:cNvPr id="197" name="Google Shape;197;p4"/>
            <p:cNvCxnSpPr/>
            <p:nvPr/>
          </p:nvCxnSpPr>
          <p:spPr>
            <a:xfrm>
              <a:off x="0" y="1350428"/>
              <a:ext cx="10058399" cy="0"/>
            </a:xfrm>
            <a:prstGeom prst="straightConnector1">
              <a:avLst/>
            </a:prstGeom>
            <a:solidFill>
              <a:schemeClr val="accent3"/>
            </a:solidFill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8" name="Google Shape;198;p4"/>
            <p:cNvSpPr/>
            <p:nvPr/>
          </p:nvSpPr>
          <p:spPr>
            <a:xfrm>
              <a:off x="0" y="1350428"/>
              <a:ext cx="10058399" cy="449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0" y="1350428"/>
              <a:ext cx="10058399" cy="449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t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Rockwell"/>
                <a:buNone/>
              </a:pPr>
              <a:r>
                <a:rPr lang="en-US" sz="21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Overarching season goals for each group</a:t>
              </a:r>
              <a:endParaRPr>
                <a:solidFill>
                  <a:schemeClr val="dk1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Rockwell"/>
                <a:buNone/>
              </a:pPr>
              <a:endParaRPr/>
            </a:p>
          </p:txBody>
        </p:sp>
        <p:cxnSp>
          <p:nvCxnSpPr>
            <p:cNvPr id="200" name="Google Shape;200;p4"/>
            <p:cNvCxnSpPr/>
            <p:nvPr/>
          </p:nvCxnSpPr>
          <p:spPr>
            <a:xfrm>
              <a:off x="0" y="1800406"/>
              <a:ext cx="10058399" cy="0"/>
            </a:xfrm>
            <a:prstGeom prst="straightConnector1">
              <a:avLst/>
            </a:prstGeom>
            <a:solidFill>
              <a:schemeClr val="accent3"/>
            </a:solidFill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1" name="Google Shape;201;p4"/>
            <p:cNvSpPr/>
            <p:nvPr/>
          </p:nvSpPr>
          <p:spPr>
            <a:xfrm>
              <a:off x="0" y="1800406"/>
              <a:ext cx="10058399" cy="449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4"/>
            <p:cNvSpPr txBox="1"/>
            <p:nvPr/>
          </p:nvSpPr>
          <p:spPr>
            <a:xfrm>
              <a:off x="0" y="1800406"/>
              <a:ext cx="10058400" cy="45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t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Rockwell"/>
                <a:buNone/>
              </a:pPr>
              <a:r>
                <a:rPr lang="en-US" sz="21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Practice Format (Beginners + Experienced)</a:t>
              </a:r>
              <a:endParaRPr/>
            </a:p>
          </p:txBody>
        </p:sp>
        <p:cxnSp>
          <p:nvCxnSpPr>
            <p:cNvPr id="203" name="Google Shape;203;p4"/>
            <p:cNvCxnSpPr/>
            <p:nvPr/>
          </p:nvCxnSpPr>
          <p:spPr>
            <a:xfrm>
              <a:off x="0" y="2250385"/>
              <a:ext cx="10058399" cy="0"/>
            </a:xfrm>
            <a:prstGeom prst="straightConnector1">
              <a:avLst/>
            </a:prstGeom>
            <a:solidFill>
              <a:schemeClr val="accent3"/>
            </a:solidFill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4" name="Google Shape;204;p4"/>
            <p:cNvSpPr/>
            <p:nvPr/>
          </p:nvSpPr>
          <p:spPr>
            <a:xfrm>
              <a:off x="0" y="2250385"/>
              <a:ext cx="10058399" cy="449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4"/>
            <p:cNvSpPr txBox="1"/>
            <p:nvPr/>
          </p:nvSpPr>
          <p:spPr>
            <a:xfrm>
              <a:off x="0" y="2250385"/>
              <a:ext cx="10058399" cy="449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t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Rockwell"/>
                <a:buNone/>
              </a:pPr>
              <a:r>
                <a:rPr lang="en-US" sz="21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Parent help during practice</a:t>
              </a:r>
              <a:endParaRPr>
                <a:solidFill>
                  <a:schemeClr val="dk1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Rockwell"/>
                <a:buNone/>
              </a:pPr>
              <a:endParaRPr/>
            </a:p>
          </p:txBody>
        </p:sp>
        <p:cxnSp>
          <p:nvCxnSpPr>
            <p:cNvPr id="206" name="Google Shape;206;p4"/>
            <p:cNvCxnSpPr/>
            <p:nvPr/>
          </p:nvCxnSpPr>
          <p:spPr>
            <a:xfrm>
              <a:off x="0" y="2700363"/>
              <a:ext cx="10058399" cy="0"/>
            </a:xfrm>
            <a:prstGeom prst="straightConnector1">
              <a:avLst/>
            </a:prstGeom>
            <a:solidFill>
              <a:schemeClr val="accent3"/>
            </a:solidFill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7" name="Google Shape;207;p4"/>
            <p:cNvSpPr/>
            <p:nvPr/>
          </p:nvSpPr>
          <p:spPr>
            <a:xfrm>
              <a:off x="0" y="2700363"/>
              <a:ext cx="10058399" cy="449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Tournaments </a:t>
              </a:r>
              <a:endParaRPr/>
            </a:p>
          </p:txBody>
        </p:sp>
        <p:cxnSp>
          <p:nvCxnSpPr>
            <p:cNvPr id="208" name="Google Shape;208;p4"/>
            <p:cNvCxnSpPr/>
            <p:nvPr/>
          </p:nvCxnSpPr>
          <p:spPr>
            <a:xfrm>
              <a:off x="0" y="3150341"/>
              <a:ext cx="10058399" cy="0"/>
            </a:xfrm>
            <a:prstGeom prst="straightConnector1">
              <a:avLst/>
            </a:prstGeom>
            <a:solidFill>
              <a:schemeClr val="accent3"/>
            </a:solidFill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9" name="Google Shape;209;p4"/>
            <p:cNvSpPr/>
            <p:nvPr/>
          </p:nvSpPr>
          <p:spPr>
            <a:xfrm>
              <a:off x="0" y="3150341"/>
              <a:ext cx="10058399" cy="449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4"/>
            <p:cNvSpPr txBox="1"/>
            <p:nvPr/>
          </p:nvSpPr>
          <p:spPr>
            <a:xfrm>
              <a:off x="0" y="3150341"/>
              <a:ext cx="10058399" cy="449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t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Rockwell"/>
                <a:buNone/>
              </a:pPr>
              <a:r>
                <a:rPr lang="en-US" sz="21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Dual Team opportunity</a:t>
              </a:r>
              <a:endParaRPr>
                <a:solidFill>
                  <a:schemeClr val="dk1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Rockwell"/>
                <a:buNone/>
              </a:pPr>
              <a:endParaRPr sz="21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cxnSp>
          <p:nvCxnSpPr>
            <p:cNvPr id="211" name="Google Shape;211;p4"/>
            <p:cNvCxnSpPr/>
            <p:nvPr/>
          </p:nvCxnSpPr>
          <p:spPr>
            <a:xfrm>
              <a:off x="0" y="3600319"/>
              <a:ext cx="10058399" cy="0"/>
            </a:xfrm>
            <a:prstGeom prst="straightConnector1">
              <a:avLst/>
            </a:prstGeom>
            <a:solidFill>
              <a:schemeClr val="accent3"/>
            </a:solidFill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2" name="Google Shape;212;p4"/>
            <p:cNvSpPr/>
            <p:nvPr/>
          </p:nvSpPr>
          <p:spPr>
            <a:xfrm>
              <a:off x="0" y="3600319"/>
              <a:ext cx="10058399" cy="449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4"/>
            <p:cNvSpPr txBox="1"/>
            <p:nvPr/>
          </p:nvSpPr>
          <p:spPr>
            <a:xfrm>
              <a:off x="0" y="3600319"/>
              <a:ext cx="10058399" cy="449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Rockwell"/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F4B12CF-DA24-9D63-B0FC-894358A8B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1537" y="5861597"/>
            <a:ext cx="1114088" cy="99640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03778b563b_1_6"/>
          <p:cNvSpPr/>
          <p:nvPr/>
        </p:nvSpPr>
        <p:spPr>
          <a:xfrm rot="10800000">
            <a:off x="6095999" y="-2598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 extrusionOk="0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tile tx="0" ty="-762000" sx="92002" sy="89002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20" name="Google Shape;220;g303778b563b_1_6"/>
          <p:cNvSpPr txBox="1">
            <a:spLocks noGrp="1"/>
          </p:cNvSpPr>
          <p:nvPr>
            <p:ph type="title"/>
          </p:nvPr>
        </p:nvSpPr>
        <p:spPr>
          <a:xfrm>
            <a:off x="1069848" y="7"/>
            <a:ext cx="10058400" cy="1609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 dirty="0"/>
              <a:t>Wrestling Practice Expectations</a:t>
            </a:r>
            <a:endParaRPr sz="4500" dirty="0"/>
          </a:p>
        </p:txBody>
      </p:sp>
      <p:sp>
        <p:nvSpPr>
          <p:cNvPr id="221" name="Google Shape;221;g303778b563b_1_6"/>
          <p:cNvSpPr txBox="1">
            <a:spLocks noGrp="1"/>
          </p:cNvSpPr>
          <p:nvPr>
            <p:ph type="body" idx="1"/>
          </p:nvPr>
        </p:nvSpPr>
        <p:spPr>
          <a:xfrm>
            <a:off x="1069850" y="1253225"/>
            <a:ext cx="4755000" cy="4336200"/>
          </a:xfrm>
          <a:prstGeom prst="rect">
            <a:avLst/>
          </a:prstGeom>
        </p:spPr>
        <p:txBody>
          <a:bodyPr spcFirstLastPara="1" wrap="square" lIns="91425" tIns="137150" rIns="91425" bIns="91425" anchor="t" anchorCtr="0">
            <a:noAutofit/>
          </a:bodyPr>
          <a:lstStyle/>
          <a:p>
            <a:pPr marL="457200" lvl="0" indent="-33020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▪"/>
            </a:pPr>
            <a:r>
              <a:rPr lang="en-US" sz="1600" b="1" dirty="0">
                <a:solidFill>
                  <a:schemeClr val="accent2"/>
                </a:solidFill>
              </a:rPr>
              <a:t>Respect </a:t>
            </a:r>
            <a:endParaRPr sz="1600" b="1" dirty="0">
              <a:solidFill>
                <a:schemeClr val="accent2"/>
              </a:solidFill>
            </a:endParaRPr>
          </a:p>
          <a:p>
            <a:pPr marL="914400" lvl="1" indent="-31750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1400"/>
              <a:buChar char="▪"/>
            </a:pPr>
            <a:r>
              <a:rPr lang="en-US" sz="1400" dirty="0"/>
              <a:t>Coaches</a:t>
            </a:r>
            <a:endParaRPr sz="1400" dirty="0"/>
          </a:p>
          <a:p>
            <a:pPr marL="1371600" lvl="2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-US" sz="1400" dirty="0"/>
              <a:t>Volume</a:t>
            </a:r>
            <a:endParaRPr sz="1400" dirty="0"/>
          </a:p>
          <a:p>
            <a:pPr marL="914400" lvl="1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-US" sz="1400" dirty="0"/>
              <a:t>Teammates </a:t>
            </a:r>
            <a:endParaRPr sz="1400" dirty="0"/>
          </a:p>
          <a:p>
            <a:pPr marL="914400" lvl="1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-US" sz="1400" dirty="0"/>
              <a:t>Wrestling Room</a:t>
            </a:r>
            <a:endParaRPr sz="1400" dirty="0"/>
          </a:p>
          <a:p>
            <a:pPr marL="457200" lvl="0" indent="-3302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600"/>
              <a:buChar char="▪"/>
            </a:pPr>
            <a:r>
              <a:rPr lang="en-US" sz="1600" b="1" dirty="0">
                <a:solidFill>
                  <a:schemeClr val="accent2"/>
                </a:solidFill>
              </a:rPr>
              <a:t>Suggested Practice Attire</a:t>
            </a:r>
            <a:endParaRPr sz="1600" dirty="0"/>
          </a:p>
          <a:p>
            <a:pPr marL="914400" lvl="1" indent="-3175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▪"/>
            </a:pPr>
            <a:r>
              <a:rPr lang="en-US" sz="1400" dirty="0"/>
              <a:t>Athletic Shorts, Sweatpants, Singlet, Compression Bottoms</a:t>
            </a:r>
            <a:endParaRPr sz="1400" dirty="0"/>
          </a:p>
          <a:p>
            <a:pPr marL="914400" lvl="1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-US" sz="1400" dirty="0"/>
              <a:t>T-shirt or Long Sleeve</a:t>
            </a:r>
            <a:endParaRPr sz="1400" dirty="0"/>
          </a:p>
          <a:p>
            <a:pPr marL="914400" lvl="1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-US" sz="1400" dirty="0"/>
              <a:t>Wrestling Shoes and Headgear</a:t>
            </a:r>
            <a:endParaRPr sz="1400" dirty="0"/>
          </a:p>
          <a:p>
            <a:pPr marL="914400" lvl="1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-US" sz="1400" dirty="0"/>
              <a:t>Water Bottle</a:t>
            </a:r>
            <a:endParaRPr sz="1400" dirty="0"/>
          </a:p>
          <a:p>
            <a:pPr marL="457200" lvl="0" indent="-3302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600"/>
              <a:buChar char="▪"/>
            </a:pPr>
            <a:r>
              <a:rPr lang="en-US" sz="1600" b="1" dirty="0">
                <a:solidFill>
                  <a:schemeClr val="accent2"/>
                </a:solidFill>
              </a:rPr>
              <a:t>Wrestling Partners</a:t>
            </a:r>
            <a:endParaRPr sz="1600" dirty="0"/>
          </a:p>
          <a:p>
            <a:pPr marL="914400" lvl="1" indent="-3175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▪"/>
            </a:pPr>
            <a:r>
              <a:rPr lang="en-US" sz="1400" dirty="0"/>
              <a:t>Weight</a:t>
            </a:r>
            <a:endParaRPr sz="1400" dirty="0"/>
          </a:p>
          <a:p>
            <a:pPr marL="914400" lvl="1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-US" sz="1400" dirty="0"/>
              <a:t>Age</a:t>
            </a:r>
            <a:endParaRPr sz="1400" dirty="0"/>
          </a:p>
          <a:p>
            <a:pPr marL="914400" lvl="1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-US" sz="1400" dirty="0"/>
              <a:t>Skill</a:t>
            </a:r>
            <a:endParaRPr sz="1400" dirty="0"/>
          </a:p>
          <a:p>
            <a:pPr marL="457200" lvl="0" indent="-3302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600"/>
              <a:buChar char="▪"/>
            </a:pPr>
            <a:r>
              <a:rPr lang="en-US" sz="1600" b="1" dirty="0">
                <a:solidFill>
                  <a:schemeClr val="accent2"/>
                </a:solidFill>
              </a:rPr>
              <a:t>Supportive and Fun!</a:t>
            </a:r>
            <a:endParaRPr sz="1600" dirty="0"/>
          </a:p>
        </p:txBody>
      </p:sp>
      <p:pic>
        <p:nvPicPr>
          <p:cNvPr id="222" name="Google Shape;222;g303778b563b_1_6"/>
          <p:cNvPicPr preferRelativeResize="0"/>
          <p:nvPr/>
        </p:nvPicPr>
        <p:blipFill rotWithShape="1">
          <a:blip r:embed="rId4">
            <a:alphaModFix/>
          </a:blip>
          <a:srcRect r="27404"/>
          <a:stretch/>
        </p:blipFill>
        <p:spPr>
          <a:xfrm>
            <a:off x="9902509" y="5374002"/>
            <a:ext cx="2136796" cy="165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303778b563b_1_6"/>
          <p:cNvPicPr preferRelativeResize="0"/>
          <p:nvPr/>
        </p:nvPicPr>
        <p:blipFill rotWithShape="1">
          <a:blip r:embed="rId5">
            <a:alphaModFix/>
          </a:blip>
          <a:srcRect l="7650" t="13845" r="6194"/>
          <a:stretch/>
        </p:blipFill>
        <p:spPr>
          <a:xfrm>
            <a:off x="6742100" y="5351187"/>
            <a:ext cx="3029632" cy="170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303778b563b_1_6"/>
          <p:cNvPicPr preferRelativeResize="0"/>
          <p:nvPr/>
        </p:nvPicPr>
        <p:blipFill rotWithShape="1">
          <a:blip r:embed="rId6">
            <a:alphaModFix/>
          </a:blip>
          <a:srcRect l="20526" r="29975"/>
          <a:stretch/>
        </p:blipFill>
        <p:spPr>
          <a:xfrm>
            <a:off x="1113525" y="5328375"/>
            <a:ext cx="1777270" cy="165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303778b563b_1_6"/>
          <p:cNvPicPr preferRelativeResize="0"/>
          <p:nvPr/>
        </p:nvPicPr>
        <p:blipFill rotWithShape="1">
          <a:blip r:embed="rId7">
            <a:alphaModFix/>
          </a:blip>
          <a:srcRect l="2696" t="25529" r="11694" b="21766"/>
          <a:stretch/>
        </p:blipFill>
        <p:spPr>
          <a:xfrm>
            <a:off x="3021576" y="5328374"/>
            <a:ext cx="3589750" cy="165851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303778b563b_1_6"/>
          <p:cNvSpPr txBox="1">
            <a:spLocks noGrp="1"/>
          </p:cNvSpPr>
          <p:nvPr>
            <p:ph type="body" idx="2"/>
          </p:nvPr>
        </p:nvSpPr>
        <p:spPr>
          <a:xfrm>
            <a:off x="7113774" y="1253225"/>
            <a:ext cx="4895475" cy="402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33"/>
              <a:buNone/>
            </a:pPr>
            <a:endParaRPr lang="en-US" sz="1300" dirty="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33"/>
              <a:buNone/>
            </a:pPr>
            <a:endParaRPr lang="en-US" sz="1300" dirty="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33"/>
              <a:buNone/>
            </a:pPr>
            <a:r>
              <a:rPr lang="en-US" sz="1300" dirty="0"/>
              <a:t>Practice schedule will be posted on </a:t>
            </a:r>
            <a:r>
              <a:rPr lang="en-US" sz="1300" dirty="0" err="1"/>
              <a:t>CrossBar</a:t>
            </a:r>
            <a:r>
              <a:rPr lang="en-US" sz="1300" dirty="0"/>
              <a:t> App- You will be assigned and should see practices in the app. </a:t>
            </a:r>
            <a:endParaRPr sz="67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33"/>
              <a:buNone/>
            </a:pPr>
            <a:r>
              <a:rPr lang="en-US" sz="1300" dirty="0"/>
              <a:t>Full Season- we will be slotting kids into groups:</a:t>
            </a:r>
            <a:endParaRPr sz="1300" dirty="0"/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33"/>
              <a:buNone/>
            </a:pPr>
            <a:r>
              <a:rPr lang="en-US" sz="1300" b="1" dirty="0">
                <a:solidFill>
                  <a:srgbClr val="980000"/>
                </a:solidFill>
              </a:rPr>
              <a:t>Team Crimson (Monday-7p;  Wed- 6p) *2026 will change</a:t>
            </a:r>
            <a:endParaRPr sz="1300" b="1" dirty="0">
              <a:solidFill>
                <a:srgbClr val="980000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33"/>
              <a:buNone/>
            </a:pPr>
            <a:r>
              <a:rPr lang="en-US" sz="1300" b="1" dirty="0">
                <a:solidFill>
                  <a:srgbClr val="980000"/>
                </a:solidFill>
              </a:rPr>
              <a:t>Team Gold (Check schedule; Time varies)</a:t>
            </a: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33"/>
              <a:buNone/>
            </a:pPr>
            <a:endParaRPr sz="1300" b="1" dirty="0">
              <a:solidFill>
                <a:srgbClr val="980000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33"/>
              <a:buNone/>
            </a:pPr>
            <a:r>
              <a:rPr lang="en-US" sz="1300" dirty="0"/>
              <a:t>Ankle Biters– </a:t>
            </a:r>
          </a:p>
          <a:p>
            <a:pPr marL="0" indent="0">
              <a:lnSpc>
                <a:spcPct val="80000"/>
              </a:lnSpc>
              <a:buSzPts val="833"/>
              <a:buNone/>
            </a:pPr>
            <a:r>
              <a:rPr lang="en-US" sz="1300" b="1" dirty="0">
                <a:solidFill>
                  <a:srgbClr val="980000"/>
                </a:solidFill>
              </a:rPr>
              <a:t>Monday’s 6:00 – 6:50PM  from Nov 10</a:t>
            </a:r>
            <a:r>
              <a:rPr lang="en-US" sz="1300" b="1" baseline="30000" dirty="0">
                <a:solidFill>
                  <a:srgbClr val="980000"/>
                </a:solidFill>
              </a:rPr>
              <a:t>th</a:t>
            </a:r>
            <a:r>
              <a:rPr lang="en-US" sz="1300" b="1" dirty="0">
                <a:solidFill>
                  <a:srgbClr val="980000"/>
                </a:solidFill>
              </a:rPr>
              <a:t> through Dec 15th</a:t>
            </a: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33"/>
              <a:buNone/>
            </a:pPr>
            <a:endParaRPr lang="en-US" sz="1300" dirty="0"/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33"/>
              <a:buNone/>
            </a:pPr>
            <a:r>
              <a:rPr lang="en-US" sz="1300" dirty="0"/>
              <a:t>Look for email tomorrow for group assignment</a:t>
            </a: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833"/>
              <a:buNone/>
            </a:pPr>
            <a:br>
              <a:rPr lang="en-US" sz="1300" dirty="0">
                <a:solidFill>
                  <a:srgbClr val="571811"/>
                </a:solidFill>
              </a:rPr>
            </a:br>
            <a:r>
              <a:rPr lang="en-US" sz="1300" dirty="0"/>
              <a:t>**We will use </a:t>
            </a:r>
            <a:r>
              <a:rPr lang="en-US" sz="1300" dirty="0" err="1"/>
              <a:t>CrossBar</a:t>
            </a:r>
            <a:r>
              <a:rPr lang="en-US" sz="1300" dirty="0"/>
              <a:t> to communicate (via Chat function) which tournaments folks may be going to and any changes to schedule which may happen last minute (weather, etc)**</a:t>
            </a:r>
            <a:endParaRPr sz="1300" dirty="0"/>
          </a:p>
        </p:txBody>
      </p:sp>
      <p:pic>
        <p:nvPicPr>
          <p:cNvPr id="2" name="Google Shape;229;g303778b563b_1_6">
            <a:extLst>
              <a:ext uri="{FF2B5EF4-FFF2-40B4-BE49-F238E27FC236}">
                <a16:creationId xmlns:a16="http://schemas.microsoft.com/office/drawing/2014/main" id="{70C36AF1-428A-2691-9F7C-D9D5A084D5F4}"/>
              </a:ext>
            </a:extLst>
          </p:cNvPr>
          <p:cNvPicPr preferRelativeResize="0"/>
          <p:nvPr/>
        </p:nvPicPr>
        <p:blipFill>
          <a:blip r:embed="rId8"/>
          <a:srcRect/>
          <a:stretch/>
        </p:blipFill>
        <p:spPr>
          <a:xfrm>
            <a:off x="8790232" y="313857"/>
            <a:ext cx="981500" cy="98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B1136-C524-4DB8-A875-8212A6C9E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9128" y="1696956"/>
            <a:ext cx="3200400" cy="1737360"/>
          </a:xfrm>
        </p:spPr>
        <p:txBody>
          <a:bodyPr/>
          <a:lstStyle/>
          <a:p>
            <a:r>
              <a:rPr lang="en-US" dirty="0"/>
              <a:t>ANKLE BITERS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B89B-D3DF-408E-6AAB-A19E6EA4BD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0650" indent="0">
              <a:buNone/>
            </a:pPr>
            <a:r>
              <a:rPr lang="en-US" b="1" dirty="0"/>
              <a:t>OUR NEWEST CRIMSON WRESTLING FAMILY! </a:t>
            </a:r>
          </a:p>
          <a:p>
            <a:pPr marL="120650" indent="0">
              <a:buNone/>
            </a:pPr>
            <a:endParaRPr lang="en-US" dirty="0"/>
          </a:p>
          <a:p>
            <a:pPr marL="120650" indent="0">
              <a:buNone/>
            </a:pPr>
            <a:r>
              <a:rPr lang="en-US" dirty="0"/>
              <a:t>Pre-K through 1</a:t>
            </a:r>
            <a:r>
              <a:rPr lang="en-US" baseline="30000" dirty="0"/>
              <a:t>st</a:t>
            </a:r>
            <a:r>
              <a:rPr lang="en-US" dirty="0"/>
              <a:t> grade only and beginner wrestlers</a:t>
            </a:r>
          </a:p>
          <a:p>
            <a:pPr marL="120650" indent="0">
              <a:buNone/>
            </a:pPr>
            <a:endParaRPr lang="en-US" dirty="0"/>
          </a:p>
          <a:p>
            <a:pPr marL="120650" indent="0">
              <a:buNone/>
            </a:pPr>
            <a:r>
              <a:rPr lang="en-US" dirty="0"/>
              <a:t>Nov 10</a:t>
            </a:r>
            <a:r>
              <a:rPr lang="en-US" baseline="30000" dirty="0"/>
              <a:t>th</a:t>
            </a:r>
            <a:r>
              <a:rPr lang="en-US" dirty="0"/>
              <a:t> through Dec 15</a:t>
            </a:r>
            <a:r>
              <a:rPr lang="en-US" baseline="30000" dirty="0"/>
              <a:t>th</a:t>
            </a:r>
            <a:endParaRPr lang="en-US" dirty="0"/>
          </a:p>
          <a:p>
            <a:pPr marL="120650" indent="0">
              <a:buNone/>
            </a:pPr>
            <a:endParaRPr lang="en-US" dirty="0"/>
          </a:p>
          <a:p>
            <a:pPr marL="120650" indent="0">
              <a:buNone/>
            </a:pPr>
            <a:r>
              <a:rPr lang="en-US" dirty="0"/>
              <a:t>Monday’s 6-6:50p</a:t>
            </a:r>
          </a:p>
          <a:p>
            <a:pPr marL="120650" indent="0">
              <a:buNone/>
            </a:pPr>
            <a:endParaRPr lang="en-US" dirty="0"/>
          </a:p>
          <a:p>
            <a:pPr marL="120650" indent="0">
              <a:buNone/>
            </a:pPr>
            <a:r>
              <a:rPr lang="en-US" dirty="0"/>
              <a:t>Option to continue on for full season</a:t>
            </a:r>
          </a:p>
          <a:p>
            <a:pPr marL="120650" indent="0">
              <a:buNone/>
            </a:pPr>
            <a:endParaRPr lang="en-US" dirty="0"/>
          </a:p>
          <a:p>
            <a:pPr marL="12065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0E76C-6986-F9A9-9C13-48F96A3A2AB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5E2ABF-AD09-8BAB-418B-C5A9CBDDF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4606" y="5648156"/>
            <a:ext cx="1352739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35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"/>
          <p:cNvSpPr txBox="1">
            <a:spLocks noGrp="1"/>
          </p:cNvSpPr>
          <p:nvPr>
            <p:ph type="title"/>
          </p:nvPr>
        </p:nvSpPr>
        <p:spPr>
          <a:xfrm>
            <a:off x="560727" y="1350335"/>
            <a:ext cx="4095939" cy="461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</a:pPr>
            <a:r>
              <a:rPr lang="en-US" sz="3400" dirty="0"/>
              <a:t>TOURNAMENT</a:t>
            </a:r>
            <a:br>
              <a:rPr lang="en-US" sz="3400" dirty="0"/>
            </a:br>
            <a:r>
              <a:rPr lang="en-US" sz="3400" dirty="0"/>
              <a:t>OPPORTUNITIES</a:t>
            </a:r>
            <a:br>
              <a:rPr lang="en-US" sz="3400" dirty="0"/>
            </a:br>
            <a:br>
              <a:rPr lang="en-US" sz="4400" dirty="0"/>
            </a:br>
            <a:endParaRPr sz="4400" dirty="0"/>
          </a:p>
        </p:txBody>
      </p:sp>
      <p:sp>
        <p:nvSpPr>
          <p:cNvPr id="235" name="Google Shape;235;p6"/>
          <p:cNvSpPr txBox="1">
            <a:spLocks noGrp="1"/>
          </p:cNvSpPr>
          <p:nvPr>
            <p:ph type="body" idx="1"/>
          </p:nvPr>
        </p:nvSpPr>
        <p:spPr>
          <a:xfrm>
            <a:off x="4943139" y="523583"/>
            <a:ext cx="6341016" cy="5684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lvl="0" indent="-28194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</a:pPr>
            <a:r>
              <a:rPr lang="en-US" sz="2500" dirty="0"/>
              <a:t>BEGINNER BASH </a:t>
            </a:r>
          </a:p>
          <a:p>
            <a:pPr marL="342900" lvl="0" indent="-28194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</a:pPr>
            <a:endParaRPr lang="en-US" sz="2500" dirty="0"/>
          </a:p>
          <a:p>
            <a:pPr marL="342900" lvl="0" indent="-28194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</a:pPr>
            <a:r>
              <a:rPr lang="en-US" sz="2500" dirty="0"/>
              <a:t>OPENS</a:t>
            </a:r>
          </a:p>
          <a:p>
            <a:pPr marL="342900" lvl="0" indent="-28194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</a:pPr>
            <a:endParaRPr lang="en-US" sz="2500" dirty="0"/>
          </a:p>
          <a:p>
            <a:pPr marL="342900" lvl="0" indent="-28194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</a:pPr>
            <a:r>
              <a:rPr lang="en-US" sz="2500" dirty="0"/>
              <a:t>MNUSA TOURNAMENTS</a:t>
            </a:r>
          </a:p>
          <a:p>
            <a:pPr marL="342900" lvl="0" indent="-28194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</a:pPr>
            <a:endParaRPr lang="en-US" sz="2500" dirty="0"/>
          </a:p>
          <a:p>
            <a:pPr marL="342900" lvl="0" indent="-28194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</a:pPr>
            <a:r>
              <a:rPr lang="en-US" sz="2500" dirty="0"/>
              <a:t>DUAL TOURNAMENTS</a:t>
            </a:r>
          </a:p>
          <a:p>
            <a:pPr marL="342900" lvl="0" indent="-28194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</a:pPr>
            <a:endParaRPr lang="en-US" sz="2500" dirty="0"/>
          </a:p>
          <a:p>
            <a:pPr marL="342900" lvl="0" indent="-28194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</a:pPr>
            <a:endParaRPr sz="1100" dirty="0"/>
          </a:p>
        </p:txBody>
      </p:sp>
      <p:cxnSp>
        <p:nvCxnSpPr>
          <p:cNvPr id="236" name="Google Shape;236;p6"/>
          <p:cNvCxnSpPr/>
          <p:nvPr/>
        </p:nvCxnSpPr>
        <p:spPr>
          <a:xfrm>
            <a:off x="4656670" y="1442595"/>
            <a:ext cx="0" cy="3937000"/>
          </a:xfrm>
          <a:prstGeom prst="straightConnector1">
            <a:avLst/>
          </a:prstGeom>
          <a:noFill/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7" name="Google Shape;237;p6"/>
          <p:cNvSpPr txBox="1"/>
          <p:nvPr/>
        </p:nvSpPr>
        <p:spPr>
          <a:xfrm>
            <a:off x="685105" y="4455699"/>
            <a:ext cx="27432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200" b="0" i="0" u="sng" strike="noStrike" cap="none">
                <a:solidFill>
                  <a:srgbClr val="9D1F35"/>
                </a:solidFill>
                <a:latin typeface="Trebuchet MS"/>
                <a:ea typeface="Trebuchet MS"/>
                <a:cs typeface="Trebuchet MS"/>
                <a:sym typeface="Trebuchet M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Guillotine</a:t>
            </a:r>
            <a:endParaRPr sz="1200" b="0" i="0" u="none" strike="noStrike" cap="none">
              <a:solidFill>
                <a:srgbClr val="9D1F3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200" b="0" i="0" u="none" strike="noStrike" cap="none">
              <a:solidFill>
                <a:srgbClr val="9D1F3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200" b="0" i="0" u="sng" strike="noStrike" cap="none">
                <a:solidFill>
                  <a:srgbClr val="9D1F35"/>
                </a:solidFill>
                <a:latin typeface="Trebuchet MS"/>
                <a:ea typeface="Trebuchet MS"/>
                <a:cs typeface="Trebuchet MS"/>
                <a:sym typeface="Trebuchet M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MNUSA Membership</a:t>
            </a:r>
            <a:endParaRPr sz="1200" b="0" i="0" u="none" strike="noStrike" cap="none">
              <a:solidFill>
                <a:srgbClr val="9D1F3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B20F69-E56A-DA4F-7CAB-A11AB7A87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9261" y="5648156"/>
            <a:ext cx="1352739" cy="120984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>
          <a:extLst>
            <a:ext uri="{FF2B5EF4-FFF2-40B4-BE49-F238E27FC236}">
              <a16:creationId xmlns:a16="http://schemas.microsoft.com/office/drawing/2014/main" id="{5957D1F5-B5BC-C390-A3DB-9CD2B456E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7">
            <a:extLst>
              <a:ext uri="{FF2B5EF4-FFF2-40B4-BE49-F238E27FC236}">
                <a16:creationId xmlns:a16="http://schemas.microsoft.com/office/drawing/2014/main" id="{B7A741C6-BB6A-43F8-DBE4-0347ED18E160}"/>
              </a:ext>
            </a:extLst>
          </p:cNvPr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46" name="Google Shape;246;p7">
            <a:extLst>
              <a:ext uri="{FF2B5EF4-FFF2-40B4-BE49-F238E27FC236}">
                <a16:creationId xmlns:a16="http://schemas.microsoft.com/office/drawing/2014/main" id="{7241DD4F-0E57-0B36-A86E-492935CAB0BC}"/>
              </a:ext>
            </a:extLst>
          </p:cNvPr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47" name="Google Shape;247;p7">
            <a:extLst>
              <a:ext uri="{FF2B5EF4-FFF2-40B4-BE49-F238E27FC236}">
                <a16:creationId xmlns:a16="http://schemas.microsoft.com/office/drawing/2014/main" id="{ED1E4555-83A4-5A0B-511E-73A4BC74D455}"/>
              </a:ext>
            </a:extLst>
          </p:cNvPr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rotWithShape="1">
            <a:blip r:embed="rId3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248" name="Google Shape;248;p7">
            <a:extLst>
              <a:ext uri="{FF2B5EF4-FFF2-40B4-BE49-F238E27FC236}">
                <a16:creationId xmlns:a16="http://schemas.microsoft.com/office/drawing/2014/main" id="{EE3BA4D8-341A-8884-C349-EA6EE7436F61}"/>
              </a:ext>
            </a:extLst>
          </p:cNvPr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49" name="Google Shape;249;p7">
              <a:extLst>
                <a:ext uri="{FF2B5EF4-FFF2-40B4-BE49-F238E27FC236}">
                  <a16:creationId xmlns:a16="http://schemas.microsoft.com/office/drawing/2014/main" id="{62D51358-7E85-188E-5B6B-0F736DACFC63}"/>
                </a:ext>
              </a:extLst>
            </p:cNvPr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50" name="Google Shape;250;p7">
              <a:extLst>
                <a:ext uri="{FF2B5EF4-FFF2-40B4-BE49-F238E27FC236}">
                  <a16:creationId xmlns:a16="http://schemas.microsoft.com/office/drawing/2014/main" id="{BC8F463B-7C68-4E35-25DF-28F35B77A07C}"/>
                </a:ext>
              </a:extLst>
            </p:cNvPr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251" name="Google Shape;251;p7">
            <a:extLst>
              <a:ext uri="{FF2B5EF4-FFF2-40B4-BE49-F238E27FC236}">
                <a16:creationId xmlns:a16="http://schemas.microsoft.com/office/drawing/2014/main" id="{4B9AF1D4-DDE5-E0A1-84F6-16AF70E36CA6}"/>
              </a:ext>
            </a:extLst>
          </p:cNvPr>
          <p:cNvSpPr/>
          <p:nvPr/>
        </p:nvSpPr>
        <p:spPr>
          <a:xfrm>
            <a:off x="305" y="-78658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52" name="Google Shape;252;p7">
            <a:extLst>
              <a:ext uri="{FF2B5EF4-FFF2-40B4-BE49-F238E27FC236}">
                <a16:creationId xmlns:a16="http://schemas.microsoft.com/office/drawing/2014/main" id="{552A03A1-04F5-140B-249B-E692C962C7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5857" y="1303013"/>
            <a:ext cx="4972511" cy="3106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Rockwell"/>
              <a:buNone/>
            </a:pPr>
            <a:r>
              <a:rPr lang="en-US" sz="7200" dirty="0"/>
              <a:t>Beginner Bash</a:t>
            </a:r>
            <a:endParaRPr sz="7200" dirty="0"/>
          </a:p>
        </p:txBody>
      </p:sp>
      <p:sp>
        <p:nvSpPr>
          <p:cNvPr id="253" name="Google Shape;253;p7">
            <a:extLst>
              <a:ext uri="{FF2B5EF4-FFF2-40B4-BE49-F238E27FC236}">
                <a16:creationId xmlns:a16="http://schemas.microsoft.com/office/drawing/2014/main" id="{9ECC0597-20E2-FFE3-951A-A390E691A828}"/>
              </a:ext>
            </a:extLst>
          </p:cNvPr>
          <p:cNvSpPr txBox="1"/>
          <p:nvPr/>
        </p:nvSpPr>
        <p:spPr>
          <a:xfrm>
            <a:off x="5326912" y="5240539"/>
            <a:ext cx="6632702" cy="15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</a:pPr>
            <a:endParaRPr lang="en-US" sz="2200" b="1" u="sng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lnSpc>
                <a:spcPct val="90000"/>
              </a:lnSpc>
              <a:spcBef>
                <a:spcPts val="1200"/>
              </a:spcBef>
            </a:pPr>
            <a:r>
              <a:rPr lang="en-US" sz="2200" b="1" u="sng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https://www.mnusawrestling.org/page/show/8890035-beginners-bash</a:t>
            </a:r>
            <a:endParaRPr sz="2200" u="sng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56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600" b="0" i="0" u="none" strike="noStrike" cap="none" dirty="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54" name="Google Shape;254;p7">
            <a:extLst>
              <a:ext uri="{FF2B5EF4-FFF2-40B4-BE49-F238E27FC236}">
                <a16:creationId xmlns:a16="http://schemas.microsoft.com/office/drawing/2014/main" id="{F7207A98-9BAD-454E-CE8C-AA8BD975983C}"/>
              </a:ext>
            </a:extLst>
          </p:cNvPr>
          <p:cNvSpPr/>
          <p:nvPr/>
        </p:nvSpPr>
        <p:spPr>
          <a:xfrm>
            <a:off x="305" y="-78655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 extrusionOk="0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blipFill rotWithShape="1">
            <a:blip r:embed="rId5">
              <a:alphaModFix amt="30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55" name="Google Shape;255;p7">
            <a:extLst>
              <a:ext uri="{FF2B5EF4-FFF2-40B4-BE49-F238E27FC236}">
                <a16:creationId xmlns:a16="http://schemas.microsoft.com/office/drawing/2014/main" id="{80B76F90-BB9D-62B6-631D-E878372113DA}"/>
              </a:ext>
            </a:extLst>
          </p:cNvPr>
          <p:cNvSpPr txBox="1"/>
          <p:nvPr/>
        </p:nvSpPr>
        <p:spPr>
          <a:xfrm>
            <a:off x="5326912" y="2333"/>
            <a:ext cx="6215863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b="1" u="sng" dirty="0"/>
              <a:t>To Participate: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1st or 2nd year wrestlers (not winning any state titles).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3rd year wrestlers are welcome if they haven’t competed in any regional, state or national tournaments in the past.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18B81D-2885-94F2-3B42-B0678C8515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8773" y="1018991"/>
            <a:ext cx="4642617" cy="463018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415ABD-1D81-21BF-D8A5-9CDD9122D045}"/>
              </a:ext>
            </a:extLst>
          </p:cNvPr>
          <p:cNvSpPr/>
          <p:nvPr/>
        </p:nvSpPr>
        <p:spPr>
          <a:xfrm>
            <a:off x="140930" y="4721667"/>
            <a:ext cx="5185982" cy="14353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/>
              <a:t>KEY POINTS~</a:t>
            </a:r>
          </a:p>
          <a:p>
            <a:pPr algn="ctr"/>
            <a:endParaRPr lang="en-US" b="1" u="sng" dirty="0"/>
          </a:p>
          <a:p>
            <a:pPr algn="ctr"/>
            <a:r>
              <a:rPr lang="en-US" dirty="0"/>
              <a:t>MNUSA CARD NOT REQUIRED- CAN PURCHASE DAY OF</a:t>
            </a:r>
          </a:p>
          <a:p>
            <a:pPr algn="ctr"/>
            <a:r>
              <a:rPr lang="en-US" dirty="0"/>
              <a:t>“TAKE A SHOT” FOR $10 PER TOURNAMENT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PRE-REGISTRATION REQUIRED IN ADDITION TO COST OF “TAKE A SHOT” FEE</a:t>
            </a:r>
          </a:p>
        </p:txBody>
      </p:sp>
    </p:spTree>
    <p:extLst>
      <p:ext uri="{BB962C8B-B14F-4D97-AF65-F5344CB8AC3E}">
        <p14:creationId xmlns:p14="http://schemas.microsoft.com/office/powerpoint/2010/main" val="2269673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>
          <a:extLst>
            <a:ext uri="{FF2B5EF4-FFF2-40B4-BE49-F238E27FC236}">
              <a16:creationId xmlns:a16="http://schemas.microsoft.com/office/drawing/2014/main" id="{8A0C3DEA-7C94-D8EE-18F3-3660F5FCD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">
            <a:extLst>
              <a:ext uri="{FF2B5EF4-FFF2-40B4-BE49-F238E27FC236}">
                <a16:creationId xmlns:a16="http://schemas.microsoft.com/office/drawing/2014/main" id="{F93AE247-76EF-BEE7-2483-0FD24F37CF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0728" y="1504509"/>
            <a:ext cx="3300600" cy="4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</a:pPr>
            <a:r>
              <a:rPr lang="en-US" sz="3400" dirty="0"/>
              <a:t>TOURNAMENT</a:t>
            </a:r>
            <a:br>
              <a:rPr lang="en-US" sz="3400" dirty="0"/>
            </a:br>
            <a:r>
              <a:rPr lang="en-US" sz="3400" dirty="0"/>
              <a:t>SCHEDULE</a:t>
            </a:r>
            <a:br>
              <a:rPr lang="en-US" sz="3400" dirty="0"/>
            </a:br>
            <a:br>
              <a:rPr lang="en-US" sz="4400" dirty="0"/>
            </a:br>
            <a:endParaRPr sz="4400" dirty="0"/>
          </a:p>
        </p:txBody>
      </p:sp>
      <p:sp>
        <p:nvSpPr>
          <p:cNvPr id="235" name="Google Shape;235;p6">
            <a:extLst>
              <a:ext uri="{FF2B5EF4-FFF2-40B4-BE49-F238E27FC236}">
                <a16:creationId xmlns:a16="http://schemas.microsoft.com/office/drawing/2014/main" id="{A8D9E659-CF72-AC1E-5572-EE188DE47F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43139" y="523583"/>
            <a:ext cx="6341016" cy="5684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None/>
            </a:pPr>
            <a:r>
              <a:rPr lang="en-US" sz="1800" b="1" dirty="0"/>
              <a:t>Tournaments</a:t>
            </a:r>
            <a:r>
              <a:rPr lang="en-US" sz="1800" dirty="0"/>
              <a:t> </a:t>
            </a:r>
            <a:endParaRPr sz="1800" dirty="0"/>
          </a:p>
          <a:p>
            <a:pPr marL="34290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60"/>
              <a:buChar char="►"/>
            </a:pPr>
            <a:r>
              <a:rPr lang="en-US" sz="1200" b="1" dirty="0">
                <a:solidFill>
                  <a:srgbClr val="9D1F35"/>
                </a:solidFill>
              </a:rPr>
              <a:t>11/30    	Maple Grove Wrestling Club Tournament</a:t>
            </a:r>
            <a:r>
              <a:rPr lang="en-US" sz="1200" dirty="0"/>
              <a:t> </a:t>
            </a:r>
            <a:endParaRPr sz="1200" dirty="0"/>
          </a:p>
          <a:p>
            <a:pPr marL="34290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60"/>
              <a:buChar char="►"/>
            </a:pPr>
            <a:r>
              <a:rPr lang="en-US" sz="1200" dirty="0">
                <a:solidFill>
                  <a:srgbClr val="9D1F35"/>
                </a:solidFill>
              </a:rPr>
              <a:t>12/7       STMA (paid)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60"/>
              <a:buChar char="►"/>
            </a:pPr>
            <a:r>
              <a:rPr lang="en-US" sz="1200" dirty="0"/>
              <a:t>12/21     St. Francis (MNUSA) 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60"/>
              <a:buChar char="►"/>
            </a:pPr>
            <a:r>
              <a:rPr lang="en-US" sz="1200" dirty="0"/>
              <a:t>1/11 	Buffalo Open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60"/>
              <a:buChar char="►"/>
            </a:pPr>
            <a:r>
              <a:rPr lang="en-US" sz="1200" dirty="0"/>
              <a:t>1/11	Coon Rapids (MNUSA)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60"/>
              <a:buFont typeface="Noto Sans Symbols"/>
              <a:buChar char="►"/>
            </a:pPr>
            <a:r>
              <a:rPr lang="en-US" sz="1200" dirty="0">
                <a:solidFill>
                  <a:srgbClr val="9D1F35"/>
                </a:solidFill>
              </a:rPr>
              <a:t>1/18       Rockford (paid)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60"/>
              <a:buChar char="►"/>
            </a:pPr>
            <a:r>
              <a:rPr lang="en-US" sz="1200" dirty="0"/>
              <a:t>1/31       Anoka (MNUSA)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60"/>
              <a:buChar char="►"/>
            </a:pPr>
            <a:r>
              <a:rPr lang="en-US" sz="1200" dirty="0"/>
              <a:t>2/1	Blaine (MNUSA) </a:t>
            </a:r>
            <a:endParaRPr sz="1200" dirty="0"/>
          </a:p>
          <a:p>
            <a:pPr marL="34290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60"/>
              <a:buFont typeface="Noto Sans Symbols"/>
              <a:buChar char="►"/>
            </a:pPr>
            <a:r>
              <a:rPr lang="en-US" sz="1200" dirty="0">
                <a:solidFill>
                  <a:srgbClr val="9D1F35"/>
                </a:solidFill>
              </a:rPr>
              <a:t>2/8	Centennial (MNUSA)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60"/>
              <a:buFont typeface="Noto Sans Symbols"/>
              <a:buChar char="►"/>
            </a:pPr>
            <a:r>
              <a:rPr lang="en-US" sz="1200" dirty="0">
                <a:solidFill>
                  <a:srgbClr val="9D1F35"/>
                </a:solidFill>
              </a:rPr>
              <a:t>2/14	Edina (paid)</a:t>
            </a:r>
            <a:endParaRPr dirty="0"/>
          </a:p>
          <a:p>
            <a:pPr marL="342900" lvl="0" indent="-28194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</a:pPr>
            <a:endParaRPr sz="1100" dirty="0"/>
          </a:p>
        </p:txBody>
      </p:sp>
      <p:cxnSp>
        <p:nvCxnSpPr>
          <p:cNvPr id="236" name="Google Shape;236;p6">
            <a:extLst>
              <a:ext uri="{FF2B5EF4-FFF2-40B4-BE49-F238E27FC236}">
                <a16:creationId xmlns:a16="http://schemas.microsoft.com/office/drawing/2014/main" id="{5968223A-8782-ED47-A65A-3701ACD9AF7D}"/>
              </a:ext>
            </a:extLst>
          </p:cNvPr>
          <p:cNvCxnSpPr/>
          <p:nvPr/>
        </p:nvCxnSpPr>
        <p:spPr>
          <a:xfrm>
            <a:off x="4656670" y="1442595"/>
            <a:ext cx="0" cy="3937000"/>
          </a:xfrm>
          <a:prstGeom prst="straightConnector1">
            <a:avLst/>
          </a:prstGeom>
          <a:noFill/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7" name="Google Shape;237;p6">
            <a:extLst>
              <a:ext uri="{FF2B5EF4-FFF2-40B4-BE49-F238E27FC236}">
                <a16:creationId xmlns:a16="http://schemas.microsoft.com/office/drawing/2014/main" id="{5F76BE33-B3AC-682C-4108-D786E0863921}"/>
              </a:ext>
            </a:extLst>
          </p:cNvPr>
          <p:cNvSpPr txBox="1"/>
          <p:nvPr/>
        </p:nvSpPr>
        <p:spPr>
          <a:xfrm>
            <a:off x="685105" y="4455699"/>
            <a:ext cx="27432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200" b="0" i="0" u="sng" strike="noStrike" cap="none">
                <a:solidFill>
                  <a:srgbClr val="9D1F35"/>
                </a:solidFill>
                <a:latin typeface="Trebuchet MS"/>
                <a:ea typeface="Trebuchet MS"/>
                <a:cs typeface="Trebuchet MS"/>
                <a:sym typeface="Trebuchet M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Guillotine</a:t>
            </a:r>
            <a:endParaRPr sz="1200" b="0" i="0" u="none" strike="noStrike" cap="none">
              <a:solidFill>
                <a:srgbClr val="9D1F3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200" b="0" i="0" u="none" strike="noStrike" cap="none">
              <a:solidFill>
                <a:srgbClr val="9D1F3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200" b="0" i="0" u="sng" strike="noStrike" cap="none">
                <a:solidFill>
                  <a:srgbClr val="9D1F35"/>
                </a:solidFill>
                <a:latin typeface="Trebuchet MS"/>
                <a:ea typeface="Trebuchet MS"/>
                <a:cs typeface="Trebuchet MS"/>
                <a:sym typeface="Trebuchet M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MNUSA Membership</a:t>
            </a:r>
            <a:endParaRPr sz="1200" b="0" i="0" u="none" strike="noStrike" cap="none">
              <a:solidFill>
                <a:srgbClr val="9D1F3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8" name="Google Shape;238;p6">
            <a:extLst>
              <a:ext uri="{FF2B5EF4-FFF2-40B4-BE49-F238E27FC236}">
                <a16:creationId xmlns:a16="http://schemas.microsoft.com/office/drawing/2014/main" id="{3AC57F8B-4D4E-F8C3-988F-145A512CCEE2}"/>
              </a:ext>
            </a:extLst>
          </p:cNvPr>
          <p:cNvSpPr txBox="1"/>
          <p:nvPr/>
        </p:nvSpPr>
        <p:spPr>
          <a:xfrm>
            <a:off x="8760079" y="3353953"/>
            <a:ext cx="6096000" cy="19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MNUSA Regionals </a:t>
            </a:r>
            <a:endParaRPr dirty="0"/>
          </a:p>
          <a:p>
            <a:pPr marL="342900" marR="0" lvl="0" indent="-342900" algn="l" rtl="0">
              <a:spcBef>
                <a:spcPts val="300"/>
              </a:spcBef>
              <a:spcAft>
                <a:spcPts val="0"/>
              </a:spcAft>
              <a:buClr>
                <a:srgbClr val="571811"/>
              </a:buClr>
              <a:buSzPts val="960"/>
              <a:buFont typeface="Noto Sans Symbols"/>
              <a:buChar char="●"/>
            </a:pPr>
            <a:r>
              <a:rPr lang="en-US" sz="1200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2/15       Waconia </a:t>
            </a:r>
            <a:endParaRPr dirty="0"/>
          </a:p>
          <a:p>
            <a:pPr marL="342900" marR="0" lvl="0" indent="-342900" algn="l" rtl="0">
              <a:spcBef>
                <a:spcPts val="300"/>
              </a:spcBef>
              <a:spcAft>
                <a:spcPts val="0"/>
              </a:spcAft>
              <a:buClr>
                <a:srgbClr val="571811"/>
              </a:buClr>
              <a:buSzPts val="960"/>
              <a:buFont typeface="Noto Sans Symbols"/>
              <a:buChar char="●"/>
            </a:pPr>
            <a:r>
              <a:rPr lang="en-US" sz="1200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2/22       Blaine and Brainerd</a:t>
            </a:r>
            <a:endParaRPr dirty="0"/>
          </a:p>
          <a:p>
            <a:pPr marL="342900" marR="0" lvl="0" indent="-342900" algn="l" rtl="0">
              <a:spcBef>
                <a:spcPts val="300"/>
              </a:spcBef>
              <a:spcAft>
                <a:spcPts val="0"/>
              </a:spcAft>
              <a:buClr>
                <a:srgbClr val="571811"/>
              </a:buClr>
              <a:buSzPts val="960"/>
              <a:buFont typeface="Noto Sans Symbols"/>
              <a:buChar char="●"/>
            </a:pPr>
            <a:r>
              <a:rPr lang="en-US" sz="1200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3/7         Forest Lake  </a:t>
            </a:r>
            <a:endParaRPr dirty="0"/>
          </a:p>
          <a:p>
            <a:pPr marL="342900" marR="0" lvl="0" indent="-342900" algn="l" rtl="0">
              <a:spcBef>
                <a:spcPts val="300"/>
              </a:spcBef>
              <a:spcAft>
                <a:spcPts val="0"/>
              </a:spcAft>
              <a:buClr>
                <a:srgbClr val="571811"/>
              </a:buClr>
              <a:buSzPts val="960"/>
              <a:buFont typeface="Noto Sans Symbols"/>
              <a:buChar char="●"/>
            </a:pPr>
            <a:r>
              <a:rPr lang="en-US" sz="1200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3/8       	Owatonna        </a:t>
            </a:r>
            <a:endParaRPr dirty="0"/>
          </a:p>
          <a:p>
            <a:pPr marL="342900" marR="0" lvl="0" indent="-28194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60"/>
              <a:buFont typeface="Rockwell"/>
              <a:buNone/>
            </a:pPr>
            <a:endParaRPr sz="2000" dirty="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71811"/>
              </a:buClr>
              <a:buSzPts val="960"/>
              <a:buFont typeface="Rockwell"/>
              <a:buNone/>
            </a:pPr>
            <a:r>
              <a:rPr lang="en-US" sz="1200" b="1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MNUSA State - Rochester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71811"/>
              </a:buClr>
              <a:buSzPts val="960"/>
              <a:buFont typeface="Noto Sans Symbols"/>
              <a:buChar char="●"/>
            </a:pPr>
            <a:r>
              <a:rPr lang="en-US" sz="1200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3/13– 3/15 	</a:t>
            </a:r>
            <a:endParaRPr dirty="0"/>
          </a:p>
        </p:txBody>
      </p:sp>
      <p:sp>
        <p:nvSpPr>
          <p:cNvPr id="239" name="Google Shape;239;p6">
            <a:extLst>
              <a:ext uri="{FF2B5EF4-FFF2-40B4-BE49-F238E27FC236}">
                <a16:creationId xmlns:a16="http://schemas.microsoft.com/office/drawing/2014/main" id="{4E778619-D14D-A0C9-2749-222E292C61C6}"/>
              </a:ext>
            </a:extLst>
          </p:cNvPr>
          <p:cNvSpPr txBox="1"/>
          <p:nvPr/>
        </p:nvSpPr>
        <p:spPr>
          <a:xfrm>
            <a:off x="-344803" y="3736509"/>
            <a:ext cx="4715005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accent3"/>
                </a:solidFill>
                <a:latin typeface="Rockwell"/>
                <a:ea typeface="Rockwell"/>
                <a:cs typeface="Rockwell"/>
                <a:sym typeface="Rockwell"/>
              </a:rPr>
              <a:t>* </a:t>
            </a:r>
            <a:r>
              <a:rPr lang="en-US" sz="1200" dirty="0">
                <a:solidFill>
                  <a:schemeClr val="accent3"/>
                </a:solidFill>
                <a:latin typeface="Rockwell"/>
                <a:ea typeface="Rockwell"/>
                <a:cs typeface="Rockwell"/>
                <a:sym typeface="Rockwell"/>
              </a:rPr>
              <a:t>Weekly emails and chats will be source of truth for tournaments Coaches will be at each week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5BAB8C-51EB-6716-D149-5A193E7FC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9261" y="5648156"/>
            <a:ext cx="1352739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336"/>
      </p:ext>
    </p:extLst>
  </p:cSld>
  <p:clrMapOvr>
    <a:masterClrMapping/>
  </p:clrMapOvr>
</p:sld>
</file>

<file path=ppt/theme/theme1.xml><?xml version="1.0" encoding="utf-8"?>
<a:theme xmlns:a="http://schemas.openxmlformats.org/drawingml/2006/main" name="Wood Type">
  <a:themeElements>
    <a:clrScheme name="Custom 1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742117"/>
      </a:accent1>
      <a:accent2>
        <a:srgbClr val="742117"/>
      </a:accent2>
      <a:accent3>
        <a:srgbClr val="A28E6A"/>
      </a:accent3>
      <a:accent4>
        <a:srgbClr val="9B2D1F"/>
      </a:accent4>
      <a:accent5>
        <a:srgbClr val="918485"/>
      </a:accent5>
      <a:accent6>
        <a:srgbClr val="9B2D1F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ood Type">
  <a:themeElements>
    <a:clrScheme name="Custom 1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742117"/>
      </a:accent1>
      <a:accent2>
        <a:srgbClr val="742117"/>
      </a:accent2>
      <a:accent3>
        <a:srgbClr val="A28E6A"/>
      </a:accent3>
      <a:accent4>
        <a:srgbClr val="9B2D1F"/>
      </a:accent4>
      <a:accent5>
        <a:srgbClr val="918485"/>
      </a:accent5>
      <a:accent6>
        <a:srgbClr val="9B2D1F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3860</TotalTime>
  <Words>1364</Words>
  <Application>Microsoft Office PowerPoint</Application>
  <PresentationFormat>Widescreen</PresentationFormat>
  <Paragraphs>209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Noto Sans Symbols</vt:lpstr>
      <vt:lpstr>Rockwell</vt:lpstr>
      <vt:lpstr>Trebuchet MS</vt:lpstr>
      <vt:lpstr>Wingdings</vt:lpstr>
      <vt:lpstr>Wood Type</vt:lpstr>
      <vt:lpstr>Wood Type</vt:lpstr>
      <vt:lpstr>MAPLE GROVE WRESTLING CLUB</vt:lpstr>
      <vt:lpstr>AGENDA</vt:lpstr>
      <vt:lpstr>WHO’S WHO</vt:lpstr>
      <vt:lpstr>COACHES’ PHILOSOPHY</vt:lpstr>
      <vt:lpstr>Wrestling Practice Expectations</vt:lpstr>
      <vt:lpstr>ANKLE BITERS</vt:lpstr>
      <vt:lpstr>TOURNAMENT OPPORTUNITIES  </vt:lpstr>
      <vt:lpstr>Beginner Bash</vt:lpstr>
      <vt:lpstr>TOURNAMENT SCHEDULE  </vt:lpstr>
      <vt:lpstr>DUAL TEAM  </vt:lpstr>
      <vt:lpstr>OUR WRESTLING FAMILY</vt:lpstr>
      <vt:lpstr>SEASON SCHEDULE  </vt:lpstr>
      <vt:lpstr>CROSSBAR</vt:lpstr>
      <vt:lpstr>VOLUNTEER OPPORTUNITIES    No experience needed </vt:lpstr>
      <vt:lpstr>WRAP UP 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Michael Kisch</dc:creator>
  <cp:lastModifiedBy>Bielat, Ryan</cp:lastModifiedBy>
  <cp:revision>6</cp:revision>
  <dcterms:created xsi:type="dcterms:W3CDTF">2019-11-05T22:45:46Z</dcterms:created>
  <dcterms:modified xsi:type="dcterms:W3CDTF">2025-11-06T21:06:47Z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0x01010043D2844B654A3746A0963A8468D8D490</vt:lpwstr>
  </property>
</Properties>
</file>