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3" r:id="rId1"/>
  </p:sldMasterIdLst>
  <p:notesMasterIdLst>
    <p:notesMasterId r:id="rId18"/>
  </p:notesMasterIdLst>
  <p:handoutMasterIdLst>
    <p:handoutMasterId r:id="rId19"/>
  </p:handoutMasterIdLst>
  <p:sldIdLst>
    <p:sldId id="281" r:id="rId2"/>
    <p:sldId id="318" r:id="rId3"/>
    <p:sldId id="323" r:id="rId4"/>
    <p:sldId id="322" r:id="rId5"/>
    <p:sldId id="330" r:id="rId6"/>
    <p:sldId id="324" r:id="rId7"/>
    <p:sldId id="325" r:id="rId8"/>
    <p:sldId id="326" r:id="rId9"/>
    <p:sldId id="331" r:id="rId10"/>
    <p:sldId id="329" r:id="rId11"/>
    <p:sldId id="321" r:id="rId12"/>
    <p:sldId id="327" r:id="rId13"/>
    <p:sldId id="332" r:id="rId14"/>
    <p:sldId id="328" r:id="rId15"/>
    <p:sldId id="320" r:id="rId16"/>
    <p:sldId id="319" r:id="rId17"/>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993B64-000E-48AC-95D3-612E8C5FE888}">
          <p14:sldIdLst>
            <p14:sldId id="281"/>
            <p14:sldId id="318"/>
            <p14:sldId id="323"/>
            <p14:sldId id="322"/>
            <p14:sldId id="330"/>
            <p14:sldId id="324"/>
            <p14:sldId id="325"/>
            <p14:sldId id="326"/>
            <p14:sldId id="331"/>
            <p14:sldId id="329"/>
            <p14:sldId id="321"/>
            <p14:sldId id="327"/>
            <p14:sldId id="332"/>
            <p14:sldId id="328"/>
            <p14:sldId id="320"/>
            <p14:sldId id="31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11" autoAdjust="0"/>
    <p:restoredTop sz="79523" autoAdjust="0"/>
  </p:normalViewPr>
  <p:slideViewPr>
    <p:cSldViewPr snapToGrid="0">
      <p:cViewPr varScale="1">
        <p:scale>
          <a:sx n="65" d="100"/>
          <a:sy n="65" d="100"/>
        </p:scale>
        <p:origin x="1296"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2" d="100"/>
          <a:sy n="62" d="100"/>
        </p:scale>
        <p:origin x="2021"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E5CB2E47-6F41-409B-AD22-834AE1EFF186}" type="datetimeFigureOut">
              <a:rPr lang="en-US" smtClean="0"/>
              <a:t>10/19/2022</a:t>
            </a:fld>
            <a:endParaRPr lang="en-US" dirty="0"/>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0180BE5A-9D85-4716-9443-9D9E66ACB5E5}" type="slidenum">
              <a:rPr lang="en-US" smtClean="0"/>
              <a:t>‹#›</a:t>
            </a:fld>
            <a:endParaRPr lang="en-US" dirty="0"/>
          </a:p>
        </p:txBody>
      </p:sp>
    </p:spTree>
    <p:extLst>
      <p:ext uri="{BB962C8B-B14F-4D97-AF65-F5344CB8AC3E}">
        <p14:creationId xmlns:p14="http://schemas.microsoft.com/office/powerpoint/2010/main" val="3788782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FAD6744A-403D-42A1-BFE7-61DA46EE7C6C}" type="datetimeFigureOut">
              <a:rPr lang="en-US" smtClean="0"/>
              <a:t>10/19/2022</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F1E05635-4EFD-4447-A451-86C57984FA89}" type="slidenum">
              <a:rPr lang="en-US" smtClean="0"/>
              <a:t>‹#›</a:t>
            </a:fld>
            <a:endParaRPr lang="en-US" dirty="0"/>
          </a:p>
        </p:txBody>
      </p:sp>
    </p:spTree>
    <p:extLst>
      <p:ext uri="{BB962C8B-B14F-4D97-AF65-F5344CB8AC3E}">
        <p14:creationId xmlns:p14="http://schemas.microsoft.com/office/powerpoint/2010/main" val="1206602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2</a:t>
            </a:fld>
            <a:endParaRPr lang="en-US" dirty="0"/>
          </a:p>
        </p:txBody>
      </p:sp>
    </p:spTree>
    <p:extLst>
      <p:ext uri="{BB962C8B-B14F-4D97-AF65-F5344CB8AC3E}">
        <p14:creationId xmlns:p14="http://schemas.microsoft.com/office/powerpoint/2010/main" val="8473055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11</a:t>
            </a:fld>
            <a:endParaRPr lang="en-US" dirty="0"/>
          </a:p>
        </p:txBody>
      </p:sp>
    </p:spTree>
    <p:extLst>
      <p:ext uri="{BB962C8B-B14F-4D97-AF65-F5344CB8AC3E}">
        <p14:creationId xmlns:p14="http://schemas.microsoft.com/office/powerpoint/2010/main" val="1544843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12</a:t>
            </a:fld>
            <a:endParaRPr lang="en-US" dirty="0"/>
          </a:p>
        </p:txBody>
      </p:sp>
    </p:spTree>
    <p:extLst>
      <p:ext uri="{BB962C8B-B14F-4D97-AF65-F5344CB8AC3E}">
        <p14:creationId xmlns:p14="http://schemas.microsoft.com/office/powerpoint/2010/main" val="2220599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Marshall protocol through the Blackhawks medical staff specific </a:t>
            </a:r>
            <a:r>
              <a:rPr lang="en-US"/>
              <a:t>to step 4</a:t>
            </a:r>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13</a:t>
            </a:fld>
            <a:endParaRPr lang="en-US" dirty="0"/>
          </a:p>
        </p:txBody>
      </p:sp>
    </p:spTree>
    <p:extLst>
      <p:ext uri="{BB962C8B-B14F-4D97-AF65-F5344CB8AC3E}">
        <p14:creationId xmlns:p14="http://schemas.microsoft.com/office/powerpoint/2010/main" val="3991440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14</a:t>
            </a:fld>
            <a:endParaRPr lang="en-US" dirty="0"/>
          </a:p>
        </p:txBody>
      </p:sp>
    </p:spTree>
    <p:extLst>
      <p:ext uri="{BB962C8B-B14F-4D97-AF65-F5344CB8AC3E}">
        <p14:creationId xmlns:p14="http://schemas.microsoft.com/office/powerpoint/2010/main" val="2474689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15</a:t>
            </a:fld>
            <a:endParaRPr lang="en-US" dirty="0"/>
          </a:p>
        </p:txBody>
      </p:sp>
    </p:spTree>
    <p:extLst>
      <p:ext uri="{BB962C8B-B14F-4D97-AF65-F5344CB8AC3E}">
        <p14:creationId xmlns:p14="http://schemas.microsoft.com/office/powerpoint/2010/main" val="8742266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16</a:t>
            </a:fld>
            <a:endParaRPr lang="en-US" dirty="0"/>
          </a:p>
        </p:txBody>
      </p:sp>
    </p:spTree>
    <p:extLst>
      <p:ext uri="{BB962C8B-B14F-4D97-AF65-F5344CB8AC3E}">
        <p14:creationId xmlns:p14="http://schemas.microsoft.com/office/powerpoint/2010/main" val="1933461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3</a:t>
            </a:fld>
            <a:endParaRPr lang="en-US" dirty="0"/>
          </a:p>
        </p:txBody>
      </p:sp>
    </p:spTree>
    <p:extLst>
      <p:ext uri="{BB962C8B-B14F-4D97-AF65-F5344CB8AC3E}">
        <p14:creationId xmlns:p14="http://schemas.microsoft.com/office/powerpoint/2010/main" val="8793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4</a:t>
            </a:fld>
            <a:endParaRPr lang="en-US" dirty="0"/>
          </a:p>
        </p:txBody>
      </p:sp>
    </p:spTree>
    <p:extLst>
      <p:ext uri="{BB962C8B-B14F-4D97-AF65-F5344CB8AC3E}">
        <p14:creationId xmlns:p14="http://schemas.microsoft.com/office/powerpoint/2010/main" val="4058600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5</a:t>
            </a:fld>
            <a:endParaRPr lang="en-US" dirty="0"/>
          </a:p>
        </p:txBody>
      </p:sp>
    </p:spTree>
    <p:extLst>
      <p:ext uri="{BB962C8B-B14F-4D97-AF65-F5344CB8AC3E}">
        <p14:creationId xmlns:p14="http://schemas.microsoft.com/office/powerpoint/2010/main" val="3888209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6</a:t>
            </a:fld>
            <a:endParaRPr lang="en-US" dirty="0"/>
          </a:p>
        </p:txBody>
      </p:sp>
    </p:spTree>
    <p:extLst>
      <p:ext uri="{BB962C8B-B14F-4D97-AF65-F5344CB8AC3E}">
        <p14:creationId xmlns:p14="http://schemas.microsoft.com/office/powerpoint/2010/main" val="1022439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Red flags to warrant ED visit: </a:t>
            </a:r>
          </a:p>
          <a:p>
            <a:r>
              <a:rPr lang="en-US" dirty="0"/>
              <a:t>Uncontrolled vomiting, paresthesia, worsening headaches, slurred speech that progresses, LOC throughout the day</a:t>
            </a:r>
          </a:p>
          <a:p>
            <a:endParaRPr lang="en-US" dirty="0"/>
          </a:p>
          <a:p>
            <a:r>
              <a:rPr lang="en-US" dirty="0"/>
              <a:t>Old wives tales: dark room, wake them every few minutes </a:t>
            </a:r>
          </a:p>
          <a:p>
            <a:endParaRPr lang="en-US" dirty="0"/>
          </a:p>
          <a:p>
            <a:r>
              <a:rPr lang="en-US" dirty="0"/>
              <a:t>Free Assessment at an Athletico location that has a trained concussion clinician, or I’d be happy to guide you to a trained medical professional very well versed in diagnosing and managing concussions. Pediatrician, family doctor, not always the BEST answer, as they are not always the most well versed in proper management. </a:t>
            </a:r>
          </a:p>
        </p:txBody>
      </p:sp>
      <p:sp>
        <p:nvSpPr>
          <p:cNvPr id="4" name="Slide Number Placeholder 3"/>
          <p:cNvSpPr>
            <a:spLocks noGrp="1"/>
          </p:cNvSpPr>
          <p:nvPr>
            <p:ph type="sldNum" sz="quarter" idx="10"/>
          </p:nvPr>
        </p:nvSpPr>
        <p:spPr/>
        <p:txBody>
          <a:bodyPr/>
          <a:lstStyle/>
          <a:p>
            <a:fld id="{F1E05635-4EFD-4447-A451-86C57984FA89}" type="slidenum">
              <a:rPr lang="en-US" smtClean="0"/>
              <a:t>7</a:t>
            </a:fld>
            <a:endParaRPr lang="en-US" dirty="0"/>
          </a:p>
        </p:txBody>
      </p:sp>
    </p:spTree>
    <p:extLst>
      <p:ext uri="{BB962C8B-B14F-4D97-AF65-F5344CB8AC3E}">
        <p14:creationId xmlns:p14="http://schemas.microsoft.com/office/powerpoint/2010/main" val="773511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sz="1200" dirty="0"/>
              <a:t>Other things that can mimic concussion:</a:t>
            </a:r>
          </a:p>
          <a:p>
            <a:pPr>
              <a:buFont typeface="Arial" panose="020B0604020202020204" pitchFamily="34" charset="0"/>
              <a:buChar char="•"/>
            </a:pPr>
            <a:r>
              <a:rPr lang="en-US" sz="1200" dirty="0"/>
              <a:t>Dehydration, Weight-making</a:t>
            </a:r>
          </a:p>
          <a:p>
            <a:pPr>
              <a:buFont typeface="Arial" panose="020B0604020202020204" pitchFamily="34" charset="0"/>
              <a:buChar char="•"/>
            </a:pPr>
            <a:r>
              <a:rPr lang="en-US" sz="1200" dirty="0"/>
              <a:t>Exertion in heat</a:t>
            </a:r>
          </a:p>
          <a:p>
            <a:pPr>
              <a:buFont typeface="Arial" panose="020B0604020202020204" pitchFamily="34" charset="0"/>
              <a:buChar char="•"/>
            </a:pPr>
            <a:r>
              <a:rPr lang="en-US" sz="1200" dirty="0"/>
              <a:t>Migraine or traumatically-induced migraine</a:t>
            </a:r>
          </a:p>
          <a:p>
            <a:pPr>
              <a:buFont typeface="Arial" panose="020B0604020202020204" pitchFamily="34" charset="0"/>
              <a:buChar char="•"/>
            </a:pPr>
            <a:r>
              <a:rPr lang="en-US" sz="1200" dirty="0"/>
              <a:t>Abdominal or chest trauma</a:t>
            </a:r>
          </a:p>
          <a:p>
            <a:pPr>
              <a:buFont typeface="Arial" panose="020B0604020202020204" pitchFamily="34" charset="0"/>
              <a:buChar char="•"/>
            </a:pPr>
            <a:r>
              <a:rPr lang="en-US" sz="1200" dirty="0"/>
              <a:t>Transient neurologic symptoms</a:t>
            </a:r>
          </a:p>
          <a:p>
            <a:pPr>
              <a:buFont typeface="Arial" panose="020B0604020202020204" pitchFamily="34" charset="0"/>
              <a:buChar char="•"/>
            </a:pPr>
            <a:r>
              <a:rPr lang="en-US" sz="1200" dirty="0"/>
              <a:t>Cervical strain</a:t>
            </a:r>
          </a:p>
          <a:p>
            <a:pPr>
              <a:buFont typeface="Arial" panose="020B0604020202020204" pitchFamily="34" charset="0"/>
              <a:buChar char="•"/>
            </a:pPr>
            <a:r>
              <a:rPr lang="en-US" sz="1200" dirty="0"/>
              <a:t>Primary Exertional Headache</a:t>
            </a:r>
          </a:p>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8</a:t>
            </a:fld>
            <a:endParaRPr lang="en-US" dirty="0"/>
          </a:p>
        </p:txBody>
      </p:sp>
    </p:spTree>
    <p:extLst>
      <p:ext uri="{BB962C8B-B14F-4D97-AF65-F5344CB8AC3E}">
        <p14:creationId xmlns:p14="http://schemas.microsoft.com/office/powerpoint/2010/main" val="112346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9</a:t>
            </a:fld>
            <a:endParaRPr lang="en-US" dirty="0"/>
          </a:p>
        </p:txBody>
      </p:sp>
    </p:spTree>
    <p:extLst>
      <p:ext uri="{BB962C8B-B14F-4D97-AF65-F5344CB8AC3E}">
        <p14:creationId xmlns:p14="http://schemas.microsoft.com/office/powerpoint/2010/main" val="1770402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E05635-4EFD-4447-A451-86C57984FA89}" type="slidenum">
              <a:rPr lang="en-US" smtClean="0"/>
              <a:t>10</a:t>
            </a:fld>
            <a:endParaRPr lang="en-US" dirty="0"/>
          </a:p>
        </p:txBody>
      </p:sp>
    </p:spTree>
    <p:extLst>
      <p:ext uri="{BB962C8B-B14F-4D97-AF65-F5344CB8AC3E}">
        <p14:creationId xmlns:p14="http://schemas.microsoft.com/office/powerpoint/2010/main" val="3868540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86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90839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272740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7795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5" name="Footer Placeholder 4"/>
          <p:cNvSpPr>
            <a:spLocks noGrp="1"/>
          </p:cNvSpPr>
          <p:nvPr>
            <p:ph type="ftr" sz="quarter" idx="11"/>
          </p:nvPr>
        </p:nvSpPr>
        <p:spPr/>
        <p:txBody>
          <a:bodyPr/>
          <a:lstStyle/>
          <a:p>
            <a:r>
              <a:rPr lang="en-US"/>
              <a:t>Add a footer</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0851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6815219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8" name="Footer Placeholder 7"/>
          <p:cNvSpPr>
            <a:spLocks noGrp="1"/>
          </p:cNvSpPr>
          <p:nvPr>
            <p:ph type="ftr" sz="quarter" idx="11"/>
          </p:nvPr>
        </p:nvSpPr>
        <p:spPr/>
        <p:txBody>
          <a:bodyPr/>
          <a:lstStyle/>
          <a:p>
            <a:r>
              <a:rPr lang="en-US"/>
              <a:t>Add a footer</a:t>
            </a:r>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1026044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4" name="Footer Placeholder 3"/>
          <p:cNvSpPr>
            <a:spLocks noGrp="1"/>
          </p:cNvSpPr>
          <p:nvPr>
            <p:ph type="ftr" sz="quarter" idx="11"/>
          </p:nvPr>
        </p:nvSpPr>
        <p:spPr/>
        <p:txBody>
          <a:bodyPr/>
          <a:lstStyle/>
          <a:p>
            <a:r>
              <a:rPr lang="en-US"/>
              <a:t>Add a footer</a:t>
            </a:r>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24397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Add a footer</a:t>
            </a:r>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925715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49BF3EA-1A78-4F07-BDC0-C8A1BD461199}" type="datetimeFigureOut">
              <a:rPr lang="en-US" smtClean="0"/>
              <a:t>10/19/2022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Add a footer</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5997973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49BF3EA-1A78-4F07-BDC0-C8A1BD461199}" type="datetimeFigureOut">
              <a:rPr lang="en-US" smtClean="0"/>
              <a:t>10/19/2022</a:t>
            </a:fld>
            <a:endParaRPr lang="en-US" dirty="0"/>
          </a:p>
        </p:txBody>
      </p:sp>
      <p:sp>
        <p:nvSpPr>
          <p:cNvPr id="6" name="Footer Placeholder 5"/>
          <p:cNvSpPr>
            <a:spLocks noGrp="1"/>
          </p:cNvSpPr>
          <p:nvPr>
            <p:ph type="ftr" sz="quarter" idx="11"/>
          </p:nvPr>
        </p:nvSpPr>
        <p:spPr/>
        <p:txBody>
          <a:bodyPr/>
          <a:lstStyle/>
          <a:p>
            <a:r>
              <a:rPr lang="en-US"/>
              <a:t>Add a footer</a:t>
            </a:r>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7679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49BF3EA-1A78-4F07-BDC0-C8A1BD461199}" type="datetimeFigureOut">
              <a:rPr lang="en-US" smtClean="0"/>
              <a:t>10/19/2022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Add a footer</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01CF334-2D5C-4859-84A6-CA7E6E43FAEB}"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1037190"/>
      </p:ext>
    </p:extLst>
  </p:cSld>
  <p:clrMap bg1="lt1" tx1="dk1" bg2="lt2" tx2="dk2" accent1="accent1" accent2="accent2" accent3="accent3" accent4="accent4" accent5="accent5" accent6="accent6" hlink="hlink" folHlink="folHlink"/>
  <p:sldLayoutIdLst>
    <p:sldLayoutId id="2147483994"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kmoosh3@gmail.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759D49B-3A9F-4168-B65D-25618F1BA35F}"/>
              </a:ext>
            </a:extLst>
          </p:cNvPr>
          <p:cNvSpPr>
            <a:spLocks noGrp="1"/>
          </p:cNvSpPr>
          <p:nvPr>
            <p:ph type="title"/>
          </p:nvPr>
        </p:nvSpPr>
        <p:spPr>
          <a:xfrm>
            <a:off x="4467811" y="834511"/>
            <a:ext cx="7383424" cy="4003319"/>
          </a:xfrm>
        </p:spPr>
        <p:txBody>
          <a:bodyPr vert="horz" lIns="91440" tIns="45720" rIns="91440" bIns="45720" rtlCol="0" anchor="t">
            <a:normAutofit/>
          </a:bodyPr>
          <a:lstStyle/>
          <a:p>
            <a:r>
              <a:rPr lang="en-US" sz="7000" dirty="0">
                <a:solidFill>
                  <a:srgbClr val="00297A"/>
                </a:solidFill>
                <a:latin typeface="Antique Olive Roman"/>
              </a:rPr>
              <a:t>Girls Hockey</a:t>
            </a:r>
            <a:br>
              <a:rPr lang="en-US" sz="7000" dirty="0">
                <a:solidFill>
                  <a:srgbClr val="00297A"/>
                </a:solidFill>
                <a:latin typeface="Antique Olive Roman"/>
              </a:rPr>
            </a:br>
            <a:r>
              <a:rPr lang="en-US" sz="4400" dirty="0">
                <a:solidFill>
                  <a:srgbClr val="00297A"/>
                </a:solidFill>
                <a:latin typeface="Antique Olive Roman"/>
              </a:rPr>
              <a:t>Concussion and Brain Health</a:t>
            </a:r>
            <a:br>
              <a:rPr lang="en-US" sz="7000" dirty="0">
                <a:solidFill>
                  <a:srgbClr val="00297A"/>
                </a:solidFill>
                <a:latin typeface="+mn-lt"/>
              </a:rPr>
            </a:br>
            <a:br>
              <a:rPr lang="en-US" sz="1100" dirty="0">
                <a:solidFill>
                  <a:srgbClr val="00297A"/>
                </a:solidFill>
                <a:latin typeface="+mn-lt"/>
              </a:rPr>
            </a:br>
            <a:br>
              <a:rPr lang="en-US" sz="1100" dirty="0">
                <a:solidFill>
                  <a:srgbClr val="00297A"/>
                </a:solidFill>
                <a:latin typeface="+mn-lt"/>
              </a:rPr>
            </a:br>
            <a:br>
              <a:rPr lang="en-US" sz="1100" dirty="0">
                <a:solidFill>
                  <a:srgbClr val="00297A"/>
                </a:solidFill>
                <a:latin typeface="+mn-lt"/>
              </a:rPr>
            </a:br>
            <a:br>
              <a:rPr lang="en-US" sz="1100" dirty="0">
                <a:solidFill>
                  <a:srgbClr val="00297A"/>
                </a:solidFill>
                <a:latin typeface="+mn-lt"/>
              </a:rPr>
            </a:br>
            <a:br>
              <a:rPr lang="en-US" sz="2400" dirty="0">
                <a:solidFill>
                  <a:srgbClr val="00297A"/>
                </a:solidFill>
                <a:latin typeface="+mn-lt"/>
              </a:rPr>
            </a:br>
            <a:r>
              <a:rPr lang="en-US" sz="2800" dirty="0">
                <a:solidFill>
                  <a:srgbClr val="00297A"/>
                </a:solidFill>
                <a:latin typeface="+mn-lt"/>
              </a:rPr>
              <a:t>Kimi Smith </a:t>
            </a:r>
            <a:br>
              <a:rPr lang="en-US" sz="2400" dirty="0">
                <a:solidFill>
                  <a:srgbClr val="00297A"/>
                </a:solidFill>
                <a:latin typeface="+mn-lt"/>
              </a:rPr>
            </a:br>
            <a:br>
              <a:rPr lang="en-US" sz="2000" dirty="0">
                <a:solidFill>
                  <a:srgbClr val="00297A"/>
                </a:solidFill>
                <a:latin typeface="+mn-lt"/>
              </a:rPr>
            </a:br>
            <a:r>
              <a:rPr lang="en-US" sz="2000" dirty="0">
                <a:solidFill>
                  <a:srgbClr val="00297A"/>
                </a:solidFill>
                <a:latin typeface="+mn-lt"/>
              </a:rPr>
              <a:t>Girls Hockey Committee Member</a:t>
            </a:r>
            <a:br>
              <a:rPr lang="en-US" sz="2000" dirty="0">
                <a:solidFill>
                  <a:srgbClr val="00297A"/>
                </a:solidFill>
                <a:latin typeface="+mn-lt"/>
              </a:rPr>
            </a:br>
            <a:r>
              <a:rPr lang="en-US" sz="2000" dirty="0">
                <a:solidFill>
                  <a:srgbClr val="00297A"/>
                </a:solidFill>
                <a:latin typeface="+mn-lt"/>
              </a:rPr>
              <a:t>Glenview Stars 10U</a:t>
            </a:r>
            <a:br>
              <a:rPr lang="en-US" sz="2000" dirty="0">
                <a:solidFill>
                  <a:srgbClr val="00297A"/>
                </a:solidFill>
                <a:latin typeface="+mn-lt"/>
              </a:rPr>
            </a:br>
            <a:r>
              <a:rPr lang="en-US" sz="2000" dirty="0">
                <a:solidFill>
                  <a:srgbClr val="00297A"/>
                </a:solidFill>
                <a:latin typeface="+mn-lt"/>
              </a:rPr>
              <a:t>Doctor of Physical Therapy, Concussion Certified Specialist </a:t>
            </a:r>
            <a:endParaRPr lang="en-US" sz="2000" dirty="0">
              <a:solidFill>
                <a:schemeClr val="tx1"/>
              </a:solidFill>
              <a:latin typeface="Antique Olive Roman"/>
              <a:cs typeface="Calibri" panose="020F0502020204030204" pitchFamily="34" charset="0"/>
            </a:endParaRPr>
          </a:p>
        </p:txBody>
      </p:sp>
      <p:sp>
        <p:nvSpPr>
          <p:cNvPr id="5" name="TextBox 4">
            <a:extLst>
              <a:ext uri="{FF2B5EF4-FFF2-40B4-BE49-F238E27FC236}">
                <a16:creationId xmlns:a16="http://schemas.microsoft.com/office/drawing/2014/main" id="{E0FD8E50-1BA2-4EB1-8663-D049C966A955}"/>
              </a:ext>
            </a:extLst>
          </p:cNvPr>
          <p:cNvSpPr txBox="1"/>
          <p:nvPr/>
        </p:nvSpPr>
        <p:spPr>
          <a:xfrm>
            <a:off x="1207658" y="5425329"/>
            <a:ext cx="9875520" cy="584775"/>
          </a:xfrm>
          <a:prstGeom prst="rect">
            <a:avLst/>
          </a:prstGeom>
          <a:noFill/>
        </p:spPr>
        <p:txBody>
          <a:bodyPr wrap="square" rtlCol="0">
            <a:spAutoFit/>
          </a:bodyPr>
          <a:lstStyle/>
          <a:p>
            <a:pPr algn="ctr"/>
            <a:r>
              <a:rPr lang="en-US" sz="3200" b="1" dirty="0">
                <a:latin typeface="Antique Olive Roman"/>
                <a:cs typeface="Calibri" panose="020F0502020204030204" pitchFamily="34" charset="0"/>
              </a:rPr>
              <a:t>2022-2023 Girls Committee Educational Tutorials</a:t>
            </a:r>
          </a:p>
        </p:txBody>
      </p:sp>
      <p:sp>
        <p:nvSpPr>
          <p:cNvPr id="4" name="Rectangle 3"/>
          <p:cNvSpPr/>
          <p:nvPr/>
        </p:nvSpPr>
        <p:spPr>
          <a:xfrm>
            <a:off x="4467811" y="2643182"/>
            <a:ext cx="5958058" cy="45719"/>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41F1A19F-CB63-B5A3-11E4-4C02AF136B9C}"/>
              </a:ext>
            </a:extLst>
          </p:cNvPr>
          <p:cNvPicPr>
            <a:picLocks noChangeAspect="1"/>
          </p:cNvPicPr>
          <p:nvPr/>
        </p:nvPicPr>
        <p:blipFill>
          <a:blip r:embed="rId2"/>
          <a:stretch>
            <a:fillRect/>
          </a:stretch>
        </p:blipFill>
        <p:spPr>
          <a:xfrm>
            <a:off x="809468" y="959373"/>
            <a:ext cx="2803161" cy="3878457"/>
          </a:xfrm>
          <a:prstGeom prst="rect">
            <a:avLst/>
          </a:prstGeom>
        </p:spPr>
      </p:pic>
    </p:spTree>
    <p:extLst>
      <p:ext uri="{BB962C8B-B14F-4D97-AF65-F5344CB8AC3E}">
        <p14:creationId xmlns:p14="http://schemas.microsoft.com/office/powerpoint/2010/main" val="27913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8" y="286798"/>
            <a:ext cx="9609445" cy="1004674"/>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Lingering Symptoms</a:t>
            </a:r>
          </a:p>
        </p:txBody>
      </p:sp>
      <p:sp>
        <p:nvSpPr>
          <p:cNvPr id="4" name="Content Placeholder 3"/>
          <p:cNvSpPr>
            <a:spLocks noGrp="1"/>
          </p:cNvSpPr>
          <p:nvPr>
            <p:ph sz="half" idx="1"/>
          </p:nvPr>
        </p:nvSpPr>
        <p:spPr>
          <a:xfrm>
            <a:off x="1089776" y="1926046"/>
            <a:ext cx="9894566" cy="3951068"/>
          </a:xfrm>
        </p:spPr>
        <p:txBody>
          <a:bodyPr>
            <a:noAutofit/>
          </a:bodyPr>
          <a:lstStyle/>
          <a:p>
            <a:pPr>
              <a:buFont typeface="Wingdings" panose="05000000000000000000" pitchFamily="2" charset="2"/>
              <a:buChar char="q"/>
            </a:pPr>
            <a:r>
              <a:rPr lang="en-US" sz="2400" dirty="0">
                <a:solidFill>
                  <a:schemeClr val="tx1"/>
                </a:solidFill>
              </a:rPr>
              <a:t>Not getting better with gradual exposure to normal activity</a:t>
            </a:r>
          </a:p>
          <a:p>
            <a:pPr>
              <a:buFont typeface="Wingdings" panose="05000000000000000000" pitchFamily="2" charset="2"/>
              <a:buChar char="q"/>
            </a:pPr>
            <a:r>
              <a:rPr lang="en-US" sz="2400" dirty="0">
                <a:solidFill>
                  <a:schemeClr val="tx1"/>
                </a:solidFill>
              </a:rPr>
              <a:t>Therapy is usually warranted</a:t>
            </a:r>
          </a:p>
          <a:p>
            <a:pPr lvl="1">
              <a:buFont typeface="Wingdings" panose="05000000000000000000" pitchFamily="2" charset="2"/>
              <a:buChar char="q"/>
            </a:pPr>
            <a:r>
              <a:rPr lang="en-US" sz="2200" dirty="0">
                <a:solidFill>
                  <a:schemeClr val="tx1"/>
                </a:solidFill>
              </a:rPr>
              <a:t>Neck</a:t>
            </a:r>
          </a:p>
          <a:p>
            <a:pPr lvl="1">
              <a:buFont typeface="Wingdings" panose="05000000000000000000" pitchFamily="2" charset="2"/>
              <a:buChar char="q"/>
            </a:pPr>
            <a:r>
              <a:rPr lang="en-US" sz="2200" dirty="0">
                <a:solidFill>
                  <a:schemeClr val="tx1"/>
                </a:solidFill>
              </a:rPr>
              <a:t>Oculomotor</a:t>
            </a:r>
          </a:p>
          <a:p>
            <a:pPr lvl="1">
              <a:buFont typeface="Wingdings" panose="05000000000000000000" pitchFamily="2" charset="2"/>
              <a:buChar char="q"/>
            </a:pPr>
            <a:r>
              <a:rPr lang="en-US" sz="2200" dirty="0">
                <a:solidFill>
                  <a:schemeClr val="tx1"/>
                </a:solidFill>
              </a:rPr>
              <a:t>Vestibular</a:t>
            </a:r>
          </a:p>
          <a:p>
            <a:pPr lvl="1">
              <a:buFont typeface="Wingdings" panose="05000000000000000000" pitchFamily="2" charset="2"/>
              <a:buChar char="q"/>
            </a:pPr>
            <a:r>
              <a:rPr lang="en-US" sz="2200" dirty="0">
                <a:solidFill>
                  <a:schemeClr val="tx1"/>
                </a:solidFill>
              </a:rPr>
              <a:t>Exertional</a:t>
            </a:r>
          </a:p>
          <a:p>
            <a:pPr lvl="1">
              <a:buFont typeface="Wingdings" panose="05000000000000000000" pitchFamily="2" charset="2"/>
              <a:buChar char="q"/>
            </a:pPr>
            <a:r>
              <a:rPr lang="en-US" sz="2200" dirty="0">
                <a:solidFill>
                  <a:schemeClr val="tx1"/>
                </a:solidFill>
              </a:rPr>
              <a:t>Behavioral</a:t>
            </a:r>
          </a:p>
          <a:p>
            <a:pPr lvl="1">
              <a:buFont typeface="Wingdings" panose="05000000000000000000" pitchFamily="2" charset="2"/>
              <a:buChar char="q"/>
            </a:pPr>
            <a:r>
              <a:rPr lang="en-US" sz="2200" dirty="0">
                <a:solidFill>
                  <a:schemeClr val="tx1"/>
                </a:solidFill>
              </a:rPr>
              <a:t>Cognitive</a:t>
            </a:r>
          </a:p>
          <a:p>
            <a:pPr lvl="1">
              <a:buFont typeface="Wingdings" panose="05000000000000000000" pitchFamily="2" charset="2"/>
              <a:buChar char="q"/>
            </a:pPr>
            <a:r>
              <a:rPr lang="en-US" sz="2200" dirty="0">
                <a:solidFill>
                  <a:schemeClr val="tx1"/>
                </a:solidFill>
              </a:rPr>
              <a:t>RTP assistance</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4147672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6" y="359090"/>
            <a:ext cx="9609445" cy="1119754"/>
          </a:xfrm>
        </p:spPr>
        <p:txBody>
          <a:bodyPr>
            <a:normAutofit fontScale="90000"/>
          </a:bodyPr>
          <a:lstStyle/>
          <a:p>
            <a:pPr algn="ctr"/>
            <a:r>
              <a:rPr lang="en-US" b="1" dirty="0">
                <a:solidFill>
                  <a:srgbClr val="002060"/>
                </a:solidFill>
                <a:latin typeface="Calibri" panose="020F0502020204030204" pitchFamily="34" charset="0"/>
                <a:cs typeface="Calibri" panose="020F0502020204030204" pitchFamily="34" charset="0"/>
              </a:rPr>
              <a:t>What is baseline testing and what does it mean? </a:t>
            </a:r>
          </a:p>
        </p:txBody>
      </p:sp>
      <p:sp>
        <p:nvSpPr>
          <p:cNvPr id="4" name="Content Placeholder 3"/>
          <p:cNvSpPr>
            <a:spLocks noGrp="1"/>
          </p:cNvSpPr>
          <p:nvPr>
            <p:ph sz="half" idx="1"/>
          </p:nvPr>
        </p:nvSpPr>
        <p:spPr>
          <a:xfrm>
            <a:off x="1089776" y="1926046"/>
            <a:ext cx="9894566" cy="3951068"/>
          </a:xfrm>
        </p:spPr>
        <p:txBody>
          <a:bodyPr>
            <a:noAutofit/>
          </a:bodyPr>
          <a:lstStyle/>
          <a:p>
            <a:pPr>
              <a:buFont typeface="Wingdings" panose="05000000000000000000" pitchFamily="2" charset="2"/>
              <a:buChar char="q"/>
            </a:pPr>
            <a:r>
              <a:rPr lang="en-US" sz="2400" dirty="0" err="1">
                <a:solidFill>
                  <a:schemeClr val="tx1"/>
                </a:solidFill>
              </a:rPr>
              <a:t>ImPACT</a:t>
            </a:r>
            <a:r>
              <a:rPr lang="en-US" sz="2400" dirty="0">
                <a:solidFill>
                  <a:schemeClr val="tx1"/>
                </a:solidFill>
              </a:rPr>
              <a:t>, $15 offered at some Athletico clinics across the region, ends </a:t>
            </a:r>
            <a:r>
              <a:rPr lang="en-US" sz="2400" b="1" dirty="0">
                <a:solidFill>
                  <a:schemeClr val="tx1"/>
                </a:solidFill>
              </a:rPr>
              <a:t>Nov 1</a:t>
            </a:r>
          </a:p>
          <a:p>
            <a:pPr>
              <a:buFont typeface="Wingdings" panose="05000000000000000000" pitchFamily="2" charset="2"/>
              <a:buChar char="q"/>
            </a:pPr>
            <a:r>
              <a:rPr lang="en-US" sz="2400" dirty="0">
                <a:solidFill>
                  <a:schemeClr val="tx1"/>
                </a:solidFill>
              </a:rPr>
              <a:t>Does NOT diagnose concussions</a:t>
            </a:r>
          </a:p>
          <a:p>
            <a:pPr>
              <a:buFont typeface="Wingdings" panose="05000000000000000000" pitchFamily="2" charset="2"/>
              <a:buChar char="q"/>
            </a:pPr>
            <a:r>
              <a:rPr lang="en-US" sz="2400" dirty="0">
                <a:solidFill>
                  <a:schemeClr val="tx1"/>
                </a:solidFill>
              </a:rPr>
              <a:t>Used as a tool for medical staff when deciding RTP</a:t>
            </a:r>
          </a:p>
          <a:p>
            <a:pPr>
              <a:buFont typeface="Wingdings" panose="05000000000000000000" pitchFamily="2" charset="2"/>
              <a:buChar char="q"/>
            </a:pPr>
            <a:r>
              <a:rPr lang="en-US" sz="2400" dirty="0">
                <a:solidFill>
                  <a:schemeClr val="tx1"/>
                </a:solidFill>
              </a:rPr>
              <a:t>Your team/coach does not need results, just receipt</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1561283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When can my athlete return to play?</a:t>
            </a:r>
          </a:p>
        </p:txBody>
      </p:sp>
      <p:sp>
        <p:nvSpPr>
          <p:cNvPr id="4" name="Content Placeholder 3"/>
          <p:cNvSpPr>
            <a:spLocks noGrp="1"/>
          </p:cNvSpPr>
          <p:nvPr>
            <p:ph sz="half" idx="1"/>
          </p:nvPr>
        </p:nvSpPr>
        <p:spPr>
          <a:xfrm>
            <a:off x="1089776" y="1840089"/>
            <a:ext cx="9894566" cy="4037025"/>
          </a:xfrm>
        </p:spPr>
        <p:txBody>
          <a:bodyPr>
            <a:noAutofit/>
          </a:bodyPr>
          <a:lstStyle/>
          <a:p>
            <a:pPr>
              <a:buFont typeface="Wingdings" panose="05000000000000000000" pitchFamily="2" charset="2"/>
              <a:buChar char="q"/>
            </a:pPr>
            <a:r>
              <a:rPr lang="en-US" sz="2400" dirty="0">
                <a:solidFill>
                  <a:schemeClr val="tx1"/>
                </a:solidFill>
              </a:rPr>
              <a:t>Cleared by a physician, with a written note </a:t>
            </a:r>
            <a:r>
              <a:rPr lang="en-US" sz="2400">
                <a:solidFill>
                  <a:schemeClr val="tx1"/>
                </a:solidFill>
              </a:rPr>
              <a:t>to return</a:t>
            </a:r>
            <a:endParaRPr lang="en-US" sz="2400" dirty="0">
              <a:solidFill>
                <a:schemeClr val="tx1"/>
              </a:solidFill>
            </a:endParaRPr>
          </a:p>
          <a:p>
            <a:pPr>
              <a:buFont typeface="Wingdings" panose="05000000000000000000" pitchFamily="2" charset="2"/>
              <a:buChar char="q"/>
            </a:pPr>
            <a:r>
              <a:rPr lang="en-US" sz="2400" dirty="0">
                <a:solidFill>
                  <a:schemeClr val="tx1"/>
                </a:solidFill>
              </a:rPr>
              <a:t>Graduated RTP by a licensed healthcare professional</a:t>
            </a:r>
          </a:p>
          <a:p>
            <a:pPr>
              <a:buFont typeface="Wingdings" panose="05000000000000000000" pitchFamily="2" charset="2"/>
              <a:buChar char="q"/>
            </a:pPr>
            <a:r>
              <a:rPr lang="en-US" sz="2400" dirty="0">
                <a:solidFill>
                  <a:schemeClr val="tx1"/>
                </a:solidFill>
              </a:rPr>
              <a:t>Athlete may feel fine at rest, but symptoms may be exacerbated with exertion</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2003711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RTP</a:t>
            </a:r>
          </a:p>
        </p:txBody>
      </p:sp>
      <p:pic>
        <p:nvPicPr>
          <p:cNvPr id="6" name="Content Placeholder 5">
            <a:extLst>
              <a:ext uri="{FF2B5EF4-FFF2-40B4-BE49-F238E27FC236}">
                <a16:creationId xmlns:a16="http://schemas.microsoft.com/office/drawing/2014/main" id="{FA19AE2E-6170-4CB5-B2AE-C108D60EAD05}"/>
              </a:ext>
            </a:extLst>
          </p:cNvPr>
          <p:cNvPicPr>
            <a:picLocks noGrp="1" noChangeAspect="1"/>
          </p:cNvPicPr>
          <p:nvPr>
            <p:ph sz="half" idx="1"/>
          </p:nvPr>
        </p:nvPicPr>
        <p:blipFill>
          <a:blip r:embed="rId3"/>
          <a:stretch>
            <a:fillRect/>
          </a:stretch>
        </p:blipFill>
        <p:spPr>
          <a:xfrm>
            <a:off x="897515" y="2208268"/>
            <a:ext cx="10396970" cy="2961162"/>
          </a:xfrm>
        </p:spPr>
      </p:pic>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4"/>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4186346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Who can clear my athlete?</a:t>
            </a:r>
          </a:p>
        </p:txBody>
      </p:sp>
      <p:sp>
        <p:nvSpPr>
          <p:cNvPr id="4" name="Content Placeholder 3"/>
          <p:cNvSpPr>
            <a:spLocks noGrp="1"/>
          </p:cNvSpPr>
          <p:nvPr>
            <p:ph sz="half" idx="1"/>
          </p:nvPr>
        </p:nvSpPr>
        <p:spPr>
          <a:xfrm>
            <a:off x="1089776" y="1926046"/>
            <a:ext cx="9894566" cy="3951068"/>
          </a:xfrm>
        </p:spPr>
        <p:txBody>
          <a:bodyPr>
            <a:noAutofit/>
          </a:bodyPr>
          <a:lstStyle/>
          <a:p>
            <a:pPr>
              <a:buFont typeface="Wingdings" panose="05000000000000000000" pitchFamily="2" charset="2"/>
              <a:buChar char="q"/>
            </a:pPr>
            <a:r>
              <a:rPr lang="en-US" sz="2400" dirty="0">
                <a:solidFill>
                  <a:schemeClr val="tx1"/>
                </a:solidFill>
              </a:rPr>
              <a:t>Under state laws, an MD, NP are the ONLY medical professionals allowed to clear for RTP after diagnosed concussion </a:t>
            </a:r>
          </a:p>
          <a:p>
            <a:pPr>
              <a:buFont typeface="Wingdings" panose="05000000000000000000" pitchFamily="2" charset="2"/>
              <a:buChar char="q"/>
            </a:pPr>
            <a:r>
              <a:rPr lang="en-US" sz="2400" dirty="0">
                <a:solidFill>
                  <a:schemeClr val="tx1"/>
                </a:solidFill>
              </a:rPr>
              <a:t>Athletic Trainer or PT able to guide through RTP protocol</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3176141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Questions?	</a:t>
            </a:r>
          </a:p>
        </p:txBody>
      </p:sp>
      <p:sp>
        <p:nvSpPr>
          <p:cNvPr id="4" name="Content Placeholder 3"/>
          <p:cNvSpPr>
            <a:spLocks noGrp="1"/>
          </p:cNvSpPr>
          <p:nvPr>
            <p:ph sz="half" idx="1"/>
          </p:nvPr>
        </p:nvSpPr>
        <p:spPr>
          <a:xfrm>
            <a:off x="1089776" y="1209485"/>
            <a:ext cx="9894566" cy="4667629"/>
          </a:xfrm>
        </p:spPr>
        <p:txBody>
          <a:bodyPr>
            <a:noAutofit/>
          </a:bodyPr>
          <a:lstStyle/>
          <a:p>
            <a:pPr>
              <a:buFont typeface="Wingdings" panose="05000000000000000000" pitchFamily="2" charset="2"/>
              <a:buChar char="q"/>
            </a:pPr>
            <a:r>
              <a:rPr lang="en-US" sz="2400" dirty="0">
                <a:solidFill>
                  <a:schemeClr val="tx1"/>
                </a:solidFill>
              </a:rPr>
              <a:t>Email: </a:t>
            </a:r>
            <a:r>
              <a:rPr lang="en-US" sz="2400" dirty="0">
                <a:solidFill>
                  <a:schemeClr val="tx1"/>
                </a:solidFill>
                <a:hlinkClick r:id="rId3"/>
              </a:rPr>
              <a:t>kmoosh3@gmail.com</a:t>
            </a:r>
            <a:endParaRPr lang="en-US" sz="2400" dirty="0">
              <a:solidFill>
                <a:schemeClr val="tx1"/>
              </a:solidFill>
            </a:endParaRPr>
          </a:p>
          <a:p>
            <a:pPr>
              <a:buFont typeface="Wingdings" panose="05000000000000000000" pitchFamily="2" charset="2"/>
              <a:buChar char="q"/>
            </a:pPr>
            <a:r>
              <a:rPr lang="en-US" sz="2400" dirty="0">
                <a:solidFill>
                  <a:schemeClr val="tx1"/>
                </a:solidFill>
              </a:rPr>
              <a:t>Cell: 847-334-6402</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4"/>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1045560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2" name="Picture 1"/>
          <p:cNvPicPr>
            <a:picLocks noChangeAspect="1"/>
          </p:cNvPicPr>
          <p:nvPr/>
        </p:nvPicPr>
        <p:blipFill>
          <a:blip r:embed="rId3"/>
          <a:stretch>
            <a:fillRect/>
          </a:stretch>
        </p:blipFill>
        <p:spPr>
          <a:xfrm>
            <a:off x="539829" y="845237"/>
            <a:ext cx="2937010" cy="4303311"/>
          </a:xfrm>
          <a:prstGeom prst="rect">
            <a:avLst/>
          </a:prstGeom>
        </p:spPr>
      </p:pic>
      <p:sp>
        <p:nvSpPr>
          <p:cNvPr id="11" name="Title 1"/>
          <p:cNvSpPr txBox="1">
            <a:spLocks/>
          </p:cNvSpPr>
          <p:nvPr/>
        </p:nvSpPr>
        <p:spPr>
          <a:xfrm>
            <a:off x="4329077" y="4068748"/>
            <a:ext cx="7045375" cy="1325563"/>
          </a:xfrm>
          <a:prstGeom prst="rect">
            <a:avLst/>
          </a:prstGeom>
        </p:spPr>
        <p:txBody>
          <a:bodyPr vert="horz" lIns="91440" tIns="45720" rIns="91440" bIns="45720" rtlCol="0" anchor="b">
            <a:normAutofit fontScale="25000" lnSpcReduction="2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spcBef>
                <a:spcPts val="0"/>
              </a:spcBef>
              <a:spcAft>
                <a:spcPts val="600"/>
              </a:spcAft>
            </a:pPr>
            <a:br>
              <a:rPr lang="en-US" b="1" dirty="0">
                <a:solidFill>
                  <a:srgbClr val="002060"/>
                </a:solidFill>
              </a:rPr>
            </a:br>
            <a:br>
              <a:rPr lang="en-US" b="1" dirty="0">
                <a:solidFill>
                  <a:srgbClr val="002060"/>
                </a:solidFill>
              </a:rPr>
            </a:br>
            <a:br>
              <a:rPr lang="en-US" sz="21600" b="1" dirty="0">
                <a:solidFill>
                  <a:srgbClr val="002060"/>
                </a:solidFill>
                <a:latin typeface="+mn-lt"/>
              </a:rPr>
            </a:br>
            <a:r>
              <a:rPr lang="en-US" sz="28800" b="1" dirty="0">
                <a:solidFill>
                  <a:srgbClr val="002060"/>
                </a:solidFill>
                <a:latin typeface="Antique Olive Roman"/>
              </a:rPr>
              <a:t>AHAI Girls Committee</a:t>
            </a:r>
            <a:br>
              <a:rPr lang="en-US" sz="28800" b="1" dirty="0">
                <a:solidFill>
                  <a:srgbClr val="002060"/>
                </a:solidFill>
                <a:latin typeface="+mn-lt"/>
              </a:rPr>
            </a:br>
            <a:br>
              <a:rPr lang="en-US" sz="21600" b="1" dirty="0">
                <a:solidFill>
                  <a:srgbClr val="002060"/>
                </a:solidFill>
                <a:latin typeface="+mn-lt"/>
              </a:rPr>
            </a:br>
            <a:r>
              <a:rPr lang="en-US" sz="21600" b="1" dirty="0">
                <a:solidFill>
                  <a:srgbClr val="002060"/>
                </a:solidFill>
                <a:latin typeface="+mn-lt"/>
              </a:rPr>
              <a:t>Thank you!</a:t>
            </a:r>
            <a:br>
              <a:rPr lang="en-US" sz="17600" dirty="0">
                <a:solidFill>
                  <a:schemeClr val="tx1"/>
                </a:solidFill>
                <a:latin typeface="Trebuchet MS" panose="020B0603020202020204" pitchFamily="34" charset="0"/>
              </a:rPr>
            </a:br>
            <a:endParaRPr lang="en-US" sz="17600" dirty="0">
              <a:solidFill>
                <a:schemeClr val="tx1"/>
              </a:solidFill>
              <a:latin typeface="Trebuchet MS" panose="020B0603020202020204" pitchFamily="34" charset="0"/>
            </a:endParaRPr>
          </a:p>
        </p:txBody>
      </p:sp>
      <p:sp>
        <p:nvSpPr>
          <p:cNvPr id="4" name="Rectangle 3"/>
          <p:cNvSpPr/>
          <p:nvPr/>
        </p:nvSpPr>
        <p:spPr>
          <a:xfrm>
            <a:off x="3623416" y="427290"/>
            <a:ext cx="68133" cy="5245220"/>
          </a:xfrm>
          <a:prstGeom prst="rect">
            <a:avLst/>
          </a:prstGeom>
          <a:solidFill>
            <a:srgbClr val="00297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97A"/>
              </a:solidFill>
            </a:endParaRPr>
          </a:p>
        </p:txBody>
      </p:sp>
    </p:spTree>
    <p:extLst>
      <p:ext uri="{BB962C8B-B14F-4D97-AF65-F5344CB8AC3E}">
        <p14:creationId xmlns:p14="http://schemas.microsoft.com/office/powerpoint/2010/main" val="619930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Disclosure	</a:t>
            </a:r>
          </a:p>
        </p:txBody>
      </p:sp>
      <p:sp>
        <p:nvSpPr>
          <p:cNvPr id="4" name="Content Placeholder 3"/>
          <p:cNvSpPr>
            <a:spLocks noGrp="1"/>
          </p:cNvSpPr>
          <p:nvPr>
            <p:ph sz="half" idx="1"/>
          </p:nvPr>
        </p:nvSpPr>
        <p:spPr>
          <a:xfrm>
            <a:off x="868679" y="1209487"/>
            <a:ext cx="10084842" cy="4667629"/>
          </a:xfrm>
        </p:spPr>
        <p:txBody>
          <a:bodyPr>
            <a:noAutofit/>
          </a:bodyPr>
          <a:lstStyle/>
          <a:p>
            <a:pPr>
              <a:buFont typeface="Wingdings" panose="05000000000000000000" pitchFamily="2" charset="2"/>
              <a:buChar char="q"/>
            </a:pPr>
            <a:r>
              <a:rPr lang="en-US" sz="2400" dirty="0">
                <a:solidFill>
                  <a:schemeClr val="tx1"/>
                </a:solidFill>
              </a:rPr>
              <a:t>I am a Certified Vestibular and Concussion Specialist</a:t>
            </a:r>
          </a:p>
          <a:p>
            <a:pPr>
              <a:buFont typeface="Wingdings" panose="05000000000000000000" pitchFamily="2" charset="2"/>
              <a:buChar char="q"/>
            </a:pPr>
            <a:r>
              <a:rPr lang="en-US" sz="2400" dirty="0">
                <a:solidFill>
                  <a:schemeClr val="tx1"/>
                </a:solidFill>
              </a:rPr>
              <a:t>Athletico Physical Therapy: I treat at the Niles/Northwest Chicago on Touhy Ave</a:t>
            </a:r>
          </a:p>
          <a:p>
            <a:pPr lvl="1">
              <a:buFont typeface="Wingdings" panose="05000000000000000000" pitchFamily="2" charset="2"/>
              <a:buChar char="q"/>
            </a:pPr>
            <a:r>
              <a:rPr lang="en-US" sz="2200" dirty="0">
                <a:solidFill>
                  <a:schemeClr val="tx1"/>
                </a:solidFill>
              </a:rPr>
              <a:t>IL Regional Concussion Coordinator</a:t>
            </a:r>
          </a:p>
          <a:p>
            <a:pPr lvl="1">
              <a:buFont typeface="Wingdings" panose="05000000000000000000" pitchFamily="2" charset="2"/>
              <a:buChar char="q"/>
            </a:pPr>
            <a:r>
              <a:rPr lang="en-US" sz="2200" dirty="0">
                <a:solidFill>
                  <a:schemeClr val="tx1"/>
                </a:solidFill>
              </a:rPr>
              <a:t>Manage Baseline Testing Services for Athletico</a:t>
            </a:r>
          </a:p>
          <a:p>
            <a:pPr>
              <a:buFont typeface="Wingdings" panose="05000000000000000000" pitchFamily="2" charset="2"/>
              <a:buChar char="q"/>
            </a:pPr>
            <a:r>
              <a:rPr lang="en-US" sz="2400" dirty="0">
                <a:solidFill>
                  <a:schemeClr val="tx1"/>
                </a:solidFill>
              </a:rPr>
              <a:t>Concussion Consultant: consult and act as liaison at Collegiate level, specializing in RTP (return to play)</a:t>
            </a:r>
          </a:p>
          <a:p>
            <a:pPr>
              <a:buFont typeface="Wingdings" panose="05000000000000000000" pitchFamily="2" charset="2"/>
              <a:buChar char="q"/>
            </a:pPr>
            <a:r>
              <a:rPr lang="en-US" sz="2400" dirty="0">
                <a:solidFill>
                  <a:schemeClr val="tx1"/>
                </a:solidFill>
              </a:rPr>
              <a:t>Teach Concussion and RTP courses across the organization on proper management </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1576425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Objectives	</a:t>
            </a:r>
          </a:p>
        </p:txBody>
      </p:sp>
      <p:sp>
        <p:nvSpPr>
          <p:cNvPr id="4" name="Content Placeholder 3"/>
          <p:cNvSpPr>
            <a:spLocks noGrp="1"/>
          </p:cNvSpPr>
          <p:nvPr>
            <p:ph sz="half" idx="1"/>
          </p:nvPr>
        </p:nvSpPr>
        <p:spPr>
          <a:xfrm>
            <a:off x="1089776" y="1209485"/>
            <a:ext cx="9894566" cy="4667629"/>
          </a:xfrm>
        </p:spPr>
        <p:txBody>
          <a:bodyPr>
            <a:noAutofit/>
          </a:bodyPr>
          <a:lstStyle/>
          <a:p>
            <a:pPr>
              <a:buFont typeface="Wingdings" panose="05000000000000000000" pitchFamily="2" charset="2"/>
              <a:buChar char="q"/>
            </a:pPr>
            <a:r>
              <a:rPr lang="en-US" sz="2400" dirty="0">
                <a:solidFill>
                  <a:schemeClr val="tx1"/>
                </a:solidFill>
              </a:rPr>
              <a:t>Recognize signs and symptoms of a concussion</a:t>
            </a:r>
          </a:p>
          <a:p>
            <a:pPr>
              <a:buFont typeface="Wingdings" panose="05000000000000000000" pitchFamily="2" charset="2"/>
              <a:buChar char="q"/>
            </a:pPr>
            <a:r>
              <a:rPr lang="en-US" sz="2400" dirty="0">
                <a:solidFill>
                  <a:schemeClr val="tx1"/>
                </a:solidFill>
              </a:rPr>
              <a:t>Understand recommended next steps after concussion</a:t>
            </a:r>
          </a:p>
          <a:p>
            <a:pPr>
              <a:buFont typeface="Wingdings" panose="05000000000000000000" pitchFamily="2" charset="2"/>
              <a:buChar char="q"/>
            </a:pPr>
            <a:r>
              <a:rPr lang="en-US" sz="2400" dirty="0">
                <a:solidFill>
                  <a:schemeClr val="tx1"/>
                </a:solidFill>
              </a:rPr>
              <a:t>Have awareness on what role you play in the athlete’s recovery process</a:t>
            </a:r>
          </a:p>
          <a:p>
            <a:pPr>
              <a:buFont typeface="Wingdings" panose="05000000000000000000" pitchFamily="2" charset="2"/>
              <a:buChar char="q"/>
            </a:pPr>
            <a:r>
              <a:rPr lang="en-US" sz="2400" dirty="0">
                <a:solidFill>
                  <a:schemeClr val="tx1"/>
                </a:solidFill>
              </a:rPr>
              <a:t>Learn when to seek additional advice</a:t>
            </a:r>
          </a:p>
          <a:p>
            <a:pPr>
              <a:buFont typeface="Wingdings" panose="05000000000000000000" pitchFamily="2" charset="2"/>
              <a:buChar char="q"/>
            </a:pPr>
            <a:r>
              <a:rPr lang="en-US" sz="2400" dirty="0">
                <a:solidFill>
                  <a:schemeClr val="tx1"/>
                </a:solidFill>
              </a:rPr>
              <a:t>Gain awareness on resources available </a:t>
            </a:r>
          </a:p>
          <a:p>
            <a:pPr>
              <a:buFont typeface="Wingdings" panose="05000000000000000000" pitchFamily="2" charset="2"/>
              <a:buChar char="q"/>
            </a:pPr>
            <a:endParaRPr lang="en-US" sz="2400" dirty="0">
              <a:solidFill>
                <a:schemeClr val="tx1"/>
              </a:solidFill>
            </a:endParaRP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394585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4490D0-3672-446A-AC12-B4830333BDD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39CB82C2-DF65-4EC1-8280-F201D50F57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7" name="Straight Connector 36">
            <a:extLst>
              <a:ext uri="{FF2B5EF4-FFF2-40B4-BE49-F238E27FC236}">
                <a16:creationId xmlns:a16="http://schemas.microsoft.com/office/drawing/2014/main" id="{7E1D4427-852B-4B37-8E76-0E9F1810BA2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9" name="Rectangle 38">
            <a:extLst>
              <a:ext uri="{FF2B5EF4-FFF2-40B4-BE49-F238E27FC236}">
                <a16:creationId xmlns:a16="http://schemas.microsoft.com/office/drawing/2014/main" id="{EB1836F0-F9E0-4D93-9BDD-7EEC6EA05F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B670E93-2F53-48FC-AB6C-E99E22D17F3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a:extLst>
              <a:ext uri="{FF2B5EF4-FFF2-40B4-BE49-F238E27FC236}">
                <a16:creationId xmlns:a16="http://schemas.microsoft.com/office/drawing/2014/main" id="{6D2F28D1-82F9-40FE-935C-85ECF7660D2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What is a concussion? </a:t>
            </a:r>
          </a:p>
        </p:txBody>
      </p:sp>
      <p:sp>
        <p:nvSpPr>
          <p:cNvPr id="4" name="Content Placeholder 3"/>
          <p:cNvSpPr>
            <a:spLocks noGrp="1"/>
          </p:cNvSpPr>
          <p:nvPr>
            <p:ph sz="half" idx="1"/>
          </p:nvPr>
        </p:nvSpPr>
        <p:spPr>
          <a:xfrm>
            <a:off x="1089776" y="1209485"/>
            <a:ext cx="9894566" cy="4667629"/>
          </a:xfrm>
        </p:spPr>
        <p:txBody>
          <a:bodyPr>
            <a:noAutofit/>
          </a:bodyPr>
          <a:lstStyle/>
          <a:p>
            <a:pPr>
              <a:buFont typeface="Wingdings" panose="05000000000000000000" pitchFamily="2" charset="2"/>
              <a:buChar char="q"/>
            </a:pPr>
            <a:r>
              <a:rPr lang="en-US" sz="2400" dirty="0">
                <a:solidFill>
                  <a:schemeClr val="tx1"/>
                </a:solidFill>
              </a:rPr>
              <a:t>Brain as an egg</a:t>
            </a:r>
          </a:p>
          <a:p>
            <a:pPr>
              <a:buFont typeface="Wingdings" panose="05000000000000000000" pitchFamily="2" charset="2"/>
              <a:buChar char="q"/>
            </a:pPr>
            <a:r>
              <a:rPr lang="en-US" sz="2400" dirty="0" err="1">
                <a:solidFill>
                  <a:schemeClr val="tx1"/>
                </a:solidFill>
              </a:rPr>
              <a:t>mTBI</a:t>
            </a:r>
            <a:endParaRPr lang="en-US" sz="2400" dirty="0">
              <a:solidFill>
                <a:schemeClr val="tx1"/>
              </a:solidFill>
            </a:endParaRPr>
          </a:p>
          <a:p>
            <a:pPr>
              <a:buFont typeface="Wingdings" panose="05000000000000000000" pitchFamily="2" charset="2"/>
              <a:buChar char="q"/>
            </a:pPr>
            <a:r>
              <a:rPr lang="en-US" sz="2400" dirty="0">
                <a:solidFill>
                  <a:schemeClr val="tx1"/>
                </a:solidFill>
              </a:rPr>
              <a:t>Complex pathophysiological process</a:t>
            </a:r>
          </a:p>
          <a:p>
            <a:pPr>
              <a:buFont typeface="Wingdings" panose="05000000000000000000" pitchFamily="2" charset="2"/>
              <a:buChar char="q"/>
            </a:pPr>
            <a:r>
              <a:rPr lang="en-US" sz="2400" dirty="0">
                <a:solidFill>
                  <a:schemeClr val="tx1"/>
                </a:solidFill>
              </a:rPr>
              <a:t>Trauma induced</a:t>
            </a:r>
          </a:p>
          <a:p>
            <a:pPr>
              <a:buFont typeface="Wingdings" panose="05000000000000000000" pitchFamily="2" charset="2"/>
              <a:buChar char="q"/>
            </a:pPr>
            <a:r>
              <a:rPr lang="en-US" sz="2400" dirty="0">
                <a:solidFill>
                  <a:schemeClr val="tx1"/>
                </a:solidFill>
              </a:rPr>
              <a:t>Change in mental status</a:t>
            </a:r>
          </a:p>
          <a:p>
            <a:pPr>
              <a:buFont typeface="Wingdings" panose="05000000000000000000" pitchFamily="2" charset="2"/>
              <a:buChar char="q"/>
            </a:pPr>
            <a:r>
              <a:rPr lang="en-US" sz="2400" dirty="0">
                <a:solidFill>
                  <a:schemeClr val="tx1"/>
                </a:solidFill>
              </a:rPr>
              <a:t>Symptoms may be subtle</a:t>
            </a:r>
          </a:p>
          <a:p>
            <a:pPr>
              <a:buFont typeface="Wingdings" panose="05000000000000000000" pitchFamily="2" charset="2"/>
              <a:buChar char="q"/>
            </a:pPr>
            <a:r>
              <a:rPr lang="en-US" sz="2400" dirty="0">
                <a:solidFill>
                  <a:schemeClr val="tx1"/>
                </a:solidFill>
              </a:rPr>
              <a:t>Some symptoms may not surface until 24-48 hours after</a:t>
            </a:r>
          </a:p>
          <a:p>
            <a:pPr>
              <a:buFont typeface="Wingdings" panose="05000000000000000000" pitchFamily="2" charset="2"/>
              <a:buChar char="q"/>
            </a:pPr>
            <a:r>
              <a:rPr lang="en-US" sz="2400" dirty="0">
                <a:solidFill>
                  <a:schemeClr val="tx1"/>
                </a:solidFill>
              </a:rPr>
              <a:t>Recovery from a concussion is different for everyone</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2287682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8" y="286798"/>
            <a:ext cx="9609445" cy="1004674"/>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Myths</a:t>
            </a:r>
          </a:p>
        </p:txBody>
      </p:sp>
      <p:sp>
        <p:nvSpPr>
          <p:cNvPr id="4" name="Content Placeholder 3"/>
          <p:cNvSpPr>
            <a:spLocks noGrp="1"/>
          </p:cNvSpPr>
          <p:nvPr>
            <p:ph sz="half" idx="1"/>
          </p:nvPr>
        </p:nvSpPr>
        <p:spPr>
          <a:xfrm>
            <a:off x="1089776" y="1926046"/>
            <a:ext cx="9894566" cy="3951068"/>
          </a:xfrm>
        </p:spPr>
        <p:txBody>
          <a:bodyPr>
            <a:noAutofit/>
          </a:bodyPr>
          <a:lstStyle/>
          <a:p>
            <a:pPr>
              <a:buFont typeface="Wingdings" panose="05000000000000000000" pitchFamily="2" charset="2"/>
              <a:buChar char="q"/>
            </a:pPr>
            <a:r>
              <a:rPr lang="en-US" sz="2400" dirty="0">
                <a:solidFill>
                  <a:schemeClr val="tx1"/>
                </a:solidFill>
              </a:rPr>
              <a:t>You have to have loss of consciousness</a:t>
            </a:r>
          </a:p>
          <a:p>
            <a:pPr>
              <a:buFont typeface="Wingdings" panose="05000000000000000000" pitchFamily="2" charset="2"/>
              <a:buChar char="q"/>
            </a:pPr>
            <a:r>
              <a:rPr lang="en-US" sz="2400" dirty="0">
                <a:solidFill>
                  <a:schemeClr val="tx1"/>
                </a:solidFill>
              </a:rPr>
              <a:t>Only a result of a direct blow to the head</a:t>
            </a:r>
          </a:p>
          <a:p>
            <a:pPr>
              <a:buFont typeface="Wingdings" panose="05000000000000000000" pitchFamily="2" charset="2"/>
              <a:buChar char="q"/>
            </a:pPr>
            <a:r>
              <a:rPr lang="en-US" sz="2400" dirty="0">
                <a:solidFill>
                  <a:schemeClr val="tx1"/>
                </a:solidFill>
              </a:rPr>
              <a:t>You need to check pupils with a flashlight</a:t>
            </a:r>
          </a:p>
          <a:p>
            <a:pPr>
              <a:buFont typeface="Wingdings" panose="05000000000000000000" pitchFamily="2" charset="2"/>
              <a:buChar char="q"/>
            </a:pPr>
            <a:r>
              <a:rPr lang="en-US" sz="2400" dirty="0">
                <a:solidFill>
                  <a:schemeClr val="tx1"/>
                </a:solidFill>
              </a:rPr>
              <a:t>A concussion will show up on an MRI</a:t>
            </a:r>
          </a:p>
          <a:p>
            <a:pPr>
              <a:buFont typeface="Wingdings" panose="05000000000000000000" pitchFamily="2" charset="2"/>
              <a:buChar char="q"/>
            </a:pPr>
            <a:r>
              <a:rPr lang="en-US" sz="2400" dirty="0">
                <a:solidFill>
                  <a:schemeClr val="tx1"/>
                </a:solidFill>
              </a:rPr>
              <a:t>3 concussions and you’re retired</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864809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Signs and Symptoms</a:t>
            </a:r>
          </a:p>
        </p:txBody>
      </p:sp>
      <p:sp>
        <p:nvSpPr>
          <p:cNvPr id="4" name="Content Placeholder 3"/>
          <p:cNvSpPr>
            <a:spLocks noGrp="1"/>
          </p:cNvSpPr>
          <p:nvPr>
            <p:ph sz="half" idx="1"/>
          </p:nvPr>
        </p:nvSpPr>
        <p:spPr>
          <a:xfrm>
            <a:off x="868679" y="1828799"/>
            <a:ext cx="10115663" cy="4422371"/>
          </a:xfrm>
        </p:spPr>
        <p:txBody>
          <a:bodyPr numCol="2">
            <a:noAutofit/>
          </a:bodyPr>
          <a:lstStyle/>
          <a:p>
            <a:pPr>
              <a:buFont typeface="Wingdings" panose="05000000000000000000" pitchFamily="2" charset="2"/>
              <a:buChar char="q"/>
            </a:pPr>
            <a:r>
              <a:rPr lang="en-US" sz="2400" dirty="0">
                <a:solidFill>
                  <a:schemeClr val="tx1"/>
                </a:solidFill>
              </a:rPr>
              <a:t>Symptoms:</a:t>
            </a:r>
          </a:p>
          <a:p>
            <a:pPr lvl="1">
              <a:buFont typeface="Wingdings" panose="05000000000000000000" pitchFamily="2" charset="2"/>
              <a:buChar char="q"/>
            </a:pPr>
            <a:r>
              <a:rPr lang="en-US" sz="2200" dirty="0">
                <a:solidFill>
                  <a:schemeClr val="tx1"/>
                </a:solidFill>
              </a:rPr>
              <a:t>Headache</a:t>
            </a:r>
          </a:p>
          <a:p>
            <a:pPr lvl="1">
              <a:buFont typeface="Wingdings" panose="05000000000000000000" pitchFamily="2" charset="2"/>
              <a:buChar char="q"/>
            </a:pPr>
            <a:r>
              <a:rPr lang="en-US" sz="2200" dirty="0">
                <a:solidFill>
                  <a:schemeClr val="tx1"/>
                </a:solidFill>
              </a:rPr>
              <a:t>Dizziness</a:t>
            </a:r>
          </a:p>
          <a:p>
            <a:pPr lvl="1">
              <a:buFont typeface="Wingdings" panose="05000000000000000000" pitchFamily="2" charset="2"/>
              <a:buChar char="q"/>
            </a:pPr>
            <a:r>
              <a:rPr lang="en-US" sz="2200" dirty="0">
                <a:solidFill>
                  <a:schemeClr val="tx1"/>
                </a:solidFill>
              </a:rPr>
              <a:t>Blurred Vision</a:t>
            </a:r>
          </a:p>
          <a:p>
            <a:pPr lvl="1">
              <a:buFont typeface="Wingdings" panose="05000000000000000000" pitchFamily="2" charset="2"/>
              <a:buChar char="q"/>
            </a:pPr>
            <a:r>
              <a:rPr lang="en-US" sz="2200" dirty="0">
                <a:solidFill>
                  <a:schemeClr val="tx1"/>
                </a:solidFill>
              </a:rPr>
              <a:t>Nausea</a:t>
            </a:r>
          </a:p>
          <a:p>
            <a:pPr lvl="1">
              <a:buFont typeface="Wingdings" panose="05000000000000000000" pitchFamily="2" charset="2"/>
              <a:buChar char="q"/>
            </a:pPr>
            <a:r>
              <a:rPr lang="en-US" sz="2200" dirty="0">
                <a:solidFill>
                  <a:schemeClr val="tx1"/>
                </a:solidFill>
              </a:rPr>
              <a:t>Light/Sound sensitivity</a:t>
            </a:r>
          </a:p>
          <a:p>
            <a:pPr lvl="1">
              <a:buFont typeface="Wingdings" panose="05000000000000000000" pitchFamily="2" charset="2"/>
              <a:buChar char="q"/>
            </a:pPr>
            <a:r>
              <a:rPr lang="en-US" sz="2200" dirty="0">
                <a:solidFill>
                  <a:schemeClr val="tx1"/>
                </a:solidFill>
              </a:rPr>
              <a:t>Foggy</a:t>
            </a:r>
          </a:p>
          <a:p>
            <a:pPr lvl="1">
              <a:buFont typeface="Wingdings" panose="05000000000000000000" pitchFamily="2" charset="2"/>
              <a:buChar char="q"/>
            </a:pPr>
            <a:r>
              <a:rPr lang="en-US" sz="2200" dirty="0">
                <a:solidFill>
                  <a:schemeClr val="tx1"/>
                </a:solidFill>
              </a:rPr>
              <a:t>Difficulty concentrating or remembering</a:t>
            </a:r>
          </a:p>
          <a:p>
            <a:pPr lvl="1">
              <a:buFont typeface="Wingdings" panose="05000000000000000000" pitchFamily="2" charset="2"/>
              <a:buChar char="q"/>
            </a:pPr>
            <a:r>
              <a:rPr lang="en-US" sz="2200" dirty="0">
                <a:solidFill>
                  <a:schemeClr val="tx1"/>
                </a:solidFill>
              </a:rPr>
              <a:t>Fatigue</a:t>
            </a:r>
          </a:p>
          <a:p>
            <a:pPr lvl="1">
              <a:buFont typeface="Wingdings" panose="05000000000000000000" pitchFamily="2" charset="2"/>
              <a:buChar char="q"/>
            </a:pPr>
            <a:r>
              <a:rPr lang="en-US" sz="2200" dirty="0">
                <a:solidFill>
                  <a:schemeClr val="tx1"/>
                </a:solidFill>
              </a:rPr>
              <a:t>Confusion</a:t>
            </a:r>
          </a:p>
          <a:p>
            <a:pPr lvl="1">
              <a:buFont typeface="Wingdings" panose="05000000000000000000" pitchFamily="2" charset="2"/>
              <a:buChar char="q"/>
            </a:pPr>
            <a:r>
              <a:rPr lang="en-US" sz="2200" dirty="0">
                <a:solidFill>
                  <a:schemeClr val="tx1"/>
                </a:solidFill>
              </a:rPr>
              <a:t>Drowsiness</a:t>
            </a:r>
          </a:p>
          <a:p>
            <a:pPr>
              <a:buFont typeface="Wingdings" panose="05000000000000000000" pitchFamily="2" charset="2"/>
              <a:buChar char="q"/>
            </a:pPr>
            <a:r>
              <a:rPr lang="en-US" sz="2400" dirty="0">
                <a:solidFill>
                  <a:schemeClr val="tx1"/>
                </a:solidFill>
              </a:rPr>
              <a:t>Signs:</a:t>
            </a:r>
          </a:p>
          <a:p>
            <a:pPr lvl="1">
              <a:buFont typeface="Wingdings" panose="05000000000000000000" pitchFamily="2" charset="2"/>
              <a:buChar char="q"/>
            </a:pPr>
            <a:r>
              <a:rPr lang="en-US" sz="2200" dirty="0">
                <a:solidFill>
                  <a:schemeClr val="tx1"/>
                </a:solidFill>
              </a:rPr>
              <a:t>LOC</a:t>
            </a:r>
          </a:p>
          <a:p>
            <a:pPr lvl="1">
              <a:buFont typeface="Wingdings" panose="05000000000000000000" pitchFamily="2" charset="2"/>
              <a:buChar char="q"/>
            </a:pPr>
            <a:r>
              <a:rPr lang="en-US" sz="2200" dirty="0">
                <a:solidFill>
                  <a:schemeClr val="tx1"/>
                </a:solidFill>
              </a:rPr>
              <a:t>Poor Balance</a:t>
            </a:r>
          </a:p>
          <a:p>
            <a:pPr lvl="1">
              <a:buFont typeface="Wingdings" panose="05000000000000000000" pitchFamily="2" charset="2"/>
              <a:buChar char="q"/>
            </a:pPr>
            <a:r>
              <a:rPr lang="en-US" sz="2200" dirty="0">
                <a:solidFill>
                  <a:schemeClr val="tx1"/>
                </a:solidFill>
              </a:rPr>
              <a:t>Slurred Speech</a:t>
            </a:r>
          </a:p>
          <a:p>
            <a:pPr lvl="1">
              <a:buFont typeface="Wingdings" panose="05000000000000000000" pitchFamily="2" charset="2"/>
              <a:buChar char="q"/>
            </a:pPr>
            <a:r>
              <a:rPr lang="en-US" sz="2200" dirty="0">
                <a:solidFill>
                  <a:schemeClr val="tx1"/>
                </a:solidFill>
              </a:rPr>
              <a:t>Confusion</a:t>
            </a:r>
          </a:p>
          <a:p>
            <a:pPr lvl="1">
              <a:buFont typeface="Wingdings" panose="05000000000000000000" pitchFamily="2" charset="2"/>
              <a:buChar char="q"/>
            </a:pPr>
            <a:r>
              <a:rPr lang="en-US" sz="2200" dirty="0">
                <a:solidFill>
                  <a:schemeClr val="tx1"/>
                </a:solidFill>
              </a:rPr>
              <a:t>Vomiting</a:t>
            </a:r>
          </a:p>
          <a:p>
            <a:pPr lvl="1">
              <a:buFont typeface="Wingdings" panose="05000000000000000000" pitchFamily="2" charset="2"/>
              <a:buChar char="q"/>
            </a:pPr>
            <a:r>
              <a:rPr lang="en-US" sz="2200" dirty="0">
                <a:solidFill>
                  <a:schemeClr val="tx1"/>
                </a:solidFill>
              </a:rPr>
              <a:t>Not acting like themselves</a:t>
            </a:r>
          </a:p>
          <a:p>
            <a:pPr marL="201168" lvl="1" indent="0">
              <a:buNone/>
            </a:pPr>
            <a:endParaRPr lang="en-US" sz="2200" dirty="0">
              <a:solidFill>
                <a:schemeClr val="tx1"/>
              </a:solidFill>
            </a:endParaRP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2466982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What do I do as a parent?</a:t>
            </a:r>
          </a:p>
        </p:txBody>
      </p:sp>
      <p:sp>
        <p:nvSpPr>
          <p:cNvPr id="4" name="Content Placeholder 3"/>
          <p:cNvSpPr>
            <a:spLocks noGrp="1"/>
          </p:cNvSpPr>
          <p:nvPr>
            <p:ph sz="half" idx="1"/>
          </p:nvPr>
        </p:nvSpPr>
        <p:spPr>
          <a:xfrm>
            <a:off x="1089776" y="1847654"/>
            <a:ext cx="9894566" cy="4029460"/>
          </a:xfrm>
        </p:spPr>
        <p:txBody>
          <a:bodyPr>
            <a:noAutofit/>
          </a:bodyPr>
          <a:lstStyle/>
          <a:p>
            <a:pPr>
              <a:buFont typeface="Wingdings" panose="05000000000000000000" pitchFamily="2" charset="2"/>
              <a:buChar char="q"/>
            </a:pPr>
            <a:r>
              <a:rPr lang="en-US" sz="2400" dirty="0">
                <a:solidFill>
                  <a:schemeClr val="tx1"/>
                </a:solidFill>
              </a:rPr>
              <a:t>Assess:</a:t>
            </a:r>
          </a:p>
          <a:p>
            <a:pPr lvl="1">
              <a:buFont typeface="Wingdings" panose="05000000000000000000" pitchFamily="2" charset="2"/>
              <a:buChar char="q"/>
            </a:pPr>
            <a:r>
              <a:rPr lang="en-US" sz="2200" dirty="0">
                <a:solidFill>
                  <a:schemeClr val="tx1"/>
                </a:solidFill>
              </a:rPr>
              <a:t>Symptoms, neck movements, coordination, orientation x 3, memory, concentration</a:t>
            </a:r>
          </a:p>
          <a:p>
            <a:pPr>
              <a:buFont typeface="Wingdings" panose="05000000000000000000" pitchFamily="2" charset="2"/>
              <a:buChar char="q"/>
            </a:pPr>
            <a:r>
              <a:rPr lang="en-US" sz="2400" dirty="0">
                <a:solidFill>
                  <a:schemeClr val="tx1"/>
                </a:solidFill>
              </a:rPr>
              <a:t>ED is not the answer</a:t>
            </a:r>
          </a:p>
          <a:p>
            <a:pPr lvl="1">
              <a:buFont typeface="Wingdings" panose="05000000000000000000" pitchFamily="2" charset="2"/>
              <a:buChar char="q"/>
            </a:pPr>
            <a:r>
              <a:rPr lang="en-US" sz="2200" dirty="0">
                <a:solidFill>
                  <a:schemeClr val="tx1"/>
                </a:solidFill>
              </a:rPr>
              <a:t>Red flags to warrant ED visit:</a:t>
            </a:r>
          </a:p>
          <a:p>
            <a:pPr lvl="2">
              <a:buFont typeface="Wingdings" panose="05000000000000000000" pitchFamily="2" charset="2"/>
              <a:buChar char="q"/>
            </a:pPr>
            <a:r>
              <a:rPr lang="en-US" sz="1800" dirty="0">
                <a:solidFill>
                  <a:schemeClr val="tx1"/>
                </a:solidFill>
              </a:rPr>
              <a:t> </a:t>
            </a:r>
            <a:r>
              <a:rPr lang="en-US" sz="2000" dirty="0"/>
              <a:t>Uncontrolled vomiting, paresthesia, worsening headaches, slurred speech that progresses, LOC throughout the day</a:t>
            </a:r>
            <a:endParaRPr lang="en-US" sz="2000" dirty="0">
              <a:solidFill>
                <a:schemeClr val="tx1"/>
              </a:solidFill>
            </a:endParaRPr>
          </a:p>
          <a:p>
            <a:pPr>
              <a:buFont typeface="Wingdings" panose="05000000000000000000" pitchFamily="2" charset="2"/>
              <a:buChar char="q"/>
            </a:pPr>
            <a:r>
              <a:rPr lang="en-US" sz="2400" dirty="0">
                <a:solidFill>
                  <a:schemeClr val="tx1"/>
                </a:solidFill>
              </a:rPr>
              <a:t>Old wives tales </a:t>
            </a:r>
          </a:p>
          <a:p>
            <a:pPr>
              <a:buFont typeface="Wingdings" panose="05000000000000000000" pitchFamily="2" charset="2"/>
              <a:buChar char="q"/>
            </a:pPr>
            <a:r>
              <a:rPr lang="en-US" sz="2400" dirty="0">
                <a:solidFill>
                  <a:schemeClr val="tx1"/>
                </a:solidFill>
              </a:rPr>
              <a:t>Proper sleep, nutrition, hydration</a:t>
            </a:r>
          </a:p>
          <a:p>
            <a:pPr>
              <a:buFont typeface="Wingdings" panose="05000000000000000000" pitchFamily="2" charset="2"/>
              <a:buChar char="q"/>
            </a:pPr>
            <a:r>
              <a:rPr lang="en-US" sz="2400" dirty="0">
                <a:solidFill>
                  <a:schemeClr val="tx1"/>
                </a:solidFill>
              </a:rPr>
              <a:t>Seek an evaluation from a CONCUSSION trained professional</a:t>
            </a: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2559604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9" y="286798"/>
            <a:ext cx="9609445" cy="856202"/>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What do I do as a coach? </a:t>
            </a:r>
          </a:p>
        </p:txBody>
      </p:sp>
      <p:sp>
        <p:nvSpPr>
          <p:cNvPr id="4" name="Content Placeholder 3"/>
          <p:cNvSpPr>
            <a:spLocks noGrp="1"/>
          </p:cNvSpPr>
          <p:nvPr>
            <p:ph sz="half" idx="1"/>
          </p:nvPr>
        </p:nvSpPr>
        <p:spPr>
          <a:xfrm>
            <a:off x="1089776" y="1800520"/>
            <a:ext cx="9894566" cy="4076594"/>
          </a:xfrm>
        </p:spPr>
        <p:txBody>
          <a:bodyPr>
            <a:noAutofit/>
          </a:bodyPr>
          <a:lstStyle/>
          <a:p>
            <a:pPr>
              <a:buFont typeface="Wingdings" panose="05000000000000000000" pitchFamily="2" charset="2"/>
              <a:buChar char="q"/>
            </a:pPr>
            <a:r>
              <a:rPr lang="en-US" sz="2400" dirty="0">
                <a:solidFill>
                  <a:schemeClr val="tx1"/>
                </a:solidFill>
              </a:rPr>
              <a:t>Not every impact that causes symptoms is a concussion</a:t>
            </a:r>
          </a:p>
          <a:p>
            <a:pPr>
              <a:buFont typeface="Wingdings" panose="05000000000000000000" pitchFamily="2" charset="2"/>
              <a:buChar char="q"/>
            </a:pPr>
            <a:r>
              <a:rPr lang="en-US" sz="2400" dirty="0">
                <a:solidFill>
                  <a:schemeClr val="tx1"/>
                </a:solidFill>
              </a:rPr>
              <a:t>Not your job to diagnose</a:t>
            </a:r>
          </a:p>
          <a:p>
            <a:pPr>
              <a:buFont typeface="Wingdings" panose="05000000000000000000" pitchFamily="2" charset="2"/>
              <a:buChar char="q"/>
            </a:pPr>
            <a:r>
              <a:rPr lang="en-US" sz="2400" dirty="0">
                <a:solidFill>
                  <a:schemeClr val="tx1"/>
                </a:solidFill>
              </a:rPr>
              <a:t>Assess:</a:t>
            </a:r>
          </a:p>
          <a:p>
            <a:pPr lvl="1">
              <a:buFont typeface="Wingdings" panose="05000000000000000000" pitchFamily="2" charset="2"/>
              <a:buChar char="q"/>
            </a:pPr>
            <a:r>
              <a:rPr lang="en-US" sz="2200" dirty="0">
                <a:solidFill>
                  <a:schemeClr val="tx1"/>
                </a:solidFill>
              </a:rPr>
              <a:t>Symptoms, neck movements, coordination, orientation x 3, memory, concentration</a:t>
            </a:r>
          </a:p>
          <a:p>
            <a:pPr lvl="1">
              <a:buFont typeface="Wingdings" panose="05000000000000000000" pitchFamily="2" charset="2"/>
              <a:buChar char="q"/>
            </a:pPr>
            <a:r>
              <a:rPr lang="en-US" sz="2200" dirty="0">
                <a:solidFill>
                  <a:schemeClr val="tx1"/>
                </a:solidFill>
              </a:rPr>
              <a:t>Other things that mimic concussion: dehydration, exertion in heat, migraines, trauma, and cervical strain</a:t>
            </a:r>
            <a:endParaRPr lang="en-US" sz="2400" dirty="0">
              <a:solidFill>
                <a:schemeClr val="tx1"/>
              </a:solidFill>
            </a:endParaRPr>
          </a:p>
          <a:p>
            <a:pPr>
              <a:buFont typeface="Wingdings" panose="05000000000000000000" pitchFamily="2" charset="2"/>
              <a:buChar char="q"/>
            </a:pPr>
            <a:r>
              <a:rPr lang="en-US" sz="2400" b="1" u="sng" dirty="0">
                <a:solidFill>
                  <a:schemeClr val="tx1"/>
                </a:solidFill>
              </a:rPr>
              <a:t>When it doubt sit them out</a:t>
            </a:r>
          </a:p>
          <a:p>
            <a:pPr>
              <a:buFont typeface="Wingdings" panose="05000000000000000000" pitchFamily="2" charset="2"/>
              <a:buChar char="q"/>
            </a:pPr>
            <a:r>
              <a:rPr lang="en-US" sz="2400" dirty="0">
                <a:solidFill>
                  <a:schemeClr val="tx1"/>
                </a:solidFill>
              </a:rPr>
              <a:t>Overall awareness and communication</a:t>
            </a:r>
          </a:p>
          <a:p>
            <a:pPr>
              <a:buFont typeface="Wingdings" panose="05000000000000000000" pitchFamily="2" charset="2"/>
              <a:buChar char="q"/>
            </a:pPr>
            <a:r>
              <a:rPr lang="en-US" sz="2400" dirty="0">
                <a:solidFill>
                  <a:schemeClr val="tx1"/>
                </a:solidFill>
              </a:rPr>
              <a:t>Accountability to RTP</a:t>
            </a:r>
          </a:p>
          <a:p>
            <a:pPr>
              <a:buFont typeface="Wingdings" panose="05000000000000000000" pitchFamily="2" charset="2"/>
              <a:buChar char="q"/>
            </a:pPr>
            <a:r>
              <a:rPr lang="en-US" sz="2400" dirty="0">
                <a:solidFill>
                  <a:schemeClr val="tx1"/>
                </a:solidFill>
              </a:rPr>
              <a:t>Lean on your organization and hockey directors</a:t>
            </a:r>
          </a:p>
          <a:p>
            <a:pPr marL="0" indent="0">
              <a:buNone/>
            </a:pPr>
            <a:endParaRPr lang="en-US" sz="2400" dirty="0">
              <a:solidFill>
                <a:schemeClr val="tx1"/>
              </a:solidFill>
            </a:endParaRP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6163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1116218" y="2722881"/>
            <a:ext cx="10058400" cy="1587277"/>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C00000"/>
              </a:buClr>
              <a:buFont typeface="Wingdings" panose="05000000000000000000" pitchFamily="2" charset="2"/>
              <a:buChar char="§"/>
            </a:pPr>
            <a:endParaRPr lang="en-US" sz="4000" dirty="0"/>
          </a:p>
        </p:txBody>
      </p:sp>
      <p:sp>
        <p:nvSpPr>
          <p:cNvPr id="3" name="Title 2"/>
          <p:cNvSpPr>
            <a:spLocks noGrp="1"/>
          </p:cNvSpPr>
          <p:nvPr>
            <p:ph type="title"/>
          </p:nvPr>
        </p:nvSpPr>
        <p:spPr>
          <a:xfrm rot="10800000" flipV="1">
            <a:off x="868678" y="286798"/>
            <a:ext cx="9609445" cy="1004674"/>
          </a:xfrm>
        </p:spPr>
        <p:txBody>
          <a:bodyPr>
            <a:normAutofit/>
          </a:bodyPr>
          <a:lstStyle/>
          <a:p>
            <a:pPr algn="ctr"/>
            <a:r>
              <a:rPr lang="en-US" b="1" dirty="0">
                <a:solidFill>
                  <a:srgbClr val="002060"/>
                </a:solidFill>
                <a:latin typeface="Calibri" panose="020F0502020204030204" pitchFamily="34" charset="0"/>
                <a:cs typeface="Calibri" panose="020F0502020204030204" pitchFamily="34" charset="0"/>
              </a:rPr>
              <a:t>Proper Management</a:t>
            </a:r>
          </a:p>
        </p:txBody>
      </p:sp>
      <p:sp>
        <p:nvSpPr>
          <p:cNvPr id="4" name="Content Placeholder 3"/>
          <p:cNvSpPr>
            <a:spLocks noGrp="1"/>
          </p:cNvSpPr>
          <p:nvPr>
            <p:ph sz="half" idx="1"/>
          </p:nvPr>
        </p:nvSpPr>
        <p:spPr>
          <a:xfrm>
            <a:off x="1089776" y="1926046"/>
            <a:ext cx="9894566" cy="3951068"/>
          </a:xfrm>
        </p:spPr>
        <p:txBody>
          <a:bodyPr>
            <a:noAutofit/>
          </a:bodyPr>
          <a:lstStyle/>
          <a:p>
            <a:pPr>
              <a:buFont typeface="Wingdings" panose="05000000000000000000" pitchFamily="2" charset="2"/>
              <a:buChar char="q"/>
            </a:pPr>
            <a:r>
              <a:rPr lang="en-US" sz="2400" dirty="0">
                <a:solidFill>
                  <a:schemeClr val="tx1"/>
                </a:solidFill>
              </a:rPr>
              <a:t>Relative rest with gradual exposure to normal life</a:t>
            </a:r>
          </a:p>
          <a:p>
            <a:pPr>
              <a:buFont typeface="Wingdings" panose="05000000000000000000" pitchFamily="2" charset="2"/>
              <a:buChar char="q"/>
            </a:pPr>
            <a:r>
              <a:rPr lang="en-US" sz="2400" dirty="0">
                <a:solidFill>
                  <a:schemeClr val="tx1"/>
                </a:solidFill>
              </a:rPr>
              <a:t>Strenuous activity should be avoided or limited</a:t>
            </a:r>
          </a:p>
          <a:p>
            <a:pPr>
              <a:buFont typeface="Wingdings" panose="05000000000000000000" pitchFamily="2" charset="2"/>
              <a:buChar char="q"/>
            </a:pPr>
            <a:r>
              <a:rPr lang="en-US" sz="2400" dirty="0">
                <a:solidFill>
                  <a:schemeClr val="tx1"/>
                </a:solidFill>
              </a:rPr>
              <a:t>Avoid excessive over the counter meds unless directed by a physician</a:t>
            </a:r>
          </a:p>
          <a:p>
            <a:pPr>
              <a:buFont typeface="Wingdings" panose="05000000000000000000" pitchFamily="2" charset="2"/>
              <a:buChar char="q"/>
            </a:pPr>
            <a:r>
              <a:rPr lang="en-US" sz="2400" dirty="0">
                <a:solidFill>
                  <a:schemeClr val="tx1"/>
                </a:solidFill>
              </a:rPr>
              <a:t>Contact school nurse, guidance counselor, administrator for accommodations</a:t>
            </a:r>
          </a:p>
          <a:p>
            <a:pPr marL="0" indent="0">
              <a:buNone/>
            </a:pPr>
            <a:endParaRPr lang="en-US" sz="2400" dirty="0">
              <a:solidFill>
                <a:schemeClr val="tx1"/>
              </a:solidFill>
            </a:endParaRPr>
          </a:p>
        </p:txBody>
      </p:sp>
      <p:pic>
        <p:nvPicPr>
          <p:cNvPr id="2" name="Picture 1">
            <a:extLst>
              <a:ext uri="{FF2B5EF4-FFF2-40B4-BE49-F238E27FC236}">
                <a16:creationId xmlns:a16="http://schemas.microsoft.com/office/drawing/2014/main" id="{FA3D0354-1A70-A673-8CA0-D7E07957F484}"/>
              </a:ext>
            </a:extLst>
          </p:cNvPr>
          <p:cNvPicPr>
            <a:picLocks noChangeAspect="1"/>
          </p:cNvPicPr>
          <p:nvPr/>
        </p:nvPicPr>
        <p:blipFill>
          <a:blip r:embed="rId3"/>
          <a:stretch>
            <a:fillRect/>
          </a:stretch>
        </p:blipFill>
        <p:spPr>
          <a:xfrm>
            <a:off x="10890467" y="334852"/>
            <a:ext cx="865707" cy="1591194"/>
          </a:xfrm>
          <a:prstGeom prst="rect">
            <a:avLst/>
          </a:prstGeom>
        </p:spPr>
      </p:pic>
    </p:spTree>
    <p:extLst>
      <p:ext uri="{BB962C8B-B14F-4D97-AF65-F5344CB8AC3E}">
        <p14:creationId xmlns:p14="http://schemas.microsoft.com/office/powerpoint/2010/main" val="292935025"/>
      </p:ext>
    </p:extLst>
  </p:cSld>
  <p:clrMapOvr>
    <a:masterClrMapping/>
  </p:clrMapOvr>
</p:sld>
</file>

<file path=ppt/theme/theme1.xml><?xml version="1.0" encoding="utf-8"?>
<a:theme xmlns:a="http://schemas.openxmlformats.org/drawingml/2006/main" name="Retrospect">
  <a:themeElements>
    <a:clrScheme name="Custom 2">
      <a:dk1>
        <a:srgbClr val="000000"/>
      </a:dk1>
      <a:lt1>
        <a:sysClr val="window" lastClr="FFFFFF"/>
      </a:lt1>
      <a:dk2>
        <a:srgbClr val="637052"/>
      </a:dk2>
      <a:lt2>
        <a:srgbClr val="CCDDEA"/>
      </a:lt2>
      <a:accent1>
        <a:srgbClr val="002060"/>
      </a:accent1>
      <a:accent2>
        <a:srgbClr val="C00000"/>
      </a:accent2>
      <a:accent3>
        <a:srgbClr val="002060"/>
      </a:accent3>
      <a:accent4>
        <a:srgbClr val="FFFFFF"/>
      </a:accent4>
      <a:accent5>
        <a:srgbClr val="FFFFFF"/>
      </a:accent5>
      <a:accent6>
        <a:srgbClr val="7F7F7F"/>
      </a:accent6>
      <a:hlink>
        <a:srgbClr val="0070C0"/>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Main Event</Template>
  <TotalTime>1895</TotalTime>
  <Words>770</Words>
  <Application>Microsoft Office PowerPoint</Application>
  <PresentationFormat>Widescreen</PresentationFormat>
  <Paragraphs>130</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Antique Olive Roman</vt:lpstr>
      <vt:lpstr>Arial</vt:lpstr>
      <vt:lpstr>Calibri</vt:lpstr>
      <vt:lpstr>Calibri Light</vt:lpstr>
      <vt:lpstr>Trebuchet MS</vt:lpstr>
      <vt:lpstr>Wingdings</vt:lpstr>
      <vt:lpstr>Retrospect</vt:lpstr>
      <vt:lpstr>Girls Hockey Concussion and Brain Health      Kimi Smith   Girls Hockey Committee Member Glenview Stars 10U Doctor of Physical Therapy, Concussion Certified Specialist </vt:lpstr>
      <vt:lpstr>Disclosure </vt:lpstr>
      <vt:lpstr>Objectives </vt:lpstr>
      <vt:lpstr>What is a concussion? </vt:lpstr>
      <vt:lpstr>Myths</vt:lpstr>
      <vt:lpstr>Signs and Symptoms</vt:lpstr>
      <vt:lpstr>What do I do as a parent?</vt:lpstr>
      <vt:lpstr>What do I do as a coach? </vt:lpstr>
      <vt:lpstr>Proper Management</vt:lpstr>
      <vt:lpstr>Lingering Symptoms</vt:lpstr>
      <vt:lpstr>What is baseline testing and what does it mean? </vt:lpstr>
      <vt:lpstr>When can my athlete return to play?</vt:lpstr>
      <vt:lpstr>RTP</vt:lpstr>
      <vt:lpstr>Who can clear my athlete?</vt:lpstr>
      <vt:lpstr>Questions?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Company Name</dc:title>
  <dc:creator>Gretchen Cockey</dc:creator>
  <cp:lastModifiedBy>Anita Lichterman</cp:lastModifiedBy>
  <cp:revision>124</cp:revision>
  <cp:lastPrinted>2022-05-04T15:42:21Z</cp:lastPrinted>
  <dcterms:created xsi:type="dcterms:W3CDTF">2018-04-06T03:41:30Z</dcterms:created>
  <dcterms:modified xsi:type="dcterms:W3CDTF">2022-10-20T01:10:54Z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MSIP_Label_17cb76b2-10b8-4fe1-93d4-2202842406cd_Enabled">
    <vt:lpwstr>True</vt:lpwstr>
  </property>
  <property fmtid="{D5CDD505-2E9C-101B-9397-08002B2CF9AE}" pid="13" name="MSIP_Label_17cb76b2-10b8-4fe1-93d4-2202842406cd_SiteId">
    <vt:lpwstr>945c199a-83a2-4e80-9f8c-5a91be5752dd</vt:lpwstr>
  </property>
  <property fmtid="{D5CDD505-2E9C-101B-9397-08002B2CF9AE}" pid="14" name="MSIP_Label_17cb76b2-10b8-4fe1-93d4-2202842406cd_Owner">
    <vt:lpwstr>Jim.Clare@dell.com</vt:lpwstr>
  </property>
  <property fmtid="{D5CDD505-2E9C-101B-9397-08002B2CF9AE}" pid="15" name="MSIP_Label_17cb76b2-10b8-4fe1-93d4-2202842406cd_SetDate">
    <vt:lpwstr>2020-03-18T20:14:07.7889386Z</vt:lpwstr>
  </property>
  <property fmtid="{D5CDD505-2E9C-101B-9397-08002B2CF9AE}" pid="16" name="MSIP_Label_17cb76b2-10b8-4fe1-93d4-2202842406cd_Name">
    <vt:lpwstr>External Public</vt:lpwstr>
  </property>
  <property fmtid="{D5CDD505-2E9C-101B-9397-08002B2CF9AE}" pid="17" name="MSIP_Label_17cb76b2-10b8-4fe1-93d4-2202842406cd_Application">
    <vt:lpwstr>Microsoft Azure Information Protection</vt:lpwstr>
  </property>
  <property fmtid="{D5CDD505-2E9C-101B-9397-08002B2CF9AE}" pid="18" name="MSIP_Label_17cb76b2-10b8-4fe1-93d4-2202842406cd_ActionId">
    <vt:lpwstr>3c316e89-5e29-4c3d-abbf-6f669fde440e</vt:lpwstr>
  </property>
  <property fmtid="{D5CDD505-2E9C-101B-9397-08002B2CF9AE}" pid="19" name="MSIP_Label_17cb76b2-10b8-4fe1-93d4-2202842406cd_Extended_MSFT_Method">
    <vt:lpwstr>Manual</vt:lpwstr>
  </property>
  <property fmtid="{D5CDD505-2E9C-101B-9397-08002B2CF9AE}" pid="20" name="aiplabel">
    <vt:lpwstr>External Public</vt:lpwstr>
  </property>
</Properties>
</file>