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3" r:id="rId1"/>
  </p:sldMasterIdLst>
  <p:notesMasterIdLst>
    <p:notesMasterId r:id="rId9"/>
  </p:notesMasterIdLst>
  <p:handoutMasterIdLst>
    <p:handoutMasterId r:id="rId10"/>
  </p:handoutMasterIdLst>
  <p:sldIdLst>
    <p:sldId id="281" r:id="rId2"/>
    <p:sldId id="323" r:id="rId3"/>
    <p:sldId id="318" r:id="rId4"/>
    <p:sldId id="322" r:id="rId5"/>
    <p:sldId id="321" r:id="rId6"/>
    <p:sldId id="320" r:id="rId7"/>
    <p:sldId id="319" r:id="rId8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993B64-000E-48AC-95D3-612E8C5FE888}">
          <p14:sldIdLst>
            <p14:sldId id="281"/>
            <p14:sldId id="323"/>
            <p14:sldId id="318"/>
            <p14:sldId id="322"/>
            <p14:sldId id="321"/>
            <p14:sldId id="320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BB4082-D46E-4D6A-BBB5-920A7D91D451}" v="12" dt="2022-10-18T19:06:45.896"/>
    <p1510:client id="{DE91C07A-7EE1-42E3-A7DD-1825353D14D5}" v="3" dt="2022-10-19T13:34:48.319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1" autoAdjust="0"/>
    <p:restoredTop sz="94980" autoAdjust="0"/>
  </p:normalViewPr>
  <p:slideViewPr>
    <p:cSldViewPr snapToGrid="0">
      <p:cViewPr varScale="1">
        <p:scale>
          <a:sx n="78" d="100"/>
          <a:sy n="78" d="100"/>
        </p:scale>
        <p:origin x="81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2" d="100"/>
          <a:sy n="62" d="100"/>
        </p:scale>
        <p:origin x="2021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5CB2E47-6F41-409B-AD22-834AE1EFF186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180BE5A-9D85-4716-9443-9D9E66ACB5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782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AD6744A-403D-42A1-BFE7-61DA46EE7C6C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1E05635-4EFD-4447-A451-86C57984FA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60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05635-4EFD-4447-A451-86C57984FA8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39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05635-4EFD-4447-A451-86C57984FA8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305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05635-4EFD-4447-A451-86C57984FA8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600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05635-4EFD-4447-A451-86C57984FA8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87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05635-4EFD-4447-A451-86C57984FA8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26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05635-4EFD-4447-A451-86C57984FA8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461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86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39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740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5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85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52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604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7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71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49BF3EA-1A78-4F07-BDC0-C8A1BD461199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7973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9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03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f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mailto:girlsbhc@ahai2.org" TargetMode="External"/><Relationship Id="rId7" Type="http://schemas.openxmlformats.org/officeDocument/2006/relationships/image" Target="../media/image11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hyperlink" Target="mailto:egreenen3@gmail.com" TargetMode="External"/><Relationship Id="rId4" Type="http://schemas.openxmlformats.org/officeDocument/2006/relationships/hyperlink" Target="mailto:sgcebulski@gmail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4E4490D0-3672-446A-AC12-B4830333BDD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CB82C2-DF65-4EC1-8280-F201D50F57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E1D4427-852B-4B37-8E76-0E9F1810BA2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B1836F0-F9E0-4D93-9BDD-7EEC6EA05F7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B670E93-2F53-48FC-AB6C-E99E22D17F3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D2F28D1-82F9-40FE-935C-85ECF7660D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59D49B-3A9F-4168-B65D-25618F1B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811" y="834511"/>
            <a:ext cx="7383424" cy="40033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7000" dirty="0">
                <a:solidFill>
                  <a:srgbClr val="00297A"/>
                </a:solidFill>
                <a:latin typeface="Antique Olive Roman"/>
              </a:rPr>
              <a:t>Girls Hockey</a:t>
            </a:r>
            <a:br>
              <a:rPr lang="en-US" sz="7000" dirty="0">
                <a:solidFill>
                  <a:srgbClr val="00297A"/>
                </a:solidFill>
                <a:latin typeface="Antique Olive Roman"/>
              </a:rPr>
            </a:br>
            <a:r>
              <a:rPr lang="en-US" sz="4400" dirty="0">
                <a:solidFill>
                  <a:srgbClr val="00297A"/>
                </a:solidFill>
                <a:latin typeface="Antique Olive Roman"/>
              </a:rPr>
              <a:t>Growing Girls Hockey</a:t>
            </a:r>
            <a:br>
              <a:rPr lang="en-US" sz="7000" dirty="0">
                <a:solidFill>
                  <a:srgbClr val="00297A"/>
                </a:solidFill>
                <a:latin typeface="+mn-lt"/>
              </a:rPr>
            </a:br>
            <a:br>
              <a:rPr lang="en-US" sz="1100" dirty="0">
                <a:solidFill>
                  <a:srgbClr val="00297A"/>
                </a:solidFill>
                <a:latin typeface="+mn-lt"/>
              </a:rPr>
            </a:br>
            <a:br>
              <a:rPr lang="en-US" sz="1100" dirty="0">
                <a:solidFill>
                  <a:srgbClr val="00297A"/>
                </a:solidFill>
                <a:latin typeface="+mn-lt"/>
              </a:rPr>
            </a:br>
            <a:br>
              <a:rPr lang="en-US" sz="1100" dirty="0">
                <a:solidFill>
                  <a:srgbClr val="00297A"/>
                </a:solidFill>
                <a:latin typeface="+mn-lt"/>
              </a:rPr>
            </a:br>
            <a:br>
              <a:rPr lang="en-US" sz="1100" dirty="0">
                <a:solidFill>
                  <a:srgbClr val="00297A"/>
                </a:solidFill>
                <a:latin typeface="+mn-lt"/>
              </a:rPr>
            </a:br>
            <a:br>
              <a:rPr lang="en-US" sz="1100" dirty="0">
                <a:solidFill>
                  <a:srgbClr val="00297A"/>
                </a:solidFill>
                <a:latin typeface="+mn-lt"/>
              </a:rPr>
            </a:br>
            <a:r>
              <a:rPr lang="en-US" sz="4000" dirty="0">
                <a:solidFill>
                  <a:srgbClr val="00297A"/>
                </a:solidFill>
                <a:latin typeface="+mn-lt"/>
              </a:rPr>
              <a:t>Officiating</a:t>
            </a:r>
            <a:br>
              <a:rPr lang="en-US" sz="2000" dirty="0">
                <a:solidFill>
                  <a:srgbClr val="00297A"/>
                </a:solidFill>
                <a:latin typeface="+mn-lt"/>
              </a:rPr>
            </a:br>
            <a:br>
              <a:rPr lang="en-US" sz="2000" dirty="0">
                <a:solidFill>
                  <a:srgbClr val="00297A"/>
                </a:solidFill>
                <a:latin typeface="+mn-lt"/>
              </a:rPr>
            </a:br>
            <a:r>
              <a:rPr lang="en-US" sz="2000" dirty="0">
                <a:solidFill>
                  <a:srgbClr val="00297A"/>
                </a:solidFill>
                <a:latin typeface="+mn-lt"/>
              </a:rPr>
              <a:t>Michelle Lichterman</a:t>
            </a:r>
            <a:endParaRPr lang="en-US" sz="4400" dirty="0">
              <a:solidFill>
                <a:schemeClr val="tx1"/>
              </a:solidFill>
              <a:latin typeface="Antique Olive Roman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FD8E50-1BA2-4EB1-8663-D049C966A955}"/>
              </a:ext>
            </a:extLst>
          </p:cNvPr>
          <p:cNvSpPr txBox="1"/>
          <p:nvPr/>
        </p:nvSpPr>
        <p:spPr>
          <a:xfrm>
            <a:off x="1207658" y="5425329"/>
            <a:ext cx="987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ntique Olive Roman"/>
                <a:cs typeface="Calibri" panose="020F0502020204030204" pitchFamily="34" charset="0"/>
              </a:rPr>
              <a:t>2022-2023 Girls Committee Educational Tutorials</a:t>
            </a:r>
          </a:p>
        </p:txBody>
      </p:sp>
      <p:sp>
        <p:nvSpPr>
          <p:cNvPr id="4" name="Rectangle 3"/>
          <p:cNvSpPr/>
          <p:nvPr/>
        </p:nvSpPr>
        <p:spPr>
          <a:xfrm>
            <a:off x="4467811" y="2643182"/>
            <a:ext cx="5958058" cy="4571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F1A19F-CB63-B5A3-11E4-4C02AF136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68" y="959373"/>
            <a:ext cx="2803161" cy="387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12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4E4490D0-3672-446A-AC12-B4830333BDD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CB82C2-DF65-4EC1-8280-F201D50F57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E1D4427-852B-4B37-8E76-0E9F1810BA2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B1836F0-F9E0-4D93-9BDD-7EEC6EA05F7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B670E93-2F53-48FC-AB6C-E99E22D17F3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D2F28D1-82F9-40FE-935C-85ECF7660D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116218" y="2722881"/>
            <a:ext cx="10058400" cy="1587277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0800000" flipV="1">
            <a:off x="868679" y="286798"/>
            <a:ext cx="9609445" cy="85620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Me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89776" y="1209485"/>
            <a:ext cx="9894566" cy="466762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Started in 2002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Mentor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Supervisor/Evaluator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Certified Seminar Instructor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</a:rPr>
              <a:t>2019 – Lake Placid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Accomplishments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</a:rPr>
              <a:t>National Tournament 2013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</a:rPr>
              <a:t>National Tournament 2022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Why do I love it?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3D0354-1A70-A673-8CA0-D7E07957F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0467" y="334852"/>
            <a:ext cx="865707" cy="1591194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A9D911A-413D-42A1-85A8-8F5A6B8AB1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68" y="1153402"/>
            <a:ext cx="3636389" cy="2036378"/>
          </a:xfrm>
          <a:prstGeom prst="rect">
            <a:avLst/>
          </a:prstGeom>
        </p:spPr>
      </p:pic>
      <p:pic>
        <p:nvPicPr>
          <p:cNvPr id="8" name="Picture 7" descr="A group of people wearing hockey uniforms&#10;&#10;Description automatically generated with low confidence">
            <a:extLst>
              <a:ext uri="{FF2B5EF4-FFF2-40B4-BE49-F238E27FC236}">
                <a16:creationId xmlns:a16="http://schemas.microsoft.com/office/drawing/2014/main" id="{BA8DC9F7-F063-4326-821C-52C8B8593B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86" y="3010899"/>
            <a:ext cx="4387728" cy="292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5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4E4490D0-3672-446A-AC12-B4830333BDD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CB82C2-DF65-4EC1-8280-F201D50F57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E1D4427-852B-4B37-8E76-0E9F1810BA2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B1836F0-F9E0-4D93-9BDD-7EEC6EA05F7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B670E93-2F53-48FC-AB6C-E99E22D17F3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D2F28D1-82F9-40FE-935C-85ECF7660D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116218" y="2722881"/>
            <a:ext cx="10058400" cy="1587277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0800000" flipV="1">
            <a:off x="868679" y="286798"/>
            <a:ext cx="9609445" cy="85620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officiate?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89776" y="1209485"/>
            <a:ext cx="9894566" cy="466762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Earn extra money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Start learning responsibility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College job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Meet new people – grow network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More ice time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</a:rPr>
              <a:t>Improve skating skills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Learn life skills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</a:rPr>
              <a:t>Communication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</a:rPr>
              <a:t>Commitment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</a:rPr>
              <a:t>Building relationships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3D0354-1A70-A673-8CA0-D7E07957F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0467" y="334852"/>
            <a:ext cx="865707" cy="1591194"/>
          </a:xfrm>
          <a:prstGeom prst="rect">
            <a:avLst/>
          </a:prstGeom>
        </p:spPr>
      </p:pic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BF5B122-F484-4754-9FEA-B00EEEE8E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705" y="2414875"/>
            <a:ext cx="4355759" cy="243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25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4E4490D0-3672-446A-AC12-B4830333BDD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CB82C2-DF65-4EC1-8280-F201D50F57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E1D4427-852B-4B37-8E76-0E9F1810BA2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B1836F0-F9E0-4D93-9BDD-7EEC6EA05F7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B670E93-2F53-48FC-AB6C-E99E22D17F3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D2F28D1-82F9-40FE-935C-85ECF7660D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116218" y="2722881"/>
            <a:ext cx="10058400" cy="1587277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0800000" flipV="1">
            <a:off x="868679" y="286798"/>
            <a:ext cx="9609445" cy="85620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can this take you?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89776" y="1209485"/>
            <a:ext cx="9894566" cy="466762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All over the world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IIHF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NCAA/NCHA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ECHL/AHL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Olympics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3D0354-1A70-A673-8CA0-D7E07957F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0467" y="334852"/>
            <a:ext cx="865707" cy="1591194"/>
          </a:xfrm>
          <a:prstGeom prst="rect">
            <a:avLst/>
          </a:prstGeom>
        </p:spPr>
      </p:pic>
      <p:pic>
        <p:nvPicPr>
          <p:cNvPr id="6" name="Picture 5" descr="A picture containing text, person, posing&#10;&#10;Description automatically generated">
            <a:extLst>
              <a:ext uri="{FF2B5EF4-FFF2-40B4-BE49-F238E27FC236}">
                <a16:creationId xmlns:a16="http://schemas.microsoft.com/office/drawing/2014/main" id="{04C51516-BE55-487A-8F0E-23FFA6769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364" y="1469513"/>
            <a:ext cx="3337297" cy="2392779"/>
          </a:xfrm>
          <a:prstGeom prst="rect">
            <a:avLst/>
          </a:prstGeom>
        </p:spPr>
      </p:pic>
      <p:pic>
        <p:nvPicPr>
          <p:cNvPr id="8" name="Picture 7" descr="A person skating on ice&#10;&#10;Description automatically generated with medium confidence">
            <a:extLst>
              <a:ext uri="{FF2B5EF4-FFF2-40B4-BE49-F238E27FC236}">
                <a16:creationId xmlns:a16="http://schemas.microsoft.com/office/drawing/2014/main" id="{B84D3A96-6388-4250-A014-DAC52F9A7F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96" y="3619370"/>
            <a:ext cx="3492692" cy="232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82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4E4490D0-3672-446A-AC12-B4830333BDD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CB82C2-DF65-4EC1-8280-F201D50F57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E1D4427-852B-4B37-8E76-0E9F1810BA2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B1836F0-F9E0-4D93-9BDD-7EEC6EA05F7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B670E93-2F53-48FC-AB6C-E99E22D17F3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D2F28D1-82F9-40FE-935C-85ECF7660D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116218" y="2722881"/>
            <a:ext cx="10058400" cy="1587277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0800000" flipV="1">
            <a:off x="868679" y="286798"/>
            <a:ext cx="9609445" cy="85620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I Sign Up?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89776" y="1209485"/>
            <a:ext cx="9894566" cy="466762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Register with USAH as an official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Visit IHOA.com to register for seminar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Complete all certification requirements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3D0354-1A70-A673-8CA0-D7E07957F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0467" y="334852"/>
            <a:ext cx="865707" cy="1591194"/>
          </a:xfrm>
          <a:prstGeom prst="rect">
            <a:avLst/>
          </a:prstGeom>
        </p:spPr>
      </p:pic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4366883-4A4F-4EFE-BFF8-14A7581645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632" y="3105000"/>
            <a:ext cx="2450623" cy="2450623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29649671-4665-4725-AF45-F43BFD4982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649" y="3404680"/>
            <a:ext cx="3594014" cy="178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9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4E4490D0-3672-446A-AC12-B4830333BDD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CB82C2-DF65-4EC1-8280-F201D50F57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E1D4427-852B-4B37-8E76-0E9F1810BA2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B1836F0-F9E0-4D93-9BDD-7EEC6EA05F7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B670E93-2F53-48FC-AB6C-E99E22D17F3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D2F28D1-82F9-40FE-935C-85ECF7660D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116218" y="2722881"/>
            <a:ext cx="10058400" cy="1587277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0800000" flipV="1">
            <a:off x="868679" y="286798"/>
            <a:ext cx="9609445" cy="85620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Information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89776" y="1209485"/>
            <a:ext cx="9894566" cy="466762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Michelle Lichterman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</a:rPr>
              <a:t>C: 224-465-4378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</a:rPr>
              <a:t>E: </a:t>
            </a:r>
            <a:r>
              <a:rPr lang="en-US" sz="2200" dirty="0">
                <a:solidFill>
                  <a:schemeClr val="tx1"/>
                </a:solidFill>
                <a:hlinkClick r:id="rId3"/>
              </a:rPr>
              <a:t>girlsbhc@ahai2.org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Samantha </a:t>
            </a:r>
            <a:r>
              <a:rPr lang="en-US" sz="2400" dirty="0" err="1">
                <a:solidFill>
                  <a:schemeClr val="tx1"/>
                </a:solidFill>
              </a:rPr>
              <a:t>Cebulski</a:t>
            </a: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</a:rPr>
              <a:t>C: 630-456-6621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</a:rPr>
              <a:t>E: </a:t>
            </a:r>
            <a:r>
              <a:rPr lang="en-US" sz="2200" dirty="0">
                <a:solidFill>
                  <a:schemeClr val="tx1"/>
                </a:solidFill>
                <a:hlinkClick r:id="rId4"/>
              </a:rPr>
              <a:t>sgcebulski@gmail.com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Erika </a:t>
            </a:r>
            <a:r>
              <a:rPr lang="en-US" sz="2400" dirty="0" err="1">
                <a:solidFill>
                  <a:schemeClr val="tx1"/>
                </a:solidFill>
              </a:rPr>
              <a:t>Greenen</a:t>
            </a: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</a:rPr>
              <a:t>C: 630-301-2189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/>
                </a:solidFill>
              </a:rPr>
              <a:t>E: </a:t>
            </a:r>
            <a:r>
              <a:rPr lang="en-US" sz="2200" dirty="0">
                <a:solidFill>
                  <a:schemeClr val="tx1"/>
                </a:solidFill>
                <a:hlinkClick r:id="rId5"/>
              </a:rPr>
              <a:t>egreenen3@gmail.com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3D0354-1A70-A673-8CA0-D7E07957F4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0467" y="334852"/>
            <a:ext cx="865707" cy="1591194"/>
          </a:xfrm>
          <a:prstGeom prst="rect">
            <a:avLst/>
          </a:prstGeom>
        </p:spPr>
      </p:pic>
      <p:pic>
        <p:nvPicPr>
          <p:cNvPr id="6" name="Picture 5" descr="Teams&#10;&#10;Description automatically generated">
            <a:extLst>
              <a:ext uri="{FF2B5EF4-FFF2-40B4-BE49-F238E27FC236}">
                <a16:creationId xmlns:a16="http://schemas.microsoft.com/office/drawing/2014/main" id="{835CBF19-960D-4448-A6BD-8C9E84FDEF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348" y="3179332"/>
            <a:ext cx="2245713" cy="2855102"/>
          </a:xfrm>
          <a:prstGeom prst="rect">
            <a:avLst/>
          </a:prstGeom>
        </p:spPr>
      </p:pic>
      <p:pic>
        <p:nvPicPr>
          <p:cNvPr id="10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8979A0D0-873F-4D9D-BB31-8B821DB37A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983" y="1326881"/>
            <a:ext cx="3959968" cy="263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6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4E4490D0-3672-446A-AC12-B4830333BDD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CB82C2-DF65-4EC1-8280-F201D50F57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E1D4427-852B-4B37-8E76-0E9F1810BA2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B1836F0-F9E0-4D93-9BDD-7EEC6EA05F7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B670E93-2F53-48FC-AB6C-E99E22D17F3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D2F28D1-82F9-40FE-935C-85ECF7660D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29" y="845237"/>
            <a:ext cx="2937010" cy="4303311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329077" y="4068748"/>
            <a:ext cx="7045375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spcAft>
                <a:spcPts val="600"/>
              </a:spcAft>
            </a:pPr>
            <a:br>
              <a:rPr lang="en-US" b="1" dirty="0">
                <a:solidFill>
                  <a:srgbClr val="002060"/>
                </a:solidFill>
              </a:rPr>
            </a:br>
            <a:br>
              <a:rPr lang="en-US" b="1" dirty="0">
                <a:solidFill>
                  <a:srgbClr val="002060"/>
                </a:solidFill>
              </a:rPr>
            </a:br>
            <a:br>
              <a:rPr lang="en-US" sz="21600" b="1" dirty="0">
                <a:solidFill>
                  <a:srgbClr val="002060"/>
                </a:solidFill>
                <a:latin typeface="+mn-lt"/>
              </a:rPr>
            </a:br>
            <a:r>
              <a:rPr lang="en-US" sz="28800" b="1" dirty="0">
                <a:solidFill>
                  <a:srgbClr val="002060"/>
                </a:solidFill>
                <a:latin typeface="Antique Olive Roman"/>
              </a:rPr>
              <a:t>AHAI Girls Committee</a:t>
            </a:r>
            <a:br>
              <a:rPr lang="en-US" sz="28800" b="1" dirty="0">
                <a:solidFill>
                  <a:srgbClr val="002060"/>
                </a:solidFill>
                <a:latin typeface="+mn-lt"/>
              </a:rPr>
            </a:br>
            <a:br>
              <a:rPr lang="en-US" sz="21600" b="1" dirty="0">
                <a:solidFill>
                  <a:srgbClr val="002060"/>
                </a:solidFill>
                <a:latin typeface="+mn-lt"/>
              </a:rPr>
            </a:br>
            <a:r>
              <a:rPr lang="en-US" sz="21600" b="1" dirty="0">
                <a:solidFill>
                  <a:srgbClr val="002060"/>
                </a:solidFill>
                <a:latin typeface="+mn-lt"/>
              </a:rPr>
              <a:t>Thank you!</a:t>
            </a:r>
            <a:br>
              <a:rPr lang="en-US" sz="17600" dirty="0">
                <a:solidFill>
                  <a:schemeClr val="tx1"/>
                </a:solidFill>
                <a:latin typeface="Trebuchet MS" panose="020B0603020202020204" pitchFamily="34" charset="0"/>
              </a:rPr>
            </a:br>
            <a:endParaRPr lang="en-US" sz="176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23416" y="427290"/>
            <a:ext cx="68133" cy="5245220"/>
          </a:xfrm>
          <a:prstGeom prst="rect">
            <a:avLst/>
          </a:prstGeom>
          <a:solidFill>
            <a:srgbClr val="00297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9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302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2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002060"/>
      </a:accent1>
      <a:accent2>
        <a:srgbClr val="C00000"/>
      </a:accent2>
      <a:accent3>
        <a:srgbClr val="002060"/>
      </a:accent3>
      <a:accent4>
        <a:srgbClr val="FFFFFF"/>
      </a:accent4>
      <a:accent5>
        <a:srgbClr val="FFFFFF"/>
      </a:accent5>
      <a:accent6>
        <a:srgbClr val="7F7F7F"/>
      </a:accent6>
      <a:hlink>
        <a:srgbClr val="0070C0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1942</TotalTime>
  <Words>182</Words>
  <Application>Microsoft Office PowerPoint</Application>
  <PresentationFormat>Widescreen</PresentationFormat>
  <Paragraphs>50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Antique Olive Roman</vt:lpstr>
      <vt:lpstr>Calibri</vt:lpstr>
      <vt:lpstr>Calibri Light</vt:lpstr>
      <vt:lpstr>Trebuchet MS</vt:lpstr>
      <vt:lpstr>Wingdings</vt:lpstr>
      <vt:lpstr>Retrospect</vt:lpstr>
      <vt:lpstr>Girls Hockey Growing Girls Hockey      Officiating  Michelle Lichterman</vt:lpstr>
      <vt:lpstr>About Me </vt:lpstr>
      <vt:lpstr>Why officiate?</vt:lpstr>
      <vt:lpstr>Where can this take you? </vt:lpstr>
      <vt:lpstr>How Do I Sign Up?</vt:lpstr>
      <vt:lpstr>More Information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Name</dc:title>
  <dc:creator>Gretchen Cockey</dc:creator>
  <cp:lastModifiedBy>Anita Lichterman</cp:lastModifiedBy>
  <cp:revision>114</cp:revision>
  <cp:lastPrinted>2022-05-04T15:42:21Z</cp:lastPrinted>
  <dcterms:created xsi:type="dcterms:W3CDTF">2018-04-06T03:41:30Z</dcterms:created>
  <dcterms:modified xsi:type="dcterms:W3CDTF">2022-10-19T23:13:13Z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MSIP_Label_17cb76b2-10b8-4fe1-93d4-2202842406cd_Enabled">
    <vt:lpwstr>True</vt:lpwstr>
  </property>
  <property fmtid="{D5CDD505-2E9C-101B-9397-08002B2CF9AE}" pid="13" name="MSIP_Label_17cb76b2-10b8-4fe1-93d4-2202842406cd_SiteId">
    <vt:lpwstr>945c199a-83a2-4e80-9f8c-5a91be5752dd</vt:lpwstr>
  </property>
  <property fmtid="{D5CDD505-2E9C-101B-9397-08002B2CF9AE}" pid="14" name="MSIP_Label_17cb76b2-10b8-4fe1-93d4-2202842406cd_Owner">
    <vt:lpwstr>Jim.Clare@dell.com</vt:lpwstr>
  </property>
  <property fmtid="{D5CDD505-2E9C-101B-9397-08002B2CF9AE}" pid="15" name="MSIP_Label_17cb76b2-10b8-4fe1-93d4-2202842406cd_SetDate">
    <vt:lpwstr>2020-03-18T20:14:07.7889386Z</vt:lpwstr>
  </property>
  <property fmtid="{D5CDD505-2E9C-101B-9397-08002B2CF9AE}" pid="16" name="MSIP_Label_17cb76b2-10b8-4fe1-93d4-2202842406cd_Name">
    <vt:lpwstr>External Public</vt:lpwstr>
  </property>
  <property fmtid="{D5CDD505-2E9C-101B-9397-08002B2CF9AE}" pid="17" name="MSIP_Label_17cb76b2-10b8-4fe1-93d4-2202842406cd_Application">
    <vt:lpwstr>Microsoft Azure Information Protection</vt:lpwstr>
  </property>
  <property fmtid="{D5CDD505-2E9C-101B-9397-08002B2CF9AE}" pid="18" name="MSIP_Label_17cb76b2-10b8-4fe1-93d4-2202842406cd_ActionId">
    <vt:lpwstr>3c316e89-5e29-4c3d-abbf-6f669fde440e</vt:lpwstr>
  </property>
  <property fmtid="{D5CDD505-2E9C-101B-9397-08002B2CF9AE}" pid="19" name="MSIP_Label_17cb76b2-10b8-4fe1-93d4-2202842406cd_Extended_MSFT_Method">
    <vt:lpwstr>Manual</vt:lpwstr>
  </property>
  <property fmtid="{D5CDD505-2E9C-101B-9397-08002B2CF9AE}" pid="20" name="aiplabel">
    <vt:lpwstr>External Public</vt:lpwstr>
  </property>
</Properties>
</file>