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1"/>
  </p:sldMasterIdLst>
  <p:notesMasterIdLst>
    <p:notesMasterId r:id="rId29"/>
  </p:notesMasterIdLst>
  <p:sldIdLst>
    <p:sldId id="286" r:id="rId2"/>
    <p:sldId id="259" r:id="rId3"/>
    <p:sldId id="257" r:id="rId4"/>
    <p:sldId id="258" r:id="rId5"/>
    <p:sldId id="260" r:id="rId6"/>
    <p:sldId id="261" r:id="rId7"/>
    <p:sldId id="263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8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238"/>
    <p:restoredTop sz="94704"/>
  </p:normalViewPr>
  <p:slideViewPr>
    <p:cSldViewPr snapToGrid="0" snapToObjects="1">
      <p:cViewPr varScale="1">
        <p:scale>
          <a:sx n="51" d="100"/>
          <a:sy n="51" d="100"/>
        </p:scale>
        <p:origin x="224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Moderate</a:t>
            </a:r>
            <a:r>
              <a:rPr lang="en-US" dirty="0">
                <a:solidFill>
                  <a:schemeClr val="tx1"/>
                </a:solidFill>
              </a:rPr>
              <a:t> Training</a:t>
            </a:r>
          </a:p>
        </c:rich>
      </c:tx>
      <c:layout>
        <c:manualLayout>
          <c:xMode val="edge"/>
          <c:yMode val="edge"/>
          <c:x val="0.22095161654809101"/>
          <c:y val="9.4482711548196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794385907418301"/>
          <c:y val="0.29763014516147002"/>
          <c:w val="0.65579079440952504"/>
          <c:h val="0.65757234686476096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Heavy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Training</a:t>
            </a:r>
          </a:p>
        </c:rich>
      </c:tx>
      <c:layout>
        <c:manualLayout>
          <c:xMode val="edge"/>
          <c:yMode val="edge"/>
          <c:x val="0.35508561148087497"/>
          <c:y val="4.2747650518233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652176145558299"/>
          <c:y val="0.19692934282771701"/>
          <c:w val="0.60738138447960799"/>
          <c:h val="0.66713690388217095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0.90442</cdr:x>
      <cdr:y>0.84878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8A7A031E-B268-A67C-9550-3BCBD45A0DD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25400" y="0"/>
          <a:ext cx="4178300" cy="29845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0.05658</cdr:x>
      <cdr:y>0.04937</cdr:y>
    </cdr:from>
    <cdr:to>
      <cdr:x>0.85374</cdr:x>
      <cdr:y>0.79668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C7004D3-CEBE-73B9-03EF-B59839D75CE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88474" y="195501"/>
          <a:ext cx="4064000" cy="29591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6F486-DA8B-FF4B-8C00-DF7A2FE63376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0DBC4-544B-0544-AE63-9C3EAE706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9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Your body uses carbohydrates as its main fuel sources. All sugars and starches are</a:t>
            </a:r>
            <a:r>
              <a:rPr lang="en-US" sz="1200" baseline="0" dirty="0"/>
              <a:t> broken down to glucose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0DBC4-544B-0544-AE63-9C3EAE7064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2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1DF0-56BA-B06C-96FA-495E40BF2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8115A-39D5-EBEC-EAC4-E841E1F89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5C8F8-70CB-2674-B12F-9C7A2C66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39E32-FFA1-B333-6376-623F55B8B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4EF05-01B1-560F-FE4A-BB758E17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63250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08377-DDF6-F84E-4A31-2E8709D3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5CC93-57A1-54B3-303F-BA5C70474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5FD8B-F7C3-EF68-2F18-DA160F4A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13500-8F51-820D-ECC5-66720BB6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6E076-F7E5-F842-492D-E0C4CD8D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2E7A2-6605-24AF-CF22-E0B69A3E8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818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0642E-8D70-3F58-0895-38CD256E1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40FBC-2C22-2514-79FE-34056C2F6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1E18D-50E8-29E0-86BB-9CA204DB7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83C7-11FA-B6ED-456B-A961D5234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82A6D-6ECE-E25A-EA6C-D2A5B5C3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908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905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D16D-B26D-E871-61B3-59219FB5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A0149-D761-B62C-7D82-64F11E55C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D07C1-FA1C-B350-A1DA-60B0E00B5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F7089-1023-2CD2-DA5F-989005A5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8AC38-761F-0FFA-8B00-C00475FF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3AE52-0030-89A5-8C81-EE24B2122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E0A8F-1D5A-8141-BEFB-18B821250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944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4C40-D0D0-B5C8-3CB4-19865CF8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BFBDF-9A64-5BBB-EA58-6E07658AE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3D64A-8D7F-3134-681E-1DC6F15FE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0E977-C823-3731-A25D-0BF6B96D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472C2-72DB-2D8E-180B-974D1892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2AC1E-5681-8DA0-76F2-9A1B27EAF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096E7-2F7A-A539-617C-826313D65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445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BE52D-4D9C-2F54-1E05-92D21F6E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37DB9-A832-4869-16E4-AFA65088B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5FC02-380D-9680-B7D1-52CF74062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1069B-A8B8-4F38-B578-68428D96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4E3B3-C5E4-A615-AE70-65444512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6EB11-FBBA-7131-FD92-7C3923B3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04F9F-C111-16AE-9486-F5EC66D83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292BD-3C53-EBD5-F8D9-3BA3D9B06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64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8BAE-D4CC-5DC2-780A-EA08AEED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91F67-40BC-5A47-3A0E-2E1842FB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57BA-5B3D-FDC7-0F25-8667B6E7F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1A102-418A-176B-8AD4-7C90567A5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2E4910-D6EF-D162-4C26-65BC66808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503C9-D35A-2229-51E6-7B5667F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F542B-9B50-9A43-250C-CBE879A6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78C40-A904-F633-F39C-9903F62B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7766C7-7C84-5D81-3CB2-CEAE21AC6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9396A5-77EB-C80D-C224-3CF77BC52D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141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13A9-885C-D675-6670-38BA4528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AFC83-5C72-CEBA-65C8-70C8D070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DC13E-9D1F-528E-7062-775F016B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580EC-87C0-634A-F703-0F561195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F699F7-FC05-444E-0748-AA2D742AB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483E9-A4C0-CCCF-D86C-C175B2C67E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042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11C81-D0D7-D3A9-6BB8-55C2A6B2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8C125-6700-F6D6-CB26-7A47D7AD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280F2-4553-F906-C6A1-4C0D0379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C8B38-77A9-F2FF-B89A-3F7B5C6F09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39A0F-93C2-D652-7C32-33B4D3FF24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7842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D0D2-F4AF-7931-0A6B-555A54C0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7A64-E902-3B53-CA8F-169C219DF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BE2E1-2A30-43ED-1FD5-2F47400F0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AA367-2CBD-3EA3-F229-716D8688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AF63E-5076-40A4-9C3C-30B19CDA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3143-4CC9-C123-F0E0-AF2EA6EE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45C7D6-4558-A4CD-1EA8-DF697F3598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65CF7-D014-E0E6-73E9-60EBE127DD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14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F1E-14F1-F9F7-8774-F064EAD8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BEDB5-916E-517D-A9B8-66247B559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6C862-E2D1-5FCD-D3E9-8E2373FED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B93D4-84E5-1AE3-383C-4285C79A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C92B-65FE-3086-BB20-02F0C893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C9305-53C5-E22A-C1D5-104EF86F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13EAB-B3F8-1B41-399D-3FB5B1F7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0467" y="334852"/>
            <a:ext cx="865707" cy="159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D7906-F2DE-7670-37C9-C41BAF1307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1" y="6305550"/>
            <a:ext cx="12969665" cy="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7558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D78B2-94FE-6E8D-B4A9-7C4F17B1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1F54C-8F7E-EB1C-7C8C-834F7F209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A79CA-B907-D90D-E340-0512F8501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2A80A-3E8F-C754-95C5-DD474D457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F703D-B4D1-20DC-0C31-FC7CED8C6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7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D49B-3A9F-4168-B65D-25618F1B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811" y="834511"/>
            <a:ext cx="7383424" cy="40033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000" dirty="0">
                <a:solidFill>
                  <a:srgbClr val="00297A"/>
                </a:solidFill>
                <a:latin typeface="Antique Olive Roman"/>
              </a:rPr>
              <a:t>Girls Hockey</a:t>
            </a:r>
            <a:br>
              <a:rPr lang="en-US" sz="7000" dirty="0">
                <a:solidFill>
                  <a:srgbClr val="00297A"/>
                </a:solidFill>
                <a:latin typeface="Antique Olive Roman"/>
              </a:rPr>
            </a:br>
            <a:r>
              <a:rPr lang="en-US" sz="4400" dirty="0">
                <a:solidFill>
                  <a:srgbClr val="00297A"/>
                </a:solidFill>
                <a:latin typeface="Antique Olive Roman"/>
              </a:rPr>
              <a:t>Growing Girls Hockey</a:t>
            </a:r>
            <a:br>
              <a:rPr lang="en-US" sz="7000" dirty="0">
                <a:solidFill>
                  <a:srgbClr val="00297A"/>
                </a:solidFill>
                <a:latin typeface="+mn-lt"/>
              </a:rPr>
            </a:br>
            <a:br>
              <a:rPr lang="en-US" sz="1100" dirty="0">
                <a:solidFill>
                  <a:srgbClr val="00297A"/>
                </a:solidFill>
                <a:latin typeface="+mn-lt"/>
              </a:rPr>
            </a:br>
            <a:br>
              <a:rPr lang="en-US" sz="1100" dirty="0">
                <a:solidFill>
                  <a:srgbClr val="00297A"/>
                </a:solidFill>
                <a:latin typeface="+mn-lt"/>
              </a:rPr>
            </a:br>
            <a:br>
              <a:rPr lang="en-US" sz="1100" dirty="0">
                <a:solidFill>
                  <a:srgbClr val="00297A"/>
                </a:solidFill>
                <a:latin typeface="+mn-lt"/>
              </a:rPr>
            </a:br>
            <a:br>
              <a:rPr lang="en-US" sz="1100" dirty="0">
                <a:solidFill>
                  <a:srgbClr val="00297A"/>
                </a:solidFill>
                <a:latin typeface="+mn-lt"/>
              </a:rPr>
            </a:br>
            <a:br>
              <a:rPr lang="en-US" sz="1100" dirty="0">
                <a:solidFill>
                  <a:srgbClr val="00297A"/>
                </a:solidFill>
                <a:latin typeface="+mn-lt"/>
              </a:rPr>
            </a:br>
            <a:endParaRPr lang="en-US" sz="4400" dirty="0">
              <a:solidFill>
                <a:schemeClr val="tx1"/>
              </a:solidFill>
              <a:latin typeface="Antique Olive Roman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D8E50-1BA2-4EB1-8663-D049C966A955}"/>
              </a:ext>
            </a:extLst>
          </p:cNvPr>
          <p:cNvSpPr txBox="1"/>
          <p:nvPr/>
        </p:nvSpPr>
        <p:spPr>
          <a:xfrm>
            <a:off x="1207658" y="5425329"/>
            <a:ext cx="98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ntique Olive Roman"/>
                <a:cs typeface="Calibri" panose="020F0502020204030204" pitchFamily="34" charset="0"/>
              </a:rPr>
              <a:t>2022-2023 Girls Committee Educational Tutorials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67811" y="2643182"/>
            <a:ext cx="5958058" cy="4571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1A19F-CB63-B5A3-11E4-4C02AF136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68" y="959373"/>
            <a:ext cx="2803161" cy="38784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A5BA3F-5448-9482-45EF-0A96A310C38D}"/>
              </a:ext>
            </a:extLst>
          </p:cNvPr>
          <p:cNvSpPr txBox="1">
            <a:spLocks/>
          </p:cNvSpPr>
          <p:nvPr/>
        </p:nvSpPr>
        <p:spPr>
          <a:xfrm>
            <a:off x="4101227" y="2412029"/>
            <a:ext cx="783780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Sports Nutrition: Everyday Fueling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D1FB9A-E93B-D2AB-C192-EAAB96A9B8C3}"/>
              </a:ext>
            </a:extLst>
          </p:cNvPr>
          <p:cNvSpPr txBox="1">
            <a:spLocks/>
          </p:cNvSpPr>
          <p:nvPr/>
        </p:nvSpPr>
        <p:spPr>
          <a:xfrm>
            <a:off x="5114774" y="4251100"/>
            <a:ext cx="5254468" cy="15593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/>
              <a:t>Tavierney</a:t>
            </a:r>
            <a:r>
              <a:rPr lang="en-US" sz="3200" dirty="0"/>
              <a:t> Rogan MS, RD, CSSD</a:t>
            </a:r>
          </a:p>
        </p:txBody>
      </p:sp>
    </p:spTree>
    <p:extLst>
      <p:ext uri="{BB962C8B-B14F-4D97-AF65-F5344CB8AC3E}">
        <p14:creationId xmlns:p14="http://schemas.microsoft.com/office/powerpoint/2010/main" val="279131246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type="body" idx="1"/>
          </p:nvPr>
        </p:nvSpPr>
        <p:spPr>
          <a:xfrm>
            <a:off x="7395308" y="1995723"/>
            <a:ext cx="3844700" cy="4340763"/>
          </a:xfrm>
        </p:spPr>
        <p:txBody>
          <a:bodyPr>
            <a:norm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Legumes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dirty="0"/>
              <a:t>Beans, lentils, peas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100% Whole Wheat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b="1" dirty="0"/>
              <a:t>Bread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b="1" dirty="0"/>
              <a:t>Crackers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b="1" dirty="0"/>
              <a:t>Pasta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b="1" dirty="0"/>
              <a:t>Tortillas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b="1" dirty="0"/>
              <a:t>English muffins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b="1" dirty="0"/>
              <a:t>Bagels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5882" y="1995723"/>
            <a:ext cx="3860761" cy="4340763"/>
          </a:xfrm>
        </p:spPr>
        <p:txBody>
          <a:bodyPr>
            <a:normAutofit/>
          </a:bodyPr>
          <a:lstStyle/>
          <a:p>
            <a:r>
              <a:rPr lang="en-US" sz="2400" b="1" dirty="0"/>
              <a:t>Frozen, fresh, dried fruit </a:t>
            </a:r>
          </a:p>
          <a:p>
            <a:r>
              <a:rPr lang="en-US" sz="2400" b="1" dirty="0"/>
              <a:t>100% Fruit Juice </a:t>
            </a:r>
          </a:p>
          <a:p>
            <a:r>
              <a:rPr lang="en-US" sz="2400" b="1" dirty="0"/>
              <a:t>Fruit Smoothies </a:t>
            </a:r>
          </a:p>
          <a:p>
            <a:r>
              <a:rPr lang="en-US" sz="2400" b="1" dirty="0"/>
              <a:t>Granola + granola bars</a:t>
            </a:r>
          </a:p>
          <a:p>
            <a:r>
              <a:rPr lang="en-US" sz="2400" b="1" dirty="0"/>
              <a:t>Fig bars</a:t>
            </a:r>
          </a:p>
          <a:p>
            <a:r>
              <a:rPr lang="en-US" sz="2400" b="1" dirty="0"/>
              <a:t>Sports drinks and chews</a:t>
            </a:r>
          </a:p>
          <a:p>
            <a:r>
              <a:rPr lang="en-US" sz="2400" b="1" dirty="0"/>
              <a:t>Starchy Vegetables (corn, peas, squash)</a:t>
            </a:r>
          </a:p>
          <a:p>
            <a:r>
              <a:rPr lang="en-US" sz="2400" b="1" dirty="0"/>
              <a:t>Yogurt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"/>
          </p:nvPr>
        </p:nvSpPr>
        <p:spPr>
          <a:xfrm>
            <a:off x="4415115" y="1855161"/>
            <a:ext cx="3361770" cy="4478100"/>
          </a:xfrm>
        </p:spPr>
        <p:txBody>
          <a:bodyPr>
            <a:noAutofit/>
          </a:bodyPr>
          <a:lstStyle/>
          <a:p>
            <a:r>
              <a:rPr lang="en-US" sz="2400" b="1" dirty="0"/>
              <a:t>Potatoes </a:t>
            </a:r>
          </a:p>
          <a:p>
            <a:r>
              <a:rPr lang="en-US" sz="2400" b="1" dirty="0"/>
              <a:t>Whole grains</a:t>
            </a:r>
          </a:p>
          <a:p>
            <a:pPr lvl="1"/>
            <a:r>
              <a:rPr lang="en-US" sz="2400" b="1" dirty="0"/>
              <a:t>Brown/Wild rice</a:t>
            </a:r>
          </a:p>
          <a:p>
            <a:pPr lvl="1"/>
            <a:r>
              <a:rPr lang="en-US" sz="2400" b="1" dirty="0"/>
              <a:t>Quinoa</a:t>
            </a:r>
          </a:p>
          <a:p>
            <a:pPr lvl="1"/>
            <a:r>
              <a:rPr lang="en-US" sz="2400" b="1" dirty="0"/>
              <a:t>Oatmeal</a:t>
            </a:r>
          </a:p>
          <a:p>
            <a:pPr lvl="1"/>
            <a:r>
              <a:rPr lang="en-US" sz="2400" b="1" dirty="0"/>
              <a:t>Couscous</a:t>
            </a:r>
          </a:p>
          <a:p>
            <a:r>
              <a:rPr lang="en-US" sz="2400" b="1" dirty="0"/>
              <a:t>Air Popped Popcorn </a:t>
            </a:r>
          </a:p>
          <a:p>
            <a:r>
              <a:rPr lang="en-US" sz="2400" b="1" dirty="0"/>
              <a:t>Whole grain cereals</a:t>
            </a:r>
          </a:p>
          <a:p>
            <a:r>
              <a:rPr lang="en-US" sz="2400" b="1" dirty="0"/>
              <a:t>Chocolate Milk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17068" y="467488"/>
            <a:ext cx="7729728" cy="1188720"/>
          </a:xfrm>
        </p:spPr>
        <p:txBody>
          <a:bodyPr/>
          <a:lstStyle/>
          <a:p>
            <a:r>
              <a:rPr lang="en-US"/>
              <a:t>Carbohydrates </a:t>
            </a:r>
          </a:p>
        </p:txBody>
      </p:sp>
    </p:spTree>
    <p:extLst>
      <p:ext uri="{BB962C8B-B14F-4D97-AF65-F5344CB8AC3E}">
        <p14:creationId xmlns:p14="http://schemas.microsoft.com/office/powerpoint/2010/main" val="1546449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000" y="471755"/>
            <a:ext cx="7729728" cy="1188720"/>
          </a:xfrm>
        </p:spPr>
        <p:txBody>
          <a:bodyPr/>
          <a:lstStyle/>
          <a:p>
            <a:r>
              <a:rPr lang="en-US" dirty="0"/>
              <a:t>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881" y="1822908"/>
            <a:ext cx="6867658" cy="4759546"/>
          </a:xfrm>
        </p:spPr>
        <p:txBody>
          <a:bodyPr>
            <a:noAutofit/>
          </a:bodyPr>
          <a:lstStyle/>
          <a:p>
            <a:r>
              <a:rPr lang="en-US" sz="2800" b="1" dirty="0"/>
              <a:t>Several amino acids bonded together</a:t>
            </a:r>
          </a:p>
          <a:p>
            <a:r>
              <a:rPr lang="en-US" sz="2800" b="1" dirty="0"/>
              <a:t>FUNCTIONS:</a:t>
            </a:r>
          </a:p>
          <a:p>
            <a:pPr lvl="1"/>
            <a:r>
              <a:rPr lang="en-US" sz="2400" dirty="0"/>
              <a:t>Those important to athletes: </a:t>
            </a:r>
          </a:p>
          <a:p>
            <a:pPr lvl="2"/>
            <a:r>
              <a:rPr lang="en-US" sz="2400" dirty="0"/>
              <a:t>Provide structure to cells and the body</a:t>
            </a:r>
          </a:p>
          <a:p>
            <a:pPr lvl="2"/>
            <a:r>
              <a:rPr lang="en-US" sz="2400" dirty="0"/>
              <a:t>Building blocks of muscle</a:t>
            </a:r>
          </a:p>
          <a:p>
            <a:pPr lvl="2"/>
            <a:r>
              <a:rPr lang="en-US" sz="2400" dirty="0"/>
              <a:t>Support the structure of bones</a:t>
            </a:r>
          </a:p>
          <a:p>
            <a:pPr lvl="2"/>
            <a:r>
              <a:rPr lang="en-US" sz="2400" dirty="0"/>
              <a:t>Contract muscles</a:t>
            </a:r>
          </a:p>
          <a:p>
            <a:r>
              <a:rPr lang="en-US" sz="2800" b="1" dirty="0"/>
              <a:t>Protein foods are typically good sources of B Vitamins, zinc, calcium, and iron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539" y="2542038"/>
            <a:ext cx="497897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9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016" y="404474"/>
            <a:ext cx="7729728" cy="1188720"/>
          </a:xfrm>
        </p:spPr>
        <p:txBody>
          <a:bodyPr/>
          <a:lstStyle/>
          <a:p>
            <a:r>
              <a:rPr lang="en-US" dirty="0"/>
              <a:t>Protein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916" y="1431711"/>
            <a:ext cx="6774298" cy="5021815"/>
          </a:xfrm>
        </p:spPr>
        <p:txBody>
          <a:bodyPr>
            <a:normAutofit/>
          </a:bodyPr>
          <a:lstStyle/>
          <a:p>
            <a:r>
              <a:rPr lang="en-US" sz="2800" b="1" dirty="0"/>
              <a:t>Protein Needs for Athletes </a:t>
            </a:r>
          </a:p>
          <a:p>
            <a:pPr lvl="1"/>
            <a:r>
              <a:rPr lang="en-US" sz="2400" dirty="0"/>
              <a:t>Training creates stress on the body</a:t>
            </a:r>
            <a:r>
              <a:rPr lang="en-US" sz="2400" dirty="0">
                <a:sym typeface="Wingdings"/>
              </a:rPr>
              <a:t> breaks down muscle and other tissues (ligaments, tendons etc.)</a:t>
            </a:r>
          </a:p>
          <a:p>
            <a:pPr lvl="1"/>
            <a:r>
              <a:rPr lang="en-US" sz="2400" dirty="0">
                <a:sym typeface="Wingdings"/>
              </a:rPr>
              <a:t>Dietary protein repairs, maintains current, and helps build new muscle tissue:</a:t>
            </a:r>
          </a:p>
          <a:p>
            <a:pPr lvl="2"/>
            <a:r>
              <a:rPr lang="en-US" sz="2400" dirty="0">
                <a:sym typeface="Wingdings"/>
              </a:rPr>
              <a:t>Increases strength, power, and speed </a:t>
            </a:r>
          </a:p>
          <a:p>
            <a:pPr lvl="2"/>
            <a:r>
              <a:rPr lang="en-US" sz="2400" dirty="0">
                <a:sym typeface="Wingdings"/>
              </a:rPr>
              <a:t>Prevent injury </a:t>
            </a:r>
          </a:p>
          <a:p>
            <a:pPr lvl="1"/>
            <a:r>
              <a:rPr lang="en-US" sz="2400" dirty="0">
                <a:sym typeface="Wingdings"/>
              </a:rPr>
              <a:t>Added Bonuses</a:t>
            </a:r>
            <a:r>
              <a:rPr lang="is-IS" sz="2400" dirty="0">
                <a:sym typeface="Wingdings"/>
              </a:rPr>
              <a:t>….</a:t>
            </a:r>
            <a:endParaRPr lang="en-US" sz="2400" dirty="0">
              <a:sym typeface="Wingdings"/>
            </a:endParaRPr>
          </a:p>
          <a:p>
            <a:pPr lvl="2"/>
            <a:r>
              <a:rPr lang="en-US" sz="2400" dirty="0">
                <a:sym typeface="Wingdings"/>
              </a:rPr>
              <a:t>Keeps you satiated </a:t>
            </a:r>
          </a:p>
          <a:p>
            <a:pPr lvl="2"/>
            <a:r>
              <a:rPr lang="en-US" sz="2400" dirty="0">
                <a:sym typeface="Wingdings"/>
              </a:rPr>
              <a:t>Muscle increases metabolism </a:t>
            </a:r>
          </a:p>
          <a:p>
            <a:pPr lvl="1"/>
            <a:endParaRPr lang="en-US" dirty="0">
              <a:sym typeface="Wingding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3214" y="2191292"/>
            <a:ext cx="508378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06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312" y="525780"/>
            <a:ext cx="7729728" cy="1188720"/>
          </a:xfrm>
        </p:spPr>
        <p:txBody>
          <a:bodyPr/>
          <a:lstStyle/>
          <a:p>
            <a:r>
              <a:rPr lang="en-US" dirty="0"/>
              <a:t>Protein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440" y="1721103"/>
            <a:ext cx="4427102" cy="4622293"/>
          </a:xfrm>
        </p:spPr>
        <p:txBody>
          <a:bodyPr>
            <a:normAutofit/>
          </a:bodyPr>
          <a:lstStyle/>
          <a:p>
            <a:r>
              <a:rPr lang="en-US" sz="2400" b="1" dirty="0"/>
              <a:t>Chicken (grilled, baked, roasted, rotisserie, canned) </a:t>
            </a:r>
          </a:p>
          <a:p>
            <a:r>
              <a:rPr lang="en-US" sz="2400" b="1" dirty="0"/>
              <a:t>Chicken and turkey sausage </a:t>
            </a:r>
          </a:p>
          <a:p>
            <a:r>
              <a:rPr lang="en-US" sz="2400" b="1" dirty="0"/>
              <a:t>Lunch meat (chicken, turkey, roast beef, ham) </a:t>
            </a:r>
          </a:p>
          <a:p>
            <a:r>
              <a:rPr lang="en-US" sz="2400" b="1" dirty="0"/>
              <a:t>Lean ground turkey and beef </a:t>
            </a:r>
          </a:p>
          <a:p>
            <a:r>
              <a:rPr lang="en-US" sz="2400" b="1" dirty="0"/>
              <a:t>Fish</a:t>
            </a:r>
          </a:p>
          <a:p>
            <a:r>
              <a:rPr lang="en-US" sz="2400" b="1" dirty="0"/>
              <a:t>Lean cuts of steak </a:t>
            </a:r>
          </a:p>
          <a:p>
            <a:r>
              <a:rPr lang="en-US" sz="2400" b="1" dirty="0"/>
              <a:t>Tofu</a:t>
            </a:r>
          </a:p>
          <a:p>
            <a:r>
              <a:rPr lang="en-US" sz="2400" b="1" dirty="0"/>
              <a:t>Tempeh 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47460" y="1714500"/>
            <a:ext cx="4316907" cy="445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Greek yogurt</a:t>
            </a:r>
          </a:p>
          <a:p>
            <a:r>
              <a:rPr lang="en-US" sz="2400" b="1" dirty="0"/>
              <a:t>Cottage cheese</a:t>
            </a:r>
          </a:p>
          <a:p>
            <a:r>
              <a:rPr lang="en-US" sz="2400" b="1" dirty="0" err="1"/>
              <a:t>Fairlife</a:t>
            </a:r>
            <a:r>
              <a:rPr lang="en-US" sz="2400" b="1" dirty="0"/>
              <a:t> Milk</a:t>
            </a:r>
          </a:p>
          <a:p>
            <a:r>
              <a:rPr lang="en-US" sz="2400" b="1" dirty="0"/>
              <a:t>Beans and lentils</a:t>
            </a:r>
          </a:p>
          <a:p>
            <a:r>
              <a:rPr lang="en-US" sz="2400" b="1" dirty="0"/>
              <a:t>Edamame</a:t>
            </a:r>
          </a:p>
          <a:p>
            <a:r>
              <a:rPr lang="en-US" sz="2400" b="1" dirty="0"/>
              <a:t>Cheese</a:t>
            </a:r>
          </a:p>
          <a:p>
            <a:r>
              <a:rPr lang="en-US" sz="2400" b="1" dirty="0"/>
              <a:t>Nuts and nut butter</a:t>
            </a:r>
          </a:p>
          <a:p>
            <a:r>
              <a:rPr lang="en-US" sz="2400" b="1" dirty="0"/>
              <a:t>Eggs and egg whites </a:t>
            </a:r>
          </a:p>
          <a:p>
            <a:r>
              <a:rPr lang="en-US" sz="2400" b="1" dirty="0"/>
              <a:t>Soy Milk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0533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865" y="303511"/>
            <a:ext cx="7729728" cy="1188720"/>
          </a:xfrm>
        </p:spPr>
        <p:txBody>
          <a:bodyPr/>
          <a:lstStyle/>
          <a:p>
            <a:r>
              <a:rPr lang="en-US" dirty="0"/>
              <a:t>Fat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0624" y="1682496"/>
            <a:ext cx="7296912" cy="4956048"/>
          </a:xfrm>
        </p:spPr>
        <p:txBody>
          <a:bodyPr>
            <a:normAutofit/>
          </a:bodyPr>
          <a:lstStyle/>
          <a:p>
            <a:r>
              <a:rPr lang="en-US" sz="3200" b="1" dirty="0"/>
              <a:t>Fats are an important part of a healthy, balanced diet. </a:t>
            </a:r>
          </a:p>
          <a:p>
            <a:r>
              <a:rPr lang="en-US" sz="2800" b="1" dirty="0"/>
              <a:t>FUNCTION: </a:t>
            </a:r>
          </a:p>
          <a:p>
            <a:pPr lvl="1"/>
            <a:r>
              <a:rPr lang="en-US" sz="2800" dirty="0"/>
              <a:t>Provide taste and satiety </a:t>
            </a:r>
          </a:p>
          <a:p>
            <a:pPr lvl="1"/>
            <a:r>
              <a:rPr lang="en-US" sz="2800" dirty="0"/>
              <a:t>Help with vitamin absorption </a:t>
            </a:r>
          </a:p>
          <a:p>
            <a:pPr lvl="1"/>
            <a:r>
              <a:rPr lang="en-US" sz="2800" dirty="0"/>
              <a:t>Important for cell and heart health </a:t>
            </a:r>
          </a:p>
          <a:p>
            <a:r>
              <a:rPr lang="en-US" sz="2800" b="1" dirty="0"/>
              <a:t>Not all fats are created equal </a:t>
            </a:r>
          </a:p>
          <a:p>
            <a:pPr lvl="1"/>
            <a:r>
              <a:rPr lang="en-US" sz="2800" b="1" dirty="0"/>
              <a:t>4 Types of fats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9544" y="2560320"/>
            <a:ext cx="459063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60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498" y="390635"/>
            <a:ext cx="7729728" cy="1188720"/>
          </a:xfrm>
        </p:spPr>
        <p:txBody>
          <a:bodyPr/>
          <a:lstStyle/>
          <a:p>
            <a:r>
              <a:rPr lang="en-US" dirty="0"/>
              <a:t>Fat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6186" y="1782418"/>
            <a:ext cx="9009930" cy="4872382"/>
          </a:xfrm>
        </p:spPr>
        <p:txBody>
          <a:bodyPr>
            <a:noAutofit/>
          </a:bodyPr>
          <a:lstStyle/>
          <a:p>
            <a:r>
              <a:rPr lang="en-US" sz="3200" b="1" dirty="0"/>
              <a:t>MUFAs (Monounsaturated Fatty Acids)</a:t>
            </a:r>
          </a:p>
          <a:p>
            <a:pPr lvl="1"/>
            <a:r>
              <a:rPr lang="en-US" sz="2400" b="1" dirty="0"/>
              <a:t>Vegetable oils, nuts, seeds, olives and avocadoes.</a:t>
            </a:r>
          </a:p>
          <a:p>
            <a:pPr lvl="1"/>
            <a:r>
              <a:rPr lang="en-US" sz="2400" b="1" u="sng" dirty="0"/>
              <a:t>We want to increase these!!</a:t>
            </a:r>
          </a:p>
          <a:p>
            <a:r>
              <a:rPr lang="en-US" sz="3200" b="1" dirty="0"/>
              <a:t>PUFAS (Polyunsaturated Fatty Acids) </a:t>
            </a:r>
          </a:p>
          <a:p>
            <a:pPr lvl="1"/>
            <a:r>
              <a:rPr lang="en-US" sz="2400" dirty="0"/>
              <a:t>Vegetable oils, fish and seafood. </a:t>
            </a:r>
          </a:p>
          <a:p>
            <a:pPr lvl="1"/>
            <a:r>
              <a:rPr lang="en-US" sz="2400" dirty="0"/>
              <a:t>Omega 6s</a:t>
            </a:r>
            <a:r>
              <a:rPr lang="en-US" sz="2400" dirty="0">
                <a:sym typeface="Wingdings"/>
              </a:rPr>
              <a:t> we already get a lot of these from canola oil </a:t>
            </a:r>
            <a:endParaRPr lang="en-US" sz="2400" dirty="0"/>
          </a:p>
          <a:p>
            <a:pPr lvl="1"/>
            <a:r>
              <a:rPr lang="en-US" sz="2400" dirty="0"/>
              <a:t>Omega 3s</a:t>
            </a:r>
            <a:r>
              <a:rPr lang="en-US" sz="2400" dirty="0">
                <a:sym typeface="Wingdings"/>
              </a:rPr>
              <a:t> </a:t>
            </a:r>
            <a:r>
              <a:rPr lang="en-US" sz="2400" u="sng" dirty="0">
                <a:sym typeface="Wingdings"/>
              </a:rPr>
              <a:t>We want to increase these</a:t>
            </a:r>
            <a:r>
              <a:rPr lang="is-IS" sz="2400" u="sng" dirty="0">
                <a:sym typeface="Wingdings"/>
              </a:rPr>
              <a:t>….</a:t>
            </a:r>
            <a:r>
              <a:rPr lang="en-US" sz="2400" u="sng" dirty="0">
                <a:sym typeface="Wingdings"/>
              </a:rPr>
              <a:t> 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403654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498" y="173659"/>
            <a:ext cx="7729728" cy="1188720"/>
          </a:xfrm>
        </p:spPr>
        <p:txBody>
          <a:bodyPr/>
          <a:lstStyle/>
          <a:p>
            <a:r>
              <a:rPr lang="en-US" dirty="0"/>
              <a:t>Fat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50910" y="1362379"/>
            <a:ext cx="9072103" cy="4697035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u="sng" dirty="0"/>
              <a:t>Omega 3s </a:t>
            </a:r>
          </a:p>
          <a:p>
            <a:pPr lvl="1"/>
            <a:r>
              <a:rPr lang="en-US" sz="3200" dirty="0"/>
              <a:t>Necessary for proper brain growth and development.</a:t>
            </a:r>
          </a:p>
          <a:p>
            <a:pPr lvl="1"/>
            <a:r>
              <a:rPr lang="en-US" sz="3200" dirty="0"/>
              <a:t>Anti-inflammatory</a:t>
            </a:r>
            <a:r>
              <a:rPr lang="en-US" sz="3200" dirty="0">
                <a:sym typeface="Wingdings"/>
              </a:rPr>
              <a:t> important for recovery </a:t>
            </a:r>
            <a:r>
              <a:rPr lang="en-US" sz="3200" dirty="0"/>
              <a:t>from training, practice, and competition</a:t>
            </a:r>
          </a:p>
          <a:p>
            <a:pPr lvl="1"/>
            <a:r>
              <a:rPr lang="en-US" sz="3200" dirty="0"/>
              <a:t>Important for the prevention and treatment of depression, heart disease, and cancer</a:t>
            </a:r>
          </a:p>
          <a:p>
            <a:pPr lvl="1"/>
            <a:r>
              <a:rPr lang="en-US" sz="3200" dirty="0"/>
              <a:t>Found in fatty fish (salmon and sardines), walnuts, flax seeds, and chia seeds</a:t>
            </a:r>
          </a:p>
        </p:txBody>
      </p:sp>
    </p:spTree>
    <p:extLst>
      <p:ext uri="{BB962C8B-B14F-4D97-AF65-F5344CB8AC3E}">
        <p14:creationId xmlns:p14="http://schemas.microsoft.com/office/powerpoint/2010/main" val="1688516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706" y="164026"/>
            <a:ext cx="7729728" cy="1188720"/>
          </a:xfrm>
        </p:spPr>
        <p:txBody>
          <a:bodyPr/>
          <a:lstStyle/>
          <a:p>
            <a:r>
              <a:rPr lang="en-US" dirty="0"/>
              <a:t>Fat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783" y="1397918"/>
            <a:ext cx="6796205" cy="5217864"/>
          </a:xfrm>
        </p:spPr>
        <p:txBody>
          <a:bodyPr>
            <a:noAutofit/>
          </a:bodyPr>
          <a:lstStyle/>
          <a:p>
            <a:r>
              <a:rPr lang="en-US" sz="2800" b="1" dirty="0"/>
              <a:t>Saturated Fat </a:t>
            </a:r>
          </a:p>
          <a:p>
            <a:pPr lvl="1"/>
            <a:r>
              <a:rPr lang="en-US" sz="2000" dirty="0"/>
              <a:t>Found in animal foods like meat, and dairy products, like butter and cheese. </a:t>
            </a:r>
          </a:p>
          <a:p>
            <a:pPr lvl="1"/>
            <a:r>
              <a:rPr lang="en-US" sz="2000" u="sng" dirty="0"/>
              <a:t>We want to eat a low to moderate amount of these!</a:t>
            </a:r>
          </a:p>
          <a:p>
            <a:r>
              <a:rPr lang="en-US" sz="2800" b="1" dirty="0"/>
              <a:t>Trans Fats </a:t>
            </a:r>
          </a:p>
          <a:p>
            <a:pPr lvl="1"/>
            <a:r>
              <a:rPr lang="en-US" sz="2000" dirty="0"/>
              <a:t>Liquid vegetable oils that have been chemically processed to become semisolid at room temperature </a:t>
            </a:r>
          </a:p>
          <a:p>
            <a:pPr lvl="1"/>
            <a:r>
              <a:rPr lang="en-US" sz="2000" dirty="0"/>
              <a:t>Used in some margarines, fried foods, and process snack foods</a:t>
            </a:r>
          </a:p>
          <a:p>
            <a:pPr lvl="1"/>
            <a:r>
              <a:rPr lang="en-US" sz="2000" u="sng" dirty="0"/>
              <a:t>We want to avoid these!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43974" y="2517404"/>
            <a:ext cx="4270375" cy="29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5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507492"/>
            <a:ext cx="7729728" cy="1188720"/>
          </a:xfrm>
        </p:spPr>
        <p:txBody>
          <a:bodyPr/>
          <a:lstStyle/>
          <a:p>
            <a:r>
              <a:rPr lang="en-US" dirty="0"/>
              <a:t>Fat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5180" y="1696212"/>
            <a:ext cx="3912495" cy="4454408"/>
          </a:xfrm>
        </p:spPr>
        <p:txBody>
          <a:bodyPr>
            <a:normAutofit/>
          </a:bodyPr>
          <a:lstStyle/>
          <a:p>
            <a:r>
              <a:rPr lang="en-US" sz="2400" b="1" dirty="0"/>
              <a:t>Olive Oil/Olives </a:t>
            </a:r>
          </a:p>
          <a:p>
            <a:r>
              <a:rPr lang="en-US" sz="2400" b="1" dirty="0"/>
              <a:t>Coconut Oil/Full Fat Coconut milk </a:t>
            </a:r>
          </a:p>
          <a:p>
            <a:r>
              <a:rPr lang="en-US" sz="2400" b="1" dirty="0"/>
              <a:t>Nuts</a:t>
            </a:r>
          </a:p>
          <a:p>
            <a:r>
              <a:rPr lang="en-US" sz="2400" b="1" dirty="0"/>
              <a:t>Seeds</a:t>
            </a:r>
          </a:p>
          <a:p>
            <a:r>
              <a:rPr lang="en-US" sz="2400" b="1" dirty="0"/>
              <a:t>Avocado/Guacamole/Avocado Oil</a:t>
            </a:r>
          </a:p>
          <a:p>
            <a:r>
              <a:rPr lang="en-US" sz="2400" b="1" dirty="0"/>
              <a:t>Vinaigrettes </a:t>
            </a:r>
          </a:p>
          <a:p>
            <a:r>
              <a:rPr lang="en-US" sz="2400" b="1" dirty="0"/>
              <a:t>Fatty Fish </a:t>
            </a:r>
          </a:p>
          <a:p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0" y="1956246"/>
            <a:ext cx="3881928" cy="375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Cheese</a:t>
            </a:r>
          </a:p>
          <a:p>
            <a:r>
              <a:rPr lang="en-US" sz="2400" b="1" dirty="0"/>
              <a:t>Sour cream</a:t>
            </a:r>
          </a:p>
          <a:p>
            <a:r>
              <a:rPr lang="en-US" sz="2400" b="1" dirty="0"/>
              <a:t>Butter</a:t>
            </a:r>
            <a:endParaRPr lang="en-US" sz="2800" b="1" dirty="0"/>
          </a:p>
          <a:p>
            <a:r>
              <a:rPr lang="en-US" sz="2400" b="1" dirty="0"/>
              <a:t>Creamy dressings</a:t>
            </a:r>
          </a:p>
          <a:p>
            <a:r>
              <a:rPr lang="en-US" sz="2400" b="1" dirty="0"/>
              <a:t>Full fat dairy</a:t>
            </a:r>
          </a:p>
          <a:p>
            <a:r>
              <a:rPr lang="en-US" sz="2400" b="1" dirty="0"/>
              <a:t>Animal meat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82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Hydration </a:t>
            </a:r>
          </a:p>
        </p:txBody>
      </p:sp>
    </p:spTree>
    <p:extLst>
      <p:ext uri="{BB962C8B-B14F-4D97-AF65-F5344CB8AC3E}">
        <p14:creationId xmlns:p14="http://schemas.microsoft.com/office/powerpoint/2010/main" val="4859643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345558"/>
            <a:ext cx="9601200" cy="1002323"/>
          </a:xfrm>
        </p:spPr>
        <p:txBody>
          <a:bodyPr/>
          <a:lstStyle/>
          <a:p>
            <a:r>
              <a:rPr lang="en-US" dirty="0"/>
              <a:t>Introduction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428" y="1347881"/>
            <a:ext cx="9983973" cy="4579033"/>
          </a:xfrm>
        </p:spPr>
        <p:txBody>
          <a:bodyPr>
            <a:normAutofit/>
          </a:bodyPr>
          <a:lstStyle/>
          <a:p>
            <a:r>
              <a:rPr lang="en-US" sz="2800" b="1" dirty="0"/>
              <a:t>Tavierney Rogan MS, RD, LDN</a:t>
            </a:r>
          </a:p>
          <a:p>
            <a:pPr lvl="1"/>
            <a:r>
              <a:rPr lang="en-US" sz="2400" dirty="0"/>
              <a:t>BS in Biology at Saint Mary’s College, Notre Dame, IN</a:t>
            </a:r>
          </a:p>
          <a:p>
            <a:pPr lvl="1"/>
            <a:r>
              <a:rPr lang="en-US" sz="2400" dirty="0"/>
              <a:t>MS in Nutrition at Boston University, Boston MA</a:t>
            </a:r>
          </a:p>
          <a:p>
            <a:pPr lvl="1"/>
            <a:r>
              <a:rPr lang="en-US" sz="2400" dirty="0"/>
              <a:t>Worked for Northwestern University Ath</a:t>
            </a:r>
            <a:r>
              <a:rPr lang="en-US" dirty="0"/>
              <a:t>letics </a:t>
            </a:r>
          </a:p>
          <a:p>
            <a:pPr lvl="1"/>
            <a:r>
              <a:rPr lang="en-US" sz="2400" dirty="0"/>
              <a:t>Work with athletes from endurance athletes to MMA to Olympic hopefuls </a:t>
            </a:r>
          </a:p>
          <a:p>
            <a:r>
              <a:rPr lang="en-US" sz="2800" b="1" dirty="0"/>
              <a:t>Played fastpitch softball for 10 years </a:t>
            </a:r>
          </a:p>
          <a:p>
            <a:pPr lvl="1"/>
            <a:r>
              <a:rPr lang="en-US" dirty="0"/>
              <a:t>4 years on Varsity at New Trier</a:t>
            </a:r>
          </a:p>
          <a:p>
            <a:r>
              <a:rPr lang="en-US" sz="2800" b="1" dirty="0"/>
              <a:t>Retired endurance runner </a:t>
            </a:r>
          </a:p>
          <a:p>
            <a:pPr lvl="1"/>
            <a:r>
              <a:rPr lang="en-US" dirty="0"/>
              <a:t>Chicago Marathon x 1, Half Marathon x 5)</a:t>
            </a:r>
          </a:p>
          <a:p>
            <a:r>
              <a:rPr lang="en-US" sz="2800" b="1" dirty="0"/>
              <a:t>Love to lift and do yoga!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5027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728" y="379476"/>
            <a:ext cx="7729728" cy="1188720"/>
          </a:xfrm>
        </p:spPr>
        <p:txBody>
          <a:bodyPr/>
          <a:lstStyle/>
          <a:p>
            <a:r>
              <a:rPr lang="en-US" dirty="0"/>
              <a:t>Hydration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817" y="1897379"/>
            <a:ext cx="7209824" cy="4796029"/>
          </a:xfrm>
        </p:spPr>
        <p:txBody>
          <a:bodyPr>
            <a:normAutofit/>
          </a:bodyPr>
          <a:lstStyle/>
          <a:p>
            <a:r>
              <a:rPr lang="en-US" sz="2400" b="1" dirty="0"/>
              <a:t>60-75% of your body weight is water </a:t>
            </a:r>
          </a:p>
          <a:p>
            <a:r>
              <a:rPr lang="en-US" sz="2400" b="1" dirty="0"/>
              <a:t>Hydration is important for performance and overall health</a:t>
            </a:r>
          </a:p>
          <a:p>
            <a:r>
              <a:rPr lang="en-US" sz="2400" b="1" dirty="0"/>
              <a:t>Hydration Goals:</a:t>
            </a:r>
          </a:p>
          <a:p>
            <a:pPr lvl="1"/>
            <a:r>
              <a:rPr lang="en-US" sz="2000" dirty="0"/>
              <a:t>Delay fatigue and maintain mental acuity </a:t>
            </a:r>
          </a:p>
          <a:p>
            <a:pPr lvl="1"/>
            <a:r>
              <a:rPr lang="en-US" sz="2000" dirty="0"/>
              <a:t>Regulate body heat, especially in hot environments </a:t>
            </a:r>
          </a:p>
          <a:p>
            <a:pPr lvl="1"/>
            <a:r>
              <a:rPr lang="en-US" sz="2000" dirty="0"/>
              <a:t>Satisfy thirst and prevent significant weight loss from sweating </a:t>
            </a:r>
          </a:p>
          <a:p>
            <a:pPr lvl="1"/>
            <a:r>
              <a:rPr lang="en-US" sz="2000" dirty="0"/>
              <a:t>Improve ability to recover quickly from training and competition </a:t>
            </a:r>
          </a:p>
          <a:p>
            <a:pPr lvl="1"/>
            <a:r>
              <a:rPr lang="en-US" sz="2000" u="sng" dirty="0"/>
              <a:t>Drink 0.5-1 </a:t>
            </a:r>
            <a:r>
              <a:rPr lang="en-US" sz="2000" u="sng" dirty="0" err="1"/>
              <a:t>oz</a:t>
            </a:r>
            <a:r>
              <a:rPr lang="en-US" sz="2000" u="sng" dirty="0"/>
              <a:t> per pound body weight 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37399" y="2197438"/>
            <a:ext cx="312056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069" y="401984"/>
            <a:ext cx="7729728" cy="1188720"/>
          </a:xfrm>
        </p:spPr>
        <p:txBody>
          <a:bodyPr/>
          <a:lstStyle/>
          <a:p>
            <a:r>
              <a:rPr lang="en-US"/>
              <a:t>Hydration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520" y="1681644"/>
            <a:ext cx="6944683" cy="4824663"/>
          </a:xfrm>
        </p:spPr>
        <p:txBody>
          <a:bodyPr>
            <a:noAutofit/>
          </a:bodyPr>
          <a:lstStyle/>
          <a:p>
            <a:r>
              <a:rPr lang="en-US" sz="2400" b="1" dirty="0"/>
              <a:t>How to Drink More Fluid </a:t>
            </a:r>
          </a:p>
          <a:p>
            <a:pPr lvl="1"/>
            <a:r>
              <a:rPr lang="en-US" sz="2000" dirty="0"/>
              <a:t>Track your intake using an App (Hydrate is a good one)</a:t>
            </a:r>
          </a:p>
          <a:p>
            <a:pPr lvl="1"/>
            <a:r>
              <a:rPr lang="en-US" sz="2000" dirty="0"/>
              <a:t>Use a marked water bottle and mark down time goals </a:t>
            </a:r>
          </a:p>
          <a:p>
            <a:pPr lvl="1"/>
            <a:r>
              <a:rPr lang="en-US" sz="2000" dirty="0"/>
              <a:t>Make it taste good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/>
              <a:t>Add frozen or fresh produce</a:t>
            </a:r>
          </a:p>
          <a:p>
            <a:pPr lvl="2"/>
            <a:r>
              <a:rPr lang="en-US" sz="2000" dirty="0"/>
              <a:t>Berries, lemons, limes, melon</a:t>
            </a:r>
          </a:p>
          <a:p>
            <a:pPr lvl="2"/>
            <a:r>
              <a:rPr lang="en-US" sz="2000" dirty="0"/>
              <a:t>Cucumber</a:t>
            </a:r>
          </a:p>
          <a:p>
            <a:pPr lvl="1"/>
            <a:r>
              <a:rPr lang="en-US" sz="2000" dirty="0"/>
              <a:t>Drink at least 1 cup of fluid with every meal and snack</a:t>
            </a:r>
          </a:p>
          <a:p>
            <a:pPr lvl="1"/>
            <a:r>
              <a:rPr lang="en-US" sz="2000" dirty="0"/>
              <a:t>Count your cups during a game/practice </a:t>
            </a:r>
          </a:p>
          <a:p>
            <a:pPr lvl="1"/>
            <a:r>
              <a:rPr lang="en-US" sz="2000" dirty="0"/>
              <a:t> Never let your water bottle be empty</a:t>
            </a:r>
            <a:r>
              <a:rPr lang="en-US" sz="18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1808" y="2493776"/>
            <a:ext cx="437059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04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your balanced plate</a:t>
            </a:r>
          </a:p>
        </p:txBody>
      </p:sp>
    </p:spTree>
    <p:extLst>
      <p:ext uri="{BB962C8B-B14F-4D97-AF65-F5344CB8AC3E}">
        <p14:creationId xmlns:p14="http://schemas.microsoft.com/office/powerpoint/2010/main" val="162232083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424" y="461451"/>
            <a:ext cx="7729728" cy="1188720"/>
          </a:xfrm>
        </p:spPr>
        <p:txBody>
          <a:bodyPr/>
          <a:lstStyle/>
          <a:p>
            <a:r>
              <a:rPr lang="en-US" dirty="0"/>
              <a:t>Build your balanced Plate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425" y="1570796"/>
            <a:ext cx="6521236" cy="4447472"/>
          </a:xfrm>
        </p:spPr>
        <p:txBody>
          <a:bodyPr>
            <a:noAutofit/>
          </a:bodyPr>
          <a:lstStyle/>
          <a:p>
            <a:r>
              <a:rPr lang="en-US" sz="2800" b="1" dirty="0"/>
              <a:t>Light Training Day </a:t>
            </a:r>
            <a:r>
              <a:rPr lang="en-US" sz="2800" b="1" dirty="0">
                <a:sym typeface="Wingdings"/>
              </a:rPr>
              <a:t> </a:t>
            </a:r>
            <a:r>
              <a:rPr lang="en-US" sz="2800" b="1" dirty="0"/>
              <a:t>Active Rest or Rest Day </a:t>
            </a:r>
            <a:endParaRPr lang="en-US" sz="2400" b="1" dirty="0"/>
          </a:p>
          <a:p>
            <a:pPr lvl="1"/>
            <a:r>
              <a:rPr lang="en-US" sz="2400" dirty="0"/>
              <a:t>50% Fruits &amp; Vegetables</a:t>
            </a:r>
          </a:p>
          <a:p>
            <a:pPr lvl="2"/>
            <a:r>
              <a:rPr lang="en-US" sz="2400" dirty="0"/>
              <a:t>Full of vitamins, minerals, and antioxidants</a:t>
            </a:r>
          </a:p>
          <a:p>
            <a:pPr lvl="2"/>
            <a:r>
              <a:rPr lang="en-US" sz="2400" dirty="0"/>
              <a:t>Vital to recovery from workouts, practices, and competition </a:t>
            </a:r>
          </a:p>
          <a:p>
            <a:pPr lvl="1"/>
            <a:r>
              <a:rPr lang="en-US" sz="2400" dirty="0"/>
              <a:t>25% Complex Carbohydrates</a:t>
            </a:r>
          </a:p>
          <a:p>
            <a:pPr lvl="1"/>
            <a:r>
              <a:rPr lang="en-US" sz="2400" dirty="0"/>
              <a:t>25% Lean Protein </a:t>
            </a:r>
          </a:p>
          <a:p>
            <a:pPr lvl="1"/>
            <a:r>
              <a:rPr lang="en-US" sz="2400" dirty="0"/>
              <a:t>+ Healthy Fats </a:t>
            </a:r>
          </a:p>
          <a:p>
            <a:pPr lvl="1"/>
            <a:r>
              <a:rPr lang="en-US" sz="2400" dirty="0"/>
              <a:t>+ Hydration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F4B31-D2F5-7B86-460E-8868093FB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61" y="2341457"/>
            <a:ext cx="4198958" cy="29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75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204" y="620434"/>
            <a:ext cx="7729728" cy="1188720"/>
          </a:xfrm>
        </p:spPr>
        <p:txBody>
          <a:bodyPr/>
          <a:lstStyle/>
          <a:p>
            <a:r>
              <a:rPr lang="en-US" dirty="0"/>
              <a:t>Build </a:t>
            </a:r>
            <a:r>
              <a:rPr lang="en-US"/>
              <a:t>your balanced plate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707" y="1969430"/>
            <a:ext cx="6472325" cy="4268136"/>
          </a:xfrm>
        </p:spPr>
        <p:txBody>
          <a:bodyPr>
            <a:normAutofit/>
          </a:bodyPr>
          <a:lstStyle/>
          <a:p>
            <a:r>
              <a:rPr lang="en-US" sz="2800" b="1" dirty="0"/>
              <a:t>Moderate Training Day </a:t>
            </a:r>
            <a:r>
              <a:rPr lang="en-US" sz="2800" b="1" dirty="0">
                <a:sym typeface="Wingdings"/>
              </a:rPr>
              <a:t> </a:t>
            </a:r>
            <a:r>
              <a:rPr lang="en-US" sz="2800" b="1" dirty="0"/>
              <a:t>1 Hard Workout</a:t>
            </a:r>
            <a:endParaRPr lang="en-US" sz="2400" b="1" dirty="0"/>
          </a:p>
          <a:p>
            <a:pPr lvl="1"/>
            <a:r>
              <a:rPr lang="en-US" sz="2400" dirty="0"/>
              <a:t>25% Lean Protein (this stays consistent) </a:t>
            </a:r>
          </a:p>
          <a:p>
            <a:pPr lvl="1"/>
            <a:r>
              <a:rPr lang="en-US" sz="2400" dirty="0"/>
              <a:t>Split the rest of the plate </a:t>
            </a:r>
          </a:p>
          <a:p>
            <a:pPr lvl="2"/>
            <a:r>
              <a:rPr lang="en-US" sz="2400" dirty="0"/>
              <a:t>Complex Carbohydrates</a:t>
            </a:r>
            <a:r>
              <a:rPr lang="en-US" sz="2400" dirty="0">
                <a:sym typeface="Wingdings"/>
              </a:rPr>
              <a:t> increased carbohydrate and energy needs throughout the day </a:t>
            </a:r>
          </a:p>
          <a:p>
            <a:pPr lvl="2"/>
            <a:r>
              <a:rPr lang="en-US" sz="2400" dirty="0">
                <a:sym typeface="Wingdings"/>
              </a:rPr>
              <a:t>Fruits &amp; Vegetables for recovery </a:t>
            </a:r>
            <a:endParaRPr lang="en-US" sz="2400" dirty="0"/>
          </a:p>
          <a:p>
            <a:pPr lvl="1"/>
            <a:r>
              <a:rPr lang="en-US" sz="2400" dirty="0"/>
              <a:t>+ Healthy Fats </a:t>
            </a:r>
          </a:p>
          <a:p>
            <a:pPr lvl="1"/>
            <a:r>
              <a:rPr lang="en-US" sz="2400" dirty="0"/>
              <a:t>+ Hydration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2236753"/>
              </p:ext>
            </p:extLst>
          </p:nvPr>
        </p:nvGraphicFramePr>
        <p:xfrm>
          <a:off x="7288002" y="2209332"/>
          <a:ext cx="4619844" cy="3516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6967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7" y="555675"/>
            <a:ext cx="7729728" cy="1188720"/>
          </a:xfrm>
        </p:spPr>
        <p:txBody>
          <a:bodyPr/>
          <a:lstStyle/>
          <a:p>
            <a:r>
              <a:rPr lang="en-US" dirty="0"/>
              <a:t>Build your balanced plate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6801" y="1921336"/>
            <a:ext cx="6760229" cy="4283259"/>
          </a:xfrm>
        </p:spPr>
        <p:txBody>
          <a:bodyPr>
            <a:normAutofit/>
          </a:bodyPr>
          <a:lstStyle/>
          <a:p>
            <a:r>
              <a:rPr lang="en-US" sz="2800" b="1" dirty="0"/>
              <a:t>Heavy Training/Competition Day </a:t>
            </a:r>
            <a:r>
              <a:rPr lang="en-US" sz="2800" b="1" dirty="0">
                <a:sym typeface="Wingdings"/>
              </a:rPr>
              <a:t> 2+ Workouts </a:t>
            </a:r>
          </a:p>
          <a:p>
            <a:pPr lvl="1"/>
            <a:r>
              <a:rPr lang="en-US" sz="2400" dirty="0">
                <a:sym typeface="Wingdings"/>
              </a:rPr>
              <a:t>50% Complex Carbohydrates keep your glycogen stores topped off</a:t>
            </a:r>
          </a:p>
          <a:p>
            <a:pPr lvl="1"/>
            <a:r>
              <a:rPr lang="en-US" sz="2400" dirty="0">
                <a:sym typeface="Wingdings"/>
              </a:rPr>
              <a:t>25% Fruits &amp; Vegetables recovery </a:t>
            </a:r>
          </a:p>
          <a:p>
            <a:pPr lvl="1"/>
            <a:r>
              <a:rPr lang="en-US" sz="2400" dirty="0">
                <a:sym typeface="Wingdings"/>
              </a:rPr>
              <a:t>25% Lean Protein (this stays consistent) </a:t>
            </a:r>
          </a:p>
          <a:p>
            <a:pPr lvl="1"/>
            <a:r>
              <a:rPr lang="en-US" sz="2400" dirty="0">
                <a:sym typeface="Wingdings"/>
              </a:rPr>
              <a:t>+ Healthy Fats</a:t>
            </a:r>
          </a:p>
          <a:p>
            <a:pPr lvl="1"/>
            <a:r>
              <a:rPr lang="en-US" sz="2400" dirty="0">
                <a:sym typeface="Wingdings"/>
              </a:rPr>
              <a:t>+ Hydration 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0494736"/>
              </p:ext>
            </p:extLst>
          </p:nvPr>
        </p:nvGraphicFramePr>
        <p:xfrm>
          <a:off x="6803121" y="2201946"/>
          <a:ext cx="5098148" cy="395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0953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80:20 rule </a:t>
            </a:r>
          </a:p>
        </p:txBody>
      </p:sp>
    </p:spTree>
    <p:extLst>
      <p:ext uri="{BB962C8B-B14F-4D97-AF65-F5344CB8AC3E}">
        <p14:creationId xmlns:p14="http://schemas.microsoft.com/office/powerpoint/2010/main" val="165369063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865" y="169595"/>
            <a:ext cx="7729728" cy="1188720"/>
          </a:xfrm>
        </p:spPr>
        <p:txBody>
          <a:bodyPr/>
          <a:lstStyle/>
          <a:p>
            <a:r>
              <a:rPr lang="en-US" dirty="0"/>
              <a:t>The 80:20 Rule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3316" y="2969611"/>
            <a:ext cx="7691277" cy="3100989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Healthy is a lifestyle, not a diet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DIETS DON’T WORK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Athletes need nutritious food</a:t>
            </a:r>
            <a:r>
              <a:rPr lang="is-IS" sz="2400" b="1" dirty="0">
                <a:solidFill>
                  <a:schemeClr val="tx1"/>
                </a:solidFill>
              </a:rPr>
              <a:t>….</a:t>
            </a:r>
            <a:r>
              <a:rPr lang="en-US" sz="2400" b="1" dirty="0">
                <a:solidFill>
                  <a:schemeClr val="tx1"/>
                </a:solidFill>
              </a:rPr>
              <a:t> but not 100% of the time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80%</a:t>
            </a:r>
            <a:r>
              <a:rPr lang="en-US" sz="2400" b="1" dirty="0">
                <a:solidFill>
                  <a:schemeClr val="tx1"/>
                </a:solidFill>
                <a:sym typeface="Wingdings"/>
              </a:rPr>
              <a:t> whole, natural, and nutrient dense foods 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/>
              </a:rPr>
              <a:t>20% indulge in moderation, in whatever you want!!! 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/>
              </a:rPr>
              <a:t>Food is meant to be Fuel AND Fun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03645" y="1478163"/>
            <a:ext cx="587216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4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912" y="1952244"/>
            <a:ext cx="8266176" cy="3378708"/>
          </a:xfrm>
        </p:spPr>
        <p:txBody>
          <a:bodyPr>
            <a:normAutofit/>
          </a:bodyPr>
          <a:lstStyle/>
          <a:p>
            <a:r>
              <a:rPr lang="en-US" sz="3200" b="1" dirty="0"/>
              <a:t>Why Fuel?</a:t>
            </a:r>
          </a:p>
          <a:p>
            <a:r>
              <a:rPr lang="en-US" sz="3200" b="1" dirty="0"/>
              <a:t>Macronutrients 101 </a:t>
            </a:r>
          </a:p>
          <a:p>
            <a:r>
              <a:rPr lang="en-US" sz="3200" b="1" dirty="0"/>
              <a:t>Hydration</a:t>
            </a:r>
          </a:p>
          <a:p>
            <a:r>
              <a:rPr lang="en-US" sz="3200" b="1" dirty="0"/>
              <a:t>“Build Your Balanced Plate”</a:t>
            </a:r>
          </a:p>
          <a:p>
            <a:r>
              <a:rPr lang="en-US" sz="3200" b="1" dirty="0"/>
              <a:t>The 80:20 Rule   </a:t>
            </a:r>
          </a:p>
        </p:txBody>
      </p:sp>
    </p:spTree>
    <p:extLst>
      <p:ext uri="{BB962C8B-B14F-4D97-AF65-F5344CB8AC3E}">
        <p14:creationId xmlns:p14="http://schemas.microsoft.com/office/powerpoint/2010/main" val="9834324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392138"/>
            <a:ext cx="6611816" cy="1016391"/>
          </a:xfrm>
        </p:spPr>
        <p:txBody>
          <a:bodyPr/>
          <a:lstStyle/>
          <a:p>
            <a:r>
              <a:rPr lang="en-US" dirty="0"/>
              <a:t>WHY FUEL?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47" y="1619542"/>
            <a:ext cx="10121706" cy="4846320"/>
          </a:xfrm>
        </p:spPr>
        <p:txBody>
          <a:bodyPr/>
          <a:lstStyle/>
          <a:p>
            <a:r>
              <a:rPr lang="en-US" sz="2800" b="1" dirty="0"/>
              <a:t>Why Do You Practice/Train?</a:t>
            </a:r>
          </a:p>
          <a:p>
            <a:pPr lvl="1"/>
            <a:r>
              <a:rPr lang="en-US" sz="2800" dirty="0"/>
              <a:t>Get better</a:t>
            </a:r>
          </a:p>
          <a:p>
            <a:pPr lvl="1"/>
            <a:r>
              <a:rPr lang="en-US" sz="2800" dirty="0"/>
              <a:t>Become stronger, faster, more powerful </a:t>
            </a:r>
          </a:p>
          <a:p>
            <a:pPr lvl="1"/>
            <a:r>
              <a:rPr lang="en-US" sz="2800" dirty="0"/>
              <a:t>Prevent injuries </a:t>
            </a:r>
          </a:p>
          <a:p>
            <a:r>
              <a:rPr lang="en-US" sz="2800" b="1" dirty="0"/>
              <a:t>Why Fuel?</a:t>
            </a:r>
          </a:p>
          <a:p>
            <a:pPr lvl="1"/>
            <a:r>
              <a:rPr lang="en-US" sz="2800" dirty="0"/>
              <a:t>Get better</a:t>
            </a:r>
          </a:p>
          <a:p>
            <a:pPr lvl="1"/>
            <a:r>
              <a:rPr lang="en-US" sz="2800" dirty="0"/>
              <a:t>Become stronger, faster, more powerful </a:t>
            </a:r>
          </a:p>
          <a:p>
            <a:pPr lvl="1"/>
            <a:r>
              <a:rPr lang="en-US" sz="2800" dirty="0"/>
              <a:t>Prevent injuries </a:t>
            </a:r>
          </a:p>
          <a:p>
            <a:pPr lvl="1"/>
            <a:endParaRPr lang="en-US" sz="2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6345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05" y="362634"/>
            <a:ext cx="11112695" cy="95308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ESPECIALLY IMPORTANT FOR HOCKEY PLAYERS!!!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6635C-D63F-8EAB-359D-2129BE2A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1315720"/>
            <a:ext cx="5739713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18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Macronutrients </a:t>
            </a:r>
          </a:p>
        </p:txBody>
      </p:sp>
    </p:spTree>
    <p:extLst>
      <p:ext uri="{BB962C8B-B14F-4D97-AF65-F5344CB8AC3E}">
        <p14:creationId xmlns:p14="http://schemas.microsoft.com/office/powerpoint/2010/main" val="126309355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12" y="361188"/>
            <a:ext cx="7729728" cy="1188720"/>
          </a:xfrm>
        </p:spPr>
        <p:txBody>
          <a:bodyPr/>
          <a:lstStyle/>
          <a:p>
            <a:r>
              <a:rPr lang="en-US" dirty="0"/>
              <a:t>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069" y="1345223"/>
            <a:ext cx="7586136" cy="5151589"/>
          </a:xfrm>
        </p:spPr>
        <p:txBody>
          <a:bodyPr>
            <a:normAutofit/>
          </a:bodyPr>
          <a:lstStyle/>
          <a:p>
            <a:r>
              <a:rPr lang="en-US" sz="2400" b="1" dirty="0"/>
              <a:t>Three types of carbohydrates:</a:t>
            </a:r>
          </a:p>
          <a:p>
            <a:pPr lvl="1"/>
            <a:r>
              <a:rPr lang="en-US" sz="2000" b="1" dirty="0"/>
              <a:t>Sugar</a:t>
            </a:r>
          </a:p>
          <a:p>
            <a:pPr lvl="2"/>
            <a:r>
              <a:rPr lang="en-US" sz="2000" dirty="0"/>
              <a:t>Simple</a:t>
            </a:r>
            <a:r>
              <a:rPr lang="en-US" sz="2000" dirty="0">
                <a:sym typeface="Wingdings"/>
              </a:rPr>
              <a:t> made from 1-2 sugar units</a:t>
            </a:r>
            <a:endParaRPr lang="en-US" sz="2000" dirty="0"/>
          </a:p>
          <a:p>
            <a:pPr lvl="2"/>
            <a:r>
              <a:rPr lang="en-US" sz="2000" dirty="0"/>
              <a:t>Found naturally in fruits, vegetables, milk and milk products. </a:t>
            </a:r>
          </a:p>
          <a:p>
            <a:pPr lvl="2"/>
            <a:r>
              <a:rPr lang="en-US" sz="2000" dirty="0"/>
              <a:t>Added to processed foods. </a:t>
            </a:r>
          </a:p>
          <a:p>
            <a:pPr lvl="1"/>
            <a:r>
              <a:rPr lang="en-US" sz="2000" b="1" dirty="0"/>
              <a:t>Starch</a:t>
            </a:r>
          </a:p>
          <a:p>
            <a:pPr lvl="2"/>
            <a:r>
              <a:rPr lang="en-US" sz="2000" dirty="0"/>
              <a:t>Complex carbohydrate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/>
              <a:t>made from several sugar units </a:t>
            </a:r>
          </a:p>
          <a:p>
            <a:pPr lvl="2"/>
            <a:r>
              <a:rPr lang="en-US" sz="2000" dirty="0"/>
              <a:t>Occurs naturally in vegetables, grains, and legumes.</a:t>
            </a:r>
          </a:p>
          <a:p>
            <a:pPr lvl="1"/>
            <a:r>
              <a:rPr lang="en-US" sz="2000" b="1" dirty="0"/>
              <a:t>Fiber</a:t>
            </a:r>
          </a:p>
          <a:p>
            <a:pPr lvl="2"/>
            <a:r>
              <a:rPr lang="en-US" sz="2000" dirty="0"/>
              <a:t>Complex carbohydrate. </a:t>
            </a:r>
          </a:p>
          <a:p>
            <a:pPr lvl="2"/>
            <a:r>
              <a:rPr lang="en-US" sz="2000" dirty="0"/>
              <a:t>Occurs naturally in fruits, vegetables, whole grains, and legumes. </a:t>
            </a:r>
          </a:p>
          <a:p>
            <a:pPr lvl="2"/>
            <a:r>
              <a:rPr lang="en-US" sz="2000" dirty="0"/>
              <a:t>The body cannot digest fiber completely 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58143" y="2850578"/>
            <a:ext cx="4268788" cy="24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6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32388" cy="903849"/>
          </a:xfrm>
        </p:spPr>
        <p:txBody>
          <a:bodyPr/>
          <a:lstStyle/>
          <a:p>
            <a:r>
              <a:rPr lang="en-US"/>
              <a:t>Carbohydrates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912" y="1849335"/>
            <a:ext cx="6895314" cy="4869180"/>
          </a:xfrm>
        </p:spPr>
        <p:txBody>
          <a:bodyPr>
            <a:normAutofit/>
          </a:bodyPr>
          <a:lstStyle/>
          <a:p>
            <a:r>
              <a:rPr lang="en-US" sz="2400" b="1" dirty="0"/>
              <a:t>Main Fuel Source!!!!!!</a:t>
            </a:r>
          </a:p>
          <a:p>
            <a:r>
              <a:rPr lang="en-US" sz="2400" b="1" dirty="0"/>
              <a:t>Sugars + Starches </a:t>
            </a:r>
            <a:r>
              <a:rPr lang="en-US" sz="2400" b="1" dirty="0">
                <a:sym typeface="Wingdings"/>
              </a:rPr>
              <a:t> </a:t>
            </a:r>
            <a:r>
              <a:rPr lang="en-US" sz="2400" b="1" u="sng" dirty="0">
                <a:sym typeface="Wingdings"/>
              </a:rPr>
              <a:t>G</a:t>
            </a:r>
            <a:r>
              <a:rPr lang="en-US" sz="2400" b="1" u="sng" dirty="0"/>
              <a:t>lucose</a:t>
            </a:r>
          </a:p>
          <a:p>
            <a:r>
              <a:rPr lang="en-US" sz="2400" b="1" dirty="0"/>
              <a:t>Glucose is absorbed into your bloodstream then into cells for use by the body  </a:t>
            </a:r>
          </a:p>
          <a:p>
            <a:r>
              <a:rPr lang="en-US" sz="2400" b="1" dirty="0"/>
              <a:t>Leftover glucose is stored in the liver and muscles as </a:t>
            </a:r>
            <a:r>
              <a:rPr lang="en-US" sz="2400" b="1" u="sng" dirty="0"/>
              <a:t>Glycogen</a:t>
            </a:r>
            <a:r>
              <a:rPr lang="en-US" sz="2400" b="1" dirty="0"/>
              <a:t> </a:t>
            </a:r>
            <a:r>
              <a:rPr lang="en-US" sz="2400" b="1" dirty="0">
                <a:sym typeface="Wingdings"/>
              </a:rPr>
              <a:t> </a:t>
            </a:r>
            <a:r>
              <a:rPr lang="en-US" sz="2400" b="1" dirty="0"/>
              <a:t>Energy available for later use </a:t>
            </a:r>
          </a:p>
          <a:p>
            <a:endParaRPr lang="en-US" sz="2400" b="1" dirty="0"/>
          </a:p>
          <a:p>
            <a:r>
              <a:rPr lang="en-US" sz="2400" b="1" dirty="0"/>
              <a:t>Your body depends on glucose/glycogen for EVERYTHING</a:t>
            </a:r>
            <a:r>
              <a:rPr lang="en-US" sz="2400" b="1" dirty="0">
                <a:sym typeface="Wingdings"/>
              </a:rPr>
              <a:t> from walking, to digesting food, to breathing, to thinking, to</a:t>
            </a:r>
            <a:r>
              <a:rPr lang="is-IS" sz="2400" b="1" dirty="0">
                <a:sym typeface="Wingdings"/>
              </a:rPr>
              <a:t>…...</a:t>
            </a:r>
            <a:r>
              <a:rPr lang="en-US" sz="2400" b="1" dirty="0">
                <a:sym typeface="Wingdings"/>
              </a:rPr>
              <a:t>. </a:t>
            </a:r>
          </a:p>
          <a:p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8226" y="2456741"/>
            <a:ext cx="471424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3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869" y="355092"/>
            <a:ext cx="7729728" cy="1188720"/>
          </a:xfrm>
        </p:spPr>
        <p:txBody>
          <a:bodyPr/>
          <a:lstStyle/>
          <a:p>
            <a:r>
              <a:rPr lang="en-US" dirty="0"/>
              <a:t>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35" y="1678870"/>
            <a:ext cx="7274426" cy="4907910"/>
          </a:xfrm>
        </p:spPr>
        <p:txBody>
          <a:bodyPr>
            <a:normAutofit/>
          </a:bodyPr>
          <a:lstStyle/>
          <a:p>
            <a:r>
              <a:rPr lang="en-US" sz="2800" b="1" dirty="0"/>
              <a:t>Eat Carbs </a:t>
            </a:r>
            <a:r>
              <a:rPr lang="en-US" sz="2800" b="1" dirty="0">
                <a:sym typeface="Wingdings"/>
              </a:rPr>
              <a:t> Increase </a:t>
            </a:r>
            <a:r>
              <a:rPr lang="en-US" sz="2800" b="1" dirty="0"/>
              <a:t>Performance!!!!</a:t>
            </a:r>
          </a:p>
          <a:p>
            <a:pPr lvl="1"/>
            <a:r>
              <a:rPr lang="en-US" sz="2000" dirty="0"/>
              <a:t>Inadequate carb intake</a:t>
            </a:r>
            <a:r>
              <a:rPr lang="en-US" sz="2000" dirty="0">
                <a:sym typeface="Wingdings"/>
              </a:rPr>
              <a:t> premature fatigue, muscle catabolism, and poor recovery  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Also provide a ton of vitamins, minerals, + antioxidants </a:t>
            </a:r>
          </a:p>
          <a:p>
            <a:r>
              <a:rPr lang="en-US" sz="2400" b="1" dirty="0"/>
              <a:t>When fueled properly, athletes get energy from:</a:t>
            </a:r>
          </a:p>
          <a:p>
            <a:pPr lvl="1"/>
            <a:r>
              <a:rPr lang="en-US" sz="2000" dirty="0"/>
              <a:t>Blood Glucose (what you’ve eaten 1-2 hours before) </a:t>
            </a:r>
          </a:p>
          <a:p>
            <a:pPr lvl="1"/>
            <a:r>
              <a:rPr lang="en-US" sz="2000" dirty="0"/>
              <a:t>Glycogen Stores (what you’ve eaten 3+ hours before)</a:t>
            </a:r>
          </a:p>
          <a:p>
            <a:r>
              <a:rPr lang="en-US" sz="2400" b="1" dirty="0"/>
              <a:t>How do you fuel properly?</a:t>
            </a:r>
          </a:p>
          <a:p>
            <a:pPr lvl="1"/>
            <a:r>
              <a:rPr lang="en-US" sz="2000" dirty="0"/>
              <a:t>Eat complex and simple carbs at every meal and snack</a:t>
            </a:r>
          </a:p>
          <a:p>
            <a:pPr lvl="1"/>
            <a:r>
              <a:rPr lang="en-US" sz="2000" dirty="0"/>
              <a:t>Especially before and after training/competition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50223" y="5726040"/>
            <a:ext cx="3401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Empty Glycogen Stores!!!</a:t>
            </a:r>
          </a:p>
        </p:txBody>
      </p:sp>
      <p:sp>
        <p:nvSpPr>
          <p:cNvPr id="5" name="Up Arrow 4"/>
          <p:cNvSpPr/>
          <p:nvPr/>
        </p:nvSpPr>
        <p:spPr>
          <a:xfrm>
            <a:off x="8086409" y="5587015"/>
            <a:ext cx="365760" cy="6189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4773E-B055-B288-1D6D-44D97EC3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61" y="1911576"/>
            <a:ext cx="3597411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</TotalTime>
  <Words>1245</Words>
  <Application>Microsoft Macintosh PowerPoint</Application>
  <PresentationFormat>Widescreen</PresentationFormat>
  <Paragraphs>231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Antique Olive Roman</vt:lpstr>
      <vt:lpstr>Arial</vt:lpstr>
      <vt:lpstr>Calibri</vt:lpstr>
      <vt:lpstr>Calibri Light</vt:lpstr>
      <vt:lpstr>Office Theme</vt:lpstr>
      <vt:lpstr>Girls Hockey Growing Girls Hockey      </vt:lpstr>
      <vt:lpstr>Introduction </vt:lpstr>
      <vt:lpstr>Overview</vt:lpstr>
      <vt:lpstr>WHY FUEL? </vt:lpstr>
      <vt:lpstr> ESPECIALLY IMPORTANT FOR HOCKEY PLAYERS!!!  </vt:lpstr>
      <vt:lpstr>Macronutrients </vt:lpstr>
      <vt:lpstr>Carbohydrates</vt:lpstr>
      <vt:lpstr>Carbohydrates </vt:lpstr>
      <vt:lpstr>Carbohydrates</vt:lpstr>
      <vt:lpstr>Carbohydrates </vt:lpstr>
      <vt:lpstr>Protein</vt:lpstr>
      <vt:lpstr>Protein </vt:lpstr>
      <vt:lpstr>Protein </vt:lpstr>
      <vt:lpstr>Fat</vt:lpstr>
      <vt:lpstr>Fat</vt:lpstr>
      <vt:lpstr>Fat</vt:lpstr>
      <vt:lpstr>Fat</vt:lpstr>
      <vt:lpstr>Fat</vt:lpstr>
      <vt:lpstr>Hydration </vt:lpstr>
      <vt:lpstr>Hydration </vt:lpstr>
      <vt:lpstr>Hydration </vt:lpstr>
      <vt:lpstr>Build your balanced plate</vt:lpstr>
      <vt:lpstr>Build your balanced Plate</vt:lpstr>
      <vt:lpstr>Build your balanced plate </vt:lpstr>
      <vt:lpstr>Build your balanced plate</vt:lpstr>
      <vt:lpstr>80:20 rule </vt:lpstr>
      <vt:lpstr>The 80:20 Rule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Nutrition: everyday Fueling</dc:title>
  <dc:creator>Tavierney Rogan</dc:creator>
  <cp:lastModifiedBy>Tav Rogan</cp:lastModifiedBy>
  <cp:revision>55</cp:revision>
  <dcterms:created xsi:type="dcterms:W3CDTF">2016-05-16T16:30:24Z</dcterms:created>
  <dcterms:modified xsi:type="dcterms:W3CDTF">2022-11-01T00:01:39Z</dcterms:modified>
</cp:coreProperties>
</file>