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e87lPgQW2VyWZuiqaSjVcMxWh6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elia Murra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BA95A8-BCE5-46A5-8CC9-CBA4FEDA2062}">
  <a:tblStyle styleId="{45BA95A8-BCE5-46A5-8CC9-CBA4FEDA20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22T14:16:16.636" idx="1">
    <p:pos x="474" y="745"/>
    <p:text>open to any and all suggestions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iBle44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18" name="Google Shape;118;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33" name="Google Shape;133;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57" name="Google Shape;157;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3" name="Google Shape;173;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9" name="Google Shape;189;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98c23814dd136b2_8: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598c23814dd136b2_8: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11" name="Google Shape;211;g598c23814dd136b2_8: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274cc9217bf3652_2: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5274cc9217bf3652_2: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1" name="Google Shape;231;g5274cc9217bf3652_2: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49" name="Google Shape;249;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9"/>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10"/>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0"/>
        <p:cNvGrpSpPr/>
        <p:nvPr/>
      </p:nvGrpSpPr>
      <p:grpSpPr>
        <a:xfrm>
          <a:off x="0" y="0"/>
          <a:ext cx="0" cy="0"/>
          <a:chOff x="0" y="0"/>
          <a:chExt cx="0" cy="0"/>
        </a:xfrm>
      </p:grpSpPr>
      <p:sp>
        <p:nvSpPr>
          <p:cNvPr id="31" name="Google Shape;31;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35" name="Google Shape;3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5"/>
        <p:cNvGrpSpPr/>
        <p:nvPr/>
      </p:nvGrpSpPr>
      <p:grpSpPr>
        <a:xfrm>
          <a:off x="0" y="0"/>
          <a:ext cx="0" cy="0"/>
          <a:chOff x="0" y="0"/>
          <a:chExt cx="0" cy="0"/>
        </a:xfrm>
      </p:grpSpPr>
      <p:sp>
        <p:nvSpPr>
          <p:cNvPr id="46" name="Google Shape;46;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3"/>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0" name="Google Shape;50;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1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7" name="Google Shape;57;p1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1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9" name="Google Shape;59;p1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7"/>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3" name="Google Shape;83;p1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8"/>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08" name="Google Shape;108;p1"/>
          <p:cNvSpPr/>
          <p:nvPr/>
        </p:nvSpPr>
        <p:spPr>
          <a:xfrm>
            <a:off x="0" y="0"/>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txBox="1">
            <a:spLocks noGrp="1"/>
          </p:cNvSpPr>
          <p:nvPr>
            <p:ph type="title"/>
          </p:nvPr>
        </p:nvSpPr>
        <p:spPr>
          <a:xfrm>
            <a:off x="4467811" y="834511"/>
            <a:ext cx="7383424" cy="40033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5000"/>
              </a:lnSpc>
              <a:spcBef>
                <a:spcPts val="0"/>
              </a:spcBef>
              <a:spcAft>
                <a:spcPts val="0"/>
              </a:spcAft>
              <a:buClr>
                <a:srgbClr val="00297A"/>
              </a:buClr>
              <a:buSzPct val="100000"/>
              <a:buFont typeface="Arial"/>
              <a:buNone/>
            </a:pPr>
            <a:r>
              <a:rPr lang="en-US" sz="7000" dirty="0">
                <a:solidFill>
                  <a:srgbClr val="00297A"/>
                </a:solidFill>
                <a:latin typeface="Arial"/>
                <a:ea typeface="Arial"/>
                <a:cs typeface="Arial"/>
                <a:sym typeface="Arial"/>
              </a:rPr>
              <a:t>Girls Hockey</a:t>
            </a:r>
            <a:br>
              <a:rPr lang="en-US" sz="7000" dirty="0">
                <a:solidFill>
                  <a:srgbClr val="00297A"/>
                </a:solidFill>
                <a:latin typeface="Arial"/>
                <a:ea typeface="Arial"/>
                <a:cs typeface="Arial"/>
                <a:sym typeface="Arial"/>
              </a:rPr>
            </a:br>
            <a:r>
              <a:rPr lang="en-US" sz="4400" dirty="0">
                <a:solidFill>
                  <a:srgbClr val="00297A"/>
                </a:solidFill>
                <a:latin typeface="Arial"/>
                <a:ea typeface="Arial"/>
                <a:cs typeface="Arial"/>
                <a:sym typeface="Arial"/>
              </a:rPr>
              <a:t>Growing Girls Hockey</a:t>
            </a:r>
            <a:br>
              <a:rPr lang="en-US" sz="7000" dirty="0">
                <a:solidFill>
                  <a:srgbClr val="00297A"/>
                </a:solidFill>
                <a:latin typeface="Calibri"/>
                <a:ea typeface="Calibri"/>
                <a:cs typeface="Calibri"/>
                <a:sym typeface="Calibri"/>
              </a:rPr>
            </a:br>
            <a:br>
              <a:rPr lang="en-US" sz="1100" dirty="0">
                <a:solidFill>
                  <a:srgbClr val="00297A"/>
                </a:solidFill>
                <a:latin typeface="Calibri"/>
                <a:ea typeface="Calibri"/>
                <a:cs typeface="Calibri"/>
                <a:sym typeface="Calibri"/>
              </a:rPr>
            </a:br>
            <a:br>
              <a:rPr lang="en-US" sz="1100" dirty="0">
                <a:solidFill>
                  <a:srgbClr val="00297A"/>
                </a:solidFill>
                <a:latin typeface="Calibri"/>
                <a:ea typeface="Calibri"/>
                <a:cs typeface="Calibri"/>
                <a:sym typeface="Calibri"/>
              </a:rPr>
            </a:br>
            <a:br>
              <a:rPr lang="en-US" sz="1100" dirty="0">
                <a:solidFill>
                  <a:srgbClr val="00297A"/>
                </a:solidFill>
                <a:latin typeface="Calibri"/>
                <a:ea typeface="Calibri"/>
                <a:cs typeface="Calibri"/>
                <a:sym typeface="Calibri"/>
              </a:rPr>
            </a:br>
            <a:br>
              <a:rPr lang="en-US" sz="1100" dirty="0">
                <a:solidFill>
                  <a:srgbClr val="00297A"/>
                </a:solidFill>
                <a:latin typeface="Calibri"/>
                <a:ea typeface="Calibri"/>
                <a:cs typeface="Calibri"/>
                <a:sym typeface="Calibri"/>
              </a:rPr>
            </a:br>
            <a:br>
              <a:rPr lang="en-US" sz="1100" dirty="0">
                <a:solidFill>
                  <a:srgbClr val="00297A"/>
                </a:solidFill>
                <a:latin typeface="Calibri"/>
                <a:ea typeface="Calibri"/>
                <a:cs typeface="Calibri"/>
                <a:sym typeface="Calibri"/>
              </a:rPr>
            </a:br>
            <a:endParaRPr sz="1100" dirty="0">
              <a:solidFill>
                <a:srgbClr val="00297A"/>
              </a:solidFill>
              <a:latin typeface="Calibri"/>
              <a:ea typeface="Calibri"/>
              <a:cs typeface="Calibri"/>
              <a:sym typeface="Calibri"/>
            </a:endParaRPr>
          </a:p>
          <a:p>
            <a:pPr marL="0" lvl="0" indent="0" algn="l" rtl="0">
              <a:lnSpc>
                <a:spcPct val="85000"/>
              </a:lnSpc>
              <a:spcBef>
                <a:spcPts val="0"/>
              </a:spcBef>
              <a:spcAft>
                <a:spcPts val="0"/>
              </a:spcAft>
              <a:buClr>
                <a:srgbClr val="00297A"/>
              </a:buClr>
              <a:buSzPct val="233333"/>
              <a:buFont typeface="Arial"/>
              <a:buNone/>
            </a:pPr>
            <a:r>
              <a:rPr lang="en-US" sz="3000" dirty="0">
                <a:solidFill>
                  <a:srgbClr val="00297A"/>
                </a:solidFill>
              </a:rPr>
              <a:t>Mental skills and the importance of coaching the whole athlete</a:t>
            </a:r>
            <a:endParaRPr sz="3000" dirty="0">
              <a:solidFill>
                <a:srgbClr val="00297A"/>
              </a:solidFill>
            </a:endParaRPr>
          </a:p>
          <a:p>
            <a:pPr marL="0" lvl="0" indent="0" algn="l" rtl="0">
              <a:lnSpc>
                <a:spcPct val="85000"/>
              </a:lnSpc>
              <a:spcBef>
                <a:spcPts val="0"/>
              </a:spcBef>
              <a:spcAft>
                <a:spcPts val="0"/>
              </a:spcAft>
              <a:buClr>
                <a:srgbClr val="00297A"/>
              </a:buClr>
              <a:buSzPct val="333333"/>
              <a:buFont typeface="Arial"/>
              <a:buNone/>
            </a:pPr>
            <a:endParaRPr sz="2100" dirty="0">
              <a:solidFill>
                <a:srgbClr val="00297A"/>
              </a:solidFill>
            </a:endParaRPr>
          </a:p>
          <a:p>
            <a:pPr marL="0" lvl="0" indent="0" algn="l" rtl="0">
              <a:lnSpc>
                <a:spcPct val="85000"/>
              </a:lnSpc>
              <a:spcBef>
                <a:spcPts val="0"/>
              </a:spcBef>
              <a:spcAft>
                <a:spcPts val="0"/>
              </a:spcAft>
              <a:buClr>
                <a:srgbClr val="00297A"/>
              </a:buClr>
              <a:buSzPct val="388888"/>
              <a:buFont typeface="Arial"/>
              <a:buNone/>
            </a:pPr>
            <a:br>
              <a:rPr lang="en-US" sz="2400" dirty="0">
                <a:solidFill>
                  <a:srgbClr val="C00000"/>
                </a:solidFill>
              </a:rPr>
            </a:br>
            <a:r>
              <a:rPr lang="en-US" sz="2400" dirty="0">
                <a:solidFill>
                  <a:srgbClr val="C00000"/>
                </a:solidFill>
              </a:rPr>
              <a:t>Carolyn Williams </a:t>
            </a:r>
            <a:endParaRPr sz="2400" dirty="0">
              <a:solidFill>
                <a:srgbClr val="C00000"/>
              </a:solidFill>
            </a:endParaRPr>
          </a:p>
          <a:p>
            <a:pPr marL="0" lvl="0" indent="0" algn="l" rtl="0">
              <a:lnSpc>
                <a:spcPct val="85000"/>
              </a:lnSpc>
              <a:spcBef>
                <a:spcPts val="0"/>
              </a:spcBef>
              <a:spcAft>
                <a:spcPts val="0"/>
              </a:spcAft>
              <a:buClr>
                <a:srgbClr val="00297A"/>
              </a:buClr>
              <a:buSzPct val="388888"/>
              <a:buFont typeface="Arial"/>
              <a:buNone/>
            </a:pPr>
            <a:r>
              <a:rPr lang="en-US" sz="2400" dirty="0">
                <a:solidFill>
                  <a:srgbClr val="C00000"/>
                </a:solidFill>
              </a:rPr>
              <a:t>Amelia Murray</a:t>
            </a:r>
            <a:endParaRPr sz="2400" dirty="0">
              <a:solidFill>
                <a:srgbClr val="C00000"/>
              </a:solidFill>
            </a:endParaRPr>
          </a:p>
        </p:txBody>
      </p:sp>
      <p:sp>
        <p:nvSpPr>
          <p:cNvPr id="112" name="Google Shape;112;p1"/>
          <p:cNvSpPr txBox="1"/>
          <p:nvPr/>
        </p:nvSpPr>
        <p:spPr>
          <a:xfrm>
            <a:off x="1207658" y="5425329"/>
            <a:ext cx="98755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Arial"/>
                <a:ea typeface="Arial"/>
                <a:cs typeface="Arial"/>
                <a:sym typeface="Arial"/>
              </a:rPr>
              <a:t>2022-2023 Girls Committee Educational Tutorials</a:t>
            </a:r>
            <a:endParaRPr/>
          </a:p>
        </p:txBody>
      </p:sp>
      <p:sp>
        <p:nvSpPr>
          <p:cNvPr id="113" name="Google Shape;113;p1"/>
          <p:cNvSpPr/>
          <p:nvPr/>
        </p:nvSpPr>
        <p:spPr>
          <a:xfrm>
            <a:off x="4467811" y="2643182"/>
            <a:ext cx="5958058" cy="45719"/>
          </a:xfrm>
          <a:prstGeom prst="rect">
            <a:avLst/>
          </a:prstGeom>
          <a:solidFill>
            <a:schemeClr val="accent1"/>
          </a:solidFill>
          <a:ln w="158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4" name="Google Shape;114;p1"/>
          <p:cNvPicPr preferRelativeResize="0"/>
          <p:nvPr/>
        </p:nvPicPr>
        <p:blipFill rotWithShape="1">
          <a:blip r:embed="rId3">
            <a:alphaModFix/>
          </a:blip>
          <a:srcRect/>
          <a:stretch/>
        </p:blipFill>
        <p:spPr>
          <a:xfrm>
            <a:off x="809468" y="959373"/>
            <a:ext cx="2803161" cy="38784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23" name="Google Shape;123;p2"/>
          <p:cNvSpPr/>
          <p:nvPr/>
        </p:nvSpPr>
        <p:spPr>
          <a:xfrm>
            <a:off x="0" y="0"/>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txBox="1"/>
          <p:nvPr/>
        </p:nvSpPr>
        <p:spPr>
          <a:xfrm>
            <a:off x="1116218" y="2722881"/>
            <a:ext cx="10058400" cy="1587277"/>
          </a:xfrm>
          <a:prstGeom prst="rect">
            <a:avLst/>
          </a:prstGeom>
          <a:noFill/>
          <a:ln>
            <a:noFill/>
          </a:ln>
        </p:spPr>
        <p:txBody>
          <a:bodyPr spcFirstLastPara="1" wrap="square" lIns="91425" tIns="45700" rIns="91425" bIns="45700" anchor="t" anchorCtr="0">
            <a:noAutofit/>
          </a:bodyPr>
          <a:lstStyle/>
          <a:p>
            <a:pPr marL="91440" marR="0" lvl="0" indent="0" algn="l" rtl="0">
              <a:lnSpc>
                <a:spcPct val="90000"/>
              </a:lnSpc>
              <a:spcBef>
                <a:spcPts val="0"/>
              </a:spcBef>
              <a:spcAft>
                <a:spcPts val="0"/>
              </a:spcAft>
              <a:buClr>
                <a:srgbClr val="C00000"/>
              </a:buClr>
              <a:buSzPts val="4000"/>
              <a:buFont typeface="Noto Sans Symbols"/>
              <a:buNone/>
            </a:pPr>
            <a:endParaRPr sz="4000" b="0" i="0" u="none" strike="noStrike" cap="none">
              <a:solidFill>
                <a:srgbClr val="3F3F3F"/>
              </a:solidFill>
              <a:latin typeface="Calibri"/>
              <a:ea typeface="Calibri"/>
              <a:cs typeface="Calibri"/>
              <a:sym typeface="Calibri"/>
            </a:endParaRPr>
          </a:p>
        </p:txBody>
      </p:sp>
      <p:sp>
        <p:nvSpPr>
          <p:cNvPr id="127" name="Google Shape;127;p2"/>
          <p:cNvSpPr txBox="1">
            <a:spLocks noGrp="1"/>
          </p:cNvSpPr>
          <p:nvPr>
            <p:ph type="body" idx="1"/>
          </p:nvPr>
        </p:nvSpPr>
        <p:spPr>
          <a:xfrm>
            <a:off x="1062100" y="980901"/>
            <a:ext cx="9628500" cy="4766400"/>
          </a:xfrm>
          <a:prstGeom prst="rect">
            <a:avLst/>
          </a:prstGeom>
          <a:noFill/>
          <a:ln>
            <a:noFill/>
          </a:ln>
        </p:spPr>
        <p:txBody>
          <a:bodyPr spcFirstLastPara="1" wrap="square" lIns="0" tIns="45700" rIns="0" bIns="45700" anchor="t" anchorCtr="0">
            <a:noAutofit/>
          </a:bodyPr>
          <a:lstStyle/>
          <a:p>
            <a:pPr marL="0" lvl="0" indent="0" algn="ctr" rtl="0">
              <a:lnSpc>
                <a:spcPct val="115000"/>
              </a:lnSpc>
              <a:spcBef>
                <a:spcPts val="0"/>
              </a:spcBef>
              <a:spcAft>
                <a:spcPts val="0"/>
              </a:spcAft>
              <a:buClr>
                <a:schemeClr val="dk1"/>
              </a:buClr>
              <a:buSzPts val="1100"/>
              <a:buFont typeface="Arial"/>
              <a:buNone/>
            </a:pPr>
            <a:endParaRPr sz="22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2200">
                <a:solidFill>
                  <a:schemeClr val="dk1"/>
                </a:solidFill>
              </a:rPr>
              <a:t>Whether it is handling a tough loss, experiencing a big win, dealing with an injury, or learning how to bring confidence to your game, mental skills are tools that can be used by everyone to improve performance. </a:t>
            </a:r>
            <a:endParaRPr sz="22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2200">
              <a:solidFill>
                <a:schemeClr val="dk1"/>
              </a:solidFill>
            </a:endParaRPr>
          </a:p>
          <a:p>
            <a:pPr marL="0" lvl="0" indent="0" algn="ctr" rtl="0">
              <a:lnSpc>
                <a:spcPct val="115000"/>
              </a:lnSpc>
              <a:spcBef>
                <a:spcPts val="0"/>
              </a:spcBef>
              <a:spcAft>
                <a:spcPts val="0"/>
              </a:spcAft>
              <a:buSzPts val="1100"/>
              <a:buFont typeface="Arial"/>
              <a:buNone/>
            </a:pPr>
            <a:r>
              <a:rPr lang="en-US" sz="2200">
                <a:solidFill>
                  <a:schemeClr val="dk1"/>
                </a:solidFill>
              </a:rPr>
              <a:t>Teaching mental skills to athletes is not therapy, nor should be seen as a “solution” to personal athlete challenges. If an athlete presents mental health concerns or demonstrates a potentially unhealthy change in behavior, please contact authorities and follow the appropriate steps to report. </a:t>
            </a:r>
            <a:endParaRPr sz="2200">
              <a:solidFill>
                <a:schemeClr val="dk1"/>
              </a:solidFill>
            </a:endParaRPr>
          </a:p>
          <a:p>
            <a:pPr marL="0" lvl="0" indent="0" algn="ctr" rtl="0">
              <a:lnSpc>
                <a:spcPct val="115000"/>
              </a:lnSpc>
              <a:spcBef>
                <a:spcPts val="0"/>
              </a:spcBef>
              <a:spcAft>
                <a:spcPts val="0"/>
              </a:spcAft>
              <a:buSzPts val="1100"/>
              <a:buFont typeface="Arial"/>
              <a:buNone/>
            </a:pPr>
            <a:endParaRPr sz="2200">
              <a:solidFill>
                <a:schemeClr val="dk1"/>
              </a:solidFill>
            </a:endParaRPr>
          </a:p>
          <a:p>
            <a:pPr marL="0" lvl="0" indent="0" algn="ctr" rtl="0">
              <a:lnSpc>
                <a:spcPct val="115000"/>
              </a:lnSpc>
              <a:spcBef>
                <a:spcPts val="0"/>
              </a:spcBef>
              <a:spcAft>
                <a:spcPts val="0"/>
              </a:spcAft>
              <a:buSzPts val="1100"/>
              <a:buFont typeface="Arial"/>
              <a:buNone/>
            </a:pPr>
            <a:r>
              <a:rPr lang="en-US" sz="2200">
                <a:solidFill>
                  <a:schemeClr val="dk1"/>
                </a:solidFill>
              </a:rPr>
              <a:t>Coaches have a lot on their plate when it comes to leading their athletes through a season. The following slides contain information and suggestions for including mental skills at a reasonable level within your standard youth hockey experience. </a:t>
            </a:r>
            <a:endParaRPr sz="2200">
              <a:solidFill>
                <a:schemeClr val="dk1"/>
              </a:solidFill>
            </a:endParaRPr>
          </a:p>
          <a:p>
            <a:pPr marL="0" lvl="0" indent="0" algn="ctr" rtl="0">
              <a:lnSpc>
                <a:spcPct val="115000"/>
              </a:lnSpc>
              <a:spcBef>
                <a:spcPts val="0"/>
              </a:spcBef>
              <a:spcAft>
                <a:spcPts val="0"/>
              </a:spcAft>
              <a:buSzPts val="1100"/>
              <a:buFont typeface="Arial"/>
              <a:buNone/>
            </a:pPr>
            <a:endParaRPr sz="2200">
              <a:solidFill>
                <a:schemeClr val="dk1"/>
              </a:solidFill>
            </a:endParaRPr>
          </a:p>
          <a:p>
            <a:pPr marL="0" lvl="0" indent="0" algn="ctr" rtl="0">
              <a:lnSpc>
                <a:spcPct val="115000"/>
              </a:lnSpc>
              <a:spcBef>
                <a:spcPts val="0"/>
              </a:spcBef>
              <a:spcAft>
                <a:spcPts val="0"/>
              </a:spcAft>
              <a:buSzPts val="1100"/>
              <a:buFont typeface="Arial"/>
              <a:buNone/>
            </a:pPr>
            <a:endParaRPr sz="2200">
              <a:solidFill>
                <a:schemeClr val="dk1"/>
              </a:solidFill>
            </a:endParaRPr>
          </a:p>
          <a:p>
            <a:pPr marL="0" lvl="0" indent="0" algn="ctr" rtl="0">
              <a:lnSpc>
                <a:spcPct val="115000"/>
              </a:lnSpc>
              <a:spcBef>
                <a:spcPts val="0"/>
              </a:spcBef>
              <a:spcAft>
                <a:spcPts val="0"/>
              </a:spcAft>
              <a:buSzPts val="1100"/>
              <a:buFont typeface="Arial"/>
              <a:buNone/>
            </a:pPr>
            <a:endParaRPr sz="2200">
              <a:solidFill>
                <a:schemeClr val="dk1"/>
              </a:solidFill>
            </a:endParaRPr>
          </a:p>
          <a:p>
            <a:pPr marL="0" lvl="0" indent="0" algn="ctr" rtl="0">
              <a:lnSpc>
                <a:spcPct val="115000"/>
              </a:lnSpc>
              <a:spcBef>
                <a:spcPts val="0"/>
              </a:spcBef>
              <a:spcAft>
                <a:spcPts val="0"/>
              </a:spcAft>
              <a:buSzPts val="1100"/>
              <a:buFont typeface="Arial"/>
              <a:buNone/>
            </a:pPr>
            <a:endParaRPr sz="22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2200">
              <a:solidFill>
                <a:schemeClr val="dk1"/>
              </a:solidFill>
            </a:endParaRPr>
          </a:p>
          <a:p>
            <a:pPr marL="91440" lvl="0" indent="0" algn="ctr" rtl="0">
              <a:lnSpc>
                <a:spcPct val="90000"/>
              </a:lnSpc>
              <a:spcBef>
                <a:spcPts val="0"/>
              </a:spcBef>
              <a:spcAft>
                <a:spcPts val="0"/>
              </a:spcAft>
              <a:buSzPts val="2400"/>
              <a:buFont typeface="Noto Sans Symbols"/>
              <a:buNone/>
            </a:pPr>
            <a:endParaRPr sz="2200">
              <a:solidFill>
                <a:schemeClr val="dk1"/>
              </a:solidFill>
            </a:endParaRPr>
          </a:p>
        </p:txBody>
      </p:sp>
      <p:pic>
        <p:nvPicPr>
          <p:cNvPr id="128" name="Google Shape;128;p2"/>
          <p:cNvPicPr preferRelativeResize="0"/>
          <p:nvPr/>
        </p:nvPicPr>
        <p:blipFill rotWithShape="1">
          <a:blip r:embed="rId3">
            <a:alphaModFix/>
          </a:blip>
          <a:srcRect/>
          <a:stretch/>
        </p:blipFill>
        <p:spPr>
          <a:xfrm>
            <a:off x="10890467" y="334852"/>
            <a:ext cx="865707" cy="1591194"/>
          </a:xfrm>
          <a:prstGeom prst="rect">
            <a:avLst/>
          </a:prstGeom>
          <a:noFill/>
          <a:ln>
            <a:noFill/>
          </a:ln>
        </p:spPr>
      </p:pic>
      <p:sp>
        <p:nvSpPr>
          <p:cNvPr id="129" name="Google Shape;129;p2"/>
          <p:cNvSpPr txBox="1">
            <a:spLocks noGrp="1"/>
          </p:cNvSpPr>
          <p:nvPr>
            <p:ph type="title"/>
          </p:nvPr>
        </p:nvSpPr>
        <p:spPr>
          <a:xfrm flipH="1">
            <a:off x="1021150" y="1"/>
            <a:ext cx="9710400" cy="11832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solidFill>
                  <a:srgbClr val="002060"/>
                </a:solidFill>
              </a:rPr>
              <a:t>What are mental skills?</a:t>
            </a:r>
            <a:endParaRPr b="1">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38" name="Google Shape;138;p6"/>
          <p:cNvSpPr/>
          <p:nvPr/>
        </p:nvSpPr>
        <p:spPr>
          <a:xfrm>
            <a:off x="0" y="0"/>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1116218" y="2722881"/>
            <a:ext cx="10058400" cy="1587277"/>
          </a:xfrm>
          <a:prstGeom prst="rect">
            <a:avLst/>
          </a:prstGeom>
          <a:noFill/>
          <a:ln>
            <a:noFill/>
          </a:ln>
        </p:spPr>
        <p:txBody>
          <a:bodyPr spcFirstLastPara="1" wrap="square" lIns="91425" tIns="45700" rIns="91425" bIns="45700" anchor="t" anchorCtr="0">
            <a:noAutofit/>
          </a:bodyPr>
          <a:lstStyle/>
          <a:p>
            <a:pPr marL="91440" marR="0" lvl="0" indent="0" algn="l" rtl="0">
              <a:lnSpc>
                <a:spcPct val="90000"/>
              </a:lnSpc>
              <a:spcBef>
                <a:spcPts val="0"/>
              </a:spcBef>
              <a:spcAft>
                <a:spcPts val="0"/>
              </a:spcAft>
              <a:buClr>
                <a:srgbClr val="C00000"/>
              </a:buClr>
              <a:buSzPts val="4000"/>
              <a:buFont typeface="Noto Sans Symbols"/>
              <a:buNone/>
            </a:pPr>
            <a:endParaRPr sz="4000" b="0" i="0" u="none" strike="noStrike" cap="none">
              <a:solidFill>
                <a:srgbClr val="3F3F3F"/>
              </a:solidFill>
              <a:latin typeface="Calibri"/>
              <a:ea typeface="Calibri"/>
              <a:cs typeface="Calibri"/>
              <a:sym typeface="Calibri"/>
            </a:endParaRPr>
          </a:p>
        </p:txBody>
      </p:sp>
      <p:sp>
        <p:nvSpPr>
          <p:cNvPr id="142" name="Google Shape;142;p6"/>
          <p:cNvSpPr txBox="1">
            <a:spLocks noGrp="1"/>
          </p:cNvSpPr>
          <p:nvPr>
            <p:ph type="title"/>
          </p:nvPr>
        </p:nvSpPr>
        <p:spPr>
          <a:xfrm flipH="1">
            <a:off x="868900" y="1"/>
            <a:ext cx="9758100" cy="11004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solidFill>
                  <a:srgbClr val="002060"/>
                </a:solidFill>
              </a:rPr>
              <a:t>Understanding mental toughness</a:t>
            </a:r>
            <a:endParaRPr b="1">
              <a:solidFill>
                <a:srgbClr val="002060"/>
              </a:solidFill>
              <a:latin typeface="Calibri"/>
              <a:ea typeface="Calibri"/>
              <a:cs typeface="Calibri"/>
              <a:sym typeface="Calibri"/>
            </a:endParaRPr>
          </a:p>
        </p:txBody>
      </p:sp>
      <p:sp>
        <p:nvSpPr>
          <p:cNvPr id="143" name="Google Shape;143;p6"/>
          <p:cNvSpPr txBox="1">
            <a:spLocks noGrp="1"/>
          </p:cNvSpPr>
          <p:nvPr>
            <p:ph type="body" idx="1"/>
          </p:nvPr>
        </p:nvSpPr>
        <p:spPr>
          <a:xfrm>
            <a:off x="979300" y="1082475"/>
            <a:ext cx="9537300" cy="4715700"/>
          </a:xfrm>
          <a:prstGeom prst="rect">
            <a:avLst/>
          </a:prstGeom>
          <a:noFill/>
          <a:ln>
            <a:noFill/>
          </a:ln>
        </p:spPr>
        <p:txBody>
          <a:bodyPr spcFirstLastPara="1" wrap="square" lIns="0" tIns="45700" rIns="0"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a:solidFill>
                  <a:schemeClr val="dk1"/>
                </a:solidFill>
              </a:rPr>
              <a:t>Mental toughness is an athlete’s resilience when coping with the demands of their environment. </a:t>
            </a:r>
            <a:endParaRPr>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a:solidFill>
                  <a:schemeClr val="dk1"/>
                </a:solidFill>
              </a:rPr>
              <a:t>Mental toughness centers around four “C’s”: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a:solidFill>
                  <a:schemeClr val="dk1"/>
                </a:solidFill>
              </a:rPr>
              <a:t>For your athletes: </a:t>
            </a:r>
            <a:endParaRPr>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a:solidFill>
                  <a:schemeClr val="dk1"/>
                </a:solidFill>
              </a:rPr>
              <a:t>Everything the mind says, the body hears. Next time you are faced with a challenge, try telling yourself the ways you can succeed instead of what might go wrong!</a:t>
            </a:r>
            <a:endParaRPr>
              <a:solidFill>
                <a:schemeClr val="dk1"/>
              </a:solidFill>
            </a:endParaRPr>
          </a:p>
          <a:p>
            <a:pPr marL="91440" lvl="0" indent="0" algn="l" rtl="0">
              <a:lnSpc>
                <a:spcPct val="90000"/>
              </a:lnSpc>
              <a:spcBef>
                <a:spcPts val="0"/>
              </a:spcBef>
              <a:spcAft>
                <a:spcPts val="0"/>
              </a:spcAft>
              <a:buSzPts val="2400"/>
              <a:buFont typeface="Noto Sans Symbols"/>
              <a:buNone/>
            </a:pPr>
            <a:endParaRPr>
              <a:solidFill>
                <a:schemeClr val="dk1"/>
              </a:solidFill>
            </a:endParaRPr>
          </a:p>
        </p:txBody>
      </p:sp>
      <p:pic>
        <p:nvPicPr>
          <p:cNvPr id="144" name="Google Shape;144;p6"/>
          <p:cNvPicPr preferRelativeResize="0"/>
          <p:nvPr/>
        </p:nvPicPr>
        <p:blipFill rotWithShape="1">
          <a:blip r:embed="rId3">
            <a:alphaModFix/>
          </a:blip>
          <a:srcRect/>
          <a:stretch/>
        </p:blipFill>
        <p:spPr>
          <a:xfrm>
            <a:off x="10890467" y="334852"/>
            <a:ext cx="865707" cy="1591194"/>
          </a:xfrm>
          <a:prstGeom prst="rect">
            <a:avLst/>
          </a:prstGeom>
          <a:noFill/>
          <a:ln>
            <a:noFill/>
          </a:ln>
        </p:spPr>
      </p:pic>
      <p:sp>
        <p:nvSpPr>
          <p:cNvPr id="145" name="Google Shape;145;p6"/>
          <p:cNvSpPr/>
          <p:nvPr/>
        </p:nvSpPr>
        <p:spPr>
          <a:xfrm>
            <a:off x="635562" y="2393702"/>
            <a:ext cx="2241600" cy="2070600"/>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3308487" y="2393702"/>
            <a:ext cx="2241600" cy="2070600"/>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5978684" y="2393702"/>
            <a:ext cx="2241600" cy="2070600"/>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648870" y="2393689"/>
            <a:ext cx="2241600" cy="2070600"/>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txBox="1"/>
          <p:nvPr/>
        </p:nvSpPr>
        <p:spPr>
          <a:xfrm>
            <a:off x="6171750" y="2434100"/>
            <a:ext cx="1803300" cy="2368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u="sng">
                <a:solidFill>
                  <a:schemeClr val="dk1"/>
                </a:solidFill>
                <a:latin typeface="Calibri"/>
                <a:ea typeface="Calibri"/>
                <a:cs typeface="Calibri"/>
                <a:sym typeface="Calibri"/>
              </a:rPr>
              <a:t>Commitment</a:t>
            </a:r>
            <a:r>
              <a:rPr lang="en-US" sz="1800">
                <a:solidFill>
                  <a:schemeClr val="dk1"/>
                </a:solidFill>
                <a:latin typeface="Calibri"/>
                <a:ea typeface="Calibri"/>
                <a:cs typeface="Calibri"/>
                <a:sym typeface="Calibri"/>
              </a:rPr>
              <a:t>: The ability to have total involvement and persistence in your goals. </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p:txBody>
      </p:sp>
      <p:sp>
        <p:nvSpPr>
          <p:cNvPr id="150" name="Google Shape;150;p6"/>
          <p:cNvSpPr txBox="1"/>
          <p:nvPr/>
        </p:nvSpPr>
        <p:spPr>
          <a:xfrm>
            <a:off x="807450" y="2110400"/>
            <a:ext cx="1897800" cy="2368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1800" u="sng">
                <a:solidFill>
                  <a:schemeClr val="dk1"/>
                </a:solidFill>
                <a:latin typeface="Calibri"/>
                <a:ea typeface="Calibri"/>
                <a:cs typeface="Calibri"/>
                <a:sym typeface="Calibri"/>
              </a:rPr>
              <a:t>Control</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1800">
                <a:solidFill>
                  <a:schemeClr val="dk1"/>
                </a:solidFill>
                <a:latin typeface="Calibri"/>
                <a:ea typeface="Calibri"/>
                <a:cs typeface="Calibri"/>
                <a:sym typeface="Calibri"/>
              </a:rPr>
              <a:t>The ability to focus on what is within your control. </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p:txBody>
      </p:sp>
      <p:sp>
        <p:nvSpPr>
          <p:cNvPr id="151" name="Google Shape;151;p6"/>
          <p:cNvSpPr txBox="1"/>
          <p:nvPr/>
        </p:nvSpPr>
        <p:spPr>
          <a:xfrm>
            <a:off x="3372756" y="2097650"/>
            <a:ext cx="2131500" cy="268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1800" u="sng">
                <a:solidFill>
                  <a:schemeClr val="dk1"/>
                </a:solidFill>
                <a:latin typeface="Calibri"/>
                <a:ea typeface="Calibri"/>
                <a:cs typeface="Calibri"/>
                <a:sym typeface="Calibri"/>
              </a:rPr>
              <a:t>Challenge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1800">
                <a:solidFill>
                  <a:schemeClr val="dk1"/>
                </a:solidFill>
                <a:latin typeface="Calibri"/>
                <a:ea typeface="Calibri"/>
                <a:cs typeface="Calibri"/>
                <a:sym typeface="Calibri"/>
              </a:rPr>
              <a:t>The ability to view obstacles and adversity as opportunities for growth. </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p:txBody>
      </p:sp>
      <p:sp>
        <p:nvSpPr>
          <p:cNvPr id="152" name="Google Shape;152;p6"/>
          <p:cNvSpPr txBox="1"/>
          <p:nvPr/>
        </p:nvSpPr>
        <p:spPr>
          <a:xfrm>
            <a:off x="8801275" y="2440405"/>
            <a:ext cx="1897800" cy="1733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u="sng">
                <a:solidFill>
                  <a:schemeClr val="dk1"/>
                </a:solidFill>
                <a:latin typeface="Calibri"/>
                <a:ea typeface="Calibri"/>
                <a:cs typeface="Calibri"/>
                <a:sym typeface="Calibri"/>
              </a:rPr>
              <a:t>Confidence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The ability to believe in yourself! </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p:txBody>
      </p:sp>
      <p:sp>
        <p:nvSpPr>
          <p:cNvPr id="153" name="Google Shape;153;p6"/>
          <p:cNvSpPr/>
          <p:nvPr/>
        </p:nvSpPr>
        <p:spPr>
          <a:xfrm>
            <a:off x="1209450" y="5012150"/>
            <a:ext cx="9150900" cy="1100400"/>
          </a:xfrm>
          <a:prstGeom prst="rect">
            <a:avLst/>
          </a:prstGeom>
          <a:noFill/>
          <a:ln w="952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62" name="Google Shape;162;p3"/>
          <p:cNvSpPr/>
          <p:nvPr/>
        </p:nvSpPr>
        <p:spPr>
          <a:xfrm>
            <a:off x="0" y="0"/>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txBox="1"/>
          <p:nvPr/>
        </p:nvSpPr>
        <p:spPr>
          <a:xfrm>
            <a:off x="1116218" y="2722881"/>
            <a:ext cx="10058400" cy="1587277"/>
          </a:xfrm>
          <a:prstGeom prst="rect">
            <a:avLst/>
          </a:prstGeom>
          <a:noFill/>
          <a:ln>
            <a:noFill/>
          </a:ln>
        </p:spPr>
        <p:txBody>
          <a:bodyPr spcFirstLastPara="1" wrap="square" lIns="91425" tIns="45700" rIns="91425" bIns="45700" anchor="t" anchorCtr="0">
            <a:noAutofit/>
          </a:bodyPr>
          <a:lstStyle/>
          <a:p>
            <a:pPr marL="91440" marR="0" lvl="0" indent="0" algn="l" rtl="0">
              <a:lnSpc>
                <a:spcPct val="90000"/>
              </a:lnSpc>
              <a:spcBef>
                <a:spcPts val="0"/>
              </a:spcBef>
              <a:spcAft>
                <a:spcPts val="0"/>
              </a:spcAft>
              <a:buClr>
                <a:srgbClr val="C00000"/>
              </a:buClr>
              <a:buSzPts val="4000"/>
              <a:buFont typeface="Noto Sans Symbols"/>
              <a:buNone/>
            </a:pPr>
            <a:endParaRPr sz="4000" b="0" i="0" u="none" strike="noStrike" cap="none">
              <a:solidFill>
                <a:srgbClr val="3F3F3F"/>
              </a:solidFill>
              <a:latin typeface="Calibri"/>
              <a:ea typeface="Calibri"/>
              <a:cs typeface="Calibri"/>
              <a:sym typeface="Calibri"/>
            </a:endParaRPr>
          </a:p>
        </p:txBody>
      </p:sp>
      <p:sp>
        <p:nvSpPr>
          <p:cNvPr id="166" name="Google Shape;166;p3"/>
          <p:cNvSpPr txBox="1">
            <a:spLocks noGrp="1"/>
          </p:cNvSpPr>
          <p:nvPr>
            <p:ph type="body" idx="1"/>
          </p:nvPr>
        </p:nvSpPr>
        <p:spPr>
          <a:xfrm>
            <a:off x="816176" y="1182660"/>
            <a:ext cx="9894600" cy="4667700"/>
          </a:xfrm>
          <a:prstGeom prst="rect">
            <a:avLst/>
          </a:prstGeom>
          <a:noFill/>
          <a:ln>
            <a:noFill/>
          </a:ln>
        </p:spPr>
        <p:txBody>
          <a:bodyPr spcFirstLastPara="1" wrap="square" lIns="0" tIns="45700" rIns="0"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a:solidFill>
                  <a:schemeClr val="dk1"/>
                </a:solidFill>
              </a:rPr>
              <a:t>Self-talk is the little voice you hear inside your head. Everyone has self-talk, and it is happening all the time, even when you don’t realize it!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Font typeface="Arial"/>
              <a:buNone/>
            </a:pPr>
            <a:r>
              <a:rPr lang="en-US">
                <a:solidFill>
                  <a:schemeClr val="dk1"/>
                </a:solidFill>
              </a:rPr>
              <a:t>There are three main types of self-talk:</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 lvl="0" indent="0" algn="l" rtl="0">
              <a:lnSpc>
                <a:spcPct val="90000"/>
              </a:lnSpc>
              <a:spcBef>
                <a:spcPts val="0"/>
              </a:spcBef>
              <a:spcAft>
                <a:spcPts val="0"/>
              </a:spcAft>
              <a:buSzPts val="2400"/>
              <a:buFont typeface="Noto Sans Symbols"/>
              <a:buNone/>
            </a:pPr>
            <a:endParaRPr sz="1800">
              <a:solidFill>
                <a:schemeClr val="dk1"/>
              </a:solidFill>
            </a:endParaRPr>
          </a:p>
        </p:txBody>
      </p:sp>
      <p:pic>
        <p:nvPicPr>
          <p:cNvPr id="167" name="Google Shape;167;p3"/>
          <p:cNvPicPr preferRelativeResize="0"/>
          <p:nvPr/>
        </p:nvPicPr>
        <p:blipFill rotWithShape="1">
          <a:blip r:embed="rId3">
            <a:alphaModFix/>
          </a:blip>
          <a:srcRect/>
          <a:stretch/>
        </p:blipFill>
        <p:spPr>
          <a:xfrm>
            <a:off x="10890467" y="334852"/>
            <a:ext cx="865707" cy="1591194"/>
          </a:xfrm>
          <a:prstGeom prst="rect">
            <a:avLst/>
          </a:prstGeom>
          <a:noFill/>
          <a:ln>
            <a:noFill/>
          </a:ln>
        </p:spPr>
      </p:pic>
      <p:graphicFrame>
        <p:nvGraphicFramePr>
          <p:cNvPr id="168" name="Google Shape;168;p3"/>
          <p:cNvGraphicFramePr/>
          <p:nvPr/>
        </p:nvGraphicFramePr>
        <p:xfrm>
          <a:off x="1147138" y="2797700"/>
          <a:ext cx="3000000" cy="3000000"/>
        </p:xfrm>
        <a:graphic>
          <a:graphicData uri="http://schemas.openxmlformats.org/drawingml/2006/table">
            <a:tbl>
              <a:tblPr>
                <a:noFill/>
                <a:tableStyleId>{45BA95A8-BCE5-46A5-8CC9-CBA4FEDA2062}</a:tableStyleId>
              </a:tblPr>
              <a:tblGrid>
                <a:gridCol w="2714900">
                  <a:extLst>
                    <a:ext uri="{9D8B030D-6E8A-4147-A177-3AD203B41FA5}">
                      <a16:colId xmlns:a16="http://schemas.microsoft.com/office/drawing/2014/main" val="20000"/>
                    </a:ext>
                  </a:extLst>
                </a:gridCol>
                <a:gridCol w="6517775">
                  <a:extLst>
                    <a:ext uri="{9D8B030D-6E8A-4147-A177-3AD203B41FA5}">
                      <a16:colId xmlns:a16="http://schemas.microsoft.com/office/drawing/2014/main" val="20001"/>
                    </a:ext>
                  </a:extLst>
                </a:gridCol>
              </a:tblGrid>
              <a:tr h="494550">
                <a:tc>
                  <a:txBody>
                    <a:bodyPr/>
                    <a:lstStyle/>
                    <a:p>
                      <a:pPr marL="0" lvl="0" indent="0" algn="l" rtl="0">
                        <a:spcBef>
                          <a:spcPts val="0"/>
                        </a:spcBef>
                        <a:spcAft>
                          <a:spcPts val="0"/>
                        </a:spcAft>
                        <a:buNone/>
                      </a:pPr>
                      <a:r>
                        <a:rPr lang="en-US" sz="2000" u="sng">
                          <a:latin typeface="Calibri"/>
                          <a:ea typeface="Calibri"/>
                          <a:cs typeface="Calibri"/>
                          <a:sym typeface="Calibri"/>
                        </a:rPr>
                        <a:t>Type</a:t>
                      </a:r>
                      <a:r>
                        <a:rPr lang="en-US" sz="2000">
                          <a:latin typeface="Calibri"/>
                          <a:ea typeface="Calibri"/>
                          <a:cs typeface="Calibri"/>
                          <a:sym typeface="Calibri"/>
                        </a:rPr>
                        <a:t>:</a:t>
                      </a:r>
                      <a:endParaRPr sz="2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u="sng">
                          <a:latin typeface="Calibri"/>
                          <a:ea typeface="Calibri"/>
                          <a:cs typeface="Calibri"/>
                          <a:sym typeface="Calibri"/>
                        </a:rPr>
                        <a:t>Examples</a:t>
                      </a:r>
                      <a:r>
                        <a:rPr lang="en-US" sz="2000">
                          <a:latin typeface="Calibri"/>
                          <a:ea typeface="Calibri"/>
                          <a:cs typeface="Calibri"/>
                          <a:sym typeface="Calibri"/>
                        </a:rPr>
                        <a:t>:</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792100">
                <a:tc>
                  <a:txBody>
                    <a:bodyPr/>
                    <a:lstStyle/>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Positive Self-Talk</a:t>
                      </a:r>
                      <a:endParaRPr sz="2000">
                        <a:latin typeface="Calibri"/>
                        <a:ea typeface="Calibri"/>
                        <a:cs typeface="Calibri"/>
                        <a:sym typeface="Calibri"/>
                      </a:endParaRPr>
                    </a:p>
                  </a:txBody>
                  <a:tcPr marL="91425" marR="91425" marT="91425" marB="91425"/>
                </a:tc>
                <a:tc>
                  <a:txBody>
                    <a:bodyPr/>
                    <a:lstStyle/>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“I am good enough!”</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“Let’s take a chance, I believe in myself”</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92100">
                <a:tc>
                  <a:txBody>
                    <a:bodyPr/>
                    <a:lstStyle/>
                    <a:p>
                      <a:pPr marL="0" lvl="0" indent="0" algn="l" rtl="0">
                        <a:spcBef>
                          <a:spcPts val="0"/>
                        </a:spcBef>
                        <a:spcAft>
                          <a:spcPts val="0"/>
                        </a:spcAft>
                        <a:buNone/>
                      </a:pPr>
                      <a:r>
                        <a:rPr lang="en-US" sz="2000">
                          <a:latin typeface="Calibri"/>
                          <a:ea typeface="Calibri"/>
                          <a:cs typeface="Calibri"/>
                          <a:sym typeface="Calibri"/>
                        </a:rPr>
                        <a:t>Negative Self-Talk</a:t>
                      </a:r>
                      <a:endParaRPr sz="2000">
                        <a:latin typeface="Calibri"/>
                        <a:ea typeface="Calibri"/>
                        <a:cs typeface="Calibri"/>
                        <a:sym typeface="Calibri"/>
                      </a:endParaRPr>
                    </a:p>
                  </a:txBody>
                  <a:tcPr marL="91425" marR="91425" marT="91425" marB="91425"/>
                </a:tc>
                <a:tc>
                  <a:txBody>
                    <a:bodyPr/>
                    <a:lstStyle/>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“This is pointless, I can’t do it”</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”There’s no way this will work”</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92100">
                <a:tc>
                  <a:txBody>
                    <a:bodyPr/>
                    <a:lstStyle/>
                    <a:p>
                      <a:pPr marL="0" lvl="0" indent="0" algn="l" rtl="0">
                        <a:spcBef>
                          <a:spcPts val="0"/>
                        </a:spcBef>
                        <a:spcAft>
                          <a:spcPts val="0"/>
                        </a:spcAft>
                        <a:buNone/>
                      </a:pPr>
                      <a:r>
                        <a:rPr lang="en-US" sz="2000">
                          <a:latin typeface="Calibri"/>
                          <a:ea typeface="Calibri"/>
                          <a:cs typeface="Calibri"/>
                          <a:sym typeface="Calibri"/>
                        </a:rPr>
                        <a:t>Neutral Self-Talk</a:t>
                      </a:r>
                      <a:endParaRPr sz="2000">
                        <a:latin typeface="Calibri"/>
                        <a:ea typeface="Calibri"/>
                        <a:cs typeface="Calibri"/>
                        <a:sym typeface="Calibri"/>
                      </a:endParaRPr>
                    </a:p>
                  </a:txBody>
                  <a:tcPr marL="91425" marR="91425" marT="91425" marB="91425"/>
                </a:tc>
                <a:tc>
                  <a:txBody>
                    <a:bodyPr/>
                    <a:lstStyle/>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”Professional athletes make mistakes too”</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“I’m not feeling confident right now, but I’ll try my best today”</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169" name="Google Shape;169;p3"/>
          <p:cNvSpPr txBox="1">
            <a:spLocks noGrp="1"/>
          </p:cNvSpPr>
          <p:nvPr>
            <p:ph type="title"/>
          </p:nvPr>
        </p:nvSpPr>
        <p:spPr>
          <a:xfrm flipH="1">
            <a:off x="1021150" y="1"/>
            <a:ext cx="9710400" cy="11832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solidFill>
                  <a:srgbClr val="002060"/>
                </a:solidFill>
              </a:rPr>
              <a:t>Self-talk</a:t>
            </a:r>
            <a:endParaRPr b="1">
              <a:solidFill>
                <a:srgbClr val="00206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7" name="Google Shape;177;p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78" name="Google Shape;178;p4"/>
          <p:cNvSpPr/>
          <p:nvPr/>
        </p:nvSpPr>
        <p:spPr>
          <a:xfrm>
            <a:off x="0" y="0"/>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txBox="1"/>
          <p:nvPr/>
        </p:nvSpPr>
        <p:spPr>
          <a:xfrm>
            <a:off x="1116218" y="2722881"/>
            <a:ext cx="10058400" cy="1587277"/>
          </a:xfrm>
          <a:prstGeom prst="rect">
            <a:avLst/>
          </a:prstGeom>
          <a:noFill/>
          <a:ln>
            <a:noFill/>
          </a:ln>
        </p:spPr>
        <p:txBody>
          <a:bodyPr spcFirstLastPara="1" wrap="square" lIns="91425" tIns="45700" rIns="91425" bIns="45700" anchor="t" anchorCtr="0">
            <a:noAutofit/>
          </a:bodyPr>
          <a:lstStyle/>
          <a:p>
            <a:pPr marL="91440" marR="0" lvl="0" indent="0" algn="l" rtl="0">
              <a:lnSpc>
                <a:spcPct val="90000"/>
              </a:lnSpc>
              <a:spcBef>
                <a:spcPts val="0"/>
              </a:spcBef>
              <a:spcAft>
                <a:spcPts val="0"/>
              </a:spcAft>
              <a:buClr>
                <a:srgbClr val="C00000"/>
              </a:buClr>
              <a:buSzPts val="4000"/>
              <a:buFont typeface="Noto Sans Symbols"/>
              <a:buNone/>
            </a:pPr>
            <a:endParaRPr sz="4000" b="0" i="0" u="none" strike="noStrike" cap="none">
              <a:solidFill>
                <a:srgbClr val="3F3F3F"/>
              </a:solidFill>
              <a:latin typeface="Calibri"/>
              <a:ea typeface="Calibri"/>
              <a:cs typeface="Calibri"/>
              <a:sym typeface="Calibri"/>
            </a:endParaRPr>
          </a:p>
        </p:txBody>
      </p:sp>
      <p:sp>
        <p:nvSpPr>
          <p:cNvPr id="182" name="Google Shape;182;p4"/>
          <p:cNvSpPr txBox="1">
            <a:spLocks noGrp="1"/>
          </p:cNvSpPr>
          <p:nvPr>
            <p:ph type="body" idx="1"/>
          </p:nvPr>
        </p:nvSpPr>
        <p:spPr>
          <a:xfrm>
            <a:off x="1021150" y="1132260"/>
            <a:ext cx="9710400" cy="4768500"/>
          </a:xfrm>
          <a:prstGeom prst="rect">
            <a:avLst/>
          </a:prstGeom>
          <a:noFill/>
          <a:ln>
            <a:noFill/>
          </a:ln>
        </p:spPr>
        <p:txBody>
          <a:bodyPr spcFirstLastPara="1" wrap="square" lIns="0" tIns="45700" rIns="0"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900">
                <a:solidFill>
                  <a:schemeClr val="dk1"/>
                </a:solidFill>
              </a:rPr>
              <a:t>Negative self-talk can hurt performance. When athletes focus on the negative parts of their performance, it can be difficult to see past mistakes. Although it is important to learn from mistakes, fixating on them can prevent athletes from playing in the moment. Learning how to recognize and stop negative self-talk is one of the most important pieces of mental toughness.</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endParaRPr>
          </a:p>
          <a:p>
            <a:pPr marL="0" lvl="0" indent="0" algn="l" rtl="0">
              <a:lnSpc>
                <a:spcPct val="115000"/>
              </a:lnSpc>
              <a:spcBef>
                <a:spcPts val="0"/>
              </a:spcBef>
              <a:spcAft>
                <a:spcPts val="0"/>
              </a:spcAft>
              <a:buSzPts val="1100"/>
              <a:buFont typeface="Arial"/>
              <a:buNone/>
            </a:pPr>
            <a:r>
              <a:rPr lang="en-US" sz="1900">
                <a:solidFill>
                  <a:schemeClr val="dk1"/>
                </a:solidFill>
              </a:rPr>
              <a:t>Here are three steps for handling negative self-talk: </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a:solidFill>
                  <a:schemeClr val="dk1"/>
                </a:solidFill>
              </a:rPr>
              <a:t>Catch the negatives: recognize when negative self-talk occurs for you, or what might cause it to happen.</a:t>
            </a: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a:solidFill>
                  <a:schemeClr val="dk1"/>
                </a:solidFill>
              </a:rPr>
              <a:t>Think it out: what are you really frustrated about when you express negative self-talk? It is realistic</a:t>
            </a: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US" sz="1900">
                <a:solidFill>
                  <a:schemeClr val="dk1"/>
                </a:solidFill>
              </a:rPr>
              <a:t>Change the negative to neutral: try to avoid using absolute words. For example, instead of “I’m never going to get this”, think “I didn’t get it this time, but I am going to keep trying”. </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900">
                <a:solidFill>
                  <a:schemeClr val="dk1"/>
                </a:solidFill>
              </a:rPr>
              <a:t>For your athletes: </a:t>
            </a:r>
            <a:endParaRPr sz="19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900">
                <a:solidFill>
                  <a:schemeClr val="dk1"/>
                </a:solidFill>
              </a:rPr>
              <a:t>When in doubt, talk to yourself like you would talk to a friend! </a:t>
            </a:r>
            <a:endParaRPr sz="1900">
              <a:solidFill>
                <a:schemeClr val="dk1"/>
              </a:solidFill>
            </a:endParaRPr>
          </a:p>
          <a:p>
            <a:pPr marL="91440" lvl="0" indent="0" algn="l" rtl="0">
              <a:lnSpc>
                <a:spcPct val="90000"/>
              </a:lnSpc>
              <a:spcBef>
                <a:spcPts val="0"/>
              </a:spcBef>
              <a:spcAft>
                <a:spcPts val="0"/>
              </a:spcAft>
              <a:buSzPts val="2400"/>
              <a:buFont typeface="Noto Sans Symbols"/>
              <a:buNone/>
            </a:pPr>
            <a:endParaRPr sz="1900">
              <a:solidFill>
                <a:schemeClr val="dk1"/>
              </a:solidFill>
            </a:endParaRPr>
          </a:p>
        </p:txBody>
      </p:sp>
      <p:pic>
        <p:nvPicPr>
          <p:cNvPr id="183" name="Google Shape;183;p4"/>
          <p:cNvPicPr preferRelativeResize="0"/>
          <p:nvPr/>
        </p:nvPicPr>
        <p:blipFill rotWithShape="1">
          <a:blip r:embed="rId3">
            <a:alphaModFix/>
          </a:blip>
          <a:srcRect/>
          <a:stretch/>
        </p:blipFill>
        <p:spPr>
          <a:xfrm>
            <a:off x="10890467" y="334852"/>
            <a:ext cx="865707" cy="1591194"/>
          </a:xfrm>
          <a:prstGeom prst="rect">
            <a:avLst/>
          </a:prstGeom>
          <a:noFill/>
          <a:ln>
            <a:noFill/>
          </a:ln>
        </p:spPr>
      </p:pic>
      <p:sp>
        <p:nvSpPr>
          <p:cNvPr id="184" name="Google Shape;184;p4"/>
          <p:cNvSpPr txBox="1">
            <a:spLocks noGrp="1"/>
          </p:cNvSpPr>
          <p:nvPr>
            <p:ph type="title"/>
          </p:nvPr>
        </p:nvSpPr>
        <p:spPr>
          <a:xfrm flipH="1">
            <a:off x="1021150" y="1"/>
            <a:ext cx="9710400" cy="11832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solidFill>
                  <a:srgbClr val="002060"/>
                </a:solidFill>
              </a:rPr>
              <a:t>Focusing on negative self-talk</a:t>
            </a:r>
            <a:endParaRPr b="1">
              <a:solidFill>
                <a:srgbClr val="002060"/>
              </a:solidFill>
              <a:latin typeface="Calibri"/>
              <a:ea typeface="Calibri"/>
              <a:cs typeface="Calibri"/>
              <a:sym typeface="Calibri"/>
            </a:endParaRPr>
          </a:p>
        </p:txBody>
      </p:sp>
      <p:sp>
        <p:nvSpPr>
          <p:cNvPr id="185" name="Google Shape;185;p4"/>
          <p:cNvSpPr/>
          <p:nvPr/>
        </p:nvSpPr>
        <p:spPr>
          <a:xfrm>
            <a:off x="2692625" y="5295375"/>
            <a:ext cx="6458100" cy="717600"/>
          </a:xfrm>
          <a:prstGeom prst="rect">
            <a:avLst/>
          </a:prstGeom>
          <a:noFill/>
          <a:ln w="952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94" name="Google Shape;194;p5"/>
          <p:cNvSpPr/>
          <p:nvPr/>
        </p:nvSpPr>
        <p:spPr>
          <a:xfrm>
            <a:off x="-1562" y="261838"/>
            <a:ext cx="121920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txBox="1"/>
          <p:nvPr/>
        </p:nvSpPr>
        <p:spPr>
          <a:xfrm>
            <a:off x="1116218" y="2722881"/>
            <a:ext cx="10058400" cy="1587277"/>
          </a:xfrm>
          <a:prstGeom prst="rect">
            <a:avLst/>
          </a:prstGeom>
          <a:noFill/>
          <a:ln>
            <a:noFill/>
          </a:ln>
        </p:spPr>
        <p:txBody>
          <a:bodyPr spcFirstLastPara="1" wrap="square" lIns="91425" tIns="45700" rIns="91425" bIns="45700" anchor="t" anchorCtr="0">
            <a:noAutofit/>
          </a:bodyPr>
          <a:lstStyle/>
          <a:p>
            <a:pPr marL="91440" marR="0" lvl="0" indent="0" algn="l" rtl="0">
              <a:lnSpc>
                <a:spcPct val="90000"/>
              </a:lnSpc>
              <a:spcBef>
                <a:spcPts val="0"/>
              </a:spcBef>
              <a:spcAft>
                <a:spcPts val="0"/>
              </a:spcAft>
              <a:buClr>
                <a:srgbClr val="C00000"/>
              </a:buClr>
              <a:buSzPts val="4000"/>
              <a:buFont typeface="Noto Sans Symbols"/>
              <a:buNone/>
            </a:pPr>
            <a:endParaRPr sz="4000" b="0" i="0" u="none" strike="noStrike" cap="none">
              <a:solidFill>
                <a:srgbClr val="3F3F3F"/>
              </a:solidFill>
              <a:latin typeface="Calibri"/>
              <a:ea typeface="Calibri"/>
              <a:cs typeface="Calibri"/>
              <a:sym typeface="Calibri"/>
            </a:endParaRPr>
          </a:p>
        </p:txBody>
      </p:sp>
      <p:pic>
        <p:nvPicPr>
          <p:cNvPr id="198" name="Google Shape;198;p5"/>
          <p:cNvPicPr preferRelativeResize="0"/>
          <p:nvPr/>
        </p:nvPicPr>
        <p:blipFill rotWithShape="1">
          <a:blip r:embed="rId3">
            <a:alphaModFix/>
          </a:blip>
          <a:srcRect/>
          <a:stretch/>
        </p:blipFill>
        <p:spPr>
          <a:xfrm>
            <a:off x="10890467" y="334852"/>
            <a:ext cx="865707" cy="1591194"/>
          </a:xfrm>
          <a:prstGeom prst="rect">
            <a:avLst/>
          </a:prstGeom>
          <a:noFill/>
          <a:ln>
            <a:noFill/>
          </a:ln>
        </p:spPr>
      </p:pic>
      <p:sp>
        <p:nvSpPr>
          <p:cNvPr id="199" name="Google Shape;199;p5"/>
          <p:cNvSpPr txBox="1">
            <a:spLocks noGrp="1"/>
          </p:cNvSpPr>
          <p:nvPr>
            <p:ph type="title"/>
          </p:nvPr>
        </p:nvSpPr>
        <p:spPr>
          <a:xfrm flipH="1">
            <a:off x="1021150" y="1"/>
            <a:ext cx="9710400" cy="11832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solidFill>
                  <a:srgbClr val="002060"/>
                </a:solidFill>
              </a:rPr>
              <a:t>Goal-Setting</a:t>
            </a:r>
            <a:endParaRPr b="1">
              <a:solidFill>
                <a:srgbClr val="002060"/>
              </a:solidFill>
              <a:latin typeface="Calibri"/>
              <a:ea typeface="Calibri"/>
              <a:cs typeface="Calibri"/>
              <a:sym typeface="Calibri"/>
            </a:endParaRPr>
          </a:p>
        </p:txBody>
      </p:sp>
      <p:sp>
        <p:nvSpPr>
          <p:cNvPr id="200" name="Google Shape;200;p5"/>
          <p:cNvSpPr/>
          <p:nvPr/>
        </p:nvSpPr>
        <p:spPr>
          <a:xfrm>
            <a:off x="634030" y="4451124"/>
            <a:ext cx="5064000" cy="1476300"/>
          </a:xfrm>
          <a:prstGeom prst="roundRect">
            <a:avLst>
              <a:gd name="adj" fmla="val 16667"/>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5235417" y="1192674"/>
            <a:ext cx="5064000" cy="1476300"/>
          </a:xfrm>
          <a:prstGeom prst="roundRect">
            <a:avLst>
              <a:gd name="adj" fmla="val 16667"/>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rot="-1787365">
            <a:off x="462620" y="2525568"/>
            <a:ext cx="4787308" cy="583199"/>
          </a:xfrm>
          <a:prstGeom prst="rightArrow">
            <a:avLst>
              <a:gd name="adj1" fmla="val 50000"/>
              <a:gd name="adj2" fmla="val 5000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2702023" y="2821880"/>
            <a:ext cx="5064000" cy="1476300"/>
          </a:xfrm>
          <a:prstGeom prst="roundRect">
            <a:avLst>
              <a:gd name="adj" fmla="val 16667"/>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txBox="1"/>
          <p:nvPr/>
        </p:nvSpPr>
        <p:spPr>
          <a:xfrm>
            <a:off x="692075" y="4443475"/>
            <a:ext cx="4947900" cy="148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u="sng">
                <a:latin typeface="Calibri"/>
                <a:ea typeface="Calibri"/>
                <a:cs typeface="Calibri"/>
                <a:sym typeface="Calibri"/>
              </a:rPr>
              <a:t>Process Goals</a:t>
            </a:r>
            <a:r>
              <a:rPr lang="en-US" sz="1700">
                <a:latin typeface="Calibri"/>
                <a:ea typeface="Calibri"/>
                <a:cs typeface="Calibri"/>
                <a:sym typeface="Calibri"/>
              </a:rPr>
              <a:t>:</a:t>
            </a:r>
            <a:endParaRPr sz="1700">
              <a:latin typeface="Calibri"/>
              <a:ea typeface="Calibri"/>
              <a:cs typeface="Calibri"/>
              <a:sym typeface="Calibri"/>
            </a:endParaRPr>
          </a:p>
          <a:p>
            <a:pPr marL="0" lvl="0" indent="0" algn="ctr" rtl="0">
              <a:spcBef>
                <a:spcPts val="0"/>
              </a:spcBef>
              <a:spcAft>
                <a:spcPts val="0"/>
              </a:spcAft>
              <a:buNone/>
            </a:pPr>
            <a:r>
              <a:rPr lang="en-US" sz="1700">
                <a:latin typeface="Calibri"/>
                <a:ea typeface="Calibri"/>
                <a:cs typeface="Calibri"/>
                <a:sym typeface="Calibri"/>
              </a:rPr>
              <a:t>Process goals are the stepping stones to your performance goals. They are specific actions that are 100% in your control. Examples include: shooting 50 pucks every night or working out twice a week.</a:t>
            </a:r>
            <a:endParaRPr sz="1700">
              <a:latin typeface="Calibri"/>
              <a:ea typeface="Calibri"/>
              <a:cs typeface="Calibri"/>
              <a:sym typeface="Calibri"/>
            </a:endParaRPr>
          </a:p>
        </p:txBody>
      </p:sp>
      <p:sp>
        <p:nvSpPr>
          <p:cNvPr id="205" name="Google Shape;205;p5"/>
          <p:cNvSpPr txBox="1"/>
          <p:nvPr/>
        </p:nvSpPr>
        <p:spPr>
          <a:xfrm>
            <a:off x="2760075" y="2832000"/>
            <a:ext cx="4947900" cy="148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u="sng">
                <a:latin typeface="Calibri"/>
                <a:ea typeface="Calibri"/>
                <a:cs typeface="Calibri"/>
                <a:sym typeface="Calibri"/>
              </a:rPr>
              <a:t>Performance Goals</a:t>
            </a:r>
            <a:r>
              <a:rPr lang="en-US" sz="1700">
                <a:latin typeface="Calibri"/>
                <a:ea typeface="Calibri"/>
                <a:cs typeface="Calibri"/>
                <a:sym typeface="Calibri"/>
              </a:rPr>
              <a:t>:</a:t>
            </a:r>
            <a:endParaRPr sz="1700">
              <a:latin typeface="Calibri"/>
              <a:ea typeface="Calibri"/>
              <a:cs typeface="Calibri"/>
              <a:sym typeface="Calibri"/>
            </a:endParaRPr>
          </a:p>
          <a:p>
            <a:pPr marL="0" lvl="0" indent="0" algn="ctr" rtl="0">
              <a:spcBef>
                <a:spcPts val="0"/>
              </a:spcBef>
              <a:spcAft>
                <a:spcPts val="0"/>
              </a:spcAft>
              <a:buNone/>
            </a:pPr>
            <a:r>
              <a:rPr lang="en-US" sz="1700">
                <a:latin typeface="Calibri"/>
                <a:ea typeface="Calibri"/>
                <a:cs typeface="Calibri"/>
                <a:sym typeface="Calibri"/>
              </a:rPr>
              <a:t>Performance goals lead to outcome goals and are based on personal standards. Examples include: achieving a certain faceoff percentage or scoring a specific number of points each month.</a:t>
            </a:r>
            <a:endParaRPr sz="1700">
              <a:latin typeface="Calibri"/>
              <a:ea typeface="Calibri"/>
              <a:cs typeface="Calibri"/>
              <a:sym typeface="Calibri"/>
            </a:endParaRPr>
          </a:p>
        </p:txBody>
      </p:sp>
      <p:sp>
        <p:nvSpPr>
          <p:cNvPr id="206" name="Google Shape;206;p5"/>
          <p:cNvSpPr txBox="1"/>
          <p:nvPr/>
        </p:nvSpPr>
        <p:spPr>
          <a:xfrm>
            <a:off x="5293475" y="1278638"/>
            <a:ext cx="4947900" cy="1223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u="sng">
                <a:latin typeface="Calibri"/>
                <a:ea typeface="Calibri"/>
                <a:cs typeface="Calibri"/>
                <a:sym typeface="Calibri"/>
              </a:rPr>
              <a:t>Outcome Goals</a:t>
            </a:r>
            <a:r>
              <a:rPr lang="en-US" sz="1700">
                <a:latin typeface="Calibri"/>
                <a:ea typeface="Calibri"/>
                <a:cs typeface="Calibri"/>
                <a:sym typeface="Calibri"/>
              </a:rPr>
              <a:t>:</a:t>
            </a:r>
            <a:endParaRPr sz="1700">
              <a:latin typeface="Calibri"/>
              <a:ea typeface="Calibri"/>
              <a:cs typeface="Calibri"/>
              <a:sym typeface="Calibri"/>
            </a:endParaRPr>
          </a:p>
          <a:p>
            <a:pPr marL="0" lvl="0" indent="0" algn="ctr" rtl="0">
              <a:spcBef>
                <a:spcPts val="0"/>
              </a:spcBef>
              <a:spcAft>
                <a:spcPts val="0"/>
              </a:spcAft>
              <a:buNone/>
            </a:pPr>
            <a:r>
              <a:rPr lang="en-US" sz="1700">
                <a:latin typeface="Calibri"/>
                <a:ea typeface="Calibri"/>
                <a:cs typeface="Calibri"/>
                <a:sym typeface="Calibri"/>
              </a:rPr>
              <a:t>Outcome goals are the singular goal you are working towards, often a team goal. Examples include: winning a tournament or making the state playoffs.</a:t>
            </a:r>
            <a:endParaRPr sz="1700">
              <a:latin typeface="Calibri"/>
              <a:ea typeface="Calibri"/>
              <a:cs typeface="Calibri"/>
              <a:sym typeface="Calibri"/>
            </a:endParaRPr>
          </a:p>
        </p:txBody>
      </p:sp>
      <p:sp>
        <p:nvSpPr>
          <p:cNvPr id="207" name="Google Shape;207;p5"/>
          <p:cNvSpPr txBox="1"/>
          <p:nvPr/>
        </p:nvSpPr>
        <p:spPr>
          <a:xfrm>
            <a:off x="8431700" y="3106347"/>
            <a:ext cx="3000300" cy="2695500"/>
          </a:xfrm>
          <a:prstGeom prst="rect">
            <a:avLst/>
          </a:prstGeom>
          <a:noFill/>
          <a:ln w="9525" cap="flat" cmpd="sng">
            <a:solidFill>
              <a:schemeClr val="accent3"/>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Why is goal setting important? </a:t>
            </a: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Goals help our athletes focus on more than just a win/loss record. Challenging yet attainable goals can increase intrinsic motivation and help athletes develop confidence.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g598c23814dd136b2_8"/>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g598c23814dd136b2_8"/>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g598c23814dd136b2_8"/>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
        <p:nvSpPr>
          <p:cNvPr id="216" name="Google Shape;216;g598c23814dd136b2_8"/>
          <p:cNvSpPr/>
          <p:nvPr/>
        </p:nvSpPr>
        <p:spPr>
          <a:xfrm>
            <a:off x="-1562" y="261838"/>
            <a:ext cx="121920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g598c23814dd136b2_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598c23814dd136b2_8"/>
          <p:cNvSpPr/>
          <p:nvPr/>
        </p:nvSpPr>
        <p:spPr>
          <a:xfrm>
            <a:off x="15" y="6334316"/>
            <a:ext cx="121920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g598c23814dd136b2_8"/>
          <p:cNvPicPr preferRelativeResize="0"/>
          <p:nvPr/>
        </p:nvPicPr>
        <p:blipFill rotWithShape="1">
          <a:blip r:embed="rId3">
            <a:alphaModFix/>
          </a:blip>
          <a:srcRect/>
          <a:stretch/>
        </p:blipFill>
        <p:spPr>
          <a:xfrm>
            <a:off x="10890467" y="334852"/>
            <a:ext cx="865707" cy="1591194"/>
          </a:xfrm>
          <a:prstGeom prst="rect">
            <a:avLst/>
          </a:prstGeom>
          <a:noFill/>
          <a:ln>
            <a:noFill/>
          </a:ln>
        </p:spPr>
      </p:pic>
      <p:sp>
        <p:nvSpPr>
          <p:cNvPr id="220" name="Google Shape;220;g598c23814dd136b2_8"/>
          <p:cNvSpPr txBox="1">
            <a:spLocks noGrp="1"/>
          </p:cNvSpPr>
          <p:nvPr>
            <p:ph type="title"/>
          </p:nvPr>
        </p:nvSpPr>
        <p:spPr>
          <a:xfrm flipH="1">
            <a:off x="1021150" y="1"/>
            <a:ext cx="9710400" cy="11832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solidFill>
                  <a:srgbClr val="002060"/>
                </a:solidFill>
              </a:rPr>
              <a:t>Confidence</a:t>
            </a:r>
            <a:endParaRPr b="1">
              <a:solidFill>
                <a:srgbClr val="002060"/>
              </a:solidFill>
              <a:latin typeface="Calibri"/>
              <a:ea typeface="Calibri"/>
              <a:cs typeface="Calibri"/>
              <a:sym typeface="Calibri"/>
            </a:endParaRPr>
          </a:p>
        </p:txBody>
      </p:sp>
      <p:sp>
        <p:nvSpPr>
          <p:cNvPr id="221" name="Google Shape;221;g598c23814dd136b2_8"/>
          <p:cNvSpPr txBox="1">
            <a:spLocks noGrp="1"/>
          </p:cNvSpPr>
          <p:nvPr>
            <p:ph type="body" idx="1"/>
          </p:nvPr>
        </p:nvSpPr>
        <p:spPr>
          <a:xfrm>
            <a:off x="1062100" y="904715"/>
            <a:ext cx="9628500" cy="792600"/>
          </a:xfrm>
          <a:prstGeom prst="rect">
            <a:avLst/>
          </a:prstGeom>
          <a:noFill/>
          <a:ln>
            <a:noFill/>
          </a:ln>
        </p:spPr>
        <p:txBody>
          <a:bodyPr spcFirstLastPara="1" wrap="square" lIns="0" tIns="45700" rIns="0" bIns="45700" anchor="t" anchorCtr="0">
            <a:noAutofit/>
          </a:bodyPr>
          <a:lstStyle/>
          <a:p>
            <a:pPr marL="91440" lvl="0" indent="0" algn="ctr" rtl="0">
              <a:lnSpc>
                <a:spcPct val="90000"/>
              </a:lnSpc>
              <a:spcBef>
                <a:spcPts val="0"/>
              </a:spcBef>
              <a:spcAft>
                <a:spcPts val="0"/>
              </a:spcAft>
              <a:buSzPts val="2400"/>
              <a:buFont typeface="Noto Sans Symbols"/>
              <a:buNone/>
            </a:pPr>
            <a:endParaRPr>
              <a:solidFill>
                <a:schemeClr val="dk1"/>
              </a:solidFill>
            </a:endParaRPr>
          </a:p>
          <a:p>
            <a:pPr marL="91440" lvl="0" indent="0" algn="ctr" rtl="0">
              <a:lnSpc>
                <a:spcPct val="90000"/>
              </a:lnSpc>
              <a:spcBef>
                <a:spcPts val="0"/>
              </a:spcBef>
              <a:spcAft>
                <a:spcPts val="0"/>
              </a:spcAft>
              <a:buSzPts val="2400"/>
              <a:buFont typeface="Noto Sans Symbols"/>
              <a:buNone/>
            </a:pPr>
            <a:r>
              <a:rPr lang="en-US">
                <a:solidFill>
                  <a:schemeClr val="dk1"/>
                </a:solidFill>
              </a:rPr>
              <a:t>Confidence is what turns our thoughts into actions. It is the belief in your ability to get stuff done! Confident athletes experience fewer self-doubts and worries, have higher intrinsic motivation, higher concentration, and are more determined to work hard. Confidence can be visualized on a continuum, ranging from low confidence to optimal confidence to overconfidence. </a:t>
            </a:r>
            <a:endParaRPr>
              <a:solidFill>
                <a:schemeClr val="dk1"/>
              </a:solidFill>
            </a:endParaRPr>
          </a:p>
          <a:p>
            <a:pPr marL="91440" lvl="0" indent="0" algn="ctr" rtl="0">
              <a:lnSpc>
                <a:spcPct val="90000"/>
              </a:lnSpc>
              <a:spcBef>
                <a:spcPts val="0"/>
              </a:spcBef>
              <a:spcAft>
                <a:spcPts val="0"/>
              </a:spcAft>
              <a:buSzPts val="2400"/>
              <a:buFont typeface="Noto Sans Symbols"/>
              <a:buNone/>
            </a:pPr>
            <a:r>
              <a:rPr lang="en-US">
                <a:solidFill>
                  <a:schemeClr val="dk1"/>
                </a:solidFill>
              </a:rPr>
              <a:t> </a:t>
            </a:r>
            <a:endParaRPr>
              <a:solidFill>
                <a:schemeClr val="dk1"/>
              </a:solidFill>
            </a:endParaRPr>
          </a:p>
        </p:txBody>
      </p:sp>
      <p:sp>
        <p:nvSpPr>
          <p:cNvPr id="222" name="Google Shape;222;g598c23814dd136b2_8"/>
          <p:cNvSpPr/>
          <p:nvPr/>
        </p:nvSpPr>
        <p:spPr>
          <a:xfrm>
            <a:off x="503746" y="2755376"/>
            <a:ext cx="2802000" cy="2749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598c23814dd136b2_8"/>
          <p:cNvSpPr txBox="1"/>
          <p:nvPr/>
        </p:nvSpPr>
        <p:spPr>
          <a:xfrm>
            <a:off x="539953" y="3045528"/>
            <a:ext cx="2692800" cy="213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Optimal confidence is built by preparation and competence. As a coach, it is your job to help athletes acquire the knowledge, skills, and strategies to compete. </a:t>
            </a:r>
            <a:endParaRPr sz="1800">
              <a:latin typeface="Calibri"/>
              <a:ea typeface="Calibri"/>
              <a:cs typeface="Calibri"/>
              <a:sym typeface="Calibri"/>
            </a:endParaRPr>
          </a:p>
        </p:txBody>
      </p:sp>
      <p:sp>
        <p:nvSpPr>
          <p:cNvPr id="224" name="Google Shape;224;g598c23814dd136b2_8"/>
          <p:cNvSpPr txBox="1"/>
          <p:nvPr/>
        </p:nvSpPr>
        <p:spPr>
          <a:xfrm>
            <a:off x="3493207" y="2921884"/>
            <a:ext cx="53043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Confidence is most affected by three factors: </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US" sz="1800">
                <a:latin typeface="Calibri"/>
                <a:ea typeface="Calibri"/>
                <a:cs typeface="Calibri"/>
                <a:sym typeface="Calibri"/>
              </a:rPr>
              <a:t>Consistency: Provide your athletes with lots of opportunities to practice a skill or task. </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US" sz="1800">
                <a:latin typeface="Calibri"/>
                <a:ea typeface="Calibri"/>
                <a:cs typeface="Calibri"/>
                <a:sym typeface="Calibri"/>
              </a:rPr>
              <a:t>Recency: Use recent examples of success to help bolster athlete confidence. </a:t>
            </a: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US" sz="1800">
                <a:latin typeface="Calibri"/>
                <a:ea typeface="Calibri"/>
                <a:cs typeface="Calibri"/>
                <a:sym typeface="Calibri"/>
              </a:rPr>
              <a:t>Quality: Confidence grows faster when athletes accomplish or master more challenging tasks. Using goal-setting is a great way to support this.</a:t>
            </a:r>
            <a:endParaRPr sz="1800">
              <a:latin typeface="Calibri"/>
              <a:ea typeface="Calibri"/>
              <a:cs typeface="Calibri"/>
              <a:sym typeface="Calibri"/>
            </a:endParaRPr>
          </a:p>
        </p:txBody>
      </p:sp>
      <p:sp>
        <p:nvSpPr>
          <p:cNvPr id="225" name="Google Shape;225;g598c23814dd136b2_8"/>
          <p:cNvSpPr/>
          <p:nvPr/>
        </p:nvSpPr>
        <p:spPr>
          <a:xfrm>
            <a:off x="3493200" y="2755375"/>
            <a:ext cx="5106300" cy="2749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g598c23814dd136b2_8"/>
          <p:cNvSpPr/>
          <p:nvPr/>
        </p:nvSpPr>
        <p:spPr>
          <a:xfrm>
            <a:off x="8786946" y="2755363"/>
            <a:ext cx="2802000" cy="2749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598c23814dd136b2_8"/>
          <p:cNvSpPr txBox="1"/>
          <p:nvPr/>
        </p:nvSpPr>
        <p:spPr>
          <a:xfrm>
            <a:off x="8863149" y="3325050"/>
            <a:ext cx="2692800" cy="157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Confidence isn’t always verbal. Remember, body language and facial expressions are just as important!</a:t>
            </a: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g5274cc9217bf3652_2"/>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5274cc9217bf3652_2"/>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5" name="Google Shape;235;g5274cc9217bf3652_2"/>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
        <p:nvSpPr>
          <p:cNvPr id="236" name="Google Shape;236;g5274cc9217bf3652_2"/>
          <p:cNvSpPr/>
          <p:nvPr/>
        </p:nvSpPr>
        <p:spPr>
          <a:xfrm>
            <a:off x="-1562" y="261838"/>
            <a:ext cx="12192000" cy="6334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g5274cc9217bf3652_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5274cc9217bf3652_2"/>
          <p:cNvSpPr/>
          <p:nvPr/>
        </p:nvSpPr>
        <p:spPr>
          <a:xfrm>
            <a:off x="15" y="6334316"/>
            <a:ext cx="121920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g5274cc9217bf3652_2"/>
          <p:cNvPicPr preferRelativeResize="0"/>
          <p:nvPr/>
        </p:nvPicPr>
        <p:blipFill rotWithShape="1">
          <a:blip r:embed="rId3">
            <a:alphaModFix/>
          </a:blip>
          <a:srcRect/>
          <a:stretch/>
        </p:blipFill>
        <p:spPr>
          <a:xfrm>
            <a:off x="10890467" y="334852"/>
            <a:ext cx="865707" cy="1591194"/>
          </a:xfrm>
          <a:prstGeom prst="rect">
            <a:avLst/>
          </a:prstGeom>
          <a:noFill/>
          <a:ln>
            <a:noFill/>
          </a:ln>
        </p:spPr>
      </p:pic>
      <p:sp>
        <p:nvSpPr>
          <p:cNvPr id="240" name="Google Shape;240;g5274cc9217bf3652_2"/>
          <p:cNvSpPr txBox="1">
            <a:spLocks noGrp="1"/>
          </p:cNvSpPr>
          <p:nvPr>
            <p:ph type="title"/>
          </p:nvPr>
        </p:nvSpPr>
        <p:spPr>
          <a:xfrm flipH="1">
            <a:off x="1021150" y="1"/>
            <a:ext cx="9710400" cy="11832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solidFill>
                  <a:srgbClr val="002060"/>
                </a:solidFill>
              </a:rPr>
              <a:t>An athlete’s perspective</a:t>
            </a:r>
            <a:endParaRPr b="1">
              <a:solidFill>
                <a:srgbClr val="002060"/>
              </a:solidFill>
              <a:latin typeface="Calibri"/>
              <a:ea typeface="Calibri"/>
              <a:cs typeface="Calibri"/>
              <a:sym typeface="Calibri"/>
            </a:endParaRPr>
          </a:p>
        </p:txBody>
      </p:sp>
      <p:sp>
        <p:nvSpPr>
          <p:cNvPr id="241" name="Google Shape;241;g5274cc9217bf3652_2"/>
          <p:cNvSpPr/>
          <p:nvPr/>
        </p:nvSpPr>
        <p:spPr>
          <a:xfrm>
            <a:off x="753225" y="1183200"/>
            <a:ext cx="8201100" cy="3988500"/>
          </a:xfrm>
          <a:prstGeom prst="wedgeRoundRectCallout">
            <a:avLst>
              <a:gd name="adj1" fmla="val 56204"/>
              <a:gd name="adj2" fmla="val 60169"/>
              <a:gd name="adj3"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 attended Union College in upstate New York, and was a member of their Division I Women’s Hockey team. Our group was fortunate enough to have a trained Sports Psychologist available to us throughout the entirety of our college experience. We attended team meetings with him once a month, where we set our focus on working towards developing better mindset skills, recovery skills, and team cohesion. Personally, I met with our Sports Psychologist once or twice a week in season, as well as every few weeks out of season. As all athletes have entirely different experiences, he would tailor our individual sessions to what each player felt was most needed. Our time together was mostly centered around confidence building and the importance of mindfulness played in my game.”</a:t>
            </a:r>
            <a:endParaRPr sz="1800">
              <a:solidFill>
                <a:schemeClr val="dk1"/>
              </a:solidFill>
            </a:endParaRPr>
          </a:p>
        </p:txBody>
      </p:sp>
      <p:sp>
        <p:nvSpPr>
          <p:cNvPr id="242" name="Google Shape;242;g5274cc9217bf3652_2"/>
          <p:cNvSpPr/>
          <p:nvPr/>
        </p:nvSpPr>
        <p:spPr>
          <a:xfrm>
            <a:off x="8674450" y="1832850"/>
            <a:ext cx="2767500" cy="2319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1500">
                <a:solidFill>
                  <a:schemeClr val="dk1"/>
                </a:solidFill>
              </a:rPr>
              <a:t>“I firmly believe that the commitment to training mental skills, principles, and tools on a consistent basis shaped my experience as a college hockey player for the better.”</a:t>
            </a:r>
            <a:endParaRPr sz="1500">
              <a:solidFill>
                <a:schemeClr val="dk1"/>
              </a:solidFill>
            </a:endParaRPr>
          </a:p>
        </p:txBody>
      </p:sp>
      <p:sp>
        <p:nvSpPr>
          <p:cNvPr id="243" name="Google Shape;243;g5274cc9217bf3652_2"/>
          <p:cNvSpPr/>
          <p:nvPr/>
        </p:nvSpPr>
        <p:spPr>
          <a:xfrm>
            <a:off x="9564950" y="4802400"/>
            <a:ext cx="1749900" cy="13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g5274cc9217bf3652_2"/>
          <p:cNvPicPr preferRelativeResize="0"/>
          <p:nvPr/>
        </p:nvPicPr>
        <p:blipFill rotWithShape="1">
          <a:blip r:embed="rId4">
            <a:alphaModFix/>
          </a:blip>
          <a:srcRect l="9978" t="10983" r="6591" b="24637"/>
          <a:stretch/>
        </p:blipFill>
        <p:spPr>
          <a:xfrm>
            <a:off x="9564950" y="4343400"/>
            <a:ext cx="1658100" cy="1465200"/>
          </a:xfrm>
          <a:prstGeom prst="ellipse">
            <a:avLst/>
          </a:prstGeom>
          <a:noFill/>
          <a:ln>
            <a:noFill/>
          </a:ln>
        </p:spPr>
      </p:pic>
      <p:sp>
        <p:nvSpPr>
          <p:cNvPr id="245" name="Google Shape;245;g5274cc9217bf3652_2"/>
          <p:cNvSpPr txBox="1"/>
          <p:nvPr/>
        </p:nvSpPr>
        <p:spPr>
          <a:xfrm>
            <a:off x="8862800" y="5732400"/>
            <a:ext cx="3154200" cy="60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Amelia Murray</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Union College</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 name="Google Shape;253;p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54" name="Google Shape;254;p7"/>
          <p:cNvSpPr/>
          <p:nvPr/>
        </p:nvSpPr>
        <p:spPr>
          <a:xfrm>
            <a:off x="0" y="0"/>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Google Shape;255;p7"/>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7"/>
          <p:cNvPicPr preferRelativeResize="0"/>
          <p:nvPr/>
        </p:nvPicPr>
        <p:blipFill rotWithShape="1">
          <a:blip r:embed="rId3">
            <a:alphaModFix/>
          </a:blip>
          <a:srcRect/>
          <a:stretch/>
        </p:blipFill>
        <p:spPr>
          <a:xfrm>
            <a:off x="539829" y="845237"/>
            <a:ext cx="2937010" cy="4303311"/>
          </a:xfrm>
          <a:prstGeom prst="rect">
            <a:avLst/>
          </a:prstGeom>
          <a:noFill/>
          <a:ln>
            <a:noFill/>
          </a:ln>
        </p:spPr>
      </p:pic>
      <p:sp>
        <p:nvSpPr>
          <p:cNvPr id="258" name="Google Shape;258;p7"/>
          <p:cNvSpPr txBox="1"/>
          <p:nvPr/>
        </p:nvSpPr>
        <p:spPr>
          <a:xfrm>
            <a:off x="4329077" y="4068748"/>
            <a:ext cx="7045375" cy="1325563"/>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ctr" rtl="0">
              <a:lnSpc>
                <a:spcPct val="85000"/>
              </a:lnSpc>
              <a:spcBef>
                <a:spcPts val="0"/>
              </a:spcBef>
              <a:spcAft>
                <a:spcPts val="0"/>
              </a:spcAft>
              <a:buClr>
                <a:srgbClr val="002060"/>
              </a:buClr>
              <a:buSzPct val="100000"/>
              <a:buFont typeface="Calibri"/>
              <a:buNone/>
            </a:pPr>
            <a:br>
              <a:rPr lang="en-US" sz="4800" b="1" i="0" u="none" strike="noStrike" cap="none">
                <a:solidFill>
                  <a:srgbClr val="002060"/>
                </a:solidFill>
                <a:latin typeface="Calibri"/>
                <a:ea typeface="Calibri"/>
                <a:cs typeface="Calibri"/>
                <a:sym typeface="Calibri"/>
              </a:rPr>
            </a:br>
            <a:br>
              <a:rPr lang="en-US" sz="4800" b="1" i="0" u="none" strike="noStrike" cap="none">
                <a:solidFill>
                  <a:srgbClr val="002060"/>
                </a:solidFill>
                <a:latin typeface="Calibri"/>
                <a:ea typeface="Calibri"/>
                <a:cs typeface="Calibri"/>
                <a:sym typeface="Calibri"/>
              </a:rPr>
            </a:br>
            <a:br>
              <a:rPr lang="en-US" sz="21600" b="1" i="0" u="none" strike="noStrike" cap="none">
                <a:solidFill>
                  <a:srgbClr val="002060"/>
                </a:solidFill>
                <a:latin typeface="Calibri"/>
                <a:ea typeface="Calibri"/>
                <a:cs typeface="Calibri"/>
                <a:sym typeface="Calibri"/>
              </a:rPr>
            </a:br>
            <a:r>
              <a:rPr lang="en-US" sz="28800" b="1" i="0" u="none" strike="noStrike" cap="none">
                <a:solidFill>
                  <a:srgbClr val="002060"/>
                </a:solidFill>
                <a:latin typeface="Arial"/>
                <a:ea typeface="Arial"/>
                <a:cs typeface="Arial"/>
                <a:sym typeface="Arial"/>
              </a:rPr>
              <a:t>AHAI Girls Committee</a:t>
            </a:r>
            <a:br>
              <a:rPr lang="en-US" sz="28800" b="1" i="0" u="none" strike="noStrike" cap="none">
                <a:solidFill>
                  <a:srgbClr val="002060"/>
                </a:solidFill>
                <a:latin typeface="Calibri"/>
                <a:ea typeface="Calibri"/>
                <a:cs typeface="Calibri"/>
                <a:sym typeface="Calibri"/>
              </a:rPr>
            </a:br>
            <a:br>
              <a:rPr lang="en-US" sz="21600" b="1" i="0" u="none" strike="noStrike" cap="none">
                <a:solidFill>
                  <a:srgbClr val="002060"/>
                </a:solidFill>
                <a:latin typeface="Calibri"/>
                <a:ea typeface="Calibri"/>
                <a:cs typeface="Calibri"/>
                <a:sym typeface="Calibri"/>
              </a:rPr>
            </a:br>
            <a:r>
              <a:rPr lang="en-US" sz="21600" b="1" i="0" u="none" strike="noStrike" cap="none">
                <a:solidFill>
                  <a:srgbClr val="002060"/>
                </a:solidFill>
                <a:latin typeface="Calibri"/>
                <a:ea typeface="Calibri"/>
                <a:cs typeface="Calibri"/>
                <a:sym typeface="Calibri"/>
              </a:rPr>
              <a:t>Thank you!</a:t>
            </a:r>
            <a:br>
              <a:rPr lang="en-US" sz="17600" b="0" i="0" u="none" strike="noStrike" cap="none">
                <a:solidFill>
                  <a:schemeClr val="dk1"/>
                </a:solidFill>
                <a:latin typeface="Trebuchet MS"/>
                <a:ea typeface="Trebuchet MS"/>
                <a:cs typeface="Trebuchet MS"/>
                <a:sym typeface="Trebuchet MS"/>
              </a:rPr>
            </a:br>
            <a:endParaRPr sz="17600" b="0" i="0" u="none" strike="noStrike" cap="none">
              <a:solidFill>
                <a:schemeClr val="dk1"/>
              </a:solidFill>
              <a:latin typeface="Trebuchet MS"/>
              <a:ea typeface="Trebuchet MS"/>
              <a:cs typeface="Trebuchet MS"/>
              <a:sym typeface="Trebuchet MS"/>
            </a:endParaRPr>
          </a:p>
        </p:txBody>
      </p:sp>
      <p:sp>
        <p:nvSpPr>
          <p:cNvPr id="259" name="Google Shape;259;p7"/>
          <p:cNvSpPr/>
          <p:nvPr/>
        </p:nvSpPr>
        <p:spPr>
          <a:xfrm>
            <a:off x="3623416" y="427290"/>
            <a:ext cx="68133" cy="5245220"/>
          </a:xfrm>
          <a:prstGeom prst="rect">
            <a:avLst/>
          </a:prstGeom>
          <a:solidFill>
            <a:srgbClr val="00297A"/>
          </a:solidFill>
          <a:ln w="158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97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7052"/>
      </a:dk2>
      <a:lt2>
        <a:srgbClr val="CCDDEA"/>
      </a:lt2>
      <a:accent1>
        <a:srgbClr val="002060"/>
      </a:accent1>
      <a:accent2>
        <a:srgbClr val="C00000"/>
      </a:accent2>
      <a:accent3>
        <a:srgbClr val="002060"/>
      </a:accent3>
      <a:accent4>
        <a:srgbClr val="FFFFFF"/>
      </a:accent4>
      <a:accent5>
        <a:srgbClr val="FFFFFF"/>
      </a:accent5>
      <a:accent6>
        <a:srgbClr val="7F7F7F"/>
      </a:accent6>
      <a:hlink>
        <a:srgbClr val="0070C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Noto Sans Symbols</vt:lpstr>
      <vt:lpstr>Trebuchet MS</vt:lpstr>
      <vt:lpstr>Retrospect</vt:lpstr>
      <vt:lpstr>Girls Hockey Growing Girls Hockey       Mental skills and the importance of coaching the whole athlete   Carolyn Williams  Amelia Murray</vt:lpstr>
      <vt:lpstr>What are mental skills?</vt:lpstr>
      <vt:lpstr>Understanding mental toughness</vt:lpstr>
      <vt:lpstr>Self-talk</vt:lpstr>
      <vt:lpstr>Focusing on negative self-talk</vt:lpstr>
      <vt:lpstr>Goal-Setting</vt:lpstr>
      <vt:lpstr>Confidence</vt:lpstr>
      <vt:lpstr>An athlete’s perspective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Girls Hockey Growing Girls Hockey       Mental skills and the importance of coaching the whole athlete   Carolyn Williams  Amelia Murray</dc:title>
  <dc:creator>Gretchen Cockey</dc:creator>
  <cp:lastModifiedBy>Anita Lichterman</cp:lastModifiedBy>
  <cp:revision>1</cp:revision>
  <dcterms:created xsi:type="dcterms:W3CDTF">2018-04-06T03:41:30Z</dcterms:created>
  <dcterms:modified xsi:type="dcterms:W3CDTF">2022-10-25T00:00:46Z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SIP_Label_17cb76b2-10b8-4fe1-93d4-2202842406cd_Enabled">
    <vt:lpwstr>True</vt:lpwstr>
  </property>
  <property fmtid="{D5CDD505-2E9C-101B-9397-08002B2CF9AE}" pid="13" name="MSIP_Label_17cb76b2-10b8-4fe1-93d4-2202842406cd_SiteId">
    <vt:lpwstr>945c199a-83a2-4e80-9f8c-5a91be5752dd</vt:lpwstr>
  </property>
  <property fmtid="{D5CDD505-2E9C-101B-9397-08002B2CF9AE}" pid="14" name="MSIP_Label_17cb76b2-10b8-4fe1-93d4-2202842406cd_Owner">
    <vt:lpwstr>Jim.Clare@dell.com</vt:lpwstr>
  </property>
  <property fmtid="{D5CDD505-2E9C-101B-9397-08002B2CF9AE}" pid="15" name="MSIP_Label_17cb76b2-10b8-4fe1-93d4-2202842406cd_SetDate">
    <vt:lpwstr>2020-03-18T20:14:07.7889386Z</vt:lpwstr>
  </property>
  <property fmtid="{D5CDD505-2E9C-101B-9397-08002B2CF9AE}" pid="16" name="MSIP_Label_17cb76b2-10b8-4fe1-93d4-2202842406cd_Name">
    <vt:lpwstr>External Public</vt:lpwstr>
  </property>
  <property fmtid="{D5CDD505-2E9C-101B-9397-08002B2CF9AE}" pid="17" name="MSIP_Label_17cb76b2-10b8-4fe1-93d4-2202842406cd_Application">
    <vt:lpwstr>Microsoft Azure Information Protection</vt:lpwstr>
  </property>
  <property fmtid="{D5CDD505-2E9C-101B-9397-08002B2CF9AE}" pid="18" name="MSIP_Label_17cb76b2-10b8-4fe1-93d4-2202842406cd_ActionId">
    <vt:lpwstr>3c316e89-5e29-4c3d-abbf-6f669fde440e</vt:lpwstr>
  </property>
  <property fmtid="{D5CDD505-2E9C-101B-9397-08002B2CF9AE}" pid="19" name="MSIP_Label_17cb76b2-10b8-4fe1-93d4-2202842406cd_Extended_MSFT_Method">
    <vt:lpwstr>Manual</vt:lpwstr>
  </property>
  <property fmtid="{D5CDD505-2E9C-101B-9397-08002B2CF9AE}" pid="20" name="aiplabel">
    <vt:lpwstr>External Public</vt:lpwstr>
  </property>
</Properties>
</file>