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embeddedFontLst>
    <p:embeddedFont>
      <p:font typeface="Corbel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5" roundtripDataSignature="AMtx7mjaiB/NC561XKZay1/RV7u+FeOg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20E6968-EF52-4CFF-97F5-CDC382FC471D}">
  <a:tblStyle styleId="{320E6968-EF52-4CFF-97F5-CDC382FC471D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CEAE6"/>
          </a:solidFill>
        </a:fill>
      </a:tcStyle>
    </a:wholeTbl>
    <a:band1H>
      <a:tcTxStyle b="off" i="off"/>
      <a:tcStyle>
        <a:fill>
          <a:solidFill>
            <a:srgbClr val="FAD2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AD2CA"/>
          </a:solidFill>
        </a:fill>
      </a:tcStyle>
    </a:band1V>
    <a:band2V>
      <a:tcTxStyle b="off" i="off"/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Corbel-bold.fntdata"/><Relationship Id="rId21" Type="http://schemas.openxmlformats.org/officeDocument/2006/relationships/font" Target="fonts/Corbel-regular.fntdata"/><Relationship Id="rId24" Type="http://schemas.openxmlformats.org/officeDocument/2006/relationships/font" Target="fonts/Corbel-boldItalic.fntdata"/><Relationship Id="rId23" Type="http://schemas.openxmlformats.org/officeDocument/2006/relationships/font" Target="fonts/Corbel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Silverio</a:t>
            </a:r>
            <a:endParaRPr/>
          </a:p>
        </p:txBody>
      </p:sp>
      <p:sp>
        <p:nvSpPr>
          <p:cNvPr id="147" name="Google Shape;14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176" name="Google Shape;17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184" name="Google Shape;18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199" name="Google Shape;19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207" name="Google Shape;207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215" name="Google Shape;215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Carissa</a:t>
            </a:r>
            <a:endParaRPr/>
          </a:p>
        </p:txBody>
      </p:sp>
      <p:sp>
        <p:nvSpPr>
          <p:cNvPr id="223" name="Google Shape;223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Mike</a:t>
            </a:r>
            <a:endParaRPr/>
          </a:p>
        </p:txBody>
      </p:sp>
      <p:sp>
        <p:nvSpPr>
          <p:cNvPr id="231" name="Google Shape;23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Mike</a:t>
            </a:r>
            <a:endParaRPr/>
          </a:p>
        </p:txBody>
      </p:sp>
      <p:sp>
        <p:nvSpPr>
          <p:cNvPr id="239" name="Google Shape;23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24" name="Google Shape;24;p14"/>
            <p:cNvSpPr/>
            <p:nvPr/>
          </p:nvSpPr>
          <p:spPr>
            <a:xfrm>
              <a:off x="641350" y="0"/>
              <a:ext cx="1365250" cy="3971925"/>
            </a:xfrm>
            <a:custGeom>
              <a:rect b="b" l="l" r="r" t="t"/>
              <a:pathLst>
                <a:path extrusionOk="0" h="2502" w="860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Google Shape;25;p14"/>
            <p:cNvSpPr/>
            <p:nvPr/>
          </p:nvSpPr>
          <p:spPr>
            <a:xfrm>
              <a:off x="203200" y="0"/>
              <a:ext cx="1336675" cy="3862388"/>
            </a:xfrm>
            <a:custGeom>
              <a:rect b="b" l="l" r="r" t="t"/>
              <a:pathLst>
                <a:path extrusionOk="0" h="2433" w="842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6" name="Google Shape;26;p14"/>
            <p:cNvSpPr/>
            <p:nvPr/>
          </p:nvSpPr>
          <p:spPr>
            <a:xfrm>
              <a:off x="207963" y="3776663"/>
              <a:ext cx="1936750" cy="3081338"/>
            </a:xfrm>
            <a:custGeom>
              <a:rect b="b" l="l" r="r" t="t"/>
              <a:pathLst>
                <a:path extrusionOk="0" h="1941" w="1220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7" name="Google Shape;27;p14"/>
            <p:cNvSpPr/>
            <p:nvPr/>
          </p:nvSpPr>
          <p:spPr>
            <a:xfrm>
              <a:off x="646113" y="3886200"/>
              <a:ext cx="2373313" cy="2971800"/>
            </a:xfrm>
            <a:custGeom>
              <a:rect b="b" l="l" r="r" t="t"/>
              <a:pathLst>
                <a:path extrusionOk="0" h="1872" w="1495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rgbClr val="7A3307"/>
            </a:solidFill>
            <a:ln>
              <a:noFill/>
            </a:ln>
          </p:spPr>
        </p:sp>
        <p:sp>
          <p:nvSpPr>
            <p:cNvPr id="28" name="Google Shape;28;p14"/>
            <p:cNvSpPr/>
            <p:nvPr/>
          </p:nvSpPr>
          <p:spPr>
            <a:xfrm>
              <a:off x="641350" y="3881438"/>
              <a:ext cx="3340100" cy="2976563"/>
            </a:xfrm>
            <a:custGeom>
              <a:rect b="b" l="l" r="r" t="t"/>
              <a:pathLst>
                <a:path extrusionOk="0" h="1875" w="2104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4D0A"/>
            </a:solidFill>
            <a:ln>
              <a:noFill/>
            </a:ln>
          </p:spPr>
        </p:sp>
        <p:sp>
          <p:nvSpPr>
            <p:cNvPr id="29" name="Google Shape;29;p14"/>
            <p:cNvSpPr/>
            <p:nvPr/>
          </p:nvSpPr>
          <p:spPr>
            <a:xfrm>
              <a:off x="203200" y="3771900"/>
              <a:ext cx="2660650" cy="3086100"/>
            </a:xfrm>
            <a:custGeom>
              <a:rect b="b" l="l" r="r" t="t"/>
              <a:pathLst>
                <a:path extrusionOk="0" h="1944" w="1676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30" name="Google Shape;30;p14"/>
          <p:cNvSpPr txBox="1"/>
          <p:nvPr>
            <p:ph type="ctrTitle"/>
          </p:nvPr>
        </p:nvSpPr>
        <p:spPr>
          <a:xfrm>
            <a:off x="1739673" y="914401"/>
            <a:ext cx="6947127" cy="34882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subTitle"/>
          </p:nvPr>
        </p:nvSpPr>
        <p:spPr>
          <a:xfrm>
            <a:off x="2924238" y="4402666"/>
            <a:ext cx="5762563" cy="1364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7325773" y="6117336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1" type="ftr"/>
          </p:nvPr>
        </p:nvSpPr>
        <p:spPr>
          <a:xfrm>
            <a:off x="3623733" y="6117336"/>
            <a:ext cx="36094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275320" y="6117336"/>
            <a:ext cx="4114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14"/>
          <p:cNvSpPr/>
          <p:nvPr/>
        </p:nvSpPr>
        <p:spPr>
          <a:xfrm>
            <a:off x="203200" y="3771900"/>
            <a:ext cx="361950" cy="90488"/>
          </a:xfrm>
          <a:custGeom>
            <a:rect b="b" l="l" r="r" t="t"/>
            <a:pathLst>
              <a:path extrusionOk="0" h="57" w="228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36" name="Google Shape;36;p14"/>
          <p:cNvSpPr/>
          <p:nvPr/>
        </p:nvSpPr>
        <p:spPr>
          <a:xfrm>
            <a:off x="560388" y="3867150"/>
            <a:ext cx="61913" cy="80963"/>
          </a:xfrm>
          <a:custGeom>
            <a:rect b="b" l="l" r="r" t="t"/>
            <a:pathLst>
              <a:path extrusionOk="0" h="51" w="39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0" type="dt"/>
          </p:nvPr>
        </p:nvSpPr>
        <p:spPr>
          <a:xfrm>
            <a:off x="7344329" y="6108173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1" type="ftr"/>
          </p:nvPr>
        </p:nvSpPr>
        <p:spPr>
          <a:xfrm>
            <a:off x="1972647" y="6108173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8258967" y="6108173"/>
            <a:ext cx="4278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type="title"/>
          </p:nvPr>
        </p:nvSpPr>
        <p:spPr>
          <a:xfrm>
            <a:off x="1986995" y="2666998"/>
            <a:ext cx="6699805" cy="23600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" type="body"/>
          </p:nvPr>
        </p:nvSpPr>
        <p:spPr>
          <a:xfrm>
            <a:off x="1986998" y="5027070"/>
            <a:ext cx="6699802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982133" y="685801"/>
            <a:ext cx="7704667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982133" y="2667000"/>
            <a:ext cx="3739896" cy="3368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1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8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89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89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89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2" name="Google Shape;52;p17"/>
          <p:cNvSpPr txBox="1"/>
          <p:nvPr>
            <p:ph idx="2" type="body"/>
          </p:nvPr>
        </p:nvSpPr>
        <p:spPr>
          <a:xfrm>
            <a:off x="4946904" y="2667000"/>
            <a:ext cx="3739896" cy="3346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1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8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89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89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89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" type="body"/>
          </p:nvPr>
        </p:nvSpPr>
        <p:spPr>
          <a:xfrm>
            <a:off x="1329481" y="2658533"/>
            <a:ext cx="345629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B84D0A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59" name="Google Shape;59;p18"/>
          <p:cNvSpPr txBox="1"/>
          <p:nvPr>
            <p:ph idx="2" type="body"/>
          </p:nvPr>
        </p:nvSpPr>
        <p:spPr>
          <a:xfrm>
            <a:off x="1113523" y="3335336"/>
            <a:ext cx="3672248" cy="2665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1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8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89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89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89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60" name="Google Shape;60;p18"/>
          <p:cNvSpPr txBox="1"/>
          <p:nvPr>
            <p:ph idx="3" type="body"/>
          </p:nvPr>
        </p:nvSpPr>
        <p:spPr>
          <a:xfrm>
            <a:off x="5161710" y="2667000"/>
            <a:ext cx="346780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B84D0A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61" name="Google Shape;61;p18"/>
          <p:cNvSpPr txBox="1"/>
          <p:nvPr>
            <p:ph idx="4" type="body"/>
          </p:nvPr>
        </p:nvSpPr>
        <p:spPr>
          <a:xfrm>
            <a:off x="4957266" y="3335336"/>
            <a:ext cx="3672248" cy="2665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1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8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89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89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89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>
            <a:off x="1113524" y="1600200"/>
            <a:ext cx="266253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>
            <a:off x="3947553" y="685800"/>
            <a:ext cx="4681962" cy="5105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27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Char char="•"/>
              <a:defRPr sz="2000"/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 sz="1800"/>
            </a:lvl2pPr>
            <a:lvl3pPr indent="-37591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3pPr>
            <a:lvl4pPr indent="-35750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4pPr>
            <a:lvl5pPr indent="-357504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5pPr>
            <a:lvl6pPr indent="-357504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6pPr>
            <a:lvl7pPr indent="-357504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7pPr>
            <a:lvl8pPr indent="-35750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8pPr>
            <a:lvl9pPr indent="-35750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Char char="•"/>
              <a:defRPr sz="1400"/>
            </a:lvl9pPr>
          </a:lstStyle>
          <a:p/>
        </p:txBody>
      </p:sp>
      <p:sp>
        <p:nvSpPr>
          <p:cNvPr id="77" name="Google Shape;77;p21"/>
          <p:cNvSpPr txBox="1"/>
          <p:nvPr>
            <p:ph idx="2" type="body"/>
          </p:nvPr>
        </p:nvSpPr>
        <p:spPr>
          <a:xfrm>
            <a:off x="1113524" y="2971800"/>
            <a:ext cx="266253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32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78" name="Google Shape;78;p21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1112332" y="1752599"/>
            <a:ext cx="40706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/>
          <p:nvPr>
            <p:ph idx="2" type="pic"/>
          </p:nvPr>
        </p:nvSpPr>
        <p:spPr>
          <a:xfrm>
            <a:off x="5697495" y="914400"/>
            <a:ext cx="2461371" cy="4572000"/>
          </a:xfrm>
          <a:prstGeom prst="roundRect">
            <a:avLst>
              <a:gd fmla="val 42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4" name="Google Shape;84;p22"/>
          <p:cNvSpPr txBox="1"/>
          <p:nvPr>
            <p:ph idx="1" type="body"/>
          </p:nvPr>
        </p:nvSpPr>
        <p:spPr>
          <a:xfrm>
            <a:off x="1112332" y="3124199"/>
            <a:ext cx="4070679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85" name="Google Shape;85;p22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1113523" y="4732865"/>
            <a:ext cx="7515991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/>
          <p:nvPr>
            <p:ph idx="2" type="pic"/>
          </p:nvPr>
        </p:nvSpPr>
        <p:spPr>
          <a:xfrm>
            <a:off x="1789975" y="932112"/>
            <a:ext cx="6171065" cy="3164976"/>
          </a:xfrm>
          <a:prstGeom prst="roundRect">
            <a:avLst>
              <a:gd fmla="val 43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B84D0A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1113523" y="5299603"/>
            <a:ext cx="7515991" cy="493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203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92" name="Google Shape;92;p23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type="title"/>
          </p:nvPr>
        </p:nvSpPr>
        <p:spPr>
          <a:xfrm>
            <a:off x="1113524" y="685800"/>
            <a:ext cx="7515991" cy="30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1113524" y="4343400"/>
            <a:ext cx="7515992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5"/>
          <p:cNvSpPr txBox="1"/>
          <p:nvPr>
            <p:ph type="title"/>
          </p:nvPr>
        </p:nvSpPr>
        <p:spPr>
          <a:xfrm>
            <a:off x="1426741" y="685801"/>
            <a:ext cx="6974115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1598235" y="3428999"/>
            <a:ext cx="6631128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Font typeface="Corbel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Font typeface="Corbe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Font typeface="Corbe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Font typeface="Corbe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Font typeface="Corbel"/>
              <a:buNone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2" type="body"/>
          </p:nvPr>
        </p:nvSpPr>
        <p:spPr>
          <a:xfrm>
            <a:off x="1113523" y="4343400"/>
            <a:ext cx="7515991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1113525" y="3308581"/>
            <a:ext cx="751598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1113524" y="4777381"/>
            <a:ext cx="751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" name="Google Shape;113;p26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7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7"/>
          <p:cNvSpPr txBox="1"/>
          <p:nvPr>
            <p:ph type="title"/>
          </p:nvPr>
        </p:nvSpPr>
        <p:spPr>
          <a:xfrm>
            <a:off x="1426741" y="685801"/>
            <a:ext cx="6974115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1113525" y="3886200"/>
            <a:ext cx="7515990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480"/>
              <a:buNone/>
              <a:defRPr b="0" sz="2400" cap="none">
                <a:solidFill>
                  <a:schemeClr val="dk1"/>
                </a:solidFill>
              </a:defRPr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1113524" y="4775200"/>
            <a:ext cx="751599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7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1113525" y="685801"/>
            <a:ext cx="7515991" cy="2727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1113524" y="3505200"/>
            <a:ext cx="7515992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 cap="none">
                <a:solidFill>
                  <a:schemeClr val="dk1"/>
                </a:solidFill>
              </a:defRPr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2" type="body"/>
          </p:nvPr>
        </p:nvSpPr>
        <p:spPr>
          <a:xfrm>
            <a:off x="1113524" y="4343400"/>
            <a:ext cx="7515992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8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8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9"/>
          <p:cNvSpPr txBox="1"/>
          <p:nvPr>
            <p:ph idx="1" type="body"/>
          </p:nvPr>
        </p:nvSpPr>
        <p:spPr>
          <a:xfrm rot="5400000">
            <a:off x="3155969" y="493164"/>
            <a:ext cx="3356995" cy="770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9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9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title"/>
          </p:nvPr>
        </p:nvSpPr>
        <p:spPr>
          <a:xfrm rot="5400000">
            <a:off x="5412754" y="2574438"/>
            <a:ext cx="5105400" cy="1328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0"/>
          <p:cNvSpPr txBox="1"/>
          <p:nvPr>
            <p:ph idx="1" type="body"/>
          </p:nvPr>
        </p:nvSpPr>
        <p:spPr>
          <a:xfrm rot="5400000">
            <a:off x="1569010" y="230314"/>
            <a:ext cx="5105400" cy="6016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4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4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41" name="Google Shape;141;p30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0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0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1" name="Google Shape;11;p13"/>
            <p:cNvSpPr/>
            <p:nvPr/>
          </p:nvSpPr>
          <p:spPr>
            <a:xfrm>
              <a:off x="0" y="0"/>
              <a:ext cx="1073150" cy="5291138"/>
            </a:xfrm>
            <a:custGeom>
              <a:rect b="b" l="l" r="r" t="t"/>
              <a:pathLst>
                <a:path extrusionOk="0" h="3333" w="676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Google Shape;12;p13"/>
            <p:cNvSpPr/>
            <p:nvPr/>
          </p:nvSpPr>
          <p:spPr>
            <a:xfrm>
              <a:off x="0" y="0"/>
              <a:ext cx="758825" cy="4624388"/>
            </a:xfrm>
            <a:custGeom>
              <a:rect b="b" l="l" r="r" t="t"/>
              <a:pathLst>
                <a:path extrusionOk="0" h="2913" w="478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3" name="Google Shape;13;p13"/>
            <p:cNvSpPr/>
            <p:nvPr/>
          </p:nvSpPr>
          <p:spPr>
            <a:xfrm>
              <a:off x="0" y="5662613"/>
              <a:ext cx="906463" cy="1195388"/>
            </a:xfrm>
            <a:custGeom>
              <a:rect b="b" l="l" r="r" t="t"/>
              <a:pathLst>
                <a:path extrusionOk="0" h="753" w="571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4" name="Google Shape;14;p13"/>
            <p:cNvSpPr/>
            <p:nvPr/>
          </p:nvSpPr>
          <p:spPr>
            <a:xfrm>
              <a:off x="0" y="5295900"/>
              <a:ext cx="1487488" cy="1562100"/>
            </a:xfrm>
            <a:custGeom>
              <a:rect b="b" l="l" r="r" t="t"/>
              <a:pathLst>
                <a:path extrusionOk="0" h="984" w="937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3307"/>
            </a:solidFill>
            <a:ln>
              <a:noFill/>
            </a:ln>
          </p:spPr>
        </p:sp>
        <p:sp>
          <p:nvSpPr>
            <p:cNvPr id="15" name="Google Shape;15;p13"/>
            <p:cNvSpPr/>
            <p:nvPr/>
          </p:nvSpPr>
          <p:spPr>
            <a:xfrm>
              <a:off x="0" y="5257800"/>
              <a:ext cx="2132013" cy="1600200"/>
            </a:xfrm>
            <a:custGeom>
              <a:rect b="b" l="l" r="r" t="t"/>
              <a:pathLst>
                <a:path extrusionOk="0" h="1008" w="1343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B84D0A"/>
            </a:solidFill>
            <a:ln>
              <a:noFill/>
            </a:ln>
          </p:spPr>
        </p:sp>
        <p:sp>
          <p:nvSpPr>
            <p:cNvPr id="16" name="Google Shape;16;p13"/>
            <p:cNvSpPr/>
            <p:nvPr/>
          </p:nvSpPr>
          <p:spPr>
            <a:xfrm>
              <a:off x="0" y="5357813"/>
              <a:ext cx="1377950" cy="1500188"/>
            </a:xfrm>
            <a:custGeom>
              <a:rect b="b" l="l" r="r" t="t"/>
              <a:pathLst>
                <a:path extrusionOk="0" h="945" w="868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17" name="Google Shape;17;p13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i="0" sz="4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" type="body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4958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84D0A"/>
              </a:buClr>
              <a:buSzPts val="348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4127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9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9433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61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7591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32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7504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7504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57504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5750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4D0A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5750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B84D0A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9" name="Google Shape;19;p13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0" name="Google Shape;20;p13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"/>
          <p:cNvSpPr txBox="1"/>
          <p:nvPr>
            <p:ph type="ctrTitle"/>
          </p:nvPr>
        </p:nvSpPr>
        <p:spPr>
          <a:xfrm>
            <a:off x="1742688" y="823549"/>
            <a:ext cx="6947127" cy="1919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lang="en-US" sz="4000"/>
              <a:t>Welcome to </a:t>
            </a:r>
            <a:br>
              <a:rPr lang="en-US" sz="4000"/>
            </a:br>
            <a:r>
              <a:rPr lang="en-US" sz="4000"/>
              <a:t>De Pere Youth Hockey</a:t>
            </a:r>
            <a:br>
              <a:rPr lang="en-US" sz="4000"/>
            </a:br>
            <a:r>
              <a:rPr lang="en-US" sz="4000"/>
              <a:t>Annual Meeting</a:t>
            </a:r>
            <a:endParaRPr/>
          </a:p>
        </p:txBody>
      </p:sp>
      <p:sp>
        <p:nvSpPr>
          <p:cNvPr id="150" name="Google Shape;150;p1"/>
          <p:cNvSpPr txBox="1"/>
          <p:nvPr>
            <p:ph idx="1" type="subTitle"/>
          </p:nvPr>
        </p:nvSpPr>
        <p:spPr>
          <a:xfrm>
            <a:off x="2895600" y="4648200"/>
            <a:ext cx="5762563" cy="1364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</a:pPr>
            <a:r>
              <a:rPr lang="en-US" sz="4000"/>
              <a:t>April 2021</a:t>
            </a:r>
            <a:endParaRPr/>
          </a:p>
        </p:txBody>
      </p:sp>
      <p:pic>
        <p:nvPicPr>
          <p:cNvPr id="151" name="Google Shape;15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2734994"/>
            <a:ext cx="4096512" cy="2377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"/>
          <p:cNvSpPr txBox="1"/>
          <p:nvPr>
            <p:ph type="title"/>
          </p:nvPr>
        </p:nvSpPr>
        <p:spPr>
          <a:xfrm>
            <a:off x="2603500" y="284480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Board of Directors</a:t>
            </a:r>
            <a:endParaRPr/>
          </a:p>
        </p:txBody>
      </p:sp>
      <p:pic>
        <p:nvPicPr>
          <p:cNvPr id="157" name="Google Shape;15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" name="Google Shape;158;p2"/>
          <p:cNvGraphicFramePr/>
          <p:nvPr/>
        </p:nvGraphicFramePr>
        <p:xfrm>
          <a:off x="2948471" y="15270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{320E6968-EF52-4CFF-97F5-CDC382FC471D}</a:tableStyleId>
              </a:tblPr>
              <a:tblGrid>
                <a:gridCol w="3048000"/>
                <a:gridCol w="2895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President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Chris Dewsnap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Vice President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Bill Nusbaum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Secretary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Deb Greenya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Treasurer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Kristie Ott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Fundraising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Kelly Benzschawel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Event Coordinator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Getty Foss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Registrar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Dena Sands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Website/Communications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Tiffany Weckwerth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ACE Coordinator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Matt Jensen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Scheduler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Adam Zunker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Tournament Director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Chris Sands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Equipment Manager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Rick Chandler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Recruitment Coordinator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Megan Pickett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Varsity Coach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rbe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J.P. Coppo</a:t>
                      </a:r>
                      <a:endParaRPr b="1"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 txBox="1"/>
          <p:nvPr>
            <p:ph type="title"/>
          </p:nvPr>
        </p:nvSpPr>
        <p:spPr>
          <a:xfrm>
            <a:off x="2362200" y="990601"/>
            <a:ext cx="6019800" cy="9110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Agenda</a:t>
            </a:r>
            <a:endParaRPr/>
          </a:p>
        </p:txBody>
      </p:sp>
      <p:pic>
        <p:nvPicPr>
          <p:cNvPr id="164" name="Google Shape;16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"/>
          <p:cNvSpPr txBox="1"/>
          <p:nvPr>
            <p:ph idx="1" type="body"/>
          </p:nvPr>
        </p:nvSpPr>
        <p:spPr>
          <a:xfrm>
            <a:off x="2362200" y="2484121"/>
            <a:ext cx="56388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Call to Order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Year end Survey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Financial Summary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By Law Changes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Board Write-in Process and Elections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/>
              <a:t> Meeting Wrap-up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Survey Says….</a:t>
            </a:r>
            <a:endParaRPr/>
          </a:p>
        </p:txBody>
      </p:sp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>
            <p:ph idx="1" type="body"/>
          </p:nvPr>
        </p:nvSpPr>
        <p:spPr>
          <a:xfrm>
            <a:off x="1371600" y="2407925"/>
            <a:ext cx="73152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 sz="2800"/>
              <a:t>Great feedback from year end survey – </a:t>
            </a:r>
            <a:endParaRPr sz="2800"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60"/>
              <a:buChar char="•"/>
            </a:pPr>
            <a:r>
              <a:rPr lang="en-US" sz="2800"/>
              <a:t>64 responses</a:t>
            </a:r>
            <a:endParaRPr sz="2800"/>
          </a:p>
          <a:p>
            <a:pPr indent="-20574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Overall positive feedback</a:t>
            </a:r>
            <a:endParaRPr sz="2800"/>
          </a:p>
          <a:p>
            <a:pPr indent="-20574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Thank you for the fundraising and improvement suggestions </a:t>
            </a:r>
            <a:endParaRPr sz="2800"/>
          </a:p>
          <a:p>
            <a:pPr indent="-20574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All will be reviewed by fundraising and operating committees</a:t>
            </a:r>
            <a:endParaRPr sz="2800"/>
          </a:p>
          <a:p>
            <a:pPr indent="-64769" lvl="1" marL="7429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3480"/>
              <a:buFont typeface="Corbel"/>
              <a:buNone/>
            </a:pPr>
            <a:r>
              <a:t/>
            </a:r>
            <a:endParaRPr sz="2400"/>
          </a:p>
          <a:p>
            <a:pPr indent="-64769" lvl="1" marL="7429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3480"/>
              <a:buFont typeface="Corbel"/>
              <a:buNone/>
            </a:pPr>
            <a:r>
              <a:t/>
            </a:r>
            <a:endParaRPr sz="2400"/>
          </a:p>
          <a:p>
            <a:pPr indent="-285750" lvl="1" marL="7429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348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Financial Overview</a:t>
            </a:r>
            <a:endParaRPr/>
          </a:p>
        </p:txBody>
      </p:sp>
      <p:pic>
        <p:nvPicPr>
          <p:cNvPr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/>
          <p:nvPr>
            <p:ph idx="1" type="body"/>
          </p:nvPr>
        </p:nvSpPr>
        <p:spPr>
          <a:xfrm>
            <a:off x="1976399" y="1325809"/>
            <a:ext cx="7239000" cy="609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fadeDir="5400012" kx="0" rotWithShape="0" algn="bl" stPos="0" sy="-100000" ky="0"/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Income Overview</a:t>
            </a:r>
            <a:endParaRPr sz="2900"/>
          </a:p>
          <a:p>
            <a:pPr indent="-381635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Registration Fees = $116,468 (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vs. 103,941 last year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)</a:t>
            </a:r>
            <a:endParaRPr sz="220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Summer Program = $12,630.00</a:t>
            </a:r>
            <a:endParaRPr sz="22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Festival Foods cards = $17,090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(prior year 16,422)</a:t>
            </a:r>
            <a:endParaRPr sz="850">
              <a:latin typeface="Arial"/>
              <a:ea typeface="Arial"/>
              <a:cs typeface="Arial"/>
              <a:sym typeface="Arial"/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Corporation Donations - $6,769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(prior year 9,760)</a:t>
            </a:r>
            <a:endParaRPr sz="220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Skate Sharpener = $309</a:t>
            </a:r>
            <a:endParaRPr sz="22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Misc. Income- $20,092 </a:t>
            </a:r>
            <a:endParaRPr sz="220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Spring Hockey = $12,820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</a:pPr>
            <a:r>
              <a:t/>
            </a:r>
            <a:endParaRPr sz="2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Financial Overview</a:t>
            </a:r>
            <a:endParaRPr/>
          </a:p>
        </p:txBody>
      </p:sp>
      <p:pic>
        <p:nvPicPr>
          <p:cNvPr id="187" name="Google Shape;1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67639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6"/>
          <p:cNvSpPr txBox="1"/>
          <p:nvPr>
            <p:ph idx="1" type="body"/>
          </p:nvPr>
        </p:nvSpPr>
        <p:spPr>
          <a:xfrm>
            <a:off x="1591525" y="1901651"/>
            <a:ext cx="7239000" cy="46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Expenses Overview</a:t>
            </a:r>
            <a:endParaRPr/>
          </a:p>
          <a:p>
            <a:pPr indent="-394335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6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Team expense include ice time, away tournaments, powerskate, and referee costs total $132,517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(about $12,000 greater than last season- increased ice costs)</a:t>
            </a:r>
            <a:endParaRPr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Equipment Purchases = $5,352</a:t>
            </a:r>
            <a:endParaRPr sz="220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Goalie Inc - $3,000</a:t>
            </a:r>
            <a:endParaRPr sz="220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Coach Reimbursements - $633</a:t>
            </a:r>
            <a:endParaRPr sz="2200"/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10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Other Expense = $16,226</a:t>
            </a:r>
            <a:r>
              <a:rPr lang="en-US"/>
              <a:t> 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Banking/credit card fees, Website, Insurance,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Overall 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Budgeted for $385 loss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Actual amount was a profit of $36,373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(due to increase skater fees, ice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cost lower than budget, March ice bill)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By Law Change</a:t>
            </a:r>
            <a:endParaRPr/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 txBox="1"/>
          <p:nvPr>
            <p:ph idx="1" type="body"/>
          </p:nvPr>
        </p:nvSpPr>
        <p:spPr>
          <a:xfrm>
            <a:off x="1371600" y="1901652"/>
            <a:ext cx="7315200" cy="4548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1. Article III, section III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reads “The Annual Meeting , in no case shall convene no later than the third Tuesday in April.”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SzPts val="2320"/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Update it to read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“The Annual Meeting, with limited exceptions, shall convene no later than the third Tuesday in April.”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SzPts val="232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SzPts val="2320"/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2. Article IV, Section I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reads “The number of Directors shall be twelve (12)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SzPts val="2320"/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Update to read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“The number of Directors shall be Fourteen (14)  - The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Recruitment position was  never added into the by-laws and the board recommends adding an Assistant Treasurer position to share the work with the Treasurer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Board Elections</a:t>
            </a:r>
            <a:endParaRPr/>
          </a:p>
        </p:txBody>
      </p:sp>
      <p:pic>
        <p:nvPicPr>
          <p:cNvPr id="202" name="Google Shape;2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9"/>
          <p:cNvSpPr txBox="1"/>
          <p:nvPr>
            <p:ph idx="1" type="body"/>
          </p:nvPr>
        </p:nvSpPr>
        <p:spPr>
          <a:xfrm>
            <a:off x="1295399" y="1922367"/>
            <a:ext cx="7721991" cy="3945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Nominees: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Vice - President –  Matt Jensen, Jack Mason, Bill LaBelle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Treasurer –  Tina Van De Ven, Katie Ver Boort, Megan Noltner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Equipment Manager –  Chris Sands, Katie Jansen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Interested in running as a Write-In?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	Position, Background, Why you would be a good fit?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Board Elections – Vice President</a:t>
            </a:r>
            <a:endParaRPr/>
          </a:p>
        </p:txBody>
      </p:sp>
      <p:pic>
        <p:nvPicPr>
          <p:cNvPr id="210" name="Google Shape;21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 txBox="1"/>
          <p:nvPr>
            <p:ph idx="1" type="body"/>
          </p:nvPr>
        </p:nvSpPr>
        <p:spPr>
          <a:xfrm>
            <a:off x="1295400" y="2407919"/>
            <a:ext cx="7239000" cy="4302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Matt Jensen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I've been involved with DPYH for 7 years. Been involved with the operations committee for 4 of those 7 years and have held the ACE Coordinator position for the past 2 years.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t/>
            </a:r>
            <a:endParaRPr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Jack Mason </a:t>
            </a:r>
            <a:r>
              <a:rPr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I've been involved in youth sports for over 20 years, primarily coaching: soccer, football and softball at the select and recreational levels, as well as collegiate soccer. Four of my older children played H.S. sports and were All- Conference and All- Region. I have a good understanding of the importance of always looking at decisions based on what is in the best long term interest of the Club first, then the individual teams. I believe we are fortunate in having good coaches that are crucial to our kids development, success and confidence. </a:t>
            </a:r>
            <a:endParaRPr i="0"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t/>
            </a:r>
            <a:endParaRPr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Bill LaBelle</a:t>
            </a:r>
            <a:r>
              <a:rPr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- I’ve been a coach for 22 years.  Participated on the Ops committee for 4 years. I’ve also been a member of 3 other youth hockey boards and have held the ACE coordinator, Registrar and Program Director positions.</a:t>
            </a:r>
            <a:endParaRPr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Board Elections – Treasurer</a:t>
            </a:r>
            <a:endParaRPr/>
          </a:p>
        </p:txBody>
      </p:sp>
      <p:pic>
        <p:nvPicPr>
          <p:cNvPr id="218" name="Google Shape;21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2"/>
          <p:cNvSpPr txBox="1"/>
          <p:nvPr>
            <p:ph idx="1" type="body"/>
          </p:nvPr>
        </p:nvSpPr>
        <p:spPr>
          <a:xfrm>
            <a:off x="1295400" y="2407919"/>
            <a:ext cx="7239000" cy="4302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Tina Van De Ven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served as an assistant to the CFO of a successful ESOP for 4 years and am currently responsible for all accounting functions for a small multi million dollar business. I am knowledgeable in areas of A/R, A/P, financial reporting, KPI’s, budget preparations, cashflow management and forecasting. I use the Quickbooks software, am very skilled in </a:t>
            </a:r>
            <a:r>
              <a:rPr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0"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xcel, detail oriented, trustworthy and organized.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t/>
            </a:r>
            <a:endParaRPr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Katie Ver Boort – </a:t>
            </a:r>
            <a:r>
              <a:rPr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have a </a:t>
            </a:r>
            <a:r>
              <a:rPr b="0"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legal background (attorney for 15 years), I’m also very organized and honest.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t/>
            </a:r>
            <a:endParaRPr sz="16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Megan Noltner</a:t>
            </a:r>
            <a:r>
              <a:rPr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b="0" i="0" lang="en-US"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am a mom to three boys who have quickly turned Hockey in to a family passion! One just finished his first season as a Mite, one who will be a Mite next year and another who is counting down the days until he is old enough to hit the ice. I have almost ten years of working in a variety of Human Resources roles that have provided me opportunities that would translate and assist in the role as treasurer/assistant treasurer that require the same level of attention to detail, organization and a passion for working with people. 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Board Elections – Equipment Manager</a:t>
            </a:r>
            <a:endParaRPr/>
          </a:p>
        </p:txBody>
      </p:sp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1295400" y="2407919"/>
            <a:ext cx="7239000" cy="25484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Chris Sands – </a:t>
            </a:r>
            <a:r>
              <a:rPr lang="en-US" sz="18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I’m o</a:t>
            </a:r>
            <a:r>
              <a:rPr b="0" i="0" lang="en-US" sz="18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rganized</a:t>
            </a:r>
            <a:r>
              <a:rPr lang="en-US" sz="18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and have served on the board for the last year as the Tournament Director.  Currently working with sponsorship chairperson to develop a new jersey program.  Coached within DPYH for the last 6 years.</a:t>
            </a:r>
            <a:endParaRPr b="0" i="0" sz="18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t/>
            </a:r>
            <a:endParaRPr sz="18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40"/>
              <a:buNone/>
            </a:pPr>
            <a:r>
              <a:rPr b="1" lang="en-US" sz="18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Katie Jansen - </a:t>
            </a:r>
            <a:r>
              <a:rPr b="0" i="0" lang="en-US" sz="18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I have been a very involved hockey mom for the past five years my boys have played. I’m ready to get more involved in this great program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Appointed Positions</a:t>
            </a:r>
            <a:endParaRPr/>
          </a:p>
        </p:txBody>
      </p:sp>
      <p:pic>
        <p:nvPicPr>
          <p:cNvPr id="234" name="Google Shape;2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0"/>
          <p:cNvSpPr txBox="1"/>
          <p:nvPr>
            <p:ph idx="1" type="body"/>
          </p:nvPr>
        </p:nvSpPr>
        <p:spPr>
          <a:xfrm>
            <a:off x="1219200" y="2407919"/>
            <a:ext cx="77724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</a:pPr>
            <a:r>
              <a:rPr lang="en-US" sz="2000"/>
              <a:t>Nominees: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Scheduler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Website/Communications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Registrar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ACE Coordinator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Fundraising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Events/Volunteer Coordinator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Newsletter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Recruitment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Sponsorship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Assistant Treasurer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34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2667000" y="914399"/>
            <a:ext cx="6019800" cy="9872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Appointed Positions</a:t>
            </a:r>
            <a:endParaRPr/>
          </a:p>
        </p:txBody>
      </p:sp>
      <p:pic>
        <p:nvPicPr>
          <p:cNvPr id="242" name="Google Shape;24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1"/>
          <p:cNvSpPr txBox="1"/>
          <p:nvPr>
            <p:ph idx="1" type="body"/>
          </p:nvPr>
        </p:nvSpPr>
        <p:spPr>
          <a:xfrm>
            <a:off x="1219200" y="2057400"/>
            <a:ext cx="77724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800"/>
              <a:t>New elected officials will take office at first board meeting in May 2021.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4060"/>
              <a:buNone/>
            </a:pPr>
            <a:r>
              <a:rPr lang="en-US" sz="2800"/>
              <a:t>Appointed board positions will be selected by the new board and notified before the May 2021 meeting.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21" y="408132"/>
            <a:ext cx="2573450" cy="149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2"/>
          <p:cNvSpPr txBox="1"/>
          <p:nvPr>
            <p:ph idx="1" type="body"/>
          </p:nvPr>
        </p:nvSpPr>
        <p:spPr>
          <a:xfrm>
            <a:off x="1219200" y="1447800"/>
            <a:ext cx="73152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70"/>
              <a:buNone/>
            </a:pPr>
            <a:r>
              <a:rPr b="1" lang="en-US" sz="6600" cap="small"/>
              <a:t>Thank You!</a:t>
            </a:r>
            <a:br>
              <a:rPr b="1" lang="en-US" sz="4400" cap="small"/>
            </a:br>
            <a:br>
              <a:rPr b="1" lang="en-US" sz="4400" cap="small"/>
            </a:b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llax">
  <a:themeElements>
    <a:clrScheme name="Custom 7">
      <a:dk1>
        <a:srgbClr val="000000"/>
      </a:dk1>
      <a:lt1>
        <a:srgbClr val="E8E8E8"/>
      </a:lt1>
      <a:dk2>
        <a:srgbClr val="212121"/>
      </a:dk2>
      <a:lt2>
        <a:srgbClr val="62A1FE"/>
      </a:lt2>
      <a:accent1>
        <a:srgbClr val="F16813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7B370A"/>
      </a:hlink>
      <a:folHlink>
        <a:srgbClr val="B9530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2013-09-12T19:22:55Z</dcterms:created>
  <dc:creator>Eggers, Kurt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