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 id="293" r:id="rId34"/>
    <p:sldId id="294" r:id="rId35"/>
    <p:sldId id="290" r:id="rId36"/>
    <p:sldId id="291" r:id="rId37"/>
    <p:sldId id="292" r:id="rId38"/>
    <p:sldId id="295" r:id="rId39"/>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694"/>
  </p:normalViewPr>
  <p:slideViewPr>
    <p:cSldViewPr snapToGrid="0" snapToObjects="1">
      <p:cViewPr varScale="1">
        <p:scale>
          <a:sx n="161" d="100"/>
          <a:sy n="161" d="100"/>
        </p:scale>
        <p:origin x="552" y="20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122F3BD3-BED7-7076-144C-1F2A789D4C72}"/>
              </a:ext>
            </a:extLst>
          </p:cNvPr>
          <p:cNvSpPr>
            <a:spLocks noGrp="1"/>
          </p:cNvSpPr>
          <p:nvPr>
            <p:ph type="dt" sz="half" idx="10"/>
          </p:nvPr>
        </p:nvSpPr>
        <p:spPr/>
        <p:txBody>
          <a:bodyPr/>
          <a:lstStyle>
            <a:lvl1pPr>
              <a:defRPr/>
            </a:lvl1pPr>
          </a:lstStyle>
          <a:p>
            <a:pPr>
              <a:defRPr/>
            </a:pPr>
            <a:fld id="{E41F2E33-12E3-8940-936D-EDBE18073822}" type="datetimeFigureOut">
              <a:rPr lang="en-US" altLang="en-US"/>
              <a:pPr>
                <a:defRPr/>
              </a:pPr>
              <a:t>11/15/22</a:t>
            </a:fld>
            <a:endParaRPr lang="en-US" altLang="en-US"/>
          </a:p>
        </p:txBody>
      </p:sp>
      <p:sp>
        <p:nvSpPr>
          <p:cNvPr id="5" name="Footer Placeholder 4">
            <a:extLst>
              <a:ext uri="{FF2B5EF4-FFF2-40B4-BE49-F238E27FC236}">
                <a16:creationId xmlns:a16="http://schemas.microsoft.com/office/drawing/2014/main" id="{EF4F18B5-6B39-0904-4B4B-EA2C5926261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C505809-03C0-27CF-9B1F-899209F76D5A}"/>
              </a:ext>
            </a:extLst>
          </p:cNvPr>
          <p:cNvSpPr>
            <a:spLocks noGrp="1"/>
          </p:cNvSpPr>
          <p:nvPr>
            <p:ph type="sldNum" sz="quarter" idx="12"/>
          </p:nvPr>
        </p:nvSpPr>
        <p:spPr/>
        <p:txBody>
          <a:bodyPr/>
          <a:lstStyle>
            <a:lvl1pPr>
              <a:defRPr/>
            </a:lvl1pPr>
          </a:lstStyle>
          <a:p>
            <a:pPr>
              <a:defRPr/>
            </a:pPr>
            <a:fld id="{215E2EC1-1D3D-B944-894A-FC753FC98A5D}" type="slidenum">
              <a:rPr lang="en-US" altLang="en-US"/>
              <a:pPr>
                <a:defRPr/>
              </a:pPr>
              <a:t>‹#›</a:t>
            </a:fld>
            <a:endParaRPr lang="en-US" altLang="en-US"/>
          </a:p>
        </p:txBody>
      </p:sp>
    </p:spTree>
    <p:extLst>
      <p:ext uri="{BB962C8B-B14F-4D97-AF65-F5344CB8AC3E}">
        <p14:creationId xmlns:p14="http://schemas.microsoft.com/office/powerpoint/2010/main" val="978440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C62AD8-9D02-85BB-4DFD-1DF1BE166DEA}"/>
              </a:ext>
            </a:extLst>
          </p:cNvPr>
          <p:cNvSpPr>
            <a:spLocks noGrp="1"/>
          </p:cNvSpPr>
          <p:nvPr>
            <p:ph type="dt" sz="half" idx="10"/>
          </p:nvPr>
        </p:nvSpPr>
        <p:spPr/>
        <p:txBody>
          <a:bodyPr/>
          <a:lstStyle>
            <a:lvl1pPr>
              <a:defRPr/>
            </a:lvl1pPr>
          </a:lstStyle>
          <a:p>
            <a:pPr>
              <a:defRPr/>
            </a:pPr>
            <a:fld id="{E62662DA-2128-8842-BE35-EBFFAF324D68}" type="datetimeFigureOut">
              <a:rPr lang="en-US" altLang="en-US"/>
              <a:pPr>
                <a:defRPr/>
              </a:pPr>
              <a:t>11/15/22</a:t>
            </a:fld>
            <a:endParaRPr lang="en-US" altLang="en-US"/>
          </a:p>
        </p:txBody>
      </p:sp>
      <p:sp>
        <p:nvSpPr>
          <p:cNvPr id="5" name="Footer Placeholder 4">
            <a:extLst>
              <a:ext uri="{FF2B5EF4-FFF2-40B4-BE49-F238E27FC236}">
                <a16:creationId xmlns:a16="http://schemas.microsoft.com/office/drawing/2014/main" id="{CD8996BA-3A4C-8977-FEC4-6F183897B1D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F94530C-5CDC-1006-35C7-380445B0B97B}"/>
              </a:ext>
            </a:extLst>
          </p:cNvPr>
          <p:cNvSpPr>
            <a:spLocks noGrp="1"/>
          </p:cNvSpPr>
          <p:nvPr>
            <p:ph type="sldNum" sz="quarter" idx="12"/>
          </p:nvPr>
        </p:nvSpPr>
        <p:spPr/>
        <p:txBody>
          <a:bodyPr/>
          <a:lstStyle>
            <a:lvl1pPr>
              <a:defRPr/>
            </a:lvl1pPr>
          </a:lstStyle>
          <a:p>
            <a:pPr>
              <a:defRPr/>
            </a:pPr>
            <a:fld id="{05329C1D-DF18-C44E-A1C5-9237BC4E297B}" type="slidenum">
              <a:rPr lang="en-US" altLang="en-US"/>
              <a:pPr>
                <a:defRPr/>
              </a:pPr>
              <a:t>‹#›</a:t>
            </a:fld>
            <a:endParaRPr lang="en-US" altLang="en-US"/>
          </a:p>
        </p:txBody>
      </p:sp>
    </p:spTree>
    <p:extLst>
      <p:ext uri="{BB962C8B-B14F-4D97-AF65-F5344CB8AC3E}">
        <p14:creationId xmlns:p14="http://schemas.microsoft.com/office/powerpoint/2010/main" val="1421488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856486-5876-9519-EBA1-27ECAFAF588B}"/>
              </a:ext>
            </a:extLst>
          </p:cNvPr>
          <p:cNvSpPr>
            <a:spLocks noGrp="1"/>
          </p:cNvSpPr>
          <p:nvPr>
            <p:ph type="dt" sz="half" idx="10"/>
          </p:nvPr>
        </p:nvSpPr>
        <p:spPr/>
        <p:txBody>
          <a:bodyPr/>
          <a:lstStyle>
            <a:lvl1pPr>
              <a:defRPr/>
            </a:lvl1pPr>
          </a:lstStyle>
          <a:p>
            <a:pPr>
              <a:defRPr/>
            </a:pPr>
            <a:fld id="{FCB2FE91-8253-274D-877C-BACF1AA7CCAE}" type="datetimeFigureOut">
              <a:rPr lang="en-US" altLang="en-US"/>
              <a:pPr>
                <a:defRPr/>
              </a:pPr>
              <a:t>11/15/22</a:t>
            </a:fld>
            <a:endParaRPr lang="en-US" altLang="en-US"/>
          </a:p>
        </p:txBody>
      </p:sp>
      <p:sp>
        <p:nvSpPr>
          <p:cNvPr id="5" name="Footer Placeholder 4">
            <a:extLst>
              <a:ext uri="{FF2B5EF4-FFF2-40B4-BE49-F238E27FC236}">
                <a16:creationId xmlns:a16="http://schemas.microsoft.com/office/drawing/2014/main" id="{73DF8D1C-33C9-D9EE-B4C2-B133C526D8B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16BD571-4662-9904-2C51-921D06C71C16}"/>
              </a:ext>
            </a:extLst>
          </p:cNvPr>
          <p:cNvSpPr>
            <a:spLocks noGrp="1"/>
          </p:cNvSpPr>
          <p:nvPr>
            <p:ph type="sldNum" sz="quarter" idx="12"/>
          </p:nvPr>
        </p:nvSpPr>
        <p:spPr/>
        <p:txBody>
          <a:bodyPr/>
          <a:lstStyle>
            <a:lvl1pPr>
              <a:defRPr/>
            </a:lvl1pPr>
          </a:lstStyle>
          <a:p>
            <a:pPr>
              <a:defRPr/>
            </a:pPr>
            <a:fld id="{D62EFB85-879F-ED4B-B631-4A44A8CB8D65}" type="slidenum">
              <a:rPr lang="en-US" altLang="en-US"/>
              <a:pPr>
                <a:defRPr/>
              </a:pPr>
              <a:t>‹#›</a:t>
            </a:fld>
            <a:endParaRPr lang="en-US" altLang="en-US"/>
          </a:p>
        </p:txBody>
      </p:sp>
    </p:spTree>
    <p:extLst>
      <p:ext uri="{BB962C8B-B14F-4D97-AF65-F5344CB8AC3E}">
        <p14:creationId xmlns:p14="http://schemas.microsoft.com/office/powerpoint/2010/main" val="2747767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96D3847-4765-49D8-FB43-2E14A770F639}"/>
              </a:ext>
            </a:extLst>
          </p:cNvPr>
          <p:cNvSpPr>
            <a:spLocks noGrp="1"/>
          </p:cNvSpPr>
          <p:nvPr>
            <p:ph type="dt" sz="half" idx="10"/>
          </p:nvPr>
        </p:nvSpPr>
        <p:spPr/>
        <p:txBody>
          <a:bodyPr/>
          <a:lstStyle>
            <a:lvl1pPr>
              <a:defRPr/>
            </a:lvl1pPr>
          </a:lstStyle>
          <a:p>
            <a:pPr>
              <a:defRPr/>
            </a:pPr>
            <a:fld id="{4E43EBB9-AAD9-7A40-BF85-05847266E0F2}" type="datetimeFigureOut">
              <a:rPr lang="en-US" altLang="en-US"/>
              <a:pPr>
                <a:defRPr/>
              </a:pPr>
              <a:t>11/15/22</a:t>
            </a:fld>
            <a:endParaRPr lang="en-US" altLang="en-US"/>
          </a:p>
        </p:txBody>
      </p:sp>
      <p:sp>
        <p:nvSpPr>
          <p:cNvPr id="6" name="Footer Placeholder 4">
            <a:extLst>
              <a:ext uri="{FF2B5EF4-FFF2-40B4-BE49-F238E27FC236}">
                <a16:creationId xmlns:a16="http://schemas.microsoft.com/office/drawing/2014/main" id="{6CD74C5C-E86A-751E-B34D-8360D83A4F9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03EE075-1A3F-FF20-3863-18F10535A097}"/>
              </a:ext>
            </a:extLst>
          </p:cNvPr>
          <p:cNvSpPr>
            <a:spLocks noGrp="1"/>
          </p:cNvSpPr>
          <p:nvPr>
            <p:ph type="sldNum" sz="quarter" idx="12"/>
          </p:nvPr>
        </p:nvSpPr>
        <p:spPr/>
        <p:txBody>
          <a:bodyPr/>
          <a:lstStyle>
            <a:lvl1pPr>
              <a:defRPr/>
            </a:lvl1pPr>
          </a:lstStyle>
          <a:p>
            <a:pPr>
              <a:defRPr/>
            </a:pPr>
            <a:fld id="{E5C4DACF-8F5C-464E-8399-671F70504D1A}" type="slidenum">
              <a:rPr lang="en-US" altLang="en-US"/>
              <a:pPr>
                <a:defRPr/>
              </a:pPr>
              <a:t>‹#›</a:t>
            </a:fld>
            <a:endParaRPr lang="en-US" altLang="en-US"/>
          </a:p>
        </p:txBody>
      </p:sp>
    </p:spTree>
    <p:extLst>
      <p:ext uri="{BB962C8B-B14F-4D97-AF65-F5344CB8AC3E}">
        <p14:creationId xmlns:p14="http://schemas.microsoft.com/office/powerpoint/2010/main" val="66912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3686E7B-D5C6-3A69-C313-5AE1EA3CD73A}"/>
              </a:ext>
            </a:extLst>
          </p:cNvPr>
          <p:cNvSpPr>
            <a:spLocks noGrp="1"/>
          </p:cNvSpPr>
          <p:nvPr>
            <p:ph type="dt" sz="half" idx="10"/>
          </p:nvPr>
        </p:nvSpPr>
        <p:spPr/>
        <p:txBody>
          <a:bodyPr/>
          <a:lstStyle>
            <a:lvl1pPr>
              <a:defRPr/>
            </a:lvl1pPr>
          </a:lstStyle>
          <a:p>
            <a:pPr>
              <a:defRPr/>
            </a:pPr>
            <a:fld id="{8490DFF3-2786-084B-8FE6-E6023C99484D}" type="datetimeFigureOut">
              <a:rPr lang="en-US" altLang="en-US"/>
              <a:pPr>
                <a:defRPr/>
              </a:pPr>
              <a:t>11/15/22</a:t>
            </a:fld>
            <a:endParaRPr lang="en-US" altLang="en-US"/>
          </a:p>
        </p:txBody>
      </p:sp>
      <p:sp>
        <p:nvSpPr>
          <p:cNvPr id="8" name="Footer Placeholder 4">
            <a:extLst>
              <a:ext uri="{FF2B5EF4-FFF2-40B4-BE49-F238E27FC236}">
                <a16:creationId xmlns:a16="http://schemas.microsoft.com/office/drawing/2014/main" id="{D8D0B9FB-DC2A-7612-4920-32670915E4C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2376F3B-3074-3988-F2DF-10048C131664}"/>
              </a:ext>
            </a:extLst>
          </p:cNvPr>
          <p:cNvSpPr>
            <a:spLocks noGrp="1"/>
          </p:cNvSpPr>
          <p:nvPr>
            <p:ph type="sldNum" sz="quarter" idx="12"/>
          </p:nvPr>
        </p:nvSpPr>
        <p:spPr/>
        <p:txBody>
          <a:bodyPr/>
          <a:lstStyle>
            <a:lvl1pPr>
              <a:defRPr/>
            </a:lvl1pPr>
          </a:lstStyle>
          <a:p>
            <a:pPr>
              <a:defRPr/>
            </a:pPr>
            <a:fld id="{EA3BDF2E-DCB7-254E-B99A-FC0D01DC7B82}" type="slidenum">
              <a:rPr lang="en-US" altLang="en-US"/>
              <a:pPr>
                <a:defRPr/>
              </a:pPr>
              <a:t>‹#›</a:t>
            </a:fld>
            <a:endParaRPr lang="en-US" altLang="en-US"/>
          </a:p>
        </p:txBody>
      </p:sp>
    </p:spTree>
    <p:extLst>
      <p:ext uri="{BB962C8B-B14F-4D97-AF65-F5344CB8AC3E}">
        <p14:creationId xmlns:p14="http://schemas.microsoft.com/office/powerpoint/2010/main" val="2972622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7100BB6-D535-A9A9-2227-8138E2454B6C}"/>
              </a:ext>
            </a:extLst>
          </p:cNvPr>
          <p:cNvSpPr>
            <a:spLocks noGrp="1"/>
          </p:cNvSpPr>
          <p:nvPr>
            <p:ph type="dt" sz="half" idx="10"/>
          </p:nvPr>
        </p:nvSpPr>
        <p:spPr/>
        <p:txBody>
          <a:bodyPr/>
          <a:lstStyle>
            <a:lvl1pPr>
              <a:defRPr/>
            </a:lvl1pPr>
          </a:lstStyle>
          <a:p>
            <a:pPr>
              <a:defRPr/>
            </a:pPr>
            <a:fld id="{238535D8-1409-0C49-AB40-477401AD87F9}" type="datetimeFigureOut">
              <a:rPr lang="en-US" altLang="en-US"/>
              <a:pPr>
                <a:defRPr/>
              </a:pPr>
              <a:t>11/15/22</a:t>
            </a:fld>
            <a:endParaRPr lang="en-US" altLang="en-US"/>
          </a:p>
        </p:txBody>
      </p:sp>
      <p:sp>
        <p:nvSpPr>
          <p:cNvPr id="4" name="Footer Placeholder 4">
            <a:extLst>
              <a:ext uri="{FF2B5EF4-FFF2-40B4-BE49-F238E27FC236}">
                <a16:creationId xmlns:a16="http://schemas.microsoft.com/office/drawing/2014/main" id="{34625049-02A8-237F-2A61-AB992F9995A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4063DFD-08E4-535E-4DA6-741EFE0F33FD}"/>
              </a:ext>
            </a:extLst>
          </p:cNvPr>
          <p:cNvSpPr>
            <a:spLocks noGrp="1"/>
          </p:cNvSpPr>
          <p:nvPr>
            <p:ph type="sldNum" sz="quarter" idx="12"/>
          </p:nvPr>
        </p:nvSpPr>
        <p:spPr/>
        <p:txBody>
          <a:bodyPr/>
          <a:lstStyle>
            <a:lvl1pPr>
              <a:defRPr/>
            </a:lvl1pPr>
          </a:lstStyle>
          <a:p>
            <a:pPr>
              <a:defRPr/>
            </a:pPr>
            <a:fld id="{90004749-DD6C-8348-AB70-B88367567436}" type="slidenum">
              <a:rPr lang="en-US" altLang="en-US"/>
              <a:pPr>
                <a:defRPr/>
              </a:pPr>
              <a:t>‹#›</a:t>
            </a:fld>
            <a:endParaRPr lang="en-US" altLang="en-US"/>
          </a:p>
        </p:txBody>
      </p:sp>
    </p:spTree>
    <p:extLst>
      <p:ext uri="{BB962C8B-B14F-4D97-AF65-F5344CB8AC3E}">
        <p14:creationId xmlns:p14="http://schemas.microsoft.com/office/powerpoint/2010/main" val="2663684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81C03EF-81D0-66AD-C512-68017CD98B85}"/>
              </a:ext>
            </a:extLst>
          </p:cNvPr>
          <p:cNvSpPr>
            <a:spLocks noGrp="1"/>
          </p:cNvSpPr>
          <p:nvPr>
            <p:ph type="dt" sz="half" idx="10"/>
          </p:nvPr>
        </p:nvSpPr>
        <p:spPr/>
        <p:txBody>
          <a:bodyPr/>
          <a:lstStyle>
            <a:lvl1pPr>
              <a:defRPr/>
            </a:lvl1pPr>
          </a:lstStyle>
          <a:p>
            <a:pPr>
              <a:defRPr/>
            </a:pPr>
            <a:fld id="{853B5D0A-DA6D-7A4D-9C8A-C9789371E030}" type="datetimeFigureOut">
              <a:rPr lang="en-US" altLang="en-US"/>
              <a:pPr>
                <a:defRPr/>
              </a:pPr>
              <a:t>11/15/22</a:t>
            </a:fld>
            <a:endParaRPr lang="en-US" altLang="en-US"/>
          </a:p>
        </p:txBody>
      </p:sp>
      <p:sp>
        <p:nvSpPr>
          <p:cNvPr id="3" name="Footer Placeholder 4">
            <a:extLst>
              <a:ext uri="{FF2B5EF4-FFF2-40B4-BE49-F238E27FC236}">
                <a16:creationId xmlns:a16="http://schemas.microsoft.com/office/drawing/2014/main" id="{7FB0364D-57E6-328A-7468-B697778685C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8DE6615-A6D2-3D0D-3F52-AD2F01E8885C}"/>
              </a:ext>
            </a:extLst>
          </p:cNvPr>
          <p:cNvSpPr>
            <a:spLocks noGrp="1"/>
          </p:cNvSpPr>
          <p:nvPr>
            <p:ph type="sldNum" sz="quarter" idx="12"/>
          </p:nvPr>
        </p:nvSpPr>
        <p:spPr/>
        <p:txBody>
          <a:bodyPr/>
          <a:lstStyle>
            <a:lvl1pPr>
              <a:defRPr/>
            </a:lvl1pPr>
          </a:lstStyle>
          <a:p>
            <a:pPr>
              <a:defRPr/>
            </a:pPr>
            <a:fld id="{D8155701-6779-324F-89A7-AD6EB047A560}" type="slidenum">
              <a:rPr lang="en-US" altLang="en-US"/>
              <a:pPr>
                <a:defRPr/>
              </a:pPr>
              <a:t>‹#›</a:t>
            </a:fld>
            <a:endParaRPr lang="en-US" altLang="en-US"/>
          </a:p>
        </p:txBody>
      </p:sp>
    </p:spTree>
    <p:extLst>
      <p:ext uri="{BB962C8B-B14F-4D97-AF65-F5344CB8AC3E}">
        <p14:creationId xmlns:p14="http://schemas.microsoft.com/office/powerpoint/2010/main" val="200354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D9455CC-8C94-76DA-8D40-B68C85717657}"/>
              </a:ext>
            </a:extLst>
          </p:cNvPr>
          <p:cNvSpPr>
            <a:spLocks noGrp="1"/>
          </p:cNvSpPr>
          <p:nvPr>
            <p:ph type="dt" sz="half" idx="10"/>
          </p:nvPr>
        </p:nvSpPr>
        <p:spPr/>
        <p:txBody>
          <a:bodyPr/>
          <a:lstStyle>
            <a:lvl1pPr>
              <a:defRPr/>
            </a:lvl1pPr>
          </a:lstStyle>
          <a:p>
            <a:pPr>
              <a:defRPr/>
            </a:pPr>
            <a:fld id="{3239B388-A7AC-0C48-BD68-AF04FB012089}" type="datetimeFigureOut">
              <a:rPr lang="en-US" altLang="en-US"/>
              <a:pPr>
                <a:defRPr/>
              </a:pPr>
              <a:t>11/15/22</a:t>
            </a:fld>
            <a:endParaRPr lang="en-US" altLang="en-US"/>
          </a:p>
        </p:txBody>
      </p:sp>
      <p:sp>
        <p:nvSpPr>
          <p:cNvPr id="6" name="Footer Placeholder 4">
            <a:extLst>
              <a:ext uri="{FF2B5EF4-FFF2-40B4-BE49-F238E27FC236}">
                <a16:creationId xmlns:a16="http://schemas.microsoft.com/office/drawing/2014/main" id="{78F6E1F5-2272-8433-668D-3E98AA96B2F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52CE89-809D-572B-BC5F-CE1C44BB33AE}"/>
              </a:ext>
            </a:extLst>
          </p:cNvPr>
          <p:cNvSpPr>
            <a:spLocks noGrp="1"/>
          </p:cNvSpPr>
          <p:nvPr>
            <p:ph type="sldNum" sz="quarter" idx="12"/>
          </p:nvPr>
        </p:nvSpPr>
        <p:spPr/>
        <p:txBody>
          <a:bodyPr/>
          <a:lstStyle>
            <a:lvl1pPr>
              <a:defRPr/>
            </a:lvl1pPr>
          </a:lstStyle>
          <a:p>
            <a:pPr>
              <a:defRPr/>
            </a:pPr>
            <a:fld id="{4746D7A7-23BF-D544-AC7E-C42FBEB9DDCC}" type="slidenum">
              <a:rPr lang="en-US" altLang="en-US"/>
              <a:pPr>
                <a:defRPr/>
              </a:pPr>
              <a:t>‹#›</a:t>
            </a:fld>
            <a:endParaRPr lang="en-US" altLang="en-US"/>
          </a:p>
        </p:txBody>
      </p:sp>
    </p:spTree>
    <p:extLst>
      <p:ext uri="{BB962C8B-B14F-4D97-AF65-F5344CB8AC3E}">
        <p14:creationId xmlns:p14="http://schemas.microsoft.com/office/powerpoint/2010/main" val="460421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89502E8-C82D-E2BC-479B-C112454B25B3}"/>
              </a:ext>
            </a:extLst>
          </p:cNvPr>
          <p:cNvSpPr>
            <a:spLocks noGrp="1"/>
          </p:cNvSpPr>
          <p:nvPr>
            <p:ph type="dt" sz="half" idx="10"/>
          </p:nvPr>
        </p:nvSpPr>
        <p:spPr/>
        <p:txBody>
          <a:bodyPr/>
          <a:lstStyle>
            <a:lvl1pPr>
              <a:defRPr/>
            </a:lvl1pPr>
          </a:lstStyle>
          <a:p>
            <a:pPr>
              <a:defRPr/>
            </a:pPr>
            <a:fld id="{A3799D70-4650-3B44-97E8-F78E1A0234C8}" type="datetimeFigureOut">
              <a:rPr lang="en-US" altLang="en-US"/>
              <a:pPr>
                <a:defRPr/>
              </a:pPr>
              <a:t>11/15/22</a:t>
            </a:fld>
            <a:endParaRPr lang="en-US" altLang="en-US"/>
          </a:p>
        </p:txBody>
      </p:sp>
      <p:sp>
        <p:nvSpPr>
          <p:cNvPr id="6" name="Footer Placeholder 4">
            <a:extLst>
              <a:ext uri="{FF2B5EF4-FFF2-40B4-BE49-F238E27FC236}">
                <a16:creationId xmlns:a16="http://schemas.microsoft.com/office/drawing/2014/main" id="{267A8398-742C-2D61-E720-F0F5B0591A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6A5ABCF-2970-6353-DE82-F1F598DDB129}"/>
              </a:ext>
            </a:extLst>
          </p:cNvPr>
          <p:cNvSpPr>
            <a:spLocks noGrp="1"/>
          </p:cNvSpPr>
          <p:nvPr>
            <p:ph type="sldNum" sz="quarter" idx="12"/>
          </p:nvPr>
        </p:nvSpPr>
        <p:spPr/>
        <p:txBody>
          <a:bodyPr/>
          <a:lstStyle>
            <a:lvl1pPr>
              <a:defRPr/>
            </a:lvl1pPr>
          </a:lstStyle>
          <a:p>
            <a:pPr>
              <a:defRPr/>
            </a:pPr>
            <a:fld id="{D5BFF301-EEDD-C249-A20F-78522F0E9573}" type="slidenum">
              <a:rPr lang="en-US" altLang="en-US"/>
              <a:pPr>
                <a:defRPr/>
              </a:pPr>
              <a:t>‹#›</a:t>
            </a:fld>
            <a:endParaRPr lang="en-US" altLang="en-US"/>
          </a:p>
        </p:txBody>
      </p:sp>
    </p:spTree>
    <p:extLst>
      <p:ext uri="{BB962C8B-B14F-4D97-AF65-F5344CB8AC3E}">
        <p14:creationId xmlns:p14="http://schemas.microsoft.com/office/powerpoint/2010/main" val="343346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79615-FC92-E96E-B63D-FEC022F740FD}"/>
              </a:ext>
            </a:extLst>
          </p:cNvPr>
          <p:cNvSpPr>
            <a:spLocks noGrp="1"/>
          </p:cNvSpPr>
          <p:nvPr>
            <p:ph type="dt" sz="half" idx="10"/>
          </p:nvPr>
        </p:nvSpPr>
        <p:spPr/>
        <p:txBody>
          <a:bodyPr/>
          <a:lstStyle>
            <a:lvl1pPr>
              <a:defRPr/>
            </a:lvl1pPr>
          </a:lstStyle>
          <a:p>
            <a:pPr>
              <a:defRPr/>
            </a:pPr>
            <a:fld id="{72F2E93B-714C-E546-B9A0-6BF7D88BCC22}" type="datetimeFigureOut">
              <a:rPr lang="en-US" altLang="en-US"/>
              <a:pPr>
                <a:defRPr/>
              </a:pPr>
              <a:t>11/15/22</a:t>
            </a:fld>
            <a:endParaRPr lang="en-US" altLang="en-US"/>
          </a:p>
        </p:txBody>
      </p:sp>
      <p:sp>
        <p:nvSpPr>
          <p:cNvPr id="5" name="Footer Placeholder 4">
            <a:extLst>
              <a:ext uri="{FF2B5EF4-FFF2-40B4-BE49-F238E27FC236}">
                <a16:creationId xmlns:a16="http://schemas.microsoft.com/office/drawing/2014/main" id="{35870BC2-E5E8-5C49-EBD0-0C549B8C9F0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681A0B1-3240-B441-B7EF-6946953CA926}"/>
              </a:ext>
            </a:extLst>
          </p:cNvPr>
          <p:cNvSpPr>
            <a:spLocks noGrp="1"/>
          </p:cNvSpPr>
          <p:nvPr>
            <p:ph type="sldNum" sz="quarter" idx="12"/>
          </p:nvPr>
        </p:nvSpPr>
        <p:spPr/>
        <p:txBody>
          <a:bodyPr/>
          <a:lstStyle>
            <a:lvl1pPr>
              <a:defRPr/>
            </a:lvl1pPr>
          </a:lstStyle>
          <a:p>
            <a:pPr>
              <a:defRPr/>
            </a:pPr>
            <a:fld id="{48A76BDE-E418-FE4B-A4CB-A7D627948079}" type="slidenum">
              <a:rPr lang="en-US" altLang="en-US"/>
              <a:pPr>
                <a:defRPr/>
              </a:pPr>
              <a:t>‹#›</a:t>
            </a:fld>
            <a:endParaRPr lang="en-US" altLang="en-US"/>
          </a:p>
        </p:txBody>
      </p:sp>
    </p:spTree>
    <p:extLst>
      <p:ext uri="{BB962C8B-B14F-4D97-AF65-F5344CB8AC3E}">
        <p14:creationId xmlns:p14="http://schemas.microsoft.com/office/powerpoint/2010/main" val="3937286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32717-BB88-1BBF-7F14-F741BE8A22E8}"/>
              </a:ext>
            </a:extLst>
          </p:cNvPr>
          <p:cNvSpPr>
            <a:spLocks noGrp="1"/>
          </p:cNvSpPr>
          <p:nvPr>
            <p:ph type="dt" sz="half" idx="10"/>
          </p:nvPr>
        </p:nvSpPr>
        <p:spPr/>
        <p:txBody>
          <a:bodyPr/>
          <a:lstStyle>
            <a:lvl1pPr>
              <a:defRPr/>
            </a:lvl1pPr>
          </a:lstStyle>
          <a:p>
            <a:pPr>
              <a:defRPr/>
            </a:pPr>
            <a:fld id="{69B3DD6D-4184-8D4C-87F0-E1DC3B27F07C}" type="datetimeFigureOut">
              <a:rPr lang="en-US" altLang="en-US"/>
              <a:pPr>
                <a:defRPr/>
              </a:pPr>
              <a:t>11/15/22</a:t>
            </a:fld>
            <a:endParaRPr lang="en-US" altLang="en-US"/>
          </a:p>
        </p:txBody>
      </p:sp>
      <p:sp>
        <p:nvSpPr>
          <p:cNvPr id="5" name="Footer Placeholder 4">
            <a:extLst>
              <a:ext uri="{FF2B5EF4-FFF2-40B4-BE49-F238E27FC236}">
                <a16:creationId xmlns:a16="http://schemas.microsoft.com/office/drawing/2014/main" id="{E13A536C-33D8-4AE5-3A9A-EA3EDB09F83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BF6E258-154A-8C08-092C-3F6828D29EAE}"/>
              </a:ext>
            </a:extLst>
          </p:cNvPr>
          <p:cNvSpPr>
            <a:spLocks noGrp="1"/>
          </p:cNvSpPr>
          <p:nvPr>
            <p:ph type="sldNum" sz="quarter" idx="12"/>
          </p:nvPr>
        </p:nvSpPr>
        <p:spPr/>
        <p:txBody>
          <a:bodyPr/>
          <a:lstStyle>
            <a:lvl1pPr>
              <a:defRPr/>
            </a:lvl1pPr>
          </a:lstStyle>
          <a:p>
            <a:pPr>
              <a:defRPr/>
            </a:pPr>
            <a:fld id="{665EF419-3259-824E-8F09-76CF01EB5138}" type="slidenum">
              <a:rPr lang="en-US" altLang="en-US"/>
              <a:pPr>
                <a:defRPr/>
              </a:pPr>
              <a:t>‹#›</a:t>
            </a:fld>
            <a:endParaRPr lang="en-US" altLang="en-US"/>
          </a:p>
        </p:txBody>
      </p:sp>
    </p:spTree>
    <p:extLst>
      <p:ext uri="{BB962C8B-B14F-4D97-AF65-F5344CB8AC3E}">
        <p14:creationId xmlns:p14="http://schemas.microsoft.com/office/powerpoint/2010/main" val="294007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DF5FBED-2A83-1611-9D86-67B0C114D6DF}"/>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56613BE-17E4-7CF6-9A50-A574A5B5AD50}"/>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1628B0F-603C-1AE4-001B-927D64864B7D}"/>
              </a:ext>
            </a:extLst>
          </p:cNvPr>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4F1EB1D6-1B58-CB4D-8434-226C19ECBDF4}" type="datetimeFigureOut">
              <a:rPr lang="en-US" altLang="en-US"/>
              <a:pPr>
                <a:defRPr/>
              </a:pPr>
              <a:t>11/15/22</a:t>
            </a:fld>
            <a:endParaRPr lang="en-US" altLang="en-US"/>
          </a:p>
        </p:txBody>
      </p:sp>
      <p:sp>
        <p:nvSpPr>
          <p:cNvPr id="5" name="Footer Placeholder 4">
            <a:extLst>
              <a:ext uri="{FF2B5EF4-FFF2-40B4-BE49-F238E27FC236}">
                <a16:creationId xmlns:a16="http://schemas.microsoft.com/office/drawing/2014/main" id="{BE005C84-B6C5-03AF-AC24-E08C167C11CE}"/>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6929802A-0D69-BD0E-C85F-7688031A7001}"/>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4C35D81-3F41-2649-9D46-74A9F39196E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A33E6-73E4-ED6E-CB9D-4460B3C98929}"/>
              </a:ext>
            </a:extLst>
          </p:cNvPr>
          <p:cNvSpPr>
            <a:spLocks noGrp="1"/>
          </p:cNvSpPr>
          <p:nvPr>
            <p:ph type="ctrTitle"/>
          </p:nvPr>
        </p:nvSpPr>
        <p:spPr>
          <a:xfrm>
            <a:off x="685800" y="1598613"/>
            <a:ext cx="7772400" cy="1101725"/>
          </a:xfrm>
        </p:spPr>
        <p:txBody>
          <a:bodyPr rtlCol="0">
            <a:normAutofit fontScale="90000"/>
          </a:bodyPr>
          <a:lstStyle/>
          <a:p>
            <a:pPr eaLnBrk="1" fontAlgn="auto" hangingPunct="1">
              <a:spcAft>
                <a:spcPts val="0"/>
              </a:spcAft>
              <a:defRPr/>
            </a:pPr>
            <a:r>
              <a:rPr lang="en-US" b="1">
                <a:ea typeface="+mj-ea"/>
                <a:cs typeface="+mj-cs"/>
              </a:rPr>
              <a:t>Denison 2022/23 </a:t>
            </a:r>
            <a:r>
              <a:rPr lang="en-US" b="1" dirty="0">
                <a:ea typeface="+mj-ea"/>
                <a:cs typeface="+mj-cs"/>
              </a:rPr>
              <a:t>Game Philosophy</a:t>
            </a:r>
            <a:endParaRPr lang="en-US" dirty="0">
              <a:solidFill>
                <a:srgbClr val="C8022B"/>
              </a:solidFill>
              <a:latin typeface="Gotham HTF Medium"/>
              <a:ea typeface="+mj-ea"/>
              <a:cs typeface="+mj-cs"/>
            </a:endParaRPr>
          </a:p>
        </p:txBody>
      </p:sp>
      <p:pic>
        <p:nvPicPr>
          <p:cNvPr id="13315" name="Picture 3">
            <a:extLst>
              <a:ext uri="{FF2B5EF4-FFF2-40B4-BE49-F238E27FC236}">
                <a16:creationId xmlns:a16="http://schemas.microsoft.com/office/drawing/2014/main" id="{D72213E1-ECF3-C166-1474-340A3BC3E6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6F21-5C1C-2ACC-13F6-3B240D70F186}"/>
              </a:ext>
            </a:extLst>
          </p:cNvPr>
          <p:cNvSpPr>
            <a:spLocks noGrp="1"/>
          </p:cNvSpPr>
          <p:nvPr>
            <p:ph type="ctrTitle"/>
          </p:nvPr>
        </p:nvSpPr>
        <p:spPr>
          <a:xfrm>
            <a:off x="685800" y="1598613"/>
            <a:ext cx="7772400" cy="1101725"/>
          </a:xfrm>
        </p:spPr>
        <p:txBody>
          <a:bodyPr rtlCol="0">
            <a:normAutofit fontScale="90000"/>
          </a:bodyPr>
          <a:lstStyle/>
          <a:p>
            <a:pPr eaLnBrk="1" fontAlgn="auto" hangingPunct="1">
              <a:spcAft>
                <a:spcPts val="0"/>
              </a:spcAft>
              <a:defRPr/>
            </a:pPr>
            <a:r>
              <a:rPr lang="en-US" b="1" dirty="0">
                <a:ea typeface="+mj-ea"/>
                <a:cs typeface="+mj-cs"/>
              </a:rPr>
              <a:t>Main Objective:</a:t>
            </a:r>
            <a:br>
              <a:rPr lang="en-US" b="1" dirty="0">
                <a:ea typeface="+mj-ea"/>
                <a:cs typeface="+mj-cs"/>
              </a:rPr>
            </a:br>
            <a:r>
              <a:rPr lang="en-US" dirty="0">
                <a:ea typeface="+mj-ea"/>
                <a:cs typeface="+mj-cs"/>
              </a:rPr>
              <a:t>Force teams to play in their Zone as much as possible.</a:t>
            </a:r>
            <a:endParaRPr lang="en-US" dirty="0">
              <a:solidFill>
                <a:srgbClr val="C8022B"/>
              </a:solidFill>
              <a:latin typeface="Gotham HTF Medium"/>
              <a:ea typeface="+mj-ea"/>
              <a:cs typeface="+mj-cs"/>
            </a:endParaRPr>
          </a:p>
        </p:txBody>
      </p:sp>
      <p:pic>
        <p:nvPicPr>
          <p:cNvPr id="14339" name="Picture 3">
            <a:extLst>
              <a:ext uri="{FF2B5EF4-FFF2-40B4-BE49-F238E27FC236}">
                <a16:creationId xmlns:a16="http://schemas.microsoft.com/office/drawing/2014/main" id="{2FE164CE-2A6F-A93C-66D2-96B698795D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BCE45-D03F-C7ED-AA1A-4D7C745258DD}"/>
              </a:ext>
            </a:extLst>
          </p:cNvPr>
          <p:cNvSpPr>
            <a:spLocks noGrp="1"/>
          </p:cNvSpPr>
          <p:nvPr>
            <p:ph type="ctrTitle"/>
          </p:nvPr>
        </p:nvSpPr>
        <p:spPr>
          <a:xfrm>
            <a:off x="685800" y="1598613"/>
            <a:ext cx="7772400" cy="1101725"/>
          </a:xfrm>
        </p:spPr>
        <p:txBody>
          <a:bodyPr>
            <a:normAutofit fontScale="90000"/>
          </a:bodyPr>
          <a:lstStyle/>
          <a:p>
            <a:pPr eaLnBrk="1" hangingPunct="1">
              <a:defRPr/>
            </a:pPr>
            <a:r>
              <a:rPr lang="en-US" altLang="en-US" sz="4000" b="1" dirty="0">
                <a:ea typeface="ＭＳ Ｐゴシック" panose="020B0600070205080204" pitchFamily="34" charset="-128"/>
              </a:rPr>
              <a:t>Key Component:</a:t>
            </a:r>
            <a:br>
              <a:rPr lang="en-US" altLang="en-US" sz="4000" b="1" dirty="0">
                <a:ea typeface="ＭＳ Ｐゴシック" panose="020B0600070205080204" pitchFamily="34" charset="-128"/>
              </a:rPr>
            </a:br>
            <a:r>
              <a:rPr lang="en-US" altLang="en-US" sz="4000" b="1" dirty="0">
                <a:ea typeface="ＭＳ Ｐゴシック" panose="020B0600070205080204" pitchFamily="34" charset="-128"/>
              </a:rPr>
              <a:t>The precision and effort level must be “Constant and Unrelenting”</a:t>
            </a:r>
            <a:br>
              <a:rPr lang="en-US" altLang="ja-JP" sz="4000" dirty="0">
                <a:ea typeface="ＭＳ Ｐゴシック" panose="020B0600070205080204" pitchFamily="34" charset="-128"/>
              </a:rPr>
            </a:br>
            <a:endParaRPr lang="en-US" altLang="en-US" sz="4000" dirty="0">
              <a:solidFill>
                <a:srgbClr val="C8022B"/>
              </a:solidFill>
              <a:latin typeface="Gotham HTF Medium" charset="0"/>
              <a:ea typeface="ＭＳ Ｐゴシック" panose="020B0600070205080204" pitchFamily="34" charset="-128"/>
            </a:endParaRPr>
          </a:p>
        </p:txBody>
      </p:sp>
      <p:pic>
        <p:nvPicPr>
          <p:cNvPr id="15363" name="Picture 3">
            <a:extLst>
              <a:ext uri="{FF2B5EF4-FFF2-40B4-BE49-F238E27FC236}">
                <a16:creationId xmlns:a16="http://schemas.microsoft.com/office/drawing/2014/main" id="{04AE39B3-9AEA-E970-AC3F-950415851D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78DDE-1B1E-8C49-829A-2FE6EB6C4B13}"/>
              </a:ext>
            </a:extLst>
          </p:cNvPr>
          <p:cNvSpPr>
            <a:spLocks noGrp="1"/>
          </p:cNvSpPr>
          <p:nvPr>
            <p:ph type="ctrTitle"/>
          </p:nvPr>
        </p:nvSpPr>
        <p:spPr>
          <a:xfrm>
            <a:off x="685800" y="1598613"/>
            <a:ext cx="7772400" cy="1101725"/>
          </a:xfrm>
        </p:spPr>
        <p:txBody>
          <a:bodyPr>
            <a:normAutofit fontScale="90000"/>
          </a:bodyPr>
          <a:lstStyle/>
          <a:p>
            <a:pPr eaLnBrk="1" hangingPunct="1">
              <a:defRPr/>
            </a:pPr>
            <a:br>
              <a:rPr lang="en-US" altLang="en-US" sz="4000" b="1">
                <a:ea typeface="ＭＳ Ｐゴシック" panose="020B0600070205080204" pitchFamily="34" charset="-128"/>
              </a:rPr>
            </a:br>
            <a:br>
              <a:rPr lang="en-US" altLang="en-US" sz="4000" b="1">
                <a:ea typeface="ＭＳ Ｐゴシック" panose="020B0600070205080204" pitchFamily="34" charset="-128"/>
              </a:rPr>
            </a:br>
            <a:r>
              <a:rPr lang="en-US" altLang="en-US" sz="4000" b="1">
                <a:ea typeface="ＭＳ Ｐゴシック" panose="020B0600070205080204" pitchFamily="34" charset="-128"/>
              </a:rPr>
              <a:t>Basic Concept-Forecheck F1</a:t>
            </a:r>
            <a:br>
              <a:rPr lang="en-US" altLang="en-US" sz="4000">
                <a:ea typeface="ＭＳ Ｐゴシック" panose="020B0600070205080204" pitchFamily="34" charset="-128"/>
              </a:rPr>
            </a:br>
            <a:r>
              <a:rPr lang="en-US" altLang="en-US" sz="4000">
                <a:ea typeface="ＭＳ Ｐゴシック" panose="020B0600070205080204" pitchFamily="34" charset="-128"/>
              </a:rPr>
              <a:t>The first forward, F1, enters the zone with speed. He wants to get in on the defenseman, take away his lanes, hands, and establish physical contact. Heavy forecheck! .</a:t>
            </a:r>
            <a:endParaRPr lang="en-US" altLang="en-US" sz="4000">
              <a:solidFill>
                <a:srgbClr val="C8022B"/>
              </a:solidFill>
              <a:latin typeface="Gotham HTF Medium" charset="0"/>
              <a:ea typeface="ＭＳ Ｐゴシック" panose="020B0600070205080204" pitchFamily="34" charset="-128"/>
            </a:endParaRPr>
          </a:p>
        </p:txBody>
      </p:sp>
      <p:pic>
        <p:nvPicPr>
          <p:cNvPr id="16387" name="Picture 3">
            <a:extLst>
              <a:ext uri="{FF2B5EF4-FFF2-40B4-BE49-F238E27FC236}">
                <a16:creationId xmlns:a16="http://schemas.microsoft.com/office/drawing/2014/main" id="{D82B1163-5337-850C-E95C-B90207C92D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AB14-E6C9-87F8-AE62-74A0CBD1F3D2}"/>
              </a:ext>
            </a:extLst>
          </p:cNvPr>
          <p:cNvSpPr>
            <a:spLocks noGrp="1"/>
          </p:cNvSpPr>
          <p:nvPr>
            <p:ph type="ctrTitle"/>
          </p:nvPr>
        </p:nvSpPr>
        <p:spPr>
          <a:xfrm>
            <a:off x="685800" y="1598613"/>
            <a:ext cx="7772400" cy="1101725"/>
          </a:xfrm>
        </p:spPr>
        <p:txBody>
          <a:bodyPr>
            <a:normAutofit fontScale="90000"/>
          </a:bodyPr>
          <a:lstStyle/>
          <a:p>
            <a:pPr eaLnBrk="1" hangingPunct="1">
              <a:defRPr/>
            </a:pPr>
            <a:br>
              <a:rPr lang="en-US" altLang="en-US" sz="4000" b="1" dirty="0">
                <a:ea typeface="ＭＳ Ｐゴシック" panose="020B0600070205080204" pitchFamily="34" charset="-128"/>
              </a:rPr>
            </a:br>
            <a:br>
              <a:rPr lang="en-US" altLang="en-US" sz="4000" b="1" dirty="0">
                <a:ea typeface="ＭＳ Ｐゴシック" panose="020B0600070205080204" pitchFamily="34" charset="-128"/>
              </a:rPr>
            </a:br>
            <a:r>
              <a:rPr lang="en-US" altLang="en-US" sz="4000" b="1" dirty="0">
                <a:ea typeface="ＭＳ Ｐゴシック" panose="020B0600070205080204" pitchFamily="34" charset="-128"/>
              </a:rPr>
              <a:t>F2</a:t>
            </a:r>
            <a:br>
              <a:rPr lang="en-US" altLang="en-US" sz="4000" b="1" dirty="0">
                <a:ea typeface="ＭＳ Ｐゴシック" panose="020B0600070205080204" pitchFamily="34" charset="-128"/>
              </a:rPr>
            </a:br>
            <a:r>
              <a:rPr lang="en-US" altLang="en-US" sz="3200" dirty="0">
                <a:ea typeface="ＭＳ Ｐゴシック" panose="020B0600070205080204" pitchFamily="34" charset="-128"/>
              </a:rPr>
              <a:t>F2, is barely trailing F1 and ready to support the puck immediately. F1 is either trying to force a reverse quickly, so the other defenseman is forced to receive an awkward pass, or force the puck carrying defenseman to chip it up to the strongside winger on the wall where the winger will be covered by our sitting Strongside D</a:t>
            </a:r>
            <a:endParaRPr lang="en-US" altLang="en-US" sz="3200" dirty="0">
              <a:solidFill>
                <a:srgbClr val="C8022B"/>
              </a:solidFill>
              <a:latin typeface="Gotham HTF Medium" charset="0"/>
              <a:ea typeface="ＭＳ Ｐゴシック" panose="020B0600070205080204" pitchFamily="34" charset="-128"/>
            </a:endParaRPr>
          </a:p>
        </p:txBody>
      </p:sp>
      <p:pic>
        <p:nvPicPr>
          <p:cNvPr id="17411" name="Picture 3">
            <a:extLst>
              <a:ext uri="{FF2B5EF4-FFF2-40B4-BE49-F238E27FC236}">
                <a16:creationId xmlns:a16="http://schemas.microsoft.com/office/drawing/2014/main" id="{2D41BFDB-1E2F-DD4E-AC0C-4C91AF0030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AD17F-9A74-D491-2B36-09FA74805C9E}"/>
              </a:ext>
            </a:extLst>
          </p:cNvPr>
          <p:cNvSpPr>
            <a:spLocks noGrp="1"/>
          </p:cNvSpPr>
          <p:nvPr>
            <p:ph type="ctrTitle"/>
          </p:nvPr>
        </p:nvSpPr>
        <p:spPr>
          <a:xfrm>
            <a:off x="685800" y="1598613"/>
            <a:ext cx="7772400" cy="1101725"/>
          </a:xfrm>
        </p:spPr>
        <p:txBody>
          <a:bodyPr>
            <a:normAutofit fontScale="90000"/>
          </a:bodyPr>
          <a:lstStyle/>
          <a:p>
            <a:pPr eaLnBrk="1" hangingPunct="1">
              <a:defRPr/>
            </a:pPr>
            <a:br>
              <a:rPr lang="en-US" altLang="en-US" sz="4000" b="1" dirty="0">
                <a:ea typeface="ＭＳ Ｐゴシック" panose="020B0600070205080204" pitchFamily="34" charset="-128"/>
              </a:rPr>
            </a:br>
            <a:r>
              <a:rPr lang="en-US" altLang="en-US" sz="4000" b="1" dirty="0">
                <a:ea typeface="ＭＳ Ｐゴシック" panose="020B0600070205080204" pitchFamily="34" charset="-128"/>
              </a:rPr>
              <a:t>F2 cont.</a:t>
            </a:r>
            <a:br>
              <a:rPr lang="en-US" altLang="en-US" sz="4000" b="1" dirty="0">
                <a:ea typeface="ＭＳ Ｐゴシック" panose="020B0600070205080204" pitchFamily="34" charset="-128"/>
              </a:rPr>
            </a:br>
            <a:r>
              <a:rPr lang="en-US" altLang="en-US" sz="4000" dirty="0">
                <a:ea typeface="ＭＳ Ｐゴシック" panose="020B0600070205080204" pitchFamily="34" charset="-128"/>
              </a:rPr>
              <a:t>anticipates the most obvious first move of the opponent with the puck. Read-react and attack quickly, there are no wrong decisions, your backside support has 3</a:t>
            </a:r>
            <a:r>
              <a:rPr lang="en-US" altLang="en-US" sz="4000" baseline="30000" dirty="0">
                <a:ea typeface="ＭＳ Ｐゴシック" panose="020B0600070205080204" pitchFamily="34" charset="-128"/>
              </a:rPr>
              <a:t>rd</a:t>
            </a:r>
            <a:r>
              <a:rPr lang="en-US" altLang="en-US" sz="4000" dirty="0">
                <a:ea typeface="ＭＳ Ｐゴシック" panose="020B0600070205080204" pitchFamily="34" charset="-128"/>
              </a:rPr>
              <a:t> and 4</a:t>
            </a:r>
            <a:r>
              <a:rPr lang="en-US" altLang="en-US" sz="4000" baseline="30000" dirty="0">
                <a:ea typeface="ＭＳ Ｐゴシック" panose="020B0600070205080204" pitchFamily="34" charset="-128"/>
              </a:rPr>
              <a:t>th</a:t>
            </a:r>
            <a:r>
              <a:rPr lang="en-US" altLang="en-US" sz="4000" dirty="0">
                <a:ea typeface="ＭＳ Ｐゴシック" panose="020B0600070205080204" pitchFamily="34" charset="-128"/>
              </a:rPr>
              <a:t> outlets.  Corral any loose pucks.  Win all 50/50 battles. </a:t>
            </a:r>
            <a:endParaRPr lang="en-US" altLang="en-US" sz="4000" dirty="0">
              <a:solidFill>
                <a:srgbClr val="C8022B"/>
              </a:solidFill>
              <a:latin typeface="Gotham HTF Medium" charset="0"/>
              <a:ea typeface="ＭＳ Ｐゴシック" panose="020B0600070205080204" pitchFamily="34" charset="-128"/>
            </a:endParaRPr>
          </a:p>
        </p:txBody>
      </p:sp>
      <p:pic>
        <p:nvPicPr>
          <p:cNvPr id="18435" name="Picture 3">
            <a:extLst>
              <a:ext uri="{FF2B5EF4-FFF2-40B4-BE49-F238E27FC236}">
                <a16:creationId xmlns:a16="http://schemas.microsoft.com/office/drawing/2014/main" id="{745BBFCC-AEAA-56A6-164A-051BE58E60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B714D984-446C-A263-C110-3A9E59140687}"/>
              </a:ext>
            </a:extLst>
          </p:cNvPr>
          <p:cNvSpPr>
            <a:spLocks noGrp="1"/>
          </p:cNvSpPr>
          <p:nvPr>
            <p:ph type="ctrTitle"/>
          </p:nvPr>
        </p:nvSpPr>
        <p:spPr>
          <a:xfrm>
            <a:off x="606425" y="1598613"/>
            <a:ext cx="7851775" cy="1773237"/>
          </a:xfrm>
        </p:spPr>
        <p:txBody>
          <a:bodyPr/>
          <a:lstStyle/>
          <a:p>
            <a:pPr eaLnBrk="1" hangingPunct="1"/>
            <a:br>
              <a:rPr lang="en-US" altLang="en-US" sz="3200" b="1">
                <a:ea typeface="ＭＳ Ｐゴシック" panose="020B0600070205080204" pitchFamily="34" charset="-128"/>
              </a:rPr>
            </a:br>
            <a:r>
              <a:rPr lang="en-US" altLang="en-US" sz="3200" b="1">
                <a:ea typeface="ＭＳ Ｐゴシック" panose="020B0600070205080204" pitchFamily="34" charset="-128"/>
              </a:rPr>
              <a:t>F3</a:t>
            </a:r>
            <a:r>
              <a:rPr lang="en-US" altLang="en-US" sz="3200">
                <a:ea typeface="ＭＳ Ｐゴシック" panose="020B0600070205080204" pitchFamily="34" charset="-128"/>
              </a:rPr>
              <a:t>, remains cognizant of his responsibilities as the "high" guy and his responsibility to be an offensive threat in the high slot. His duties rest on being support for the D during wall sit or weakside pinch, and establish immediate pressure in the middle on the other side of the ice once the puck is reversed behind the net. Also first shooter.</a:t>
            </a:r>
            <a:endParaRPr lang="en-US" altLang="en-US" sz="3200">
              <a:solidFill>
                <a:srgbClr val="C8022B"/>
              </a:solidFill>
              <a:latin typeface="Gotham HTF Medium" charset="0"/>
              <a:ea typeface="ＭＳ Ｐゴシック" panose="020B0600070205080204" pitchFamily="34" charset="-128"/>
            </a:endParaRPr>
          </a:p>
        </p:txBody>
      </p:sp>
      <p:pic>
        <p:nvPicPr>
          <p:cNvPr id="19459" name="Picture 3">
            <a:extLst>
              <a:ext uri="{FF2B5EF4-FFF2-40B4-BE49-F238E27FC236}">
                <a16:creationId xmlns:a16="http://schemas.microsoft.com/office/drawing/2014/main" id="{4539A765-BFAE-F610-5C9E-BC44204D71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C45F463E-109A-9240-F976-57A227346D5A}"/>
              </a:ext>
            </a:extLst>
          </p:cNvPr>
          <p:cNvSpPr>
            <a:spLocks noGrp="1"/>
          </p:cNvSpPr>
          <p:nvPr>
            <p:ph type="ctrTitle"/>
          </p:nvPr>
        </p:nvSpPr>
        <p:spPr>
          <a:xfrm>
            <a:off x="685800" y="1598613"/>
            <a:ext cx="7772400" cy="1101725"/>
          </a:xfrm>
        </p:spPr>
        <p:txBody>
          <a:bodyPr/>
          <a:lstStyle/>
          <a:p>
            <a:pPr eaLnBrk="1" hangingPunct="1"/>
            <a:br>
              <a:rPr lang="en-US" altLang="en-US" sz="3200" b="1">
                <a:ea typeface="ＭＳ Ｐゴシック" panose="020B0600070205080204" pitchFamily="34" charset="-128"/>
              </a:rPr>
            </a:br>
            <a:r>
              <a:rPr lang="en-US" altLang="en-US" sz="3200" b="1">
                <a:ea typeface="ＭＳ Ｐゴシック" panose="020B0600070205080204" pitchFamily="34" charset="-128"/>
              </a:rPr>
              <a:t>F3 </a:t>
            </a:r>
            <a:r>
              <a:rPr lang="en-US" altLang="en-US" sz="3200">
                <a:ea typeface="ＭＳ Ｐゴシック" panose="020B0600070205080204" pitchFamily="34" charset="-128"/>
              </a:rPr>
              <a:t>Once this pressure is established, F3, who is always above the slot, can either cut off the winger on the strong side with speed on the backcheck, or wall sitting defenseman can be stick on stick with the winger and be covered by F3 (like a hinge i.e. 2-3) . </a:t>
            </a:r>
            <a:endParaRPr lang="en-US" altLang="en-US" sz="3200">
              <a:solidFill>
                <a:srgbClr val="C8022B"/>
              </a:solidFill>
              <a:latin typeface="Gotham HTF Medium" charset="0"/>
              <a:ea typeface="ＭＳ Ｐゴシック" panose="020B0600070205080204" pitchFamily="34" charset="-128"/>
            </a:endParaRPr>
          </a:p>
        </p:txBody>
      </p:sp>
      <p:pic>
        <p:nvPicPr>
          <p:cNvPr id="20483" name="Picture 3">
            <a:extLst>
              <a:ext uri="{FF2B5EF4-FFF2-40B4-BE49-F238E27FC236}">
                <a16:creationId xmlns:a16="http://schemas.microsoft.com/office/drawing/2014/main" id="{BC3C8544-80C8-FB68-A098-129586FE6D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49497DD2-612A-E47B-A1F6-E388E608CE48}"/>
              </a:ext>
            </a:extLst>
          </p:cNvPr>
          <p:cNvSpPr>
            <a:spLocks noGrp="1"/>
          </p:cNvSpPr>
          <p:nvPr>
            <p:ph type="ctrTitle"/>
          </p:nvPr>
        </p:nvSpPr>
        <p:spPr>
          <a:xfrm>
            <a:off x="685800" y="1598613"/>
            <a:ext cx="7772400" cy="1101725"/>
          </a:xfrm>
        </p:spPr>
        <p:txBody>
          <a:bodyPr/>
          <a:lstStyle/>
          <a:p>
            <a:pPr eaLnBrk="1" hangingPunct="1"/>
            <a:br>
              <a:rPr lang="en-US" altLang="en-US" sz="3200" b="1">
                <a:ea typeface="ＭＳ Ｐゴシック" panose="020B0600070205080204" pitchFamily="34" charset="-128"/>
              </a:rPr>
            </a:br>
            <a:br>
              <a:rPr lang="en-US" altLang="en-US" sz="3200" b="1">
                <a:ea typeface="ＭＳ Ｐゴシック" panose="020B0600070205080204" pitchFamily="34" charset="-128"/>
              </a:rPr>
            </a:br>
            <a:br>
              <a:rPr lang="en-US" altLang="en-US" sz="3200" b="1">
                <a:ea typeface="ＭＳ Ｐゴシック" panose="020B0600070205080204" pitchFamily="34" charset="-128"/>
              </a:rPr>
            </a:br>
            <a:r>
              <a:rPr lang="en-US" altLang="en-US" sz="3200" b="1">
                <a:ea typeface="ＭＳ Ｐゴシック" panose="020B0600070205080204" pitchFamily="34" charset="-128"/>
              </a:rPr>
              <a:t>F3  </a:t>
            </a:r>
            <a:r>
              <a:rPr lang="en-US" altLang="en-US" sz="3200">
                <a:ea typeface="ＭＳ Ｐゴシック" panose="020B0600070205080204" pitchFamily="34" charset="-128"/>
              </a:rPr>
              <a:t>If we lose the zone</a:t>
            </a:r>
            <a:r>
              <a:rPr lang="en-US" altLang="en-US" sz="3200" b="1">
                <a:ea typeface="ＭＳ Ｐゴシック" panose="020B0600070205080204" pitchFamily="34" charset="-128"/>
              </a:rPr>
              <a:t>,</a:t>
            </a:r>
            <a:r>
              <a:rPr lang="en-US" altLang="en-US" sz="3200">
                <a:ea typeface="ＭＳ Ｐゴシック" panose="020B0600070205080204" pitchFamily="34" charset="-128"/>
              </a:rPr>
              <a:t> he's cutting off the winger, F3 is looking to funnel the winger into his defender so that the defender will have an opportunity to step up in the neutral zone. The key here is that all the parts are moving together and every player is moving with speed when they go to their positions.</a:t>
            </a:r>
            <a:br>
              <a:rPr lang="en-US" altLang="en-US" sz="3200">
                <a:ea typeface="ＭＳ Ｐゴシック" panose="020B0600070205080204" pitchFamily="34" charset="-128"/>
              </a:rPr>
            </a:br>
            <a:endParaRPr lang="en-US" altLang="en-US" sz="3200">
              <a:solidFill>
                <a:srgbClr val="C8022B"/>
              </a:solidFill>
              <a:latin typeface="Gotham HTF Medium" charset="0"/>
              <a:ea typeface="ＭＳ Ｐゴシック" panose="020B0600070205080204" pitchFamily="34" charset="-128"/>
            </a:endParaRPr>
          </a:p>
        </p:txBody>
      </p:sp>
      <p:pic>
        <p:nvPicPr>
          <p:cNvPr id="21507" name="Picture 3">
            <a:extLst>
              <a:ext uri="{FF2B5EF4-FFF2-40B4-BE49-F238E27FC236}">
                <a16:creationId xmlns:a16="http://schemas.microsoft.com/office/drawing/2014/main" id="{97887B31-A8DC-24EF-48B2-71FB0FB5CF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2530" name="Picture 3">
            <a:extLst>
              <a:ext uri="{FF2B5EF4-FFF2-40B4-BE49-F238E27FC236}">
                <a16:creationId xmlns:a16="http://schemas.microsoft.com/office/drawing/2014/main" id="{8190BA91-24CB-AF91-42BD-924B00FC99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2">
            <a:extLst>
              <a:ext uri="{FF2B5EF4-FFF2-40B4-BE49-F238E27FC236}">
                <a16:creationId xmlns:a16="http://schemas.microsoft.com/office/drawing/2014/main" id="{C62E76BA-AAE7-AEB6-FA1E-44B4FBD9D385}"/>
              </a:ext>
            </a:extLst>
          </p:cNvPr>
          <p:cNvSpPr>
            <a:spLocks noGrp="1"/>
          </p:cNvSpPr>
          <p:nvPr>
            <p:ph type="ctrTitle"/>
          </p:nvPr>
        </p:nvSpPr>
        <p:spPr>
          <a:xfrm>
            <a:off x="685800" y="1598613"/>
            <a:ext cx="7772400" cy="1101725"/>
          </a:xfrm>
        </p:spPr>
        <p:txBody>
          <a:bodyPr/>
          <a:lstStyle/>
          <a:p>
            <a:pPr eaLnBrk="1" hangingPunct="1"/>
            <a:r>
              <a:rPr lang="en-US" altLang="en-US">
                <a:ea typeface="ＭＳ Ｐゴシック" panose="020B0600070205080204" pitchFamily="34" charset="-128"/>
              </a:rPr>
              <a:t>System built on trust!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3554" name="Picture 3">
            <a:extLst>
              <a:ext uri="{FF2B5EF4-FFF2-40B4-BE49-F238E27FC236}">
                <a16:creationId xmlns:a16="http://schemas.microsoft.com/office/drawing/2014/main" id="{2B073140-8114-603E-7E35-5792E43CAB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2">
            <a:extLst>
              <a:ext uri="{FF2B5EF4-FFF2-40B4-BE49-F238E27FC236}">
                <a16:creationId xmlns:a16="http://schemas.microsoft.com/office/drawing/2014/main" id="{327AEB43-4DF4-776F-40E1-0CD42436B037}"/>
              </a:ext>
            </a:extLst>
          </p:cNvPr>
          <p:cNvSpPr>
            <a:spLocks noGrp="1"/>
          </p:cNvSpPr>
          <p:nvPr>
            <p:ph type="ctrTitle"/>
          </p:nvPr>
        </p:nvSpPr>
        <p:spPr>
          <a:xfrm>
            <a:off x="685800" y="1598613"/>
            <a:ext cx="7772400" cy="1101725"/>
          </a:xfrm>
        </p:spPr>
        <p:txBody>
          <a:bodyPr/>
          <a:lstStyle/>
          <a:p>
            <a:pPr eaLnBrk="1" hangingPunct="1"/>
            <a:br>
              <a:rPr lang="en-US" altLang="en-US" sz="3200">
                <a:ea typeface="ＭＳ Ｐゴシック" panose="020B0600070205080204" pitchFamily="34" charset="-128"/>
              </a:rPr>
            </a:br>
            <a:br>
              <a:rPr lang="en-US" altLang="en-US" sz="3200">
                <a:ea typeface="ＭＳ Ｐゴシック" panose="020B0600070205080204" pitchFamily="34" charset="-128"/>
              </a:rPr>
            </a:br>
            <a:br>
              <a:rPr lang="en-US" altLang="en-US" sz="3200">
                <a:ea typeface="ＭＳ Ｐゴシック" panose="020B0600070205080204" pitchFamily="34" charset="-128"/>
              </a:rPr>
            </a:br>
            <a:r>
              <a:rPr lang="en-US" altLang="en-US" sz="2800">
                <a:ea typeface="ＭＳ Ｐゴシック" panose="020B0600070205080204" pitchFamily="34" charset="-128"/>
              </a:rPr>
              <a:t>This system is based heavily on trust. Forwards are able to commit fully to pressure, and defensemen are able to commit fully to pinches because of what the system allows. The third man high and a system that has a built-in speed component (where player's legs are always moving) allow pressure, and its accompanying support comes fast and heavy.</a:t>
            </a:r>
            <a:br>
              <a:rPr lang="en-US" altLang="en-US" sz="2800">
                <a:ea typeface="ＭＳ Ｐゴシック" panose="020B0600070205080204" pitchFamily="34" charset="-128"/>
              </a:rPr>
            </a:br>
            <a:endParaRPr lang="en-US" altLang="en-US" sz="280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4578" name="Picture 3">
            <a:extLst>
              <a:ext uri="{FF2B5EF4-FFF2-40B4-BE49-F238E27FC236}">
                <a16:creationId xmlns:a16="http://schemas.microsoft.com/office/drawing/2014/main" id="{0CEAD1A2-56B7-D057-24A0-547C025992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itle 2">
            <a:extLst>
              <a:ext uri="{FF2B5EF4-FFF2-40B4-BE49-F238E27FC236}">
                <a16:creationId xmlns:a16="http://schemas.microsoft.com/office/drawing/2014/main" id="{540D302F-2F9A-0131-12B3-B5194D30C5A8}"/>
              </a:ext>
            </a:extLst>
          </p:cNvPr>
          <p:cNvSpPr>
            <a:spLocks noGrp="1"/>
          </p:cNvSpPr>
          <p:nvPr>
            <p:ph type="ctrTitle"/>
          </p:nvPr>
        </p:nvSpPr>
        <p:spPr>
          <a:xfrm>
            <a:off x="685800" y="1598613"/>
            <a:ext cx="7772400" cy="1101725"/>
          </a:xfrm>
        </p:spPr>
        <p:txBody>
          <a:bodyPr/>
          <a:lstStyle/>
          <a:p>
            <a:pPr eaLnBrk="1" hangingPunct="1"/>
            <a:br>
              <a:rPr lang="en-US" altLang="en-US" sz="3200">
                <a:ea typeface="ＭＳ Ｐゴシック" panose="020B0600070205080204" pitchFamily="34" charset="-128"/>
              </a:rPr>
            </a:br>
            <a:br>
              <a:rPr lang="en-US" altLang="en-US" sz="3200">
                <a:ea typeface="ＭＳ Ｐゴシック" panose="020B0600070205080204" pitchFamily="34" charset="-128"/>
              </a:rPr>
            </a:br>
            <a:br>
              <a:rPr lang="en-US" altLang="en-US" sz="3200">
                <a:ea typeface="ＭＳ Ｐゴシック" panose="020B0600070205080204" pitchFamily="34" charset="-128"/>
              </a:rPr>
            </a:br>
            <a:endParaRPr lang="en-US" altLang="en-US" sz="2800">
              <a:ea typeface="ＭＳ Ｐゴシック" panose="020B0600070205080204" pitchFamily="34" charset="-128"/>
            </a:endParaRPr>
          </a:p>
        </p:txBody>
      </p:sp>
      <p:pic>
        <p:nvPicPr>
          <p:cNvPr id="24580" name="Picture 4" descr="Macintosh SSD:Users:j_german:Desktop:Screen Shot 2019-06-10 at 3.32.54 PM.png">
            <a:extLst>
              <a:ext uri="{FF2B5EF4-FFF2-40B4-BE49-F238E27FC236}">
                <a16:creationId xmlns:a16="http://schemas.microsoft.com/office/drawing/2014/main" id="{238BE05F-C4A6-9E1A-60B8-6E7021EC2E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125" y="952500"/>
            <a:ext cx="7045325" cy="347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1">
            <a:extLst>
              <a:ext uri="{FF2B5EF4-FFF2-40B4-BE49-F238E27FC236}">
                <a16:creationId xmlns:a16="http://schemas.microsoft.com/office/drawing/2014/main" id="{0C17556B-6454-DE0A-CB19-AB359B336F47}"/>
              </a:ext>
            </a:extLst>
          </p:cNvPr>
          <p:cNvSpPr txBox="1">
            <a:spLocks noChangeArrowheads="1"/>
          </p:cNvSpPr>
          <p:nvPr/>
        </p:nvSpPr>
        <p:spPr bwMode="auto">
          <a:xfrm>
            <a:off x="3163888" y="4443413"/>
            <a:ext cx="260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t>Basic Forecheck Structure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602" name="Picture 3">
            <a:extLst>
              <a:ext uri="{FF2B5EF4-FFF2-40B4-BE49-F238E27FC236}">
                <a16:creationId xmlns:a16="http://schemas.microsoft.com/office/drawing/2014/main" id="{DD32A6AA-BFEB-A8E4-BC04-135F0A3E0B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2">
            <a:extLst>
              <a:ext uri="{FF2B5EF4-FFF2-40B4-BE49-F238E27FC236}">
                <a16:creationId xmlns:a16="http://schemas.microsoft.com/office/drawing/2014/main" id="{AFA33D54-6CF7-C195-6F44-1F30A0C40468}"/>
              </a:ext>
            </a:extLst>
          </p:cNvPr>
          <p:cNvSpPr>
            <a:spLocks noGrp="1"/>
          </p:cNvSpPr>
          <p:nvPr>
            <p:ph type="ctrTitle"/>
          </p:nvPr>
        </p:nvSpPr>
        <p:spPr>
          <a:xfrm>
            <a:off x="685800" y="1598613"/>
            <a:ext cx="7772400" cy="1101725"/>
          </a:xfrm>
        </p:spPr>
        <p:txBody>
          <a:bodyPr/>
          <a:lstStyle/>
          <a:p>
            <a:pPr eaLnBrk="1" hangingPunct="1"/>
            <a:br>
              <a:rPr lang="en-US" altLang="en-US" sz="3200">
                <a:ea typeface="ＭＳ Ｐゴシック" panose="020B0600070205080204" pitchFamily="34" charset="-128"/>
              </a:rPr>
            </a:br>
            <a:br>
              <a:rPr lang="en-US" altLang="en-US" sz="3200">
                <a:ea typeface="ＭＳ Ｐゴシック" panose="020B0600070205080204" pitchFamily="34" charset="-128"/>
              </a:rPr>
            </a:br>
            <a:br>
              <a:rPr lang="en-US" altLang="en-US" sz="3200">
                <a:ea typeface="ＭＳ Ｐゴシック" panose="020B0600070205080204" pitchFamily="34" charset="-128"/>
              </a:rPr>
            </a:br>
            <a:endParaRPr lang="en-US" altLang="en-US" sz="2800">
              <a:ea typeface="ＭＳ Ｐゴシック" panose="020B0600070205080204" pitchFamily="34" charset="-128"/>
            </a:endParaRPr>
          </a:p>
        </p:txBody>
      </p:sp>
      <p:pic>
        <p:nvPicPr>
          <p:cNvPr id="25604" name="Picture 4" descr="Macintosh SSD:Users:j_german:Downloads:picture (1).png">
            <a:extLst>
              <a:ext uri="{FF2B5EF4-FFF2-40B4-BE49-F238E27FC236}">
                <a16:creationId xmlns:a16="http://schemas.microsoft.com/office/drawing/2014/main" id="{586781E8-7D25-A43C-7455-334A7E9DB3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971550"/>
            <a:ext cx="77724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5">
            <a:extLst>
              <a:ext uri="{FF2B5EF4-FFF2-40B4-BE49-F238E27FC236}">
                <a16:creationId xmlns:a16="http://schemas.microsoft.com/office/drawing/2014/main" id="{5BFF7F83-888B-824B-09E8-FF81F087D984}"/>
              </a:ext>
            </a:extLst>
          </p:cNvPr>
          <p:cNvSpPr>
            <a:spLocks noChangeArrowheads="1"/>
          </p:cNvSpPr>
          <p:nvPr/>
        </p:nvSpPr>
        <p:spPr bwMode="auto">
          <a:xfrm>
            <a:off x="3413125" y="4557713"/>
            <a:ext cx="2435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t>Wheel Route-Passive F2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6626" name="Picture 3">
            <a:extLst>
              <a:ext uri="{FF2B5EF4-FFF2-40B4-BE49-F238E27FC236}">
                <a16:creationId xmlns:a16="http://schemas.microsoft.com/office/drawing/2014/main" id="{382E1378-9DC5-686A-ADB8-1F81E2C1FA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itle 2">
            <a:extLst>
              <a:ext uri="{FF2B5EF4-FFF2-40B4-BE49-F238E27FC236}">
                <a16:creationId xmlns:a16="http://schemas.microsoft.com/office/drawing/2014/main" id="{61A9919D-5E79-5749-DD21-BCAF353EA252}"/>
              </a:ext>
            </a:extLst>
          </p:cNvPr>
          <p:cNvSpPr>
            <a:spLocks noGrp="1"/>
          </p:cNvSpPr>
          <p:nvPr>
            <p:ph type="ctrTitle"/>
          </p:nvPr>
        </p:nvSpPr>
        <p:spPr>
          <a:xfrm>
            <a:off x="685800" y="1598613"/>
            <a:ext cx="7772400" cy="1101725"/>
          </a:xfrm>
        </p:spPr>
        <p:txBody>
          <a:bodyPr/>
          <a:lstStyle/>
          <a:p>
            <a:pPr eaLnBrk="1" hangingPunct="1"/>
            <a:br>
              <a:rPr lang="en-US" altLang="en-US" sz="3200">
                <a:ea typeface="ＭＳ Ｐゴシック" panose="020B0600070205080204" pitchFamily="34" charset="-128"/>
              </a:rPr>
            </a:br>
            <a:br>
              <a:rPr lang="en-US" altLang="en-US" sz="3200">
                <a:ea typeface="ＭＳ Ｐゴシック" panose="020B0600070205080204" pitchFamily="34" charset="-128"/>
              </a:rPr>
            </a:br>
            <a:br>
              <a:rPr lang="en-US" altLang="en-US" sz="3200">
                <a:ea typeface="ＭＳ Ｐゴシック" panose="020B0600070205080204" pitchFamily="34" charset="-128"/>
              </a:rPr>
            </a:br>
            <a:endParaRPr lang="en-US" altLang="en-US" sz="2800">
              <a:ea typeface="ＭＳ Ｐゴシック" panose="020B0600070205080204" pitchFamily="34" charset="-128"/>
            </a:endParaRPr>
          </a:p>
        </p:txBody>
      </p:sp>
      <p:sp>
        <p:nvSpPr>
          <p:cNvPr id="26628" name="Rectangle 1">
            <a:extLst>
              <a:ext uri="{FF2B5EF4-FFF2-40B4-BE49-F238E27FC236}">
                <a16:creationId xmlns:a16="http://schemas.microsoft.com/office/drawing/2014/main" id="{3C9879F4-0225-0015-2C42-3D16FA690981}"/>
              </a:ext>
            </a:extLst>
          </p:cNvPr>
          <p:cNvSpPr>
            <a:spLocks noChangeArrowheads="1"/>
          </p:cNvSpPr>
          <p:nvPr/>
        </p:nvSpPr>
        <p:spPr bwMode="auto">
          <a:xfrm>
            <a:off x="2078038" y="2346325"/>
            <a:ext cx="5919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4000" b="1"/>
              <a:t>Forecheck from possession</a:t>
            </a:r>
            <a:endParaRPr lang="en-US" altLang="en-US" sz="4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7650" name="Picture 3">
            <a:extLst>
              <a:ext uri="{FF2B5EF4-FFF2-40B4-BE49-F238E27FC236}">
                <a16:creationId xmlns:a16="http://schemas.microsoft.com/office/drawing/2014/main" id="{641090FF-5253-48F8-33DF-7E7F0B9ADC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itle 2">
            <a:extLst>
              <a:ext uri="{FF2B5EF4-FFF2-40B4-BE49-F238E27FC236}">
                <a16:creationId xmlns:a16="http://schemas.microsoft.com/office/drawing/2014/main" id="{EA8DAD06-C8A0-958D-9A7C-5B8BFB2E552A}"/>
              </a:ext>
            </a:extLst>
          </p:cNvPr>
          <p:cNvSpPr>
            <a:spLocks noGrp="1"/>
          </p:cNvSpPr>
          <p:nvPr>
            <p:ph type="ctrTitle"/>
          </p:nvPr>
        </p:nvSpPr>
        <p:spPr>
          <a:xfrm>
            <a:off x="685800" y="1598613"/>
            <a:ext cx="7772400" cy="1101725"/>
          </a:xfrm>
        </p:spPr>
        <p:txBody>
          <a:bodyPr/>
          <a:lstStyle/>
          <a:p>
            <a:pPr eaLnBrk="1" hangingPunct="1"/>
            <a:br>
              <a:rPr lang="en-US" altLang="en-US" sz="3200">
                <a:ea typeface="ＭＳ Ｐゴシック" panose="020B0600070205080204" pitchFamily="34" charset="-128"/>
              </a:rPr>
            </a:br>
            <a:br>
              <a:rPr lang="en-US" altLang="en-US" sz="3200">
                <a:ea typeface="ＭＳ Ｐゴシック" panose="020B0600070205080204" pitchFamily="34" charset="-128"/>
              </a:rPr>
            </a:br>
            <a:br>
              <a:rPr lang="en-US" altLang="en-US" sz="3200">
                <a:ea typeface="ＭＳ Ｐゴシック" panose="020B0600070205080204" pitchFamily="34" charset="-128"/>
              </a:rPr>
            </a:br>
            <a:endParaRPr lang="en-US" altLang="en-US" sz="2800">
              <a:ea typeface="ＭＳ Ｐゴシック" panose="020B0600070205080204" pitchFamily="34" charset="-128"/>
            </a:endParaRPr>
          </a:p>
        </p:txBody>
      </p:sp>
      <p:sp>
        <p:nvSpPr>
          <p:cNvPr id="27652" name="Rectangle 5">
            <a:extLst>
              <a:ext uri="{FF2B5EF4-FFF2-40B4-BE49-F238E27FC236}">
                <a16:creationId xmlns:a16="http://schemas.microsoft.com/office/drawing/2014/main" id="{372F9BE8-7B84-987D-EF0A-EDC2786AD441}"/>
              </a:ext>
            </a:extLst>
          </p:cNvPr>
          <p:cNvSpPr>
            <a:spLocks noChangeArrowheads="1"/>
          </p:cNvSpPr>
          <p:nvPr/>
        </p:nvSpPr>
        <p:spPr bwMode="auto">
          <a:xfrm>
            <a:off x="606425" y="873125"/>
            <a:ext cx="7851775" cy="35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Tx/>
              <a:buNone/>
            </a:pPr>
            <a:r>
              <a:rPr lang="en-US" altLang="en-US" sz="3200" b="1"/>
              <a:t>Forwards</a:t>
            </a:r>
            <a:r>
              <a:rPr lang="en-US" altLang="en-US" sz="3200"/>
              <a:t> </a:t>
            </a:r>
          </a:p>
          <a:p>
            <a:pPr lvl="1" eaLnBrk="1" hangingPunct="1">
              <a:spcBef>
                <a:spcPct val="0"/>
              </a:spcBef>
              <a:buFontTx/>
              <a:buNone/>
            </a:pPr>
            <a:r>
              <a:rPr lang="en-US" altLang="en-US" sz="3200"/>
              <a:t>Chip in when out numbered or we are changing-</a:t>
            </a:r>
            <a:r>
              <a:rPr lang="en-US" altLang="en-US" sz="3200" u="sng"/>
              <a:t>ALWAYS CHIP STRONG SIDE</a:t>
            </a:r>
            <a:endParaRPr lang="en-US" altLang="en-US" sz="3200"/>
          </a:p>
          <a:p>
            <a:pPr lvl="1" eaLnBrk="1" hangingPunct="1">
              <a:spcBef>
                <a:spcPct val="0"/>
              </a:spcBef>
              <a:buFontTx/>
              <a:buNone/>
            </a:pPr>
            <a:r>
              <a:rPr lang="en-US" altLang="en-US" sz="3200"/>
              <a:t>Same Side chip, two on puck (but not like a 2-1-2..be careful here).</a:t>
            </a:r>
          </a:p>
          <a:p>
            <a:pPr lvl="2" eaLnBrk="1" hangingPunct="1">
              <a:spcBef>
                <a:spcPct val="0"/>
              </a:spcBef>
              <a:buFontTx/>
              <a:buNone/>
            </a:pPr>
            <a:r>
              <a:rPr lang="en-US" altLang="en-US" sz="3200"/>
              <a:t>Forwards hunt their own puck.  Don’t chip and watch!!!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8FA652A6-1B01-A138-C98E-C5BAE6269E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5">
            <a:extLst>
              <a:ext uri="{FF2B5EF4-FFF2-40B4-BE49-F238E27FC236}">
                <a16:creationId xmlns:a16="http://schemas.microsoft.com/office/drawing/2014/main" id="{802F5312-61DB-CF19-1B9D-DFAD2EDD468E}"/>
              </a:ext>
            </a:extLst>
          </p:cNvPr>
          <p:cNvSpPr>
            <a:spLocks noChangeArrowheads="1"/>
          </p:cNvSpPr>
          <p:nvPr/>
        </p:nvSpPr>
        <p:spPr bwMode="auto">
          <a:xfrm>
            <a:off x="606425" y="722313"/>
            <a:ext cx="78517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sz="3200"/>
              <a:t>Sticks Take away next pass</a:t>
            </a:r>
          </a:p>
          <a:p>
            <a:pPr lvl="1" eaLnBrk="1" hangingPunct="1">
              <a:spcBef>
                <a:spcPct val="0"/>
              </a:spcBef>
              <a:buFont typeface="Arial" panose="020B0604020202020204" pitchFamily="34" charset="0"/>
              <a:buChar char="•"/>
            </a:pPr>
            <a:r>
              <a:rPr lang="en-US" altLang="en-US" sz="3200"/>
              <a:t>F1 Pursuit to create separation</a:t>
            </a:r>
          </a:p>
          <a:p>
            <a:pPr lvl="1" eaLnBrk="1" hangingPunct="1">
              <a:spcBef>
                <a:spcPct val="0"/>
              </a:spcBef>
              <a:buFont typeface="Arial" panose="020B0604020202020204" pitchFamily="34" charset="0"/>
              <a:buChar char="•"/>
            </a:pPr>
            <a:r>
              <a:rPr lang="en-US" altLang="en-US" sz="3200" b="1"/>
              <a:t>If they wheel</a:t>
            </a:r>
            <a:r>
              <a:rPr lang="en-US" altLang="en-US" sz="3200"/>
              <a:t>, When the puck gets to the trapezoid, only one forward (F1) chases. The other (F2) plays passive.  </a:t>
            </a:r>
            <a:r>
              <a:rPr lang="en-US" altLang="en-US" sz="2400"/>
              <a:t>This is the only time we play passive is on a D wheel.  F2 cut’s off their route so that one pass doesn’t beat two players.  </a:t>
            </a:r>
          </a:p>
          <a:p>
            <a:pPr lvl="1" eaLnBrk="1" hangingPunct="1">
              <a:spcBef>
                <a:spcPct val="0"/>
              </a:spcBef>
              <a:buFont typeface="Arial" panose="020B0604020202020204" pitchFamily="34" charset="0"/>
              <a:buChar char="•"/>
            </a:pPr>
            <a:r>
              <a:rPr lang="en-US" altLang="en-US" sz="3200"/>
              <a:t>Stick on puck.</a:t>
            </a:r>
          </a:p>
          <a:p>
            <a:pPr lvl="1" eaLnBrk="1" hangingPunct="1">
              <a:spcBef>
                <a:spcPct val="0"/>
              </a:spcBef>
              <a:buFontTx/>
              <a:buNone/>
            </a:pPr>
            <a:endParaRPr lang="en-US" altLang="en-US" sz="3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9698" name="Picture 3">
            <a:extLst>
              <a:ext uri="{FF2B5EF4-FFF2-40B4-BE49-F238E27FC236}">
                <a16:creationId xmlns:a16="http://schemas.microsoft.com/office/drawing/2014/main" id="{5E727CEC-201C-ACA9-65DA-6BF4CF2D8D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5">
            <a:extLst>
              <a:ext uri="{FF2B5EF4-FFF2-40B4-BE49-F238E27FC236}">
                <a16:creationId xmlns:a16="http://schemas.microsoft.com/office/drawing/2014/main" id="{68A1EC6C-1D5F-5EAB-A480-8454C6053888}"/>
              </a:ext>
            </a:extLst>
          </p:cNvPr>
          <p:cNvSpPr>
            <a:spLocks noChangeArrowheads="1"/>
          </p:cNvSpPr>
          <p:nvPr/>
        </p:nvSpPr>
        <p:spPr bwMode="auto">
          <a:xfrm>
            <a:off x="606425" y="722313"/>
            <a:ext cx="7851775"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1028700" indent="-5715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sz="3600"/>
              <a:t>Pressure D to D pass, F3 Takes away the middle pass</a:t>
            </a:r>
          </a:p>
          <a:p>
            <a:pPr lvl="1" eaLnBrk="1" hangingPunct="1">
              <a:spcBef>
                <a:spcPct val="0"/>
              </a:spcBef>
              <a:buFont typeface="Arial" panose="020B0604020202020204" pitchFamily="34" charset="0"/>
              <a:buChar char="•"/>
            </a:pPr>
            <a:r>
              <a:rPr lang="en-US" altLang="en-US" sz="3600"/>
              <a:t>Pressure and anticipate next obvious outlet.  Especially F3 and Pinching D.</a:t>
            </a:r>
          </a:p>
          <a:p>
            <a:pPr lvl="1" eaLnBrk="1" hangingPunct="1">
              <a:spcBef>
                <a:spcPct val="0"/>
              </a:spcBef>
              <a:buFont typeface="Arial" panose="020B0604020202020204" pitchFamily="34" charset="0"/>
              <a:buChar char="•"/>
            </a:pPr>
            <a:r>
              <a:rPr lang="en-US" altLang="en-US" sz="3600"/>
              <a:t>Stick in the next lane!!!</a:t>
            </a:r>
          </a:p>
          <a:p>
            <a:pPr eaLnBrk="1" hangingPunct="1">
              <a:spcBef>
                <a:spcPct val="0"/>
              </a:spcBef>
              <a:buFontTx/>
              <a:buNone/>
            </a:pPr>
            <a:r>
              <a:rPr lang="en-US" altLang="en-US" sz="3600" b="1"/>
              <a:t> </a:t>
            </a:r>
            <a:endParaRPr lang="en-US" altLang="en-US" sz="3600"/>
          </a:p>
          <a:p>
            <a:pPr lvl="1" eaLnBrk="1" hangingPunct="1">
              <a:spcBef>
                <a:spcPct val="0"/>
              </a:spcBef>
              <a:buFontTx/>
              <a:buNone/>
            </a:pPr>
            <a:endParaRPr lang="en-US" altLang="en-US" sz="3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0722" name="Picture 3">
            <a:extLst>
              <a:ext uri="{FF2B5EF4-FFF2-40B4-BE49-F238E27FC236}">
                <a16:creationId xmlns:a16="http://schemas.microsoft.com/office/drawing/2014/main" id="{04EBA529-CAFD-ECD6-674D-97204E650A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5">
            <a:extLst>
              <a:ext uri="{FF2B5EF4-FFF2-40B4-BE49-F238E27FC236}">
                <a16:creationId xmlns:a16="http://schemas.microsoft.com/office/drawing/2014/main" id="{1CAE7631-8E7A-2EAD-E901-7519CB078106}"/>
              </a:ext>
            </a:extLst>
          </p:cNvPr>
          <p:cNvSpPr>
            <a:spLocks noChangeArrowheads="1"/>
          </p:cNvSpPr>
          <p:nvPr/>
        </p:nvSpPr>
        <p:spPr bwMode="auto">
          <a:xfrm>
            <a:off x="158750" y="758825"/>
            <a:ext cx="829945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sz="3200" b="1"/>
              <a:t>Defense</a:t>
            </a:r>
            <a:endParaRPr lang="en-US" altLang="en-US" sz="3200"/>
          </a:p>
          <a:p>
            <a:pPr lvl="1" eaLnBrk="1" hangingPunct="1">
              <a:spcBef>
                <a:spcPct val="0"/>
              </a:spcBef>
              <a:buFont typeface="Arial" panose="020B0604020202020204" pitchFamily="34" charset="0"/>
              <a:buChar char="•"/>
            </a:pPr>
            <a:r>
              <a:rPr lang="en-US" altLang="en-US"/>
              <a:t>Strongside Pinch (take 2</a:t>
            </a:r>
            <a:r>
              <a:rPr lang="en-US" altLang="en-US" baseline="30000"/>
              <a:t>nd</a:t>
            </a:r>
            <a:r>
              <a:rPr lang="en-US" altLang="en-US"/>
              <a:t> pass) on boards (Either side pinch on D to D or Reverse)</a:t>
            </a:r>
          </a:p>
          <a:p>
            <a:pPr lvl="1" eaLnBrk="1" hangingPunct="1">
              <a:spcBef>
                <a:spcPct val="0"/>
              </a:spcBef>
              <a:buFont typeface="Arial" panose="020B0604020202020204" pitchFamily="34" charset="0"/>
              <a:buChar char="•"/>
            </a:pPr>
            <a:r>
              <a:rPr lang="en-US" altLang="en-US"/>
              <a:t>Pinch the puck not the man</a:t>
            </a:r>
          </a:p>
          <a:p>
            <a:pPr lvl="1" eaLnBrk="1" hangingPunct="1">
              <a:spcBef>
                <a:spcPct val="0"/>
              </a:spcBef>
              <a:buFont typeface="Arial" panose="020B0604020202020204" pitchFamily="34" charset="0"/>
              <a:buChar char="•"/>
            </a:pPr>
            <a:r>
              <a:rPr lang="en-US" altLang="en-US"/>
              <a:t>Strong puck side gap. Puck side D stay up tight</a:t>
            </a:r>
          </a:p>
          <a:p>
            <a:pPr lvl="1" eaLnBrk="1" hangingPunct="1">
              <a:spcBef>
                <a:spcPct val="0"/>
              </a:spcBef>
              <a:buFont typeface="Arial" panose="020B0604020202020204" pitchFamily="34" charset="0"/>
              <a:buChar char="•"/>
            </a:pPr>
            <a:r>
              <a:rPr lang="en-US" altLang="en-US"/>
              <a:t>Punch the puck back down</a:t>
            </a:r>
          </a:p>
          <a:p>
            <a:pPr lvl="1" eaLnBrk="1" hangingPunct="1">
              <a:spcBef>
                <a:spcPct val="0"/>
              </a:spcBef>
              <a:buFont typeface="Arial" panose="020B0604020202020204" pitchFamily="34" charset="0"/>
              <a:buChar char="•"/>
            </a:pPr>
            <a:r>
              <a:rPr lang="en-US" altLang="en-US"/>
              <a:t>If we lose the blue line, Defensive Dump back in </a:t>
            </a:r>
            <a:r>
              <a:rPr lang="en-US" altLang="en-US" u="sng"/>
              <a:t>Always to</a:t>
            </a:r>
            <a:r>
              <a:rPr lang="en-US" altLang="en-US"/>
              <a:t> WEAK SIDE</a:t>
            </a:r>
          </a:p>
          <a:p>
            <a:pPr eaLnBrk="1" hangingPunct="1">
              <a:spcBef>
                <a:spcPct val="0"/>
              </a:spcBef>
            </a:pPr>
            <a:endParaRPr lang="en-US" altLang="en-US" sz="36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1746" name="Picture 3">
            <a:extLst>
              <a:ext uri="{FF2B5EF4-FFF2-40B4-BE49-F238E27FC236}">
                <a16:creationId xmlns:a16="http://schemas.microsoft.com/office/drawing/2014/main" id="{D9A7F49D-8667-9814-1EC9-85D4AEC50D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5">
            <a:extLst>
              <a:ext uri="{FF2B5EF4-FFF2-40B4-BE49-F238E27FC236}">
                <a16:creationId xmlns:a16="http://schemas.microsoft.com/office/drawing/2014/main" id="{1FCD09A0-F060-B56C-3008-C65A726E2C2C}"/>
              </a:ext>
            </a:extLst>
          </p:cNvPr>
          <p:cNvSpPr>
            <a:spLocks noChangeArrowheads="1"/>
          </p:cNvSpPr>
          <p:nvPr/>
        </p:nvSpPr>
        <p:spPr bwMode="auto">
          <a:xfrm>
            <a:off x="1270000" y="2068513"/>
            <a:ext cx="66087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4000" b="1"/>
              <a:t>Neutral Zone Forecheck..</a:t>
            </a:r>
            <a:endParaRPr lang="en-US" altLang="en-US" sz="4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2770" name="Picture 3">
            <a:extLst>
              <a:ext uri="{FF2B5EF4-FFF2-40B4-BE49-F238E27FC236}">
                <a16:creationId xmlns:a16="http://schemas.microsoft.com/office/drawing/2014/main" id="{29CA6D6C-FFF7-122C-411F-1BFACD902A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1">
            <a:extLst>
              <a:ext uri="{FF2B5EF4-FFF2-40B4-BE49-F238E27FC236}">
                <a16:creationId xmlns:a16="http://schemas.microsoft.com/office/drawing/2014/main" id="{51F2B31D-7D7B-B75C-547B-0C552C22DE07}"/>
              </a:ext>
            </a:extLst>
          </p:cNvPr>
          <p:cNvSpPr>
            <a:spLocks noChangeArrowheads="1"/>
          </p:cNvSpPr>
          <p:nvPr/>
        </p:nvSpPr>
        <p:spPr bwMode="auto">
          <a:xfrm>
            <a:off x="0" y="722313"/>
            <a:ext cx="8990013"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a:t>1-2-2 NZ All five guys working as one.</a:t>
            </a:r>
          </a:p>
          <a:p>
            <a:pPr lvl="1" eaLnBrk="1" hangingPunct="1">
              <a:spcBef>
                <a:spcPct val="0"/>
              </a:spcBef>
              <a:buFont typeface="Arial" panose="020B0604020202020204" pitchFamily="34" charset="0"/>
              <a:buChar char="•"/>
            </a:pPr>
            <a:r>
              <a:rPr lang="en-US" altLang="en-US"/>
              <a:t>Establish after we chip out from our D-zone</a:t>
            </a:r>
          </a:p>
          <a:p>
            <a:pPr lvl="2" eaLnBrk="1" hangingPunct="1">
              <a:spcBef>
                <a:spcPct val="0"/>
              </a:spcBef>
            </a:pPr>
            <a:r>
              <a:rPr lang="en-US" altLang="en-US" sz="2800"/>
              <a:t>F1 hard on Defense/stop opponent from setting up a counter</a:t>
            </a:r>
          </a:p>
          <a:p>
            <a:pPr lvl="2" eaLnBrk="1" hangingPunct="1">
              <a:spcBef>
                <a:spcPct val="0"/>
              </a:spcBef>
            </a:pPr>
            <a:r>
              <a:rPr lang="en-US" altLang="en-US" sz="2800"/>
              <a:t>Pressure D to D hard</a:t>
            </a:r>
          </a:p>
          <a:p>
            <a:pPr lvl="2" eaLnBrk="1" hangingPunct="1">
              <a:spcBef>
                <a:spcPct val="0"/>
              </a:spcBef>
            </a:pPr>
            <a:r>
              <a:rPr lang="en-US" altLang="en-US" sz="2800"/>
              <a:t>All 5 players up and into NZ fast</a:t>
            </a:r>
          </a:p>
          <a:p>
            <a:pPr eaLnBrk="1" hangingPunct="1">
              <a:spcBef>
                <a:spcPct val="0"/>
              </a:spcBef>
            </a:pPr>
            <a:r>
              <a:rPr lang="en-US" altLang="en-US" sz="2800"/>
              <a:t>Lock guy is determined by whomever is in the middle when the first D to D pass is made.  Once the lock is established, that player maintains middle lock.  Force a dump in!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3794" name="Picture 3">
            <a:extLst>
              <a:ext uri="{FF2B5EF4-FFF2-40B4-BE49-F238E27FC236}">
                <a16:creationId xmlns:a16="http://schemas.microsoft.com/office/drawing/2014/main" id="{08E0BD0D-F745-55BD-E890-25529FE139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angle 2">
            <a:extLst>
              <a:ext uri="{FF2B5EF4-FFF2-40B4-BE49-F238E27FC236}">
                <a16:creationId xmlns:a16="http://schemas.microsoft.com/office/drawing/2014/main" id="{987171ED-4B97-04EE-E2BF-80DBC9CCB60F}"/>
              </a:ext>
            </a:extLst>
          </p:cNvPr>
          <p:cNvSpPr>
            <a:spLocks noChangeArrowheads="1"/>
          </p:cNvSpPr>
          <p:nvPr/>
        </p:nvSpPr>
        <p:spPr bwMode="auto">
          <a:xfrm>
            <a:off x="2703513" y="2033588"/>
            <a:ext cx="41608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4000" b="1"/>
              <a:t>DZONE Philosophy</a:t>
            </a:r>
            <a:endParaRPr lang="en-US" altLang="en-US" sz="4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4818" name="Picture 3">
            <a:extLst>
              <a:ext uri="{FF2B5EF4-FFF2-40B4-BE49-F238E27FC236}">
                <a16:creationId xmlns:a16="http://schemas.microsoft.com/office/drawing/2014/main" id="{983E188B-C179-0B39-A9E1-1FA86A2EAD8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1">
            <a:extLst>
              <a:ext uri="{FF2B5EF4-FFF2-40B4-BE49-F238E27FC236}">
                <a16:creationId xmlns:a16="http://schemas.microsoft.com/office/drawing/2014/main" id="{42E61F91-DCF2-29B5-5663-66C56A4F6947}"/>
              </a:ext>
            </a:extLst>
          </p:cNvPr>
          <p:cNvSpPr>
            <a:spLocks noChangeArrowheads="1"/>
          </p:cNvSpPr>
          <p:nvPr/>
        </p:nvSpPr>
        <p:spPr bwMode="auto">
          <a:xfrm>
            <a:off x="238125" y="901700"/>
            <a:ext cx="8672513"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sz="3200"/>
              <a:t>Let 1 on 1 happen/if it’s not your guy, get away from the one on one and pick someone up </a:t>
            </a:r>
          </a:p>
          <a:p>
            <a:pPr lvl="1" eaLnBrk="1" hangingPunct="1">
              <a:spcBef>
                <a:spcPct val="0"/>
              </a:spcBef>
              <a:buFont typeface="Arial" panose="020B0604020202020204" pitchFamily="34" charset="0"/>
              <a:buChar char="•"/>
            </a:pPr>
            <a:r>
              <a:rPr lang="en-US" altLang="en-US" sz="3200"/>
              <a:t>Cut off top and bottom when puck is on the boards. Puck cannot go up the boards to the point man/Puck cannot reverse.  NEVER.</a:t>
            </a:r>
          </a:p>
          <a:p>
            <a:pPr lvl="1" eaLnBrk="1" hangingPunct="1">
              <a:spcBef>
                <a:spcPct val="0"/>
              </a:spcBef>
              <a:buFont typeface="Arial" panose="020B0604020202020204" pitchFamily="34" charset="0"/>
              <a:buChar char="•"/>
            </a:pPr>
            <a:r>
              <a:rPr lang="en-US" altLang="en-US" sz="3200"/>
              <a:t>Winger and center switches if winger is 1</a:t>
            </a:r>
            <a:r>
              <a:rPr lang="en-US" altLang="en-US" sz="3200" baseline="30000"/>
              <a:t>st</a:t>
            </a:r>
            <a:r>
              <a:rPr lang="en-US" altLang="en-US" sz="3200"/>
              <a:t> back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5842" name="Picture 3">
            <a:extLst>
              <a:ext uri="{FF2B5EF4-FFF2-40B4-BE49-F238E27FC236}">
                <a16:creationId xmlns:a16="http://schemas.microsoft.com/office/drawing/2014/main" id="{33BE7C58-6470-344E-BA32-413A6B55CC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1">
            <a:extLst>
              <a:ext uri="{FF2B5EF4-FFF2-40B4-BE49-F238E27FC236}">
                <a16:creationId xmlns:a16="http://schemas.microsoft.com/office/drawing/2014/main" id="{5E710B00-03A6-C1AD-BCB6-41C8FE67EE73}"/>
              </a:ext>
            </a:extLst>
          </p:cNvPr>
          <p:cNvSpPr>
            <a:spLocks noChangeArrowheads="1"/>
          </p:cNvSpPr>
          <p:nvPr/>
        </p:nvSpPr>
        <p:spPr bwMode="auto">
          <a:xfrm>
            <a:off x="238125" y="619125"/>
            <a:ext cx="867251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sz="3200"/>
              <a:t>Defense, box out if you have position on opponent and front pucks if opponent has position on you.  Don’t turn your back to the puck!!!</a:t>
            </a:r>
          </a:p>
          <a:p>
            <a:pPr lvl="1" eaLnBrk="1" hangingPunct="1">
              <a:spcBef>
                <a:spcPct val="0"/>
              </a:spcBef>
              <a:buFont typeface="Arial" panose="020B0604020202020204" pitchFamily="34" charset="0"/>
              <a:buChar char="•"/>
            </a:pPr>
            <a:r>
              <a:rPr lang="en-US" altLang="en-US" sz="3200"/>
              <a:t>When puck goes to the top, play man on man = 5 one on ones</a:t>
            </a:r>
          </a:p>
          <a:p>
            <a:pPr lvl="1" eaLnBrk="1" hangingPunct="1">
              <a:spcBef>
                <a:spcPct val="0"/>
              </a:spcBef>
              <a:buFont typeface="Arial" panose="020B0604020202020204" pitchFamily="34" charset="0"/>
              <a:buChar char="•"/>
            </a:pPr>
            <a:r>
              <a:rPr lang="en-US" altLang="en-US" sz="3200"/>
              <a:t>Always exit through middle of the ice. No pucks on boards to chip and chase unless desperate.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6866" name="Picture 3">
            <a:extLst>
              <a:ext uri="{FF2B5EF4-FFF2-40B4-BE49-F238E27FC236}">
                <a16:creationId xmlns:a16="http://schemas.microsoft.com/office/drawing/2014/main" id="{D48D7E66-A450-2FFE-458B-6276499B07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Rectangle 1">
            <a:extLst>
              <a:ext uri="{FF2B5EF4-FFF2-40B4-BE49-F238E27FC236}">
                <a16:creationId xmlns:a16="http://schemas.microsoft.com/office/drawing/2014/main" id="{49C70FD7-6DDB-F401-8661-FD5EC42858E4}"/>
              </a:ext>
            </a:extLst>
          </p:cNvPr>
          <p:cNvSpPr>
            <a:spLocks noChangeArrowheads="1"/>
          </p:cNvSpPr>
          <p:nvPr/>
        </p:nvSpPr>
        <p:spPr bwMode="auto">
          <a:xfrm>
            <a:off x="2470150" y="1944688"/>
            <a:ext cx="4465638"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sz="4400" b="1"/>
              <a:t>Dzone Exits</a:t>
            </a:r>
            <a:endParaRPr lang="en-US" altLang="en-US" sz="4400"/>
          </a:p>
          <a:p>
            <a:pPr lvl="1" eaLnBrk="1" hangingPunct="1">
              <a:spcBef>
                <a:spcPct val="0"/>
              </a:spcBef>
              <a:buFont typeface="Arial" panose="020B0604020202020204" pitchFamily="34" charset="0"/>
              <a:buChar char="•"/>
            </a:pPr>
            <a:endParaRPr lang="en-US" altLang="en-US" sz="32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7890" name="Picture 3">
            <a:extLst>
              <a:ext uri="{FF2B5EF4-FFF2-40B4-BE49-F238E27FC236}">
                <a16:creationId xmlns:a16="http://schemas.microsoft.com/office/drawing/2014/main" id="{CE2BF361-546F-CA83-5ACE-EB8D9FA80F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1">
            <a:extLst>
              <a:ext uri="{FF2B5EF4-FFF2-40B4-BE49-F238E27FC236}">
                <a16:creationId xmlns:a16="http://schemas.microsoft.com/office/drawing/2014/main" id="{19AFB17C-DC2F-2340-CA16-BA7948401364}"/>
              </a:ext>
            </a:extLst>
          </p:cNvPr>
          <p:cNvSpPr>
            <a:spLocks noChangeArrowheads="1"/>
          </p:cNvSpPr>
          <p:nvPr/>
        </p:nvSpPr>
        <p:spPr bwMode="auto">
          <a:xfrm>
            <a:off x="606425" y="912813"/>
            <a:ext cx="8026400"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4000"/>
              <a:t>Defense - Low Support System. Wings will drop below hash marks when puck is below the goal line with possession and “swarm” to protect D when possession is won.</a:t>
            </a:r>
          </a:p>
          <a:p>
            <a:pPr lvl="1" eaLnBrk="1" hangingPunct="1">
              <a:spcBef>
                <a:spcPct val="0"/>
              </a:spcBef>
              <a:buFont typeface="Arial" panose="020B0604020202020204" pitchFamily="34" charset="0"/>
              <a:buChar char="•"/>
            </a:pPr>
            <a:endParaRPr lang="en-US" altLang="en-US" sz="3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8914" name="Picture 3">
            <a:extLst>
              <a:ext uri="{FF2B5EF4-FFF2-40B4-BE49-F238E27FC236}">
                <a16:creationId xmlns:a16="http://schemas.microsoft.com/office/drawing/2014/main" id="{5EE737BB-9615-A128-DB84-8068F1CEFA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4" descr="Macintosh SSD:Users:j_german:Downloads:picture (2).png">
            <a:extLst>
              <a:ext uri="{FF2B5EF4-FFF2-40B4-BE49-F238E27FC236}">
                <a16:creationId xmlns:a16="http://schemas.microsoft.com/office/drawing/2014/main" id="{DA024806-A715-71DC-4BFC-2A564725C0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425" y="892175"/>
            <a:ext cx="8205788" cy="337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9938" name="Picture 3">
            <a:extLst>
              <a:ext uri="{FF2B5EF4-FFF2-40B4-BE49-F238E27FC236}">
                <a16:creationId xmlns:a16="http://schemas.microsoft.com/office/drawing/2014/main" id="{0DC9A9F3-C2C4-2F5A-AE7C-F0D3E94BC8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850C7C27-2C4E-A3AD-FCF0-A9C2107AA5D5}"/>
              </a:ext>
            </a:extLst>
          </p:cNvPr>
          <p:cNvSpPr/>
          <p:nvPr/>
        </p:nvSpPr>
        <p:spPr>
          <a:xfrm>
            <a:off x="396875" y="722313"/>
            <a:ext cx="8534400" cy="4400550"/>
          </a:xfrm>
          <a:prstGeom prst="rect">
            <a:avLst/>
          </a:prstGeom>
        </p:spPr>
        <p:txBody>
          <a:bodyPr>
            <a:spAutoFit/>
          </a:bodyPr>
          <a:lstStyle/>
          <a:p>
            <a:pPr marL="914400" lvl="1" indent="-457200" eaLnBrk="1" fontAlgn="auto" hangingPunct="1">
              <a:spcBef>
                <a:spcPts val="0"/>
              </a:spcBef>
              <a:spcAft>
                <a:spcPts val="0"/>
              </a:spcAft>
              <a:buFont typeface="Arial"/>
              <a:buChar char="•"/>
              <a:defRPr/>
            </a:pPr>
            <a:r>
              <a:rPr lang="en-US" sz="2800" dirty="0">
                <a:latin typeface="+mn-lt"/>
                <a:ea typeface="+mn-ea"/>
              </a:rPr>
              <a:t>3 back low on breakouts with close support.</a:t>
            </a:r>
          </a:p>
          <a:p>
            <a:pPr marL="914400" lvl="1" indent="-457200" eaLnBrk="1" fontAlgn="auto" hangingPunct="1">
              <a:spcBef>
                <a:spcPts val="0"/>
              </a:spcBef>
              <a:spcAft>
                <a:spcPts val="0"/>
              </a:spcAft>
              <a:buFont typeface="Arial"/>
              <a:buChar char="•"/>
              <a:defRPr/>
            </a:pPr>
            <a:r>
              <a:rPr lang="en-US" sz="2800" dirty="0">
                <a:latin typeface="+mn-lt"/>
                <a:ea typeface="+mn-ea"/>
              </a:rPr>
              <a:t>Create space/</a:t>
            </a:r>
            <a:r>
              <a:rPr lang="en-US" sz="2800" dirty="0" err="1">
                <a:latin typeface="+mn-lt"/>
                <a:ea typeface="+mn-ea"/>
              </a:rPr>
              <a:t>weakside</a:t>
            </a:r>
            <a:r>
              <a:rPr lang="en-US" sz="2800" dirty="0">
                <a:latin typeface="+mn-lt"/>
                <a:ea typeface="+mn-ea"/>
              </a:rPr>
              <a:t> winger splits the defensemen to create space.  Send one and come out with 4.</a:t>
            </a:r>
          </a:p>
          <a:p>
            <a:pPr marL="914400" lvl="1" indent="-457200" eaLnBrk="1" fontAlgn="auto" hangingPunct="1">
              <a:spcBef>
                <a:spcPts val="0"/>
              </a:spcBef>
              <a:spcAft>
                <a:spcPts val="0"/>
              </a:spcAft>
              <a:buFont typeface="Arial"/>
              <a:buChar char="•"/>
              <a:defRPr/>
            </a:pPr>
            <a:r>
              <a:rPr lang="en-US" sz="2800" dirty="0" err="1">
                <a:latin typeface="+mn-lt"/>
                <a:ea typeface="+mn-ea"/>
              </a:rPr>
              <a:t>Weakside</a:t>
            </a:r>
            <a:r>
              <a:rPr lang="en-US" sz="2800" dirty="0">
                <a:latin typeface="+mn-lt"/>
                <a:ea typeface="+mn-ea"/>
              </a:rPr>
              <a:t> D joins rush every time.  </a:t>
            </a:r>
          </a:p>
          <a:p>
            <a:pPr marL="914400" lvl="1" indent="-457200" eaLnBrk="1" fontAlgn="auto" hangingPunct="1">
              <a:spcBef>
                <a:spcPts val="0"/>
              </a:spcBef>
              <a:spcAft>
                <a:spcPts val="0"/>
              </a:spcAft>
              <a:buFont typeface="Arial"/>
              <a:buChar char="•"/>
              <a:defRPr/>
            </a:pPr>
            <a:r>
              <a:rPr lang="en-US" sz="2800" dirty="0">
                <a:latin typeface="+mn-lt"/>
                <a:ea typeface="+mn-ea"/>
              </a:rPr>
              <a:t>Low and slow for middle out.. Center can stay still for the middle out.  Maintain front of net presence in case of turn over along the boards</a:t>
            </a:r>
          </a:p>
          <a:p>
            <a:pPr lvl="1" eaLnBrk="1" fontAlgn="auto" hangingPunct="1">
              <a:spcBef>
                <a:spcPts val="0"/>
              </a:spcBef>
              <a:spcAft>
                <a:spcPts val="0"/>
              </a:spcAft>
              <a:defRPr/>
            </a:pPr>
            <a:r>
              <a:rPr lang="en-US" sz="2800" dirty="0">
                <a:latin typeface="+mn-lt"/>
                <a:ea typeface="+mn-ea"/>
              </a:rPr>
              <a:t>Note: On dump in exits, always have 4 back in the area of puck.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0962" name="Picture 3">
            <a:extLst>
              <a:ext uri="{FF2B5EF4-FFF2-40B4-BE49-F238E27FC236}">
                <a16:creationId xmlns:a16="http://schemas.microsoft.com/office/drawing/2014/main" id="{FC6DC865-68A3-4D09-5321-AEC645D571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1">
            <a:extLst>
              <a:ext uri="{FF2B5EF4-FFF2-40B4-BE49-F238E27FC236}">
                <a16:creationId xmlns:a16="http://schemas.microsoft.com/office/drawing/2014/main" id="{CC3A7ECB-43F6-5E3C-252F-9BA736EAD165}"/>
              </a:ext>
            </a:extLst>
          </p:cNvPr>
          <p:cNvSpPr>
            <a:spLocks noChangeArrowheads="1"/>
          </p:cNvSpPr>
          <p:nvPr/>
        </p:nvSpPr>
        <p:spPr bwMode="auto">
          <a:xfrm>
            <a:off x="396875" y="563563"/>
            <a:ext cx="8534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800" b="1"/>
              <a:t>Counters, Regroups and ¾ ice game</a:t>
            </a:r>
            <a:endParaRPr lang="en-US" altLang="en-US" sz="2800"/>
          </a:p>
          <a:p>
            <a:pPr lvl="1" eaLnBrk="1" hangingPunct="1">
              <a:spcBef>
                <a:spcPct val="0"/>
              </a:spcBef>
              <a:buFont typeface="Arial" panose="020B0604020202020204" pitchFamily="34" charset="0"/>
              <a:buChar char="•"/>
            </a:pPr>
            <a:r>
              <a:rPr lang="en-US" altLang="en-US"/>
              <a:t>On a chip out, quick up to far side</a:t>
            </a:r>
          </a:p>
          <a:p>
            <a:pPr lvl="1" eaLnBrk="1" hangingPunct="1">
              <a:spcBef>
                <a:spcPct val="0"/>
              </a:spcBef>
              <a:buFont typeface="Arial" panose="020B0604020202020204" pitchFamily="34" charset="0"/>
              <a:buChar char="•"/>
            </a:pPr>
            <a:r>
              <a:rPr lang="en-US" altLang="en-US"/>
              <a:t>Forward fill 3 lanes quickly</a:t>
            </a:r>
          </a:p>
          <a:p>
            <a:pPr lvl="1" eaLnBrk="1" hangingPunct="1">
              <a:spcBef>
                <a:spcPct val="0"/>
              </a:spcBef>
              <a:buFont typeface="Arial" panose="020B0604020202020204" pitchFamily="34" charset="0"/>
              <a:buChar char="•"/>
            </a:pPr>
            <a:r>
              <a:rPr lang="en-US" altLang="en-US"/>
              <a:t>Weakside D Goes up</a:t>
            </a:r>
          </a:p>
          <a:p>
            <a:pPr lvl="1" eaLnBrk="1" hangingPunct="1">
              <a:spcBef>
                <a:spcPct val="0"/>
              </a:spcBef>
              <a:buFont typeface="Arial" panose="020B0604020202020204" pitchFamily="34" charset="0"/>
              <a:buChar char="•"/>
            </a:pPr>
            <a:r>
              <a:rPr lang="en-US" altLang="en-US"/>
              <a:t>Middle drive</a:t>
            </a:r>
          </a:p>
          <a:p>
            <a:pPr lvl="1" eaLnBrk="1" hangingPunct="1">
              <a:spcBef>
                <a:spcPct val="0"/>
              </a:spcBef>
              <a:buFont typeface="Arial" panose="020B0604020202020204" pitchFamily="34" charset="0"/>
              <a:buChar char="•"/>
            </a:pPr>
            <a:r>
              <a:rPr lang="en-US" altLang="en-US"/>
              <a:t>Only quick D to D</a:t>
            </a:r>
          </a:p>
          <a:p>
            <a:pPr lvl="1" eaLnBrk="1" hangingPunct="1">
              <a:spcBef>
                <a:spcPct val="0"/>
              </a:spcBef>
              <a:buFont typeface="Arial" panose="020B0604020202020204" pitchFamily="34" charset="0"/>
              <a:buChar char="•"/>
            </a:pPr>
            <a:r>
              <a:rPr lang="en-US" altLang="en-US" i="1"/>
              <a:t>If D Goes below own blue line, draw opponent down and trap them, then move it quick up to weakside stretch pass or D to D with stretch pass.  Draw opponent down to the low circle.</a:t>
            </a:r>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986" name="Picture 3">
            <a:extLst>
              <a:ext uri="{FF2B5EF4-FFF2-40B4-BE49-F238E27FC236}">
                <a16:creationId xmlns:a16="http://schemas.microsoft.com/office/drawing/2014/main" id="{F197C763-E3A8-8877-E741-085AC5CBBC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Rectangle 1">
            <a:extLst>
              <a:ext uri="{FF2B5EF4-FFF2-40B4-BE49-F238E27FC236}">
                <a16:creationId xmlns:a16="http://schemas.microsoft.com/office/drawing/2014/main" id="{70509858-9EF3-FD5F-0B0E-4A067E34D6F5}"/>
              </a:ext>
            </a:extLst>
          </p:cNvPr>
          <p:cNvSpPr>
            <a:spLocks noChangeArrowheads="1"/>
          </p:cNvSpPr>
          <p:nvPr/>
        </p:nvSpPr>
        <p:spPr bwMode="auto">
          <a:xfrm>
            <a:off x="0" y="563563"/>
            <a:ext cx="9144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800" b="1"/>
              <a:t>With Possession, attack/Zone Entry</a:t>
            </a:r>
            <a:endParaRPr lang="en-US" altLang="en-US" sz="2800"/>
          </a:p>
          <a:p>
            <a:pPr lvl="1" eaLnBrk="1" hangingPunct="1">
              <a:spcBef>
                <a:spcPct val="0"/>
              </a:spcBef>
              <a:buFont typeface="Arial" panose="020B0604020202020204" pitchFamily="34" charset="0"/>
              <a:buChar char="•"/>
            </a:pPr>
            <a:r>
              <a:rPr lang="en-US" altLang="en-US"/>
              <a:t>Triple drive with 4 up Weakside D is late man/shooter</a:t>
            </a:r>
          </a:p>
          <a:p>
            <a:pPr lvl="1" eaLnBrk="1" hangingPunct="1">
              <a:spcBef>
                <a:spcPct val="0"/>
              </a:spcBef>
              <a:buFont typeface="Arial" panose="020B0604020202020204" pitchFamily="34" charset="0"/>
              <a:buChar char="•"/>
            </a:pPr>
            <a:r>
              <a:rPr lang="en-US" altLang="en-US"/>
              <a:t>Puck Carrier Outside  with Speed/ Drive wide and low</a:t>
            </a:r>
          </a:p>
          <a:p>
            <a:pPr lvl="1" eaLnBrk="1" hangingPunct="1">
              <a:spcBef>
                <a:spcPct val="0"/>
              </a:spcBef>
              <a:buFont typeface="Arial" panose="020B0604020202020204" pitchFamily="34" charset="0"/>
              <a:buChar char="•"/>
            </a:pPr>
            <a:r>
              <a:rPr lang="en-US" altLang="en-US"/>
              <a:t>Middle lane drive always inside opponent weakside D</a:t>
            </a:r>
          </a:p>
          <a:p>
            <a:pPr lvl="1" eaLnBrk="1" hangingPunct="1">
              <a:spcBef>
                <a:spcPct val="0"/>
              </a:spcBef>
              <a:buFont typeface="Arial" panose="020B0604020202020204" pitchFamily="34" charset="0"/>
              <a:buChar char="•"/>
            </a:pPr>
            <a:r>
              <a:rPr lang="en-US" altLang="en-US"/>
              <a:t>Always attack with 4. 4</a:t>
            </a:r>
            <a:r>
              <a:rPr lang="en-US" altLang="en-US" baseline="30000"/>
              <a:t>th</a:t>
            </a:r>
            <a:r>
              <a:rPr lang="en-US" altLang="en-US"/>
              <a:t> guy is always the trailer and shooter.  DO NOT MISS THE NET.  Must be first guy back if you do.</a:t>
            </a:r>
          </a:p>
          <a:p>
            <a:pPr lvl="1" eaLnBrk="1" hangingPunct="1">
              <a:spcBef>
                <a:spcPct val="0"/>
              </a:spcBef>
              <a:buFont typeface="Arial" panose="020B0604020202020204" pitchFamily="34" charset="0"/>
              <a:buChar char="•"/>
            </a:pPr>
            <a:r>
              <a:rPr lang="en-US" altLang="en-US"/>
              <a:t>Fill all 3 lanes</a:t>
            </a:r>
          </a:p>
          <a:p>
            <a:pPr lvl="1" eaLnBrk="1" hangingPunct="1">
              <a:spcBef>
                <a:spcPct val="0"/>
              </a:spcBef>
              <a:buFont typeface="Arial" panose="020B0604020202020204" pitchFamily="34" charset="0"/>
              <a:buChar char="•"/>
            </a:pPr>
            <a:r>
              <a:rPr lang="en-US" altLang="en-US"/>
              <a:t>Attack in waves with Tight turn delays and hit the late man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3010" name="Picture 3">
            <a:extLst>
              <a:ext uri="{FF2B5EF4-FFF2-40B4-BE49-F238E27FC236}">
                <a16:creationId xmlns:a16="http://schemas.microsoft.com/office/drawing/2014/main" id="{8EE0C5AF-4116-770F-C15C-022601C0F85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Rectangle 2">
            <a:extLst>
              <a:ext uri="{FF2B5EF4-FFF2-40B4-BE49-F238E27FC236}">
                <a16:creationId xmlns:a16="http://schemas.microsoft.com/office/drawing/2014/main" id="{505C7D9B-C5A0-BA8E-C126-19DF6BFCA5B6}"/>
              </a:ext>
            </a:extLst>
          </p:cNvPr>
          <p:cNvSpPr>
            <a:spLocks noChangeArrowheads="1"/>
          </p:cNvSpPr>
          <p:nvPr/>
        </p:nvSpPr>
        <p:spPr bwMode="auto">
          <a:xfrm>
            <a:off x="606425" y="1600200"/>
            <a:ext cx="80962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Tx/>
              <a:buNone/>
            </a:pPr>
            <a:r>
              <a:rPr lang="en-US" altLang="en-US" sz="3600" b="1"/>
              <a:t>If you gain the blue line.  DO NOT DUMP.  If they outnumber, then chip strongside and forecheck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4034" name="Picture 3">
            <a:extLst>
              <a:ext uri="{FF2B5EF4-FFF2-40B4-BE49-F238E27FC236}">
                <a16:creationId xmlns:a16="http://schemas.microsoft.com/office/drawing/2014/main" id="{29CD1615-CA9A-9C7C-36B9-12B69A8A2E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4" descr="Macintosh SSD:Users:j_german:Downloads:picture (3).png">
            <a:extLst>
              <a:ext uri="{FF2B5EF4-FFF2-40B4-BE49-F238E27FC236}">
                <a16:creationId xmlns:a16="http://schemas.microsoft.com/office/drawing/2014/main" id="{C97BF796-36ED-6F80-6C4E-DFFD12202D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425" y="892175"/>
            <a:ext cx="8145463"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5058" name="Picture 3">
            <a:extLst>
              <a:ext uri="{FF2B5EF4-FFF2-40B4-BE49-F238E27FC236}">
                <a16:creationId xmlns:a16="http://schemas.microsoft.com/office/drawing/2014/main" id="{21E3C2E3-FDBF-B86D-BEF0-A48CF5018F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1">
            <a:extLst>
              <a:ext uri="{FF2B5EF4-FFF2-40B4-BE49-F238E27FC236}">
                <a16:creationId xmlns:a16="http://schemas.microsoft.com/office/drawing/2014/main" id="{84C031BE-8F05-B2E0-A22D-5D0D5FF1E7FB}"/>
              </a:ext>
            </a:extLst>
          </p:cNvPr>
          <p:cNvSpPr>
            <a:spLocks noChangeArrowheads="1"/>
          </p:cNvSpPr>
          <p:nvPr/>
        </p:nvSpPr>
        <p:spPr bwMode="auto">
          <a:xfrm>
            <a:off x="158750" y="892175"/>
            <a:ext cx="8831263"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800" b="1"/>
              <a:t>Offensive Zone Play</a:t>
            </a:r>
            <a:endParaRPr lang="en-US" altLang="en-US" sz="2800"/>
          </a:p>
          <a:p>
            <a:pPr lvl="1" eaLnBrk="1" hangingPunct="1">
              <a:spcBef>
                <a:spcPct val="0"/>
              </a:spcBef>
              <a:buFont typeface="Arial" panose="020B0604020202020204" pitchFamily="34" charset="0"/>
              <a:buChar char="•"/>
            </a:pPr>
            <a:r>
              <a:rPr lang="en-US" altLang="en-US"/>
              <a:t>2 man quick support..  F1 heavy, F2 very close to F1.  read and react. Passive on a wheel.</a:t>
            </a:r>
          </a:p>
          <a:p>
            <a:pPr lvl="1" eaLnBrk="1" hangingPunct="1">
              <a:spcBef>
                <a:spcPct val="0"/>
              </a:spcBef>
              <a:buFont typeface="Arial" panose="020B0604020202020204" pitchFamily="34" charset="0"/>
              <a:buChar char="•"/>
            </a:pPr>
            <a:r>
              <a:rPr lang="en-US" altLang="en-US"/>
              <a:t>F3 shooter</a:t>
            </a:r>
          </a:p>
          <a:p>
            <a:pPr lvl="1" eaLnBrk="1" hangingPunct="1">
              <a:spcBef>
                <a:spcPct val="0"/>
              </a:spcBef>
              <a:buFont typeface="Arial" panose="020B0604020202020204" pitchFamily="34" charset="0"/>
              <a:buChar char="•"/>
            </a:pPr>
            <a:r>
              <a:rPr lang="en-US" altLang="en-US"/>
              <a:t>Quick (2 seconds) concise puck movement-NESN</a:t>
            </a:r>
          </a:p>
          <a:p>
            <a:pPr lvl="2" eaLnBrk="1" hangingPunct="1">
              <a:spcBef>
                <a:spcPct val="0"/>
              </a:spcBef>
            </a:pPr>
            <a:r>
              <a:rPr lang="en-US" altLang="en-US" sz="2800" b="1"/>
              <a:t>N</a:t>
            </a:r>
            <a:r>
              <a:rPr lang="en-US" altLang="en-US" sz="2800"/>
              <a:t>orth to the net</a:t>
            </a:r>
          </a:p>
          <a:p>
            <a:pPr lvl="2" eaLnBrk="1" hangingPunct="1">
              <a:spcBef>
                <a:spcPct val="0"/>
              </a:spcBef>
            </a:pPr>
            <a:r>
              <a:rPr lang="en-US" altLang="en-US" sz="2800" b="1"/>
              <a:t>E</a:t>
            </a:r>
            <a:r>
              <a:rPr lang="en-US" altLang="en-US" sz="2800"/>
              <a:t>ast/West on Possession</a:t>
            </a:r>
          </a:p>
          <a:p>
            <a:pPr lvl="2" eaLnBrk="1" hangingPunct="1">
              <a:spcBef>
                <a:spcPct val="0"/>
              </a:spcBef>
            </a:pPr>
            <a:r>
              <a:rPr lang="en-US" altLang="en-US" sz="2800" b="1"/>
              <a:t>S</a:t>
            </a:r>
            <a:r>
              <a:rPr lang="en-US" altLang="en-US" sz="2800"/>
              <a:t>outh back to the D </a:t>
            </a:r>
          </a:p>
          <a:p>
            <a:pPr lvl="2" eaLnBrk="1" hangingPunct="1">
              <a:spcBef>
                <a:spcPct val="0"/>
              </a:spcBef>
            </a:pPr>
            <a:r>
              <a:rPr lang="en-US" altLang="en-US" sz="2800" b="1"/>
              <a:t>N</a:t>
            </a:r>
            <a:r>
              <a:rPr lang="en-US" altLang="en-US" sz="2800"/>
              <a:t>orth back to the net.  Keep repeating.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6082" name="Picture 3">
            <a:extLst>
              <a:ext uri="{FF2B5EF4-FFF2-40B4-BE49-F238E27FC236}">
                <a16:creationId xmlns:a16="http://schemas.microsoft.com/office/drawing/2014/main" id="{DA276591-C818-C6A7-3DC6-6732D03ECA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Rectangle 1">
            <a:extLst>
              <a:ext uri="{FF2B5EF4-FFF2-40B4-BE49-F238E27FC236}">
                <a16:creationId xmlns:a16="http://schemas.microsoft.com/office/drawing/2014/main" id="{9532F099-FFE8-8899-04B5-2F7F61687C42}"/>
              </a:ext>
            </a:extLst>
          </p:cNvPr>
          <p:cNvSpPr>
            <a:spLocks noChangeArrowheads="1"/>
          </p:cNvSpPr>
          <p:nvPr/>
        </p:nvSpPr>
        <p:spPr bwMode="auto">
          <a:xfrm>
            <a:off x="155575" y="611188"/>
            <a:ext cx="8831263"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800" b="1"/>
              <a:t>Offensive Zone Play</a:t>
            </a:r>
            <a:endParaRPr lang="en-US" altLang="en-US" sz="2800"/>
          </a:p>
          <a:p>
            <a:pPr lvl="1" eaLnBrk="1" hangingPunct="1">
              <a:spcBef>
                <a:spcPct val="0"/>
              </a:spcBef>
              <a:buFont typeface="Arial" panose="020B0604020202020204" pitchFamily="34" charset="0"/>
              <a:buChar char="•"/>
            </a:pPr>
            <a:r>
              <a:rPr lang="en-US" altLang="en-US"/>
              <a:t>Funnel pucks from low to high</a:t>
            </a:r>
          </a:p>
          <a:p>
            <a:pPr lvl="1" eaLnBrk="1" hangingPunct="1">
              <a:spcBef>
                <a:spcPct val="0"/>
              </a:spcBef>
              <a:buFont typeface="Arial" panose="020B0604020202020204" pitchFamily="34" charset="0"/>
              <a:buChar char="•"/>
            </a:pPr>
            <a:r>
              <a:rPr lang="en-US" altLang="en-US"/>
              <a:t>Constant movement in front of the net</a:t>
            </a:r>
          </a:p>
          <a:p>
            <a:pPr lvl="1" eaLnBrk="1" hangingPunct="1">
              <a:spcBef>
                <a:spcPct val="0"/>
              </a:spcBef>
              <a:buFont typeface="Arial" panose="020B0604020202020204" pitchFamily="34" charset="0"/>
              <a:buChar char="•"/>
            </a:pPr>
            <a:r>
              <a:rPr lang="en-US" altLang="en-US"/>
              <a:t>Rotate and force a switch</a:t>
            </a:r>
          </a:p>
          <a:p>
            <a:pPr lvl="2" eaLnBrk="1" hangingPunct="1">
              <a:spcBef>
                <a:spcPct val="0"/>
              </a:spcBef>
            </a:pPr>
            <a:r>
              <a:rPr lang="en-US" altLang="en-US" sz="2800" b="1"/>
              <a:t>F3 </a:t>
            </a:r>
            <a:r>
              <a:rPr lang="en-US" altLang="en-US" sz="2800"/>
              <a:t>high</a:t>
            </a:r>
          </a:p>
          <a:p>
            <a:pPr lvl="2" eaLnBrk="1" hangingPunct="1">
              <a:spcBef>
                <a:spcPct val="0"/>
              </a:spcBef>
            </a:pPr>
            <a:r>
              <a:rPr lang="en-US" altLang="en-US" sz="2800" b="1"/>
              <a:t>F2 </a:t>
            </a:r>
            <a:r>
              <a:rPr lang="en-US" altLang="en-US" sz="2800"/>
              <a:t>middle moving down</a:t>
            </a:r>
          </a:p>
          <a:p>
            <a:pPr lvl="2" eaLnBrk="1" hangingPunct="1">
              <a:spcBef>
                <a:spcPct val="0"/>
              </a:spcBef>
            </a:pPr>
            <a:r>
              <a:rPr lang="en-US" altLang="en-US" sz="2800" b="1"/>
              <a:t>F1 </a:t>
            </a:r>
            <a:r>
              <a:rPr lang="en-US" altLang="en-US" sz="2800"/>
              <a:t>front of net moving out</a:t>
            </a:r>
          </a:p>
          <a:p>
            <a:pPr lvl="2" eaLnBrk="1" hangingPunct="1">
              <a:spcBef>
                <a:spcPct val="0"/>
              </a:spcBef>
            </a:pPr>
            <a:r>
              <a:rPr lang="en-US" altLang="en-US" sz="2800" b="1"/>
              <a:t>Strongside D </a:t>
            </a:r>
            <a:r>
              <a:rPr lang="en-US" altLang="en-US" sz="2800"/>
              <a:t>on the wall</a:t>
            </a:r>
          </a:p>
          <a:p>
            <a:pPr lvl="2" eaLnBrk="1" hangingPunct="1">
              <a:spcBef>
                <a:spcPct val="0"/>
              </a:spcBef>
            </a:pPr>
            <a:r>
              <a:rPr lang="en-US" altLang="en-US" sz="2800"/>
              <a:t>Weakside D opposite side high with High Forward between</a:t>
            </a:r>
          </a:p>
          <a:p>
            <a:pPr lvl="2" eaLnBrk="1" hangingPunct="1">
              <a:spcBef>
                <a:spcPct val="0"/>
              </a:spcBef>
            </a:pPr>
            <a:endParaRPr lang="en-US" altLang="en-US"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7106" name="Picture 3">
            <a:extLst>
              <a:ext uri="{FF2B5EF4-FFF2-40B4-BE49-F238E27FC236}">
                <a16:creationId xmlns:a16="http://schemas.microsoft.com/office/drawing/2014/main" id="{3DF6296E-10A1-36AD-4FB0-AA719AF76B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2" descr="Diagram&#10;&#10;Description automatically generated">
            <a:extLst>
              <a:ext uri="{FF2B5EF4-FFF2-40B4-BE49-F238E27FC236}">
                <a16:creationId xmlns:a16="http://schemas.microsoft.com/office/drawing/2014/main" id="{758B524B-D810-A0DC-708B-17FED905F0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538" y="825500"/>
            <a:ext cx="714692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Box 3">
            <a:extLst>
              <a:ext uri="{FF2B5EF4-FFF2-40B4-BE49-F238E27FC236}">
                <a16:creationId xmlns:a16="http://schemas.microsoft.com/office/drawing/2014/main" id="{7344CB6D-E07D-50F5-A440-8155EB0DAE00}"/>
              </a:ext>
            </a:extLst>
          </p:cNvPr>
          <p:cNvSpPr txBox="1">
            <a:spLocks noChangeArrowheads="1"/>
          </p:cNvSpPr>
          <p:nvPr/>
        </p:nvSpPr>
        <p:spPr bwMode="auto">
          <a:xfrm>
            <a:off x="1319213" y="946150"/>
            <a:ext cx="682625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2000" b="1"/>
              <a:t>Denison OZ 1-1-3 Funnel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8130" name="Picture 3">
            <a:extLst>
              <a:ext uri="{FF2B5EF4-FFF2-40B4-BE49-F238E27FC236}">
                <a16:creationId xmlns:a16="http://schemas.microsoft.com/office/drawing/2014/main" id="{15510B66-E048-B6D9-7343-9B10C07F38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 y="0"/>
            <a:ext cx="20970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1">
            <a:extLst>
              <a:ext uri="{FF2B5EF4-FFF2-40B4-BE49-F238E27FC236}">
                <a16:creationId xmlns:a16="http://schemas.microsoft.com/office/drawing/2014/main" id="{3AE51ADC-2D00-53D0-4546-1FBF688ABA8C}"/>
              </a:ext>
            </a:extLst>
          </p:cNvPr>
          <p:cNvSpPr>
            <a:spLocks noChangeArrowheads="1"/>
          </p:cNvSpPr>
          <p:nvPr/>
        </p:nvSpPr>
        <p:spPr bwMode="auto">
          <a:xfrm>
            <a:off x="0" y="549275"/>
            <a:ext cx="9144000"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Font typeface="Arial" panose="020B0604020202020204" pitchFamily="34" charset="0"/>
              <a:buChar char="•"/>
            </a:pPr>
            <a:r>
              <a:rPr lang="en-US" altLang="en-US"/>
              <a:t>Use both depth and width</a:t>
            </a:r>
          </a:p>
          <a:p>
            <a:pPr lvl="1" eaLnBrk="1" hangingPunct="1">
              <a:spcBef>
                <a:spcPct val="0"/>
              </a:spcBef>
              <a:buFont typeface="Arial" panose="020B0604020202020204" pitchFamily="34" charset="0"/>
              <a:buChar char="•"/>
            </a:pPr>
            <a:r>
              <a:rPr lang="en-US" altLang="en-US"/>
              <a:t>Cycle, and skate on the cycle.  Two man cycle, third man is shooter</a:t>
            </a:r>
          </a:p>
          <a:p>
            <a:pPr lvl="1" eaLnBrk="1" hangingPunct="1">
              <a:spcBef>
                <a:spcPct val="0"/>
              </a:spcBef>
              <a:buFont typeface="Arial" panose="020B0604020202020204" pitchFamily="34" charset="0"/>
              <a:buChar char="•"/>
            </a:pPr>
            <a:r>
              <a:rPr lang="en-US" altLang="en-US"/>
              <a:t>Traffic in front of net before the shot..</a:t>
            </a:r>
          </a:p>
          <a:p>
            <a:pPr lvl="1" eaLnBrk="1" hangingPunct="1">
              <a:spcBef>
                <a:spcPct val="0"/>
              </a:spcBef>
              <a:buFont typeface="Arial" panose="020B0604020202020204" pitchFamily="34" charset="0"/>
              <a:buChar char="•"/>
            </a:pPr>
            <a:r>
              <a:rPr lang="en-US" altLang="en-US"/>
              <a:t>Every one v. one requires our guy to be the first second man..  Win the race</a:t>
            </a:r>
          </a:p>
          <a:p>
            <a:pPr lvl="1" eaLnBrk="1" hangingPunct="1">
              <a:spcBef>
                <a:spcPct val="0"/>
              </a:spcBef>
              <a:buFont typeface="Arial" panose="020B0604020202020204" pitchFamily="34" charset="0"/>
              <a:buChar char="•"/>
            </a:pPr>
            <a:r>
              <a:rPr lang="en-US" altLang="en-US"/>
              <a:t>Two on the cycle, third man shooter (again…still)</a:t>
            </a:r>
          </a:p>
          <a:p>
            <a:pPr lvl="1" eaLnBrk="1" hangingPunct="1">
              <a:spcBef>
                <a:spcPct val="0"/>
              </a:spcBef>
              <a:buFont typeface="Arial" panose="020B0604020202020204" pitchFamily="34" charset="0"/>
              <a:buChar char="•"/>
            </a:pPr>
            <a:r>
              <a:rPr lang="en-US" altLang="en-US"/>
              <a:t>Quick Decisions-Possession for 2 seconds or less-either move it or shoot it.</a:t>
            </a:r>
          </a:p>
          <a:p>
            <a:pPr lvl="1" eaLnBrk="1" hangingPunct="1">
              <a:spcBef>
                <a:spcPct val="0"/>
              </a:spcBef>
              <a:buFont typeface="Arial" panose="020B0604020202020204" pitchFamily="34" charset="0"/>
              <a:buChar char="•"/>
            </a:pPr>
            <a:r>
              <a:rPr lang="en-US" altLang="en-US"/>
              <a:t>Shoot, crash, kick rebounds outside and reload-NESN.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9154" name="Picture 3">
            <a:extLst>
              <a:ext uri="{FF2B5EF4-FFF2-40B4-BE49-F238E27FC236}">
                <a16:creationId xmlns:a16="http://schemas.microsoft.com/office/drawing/2014/main" id="{D9CFB5E9-ECD8-5E00-BA2D-C924A52635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6913" y="0"/>
            <a:ext cx="2097087"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Rectangle 1">
            <a:extLst>
              <a:ext uri="{FF2B5EF4-FFF2-40B4-BE49-F238E27FC236}">
                <a16:creationId xmlns:a16="http://schemas.microsoft.com/office/drawing/2014/main" id="{22AD17E5-0A7E-05BF-58BE-6F3E84797246}"/>
              </a:ext>
            </a:extLst>
          </p:cNvPr>
          <p:cNvSpPr>
            <a:spLocks noChangeArrowheads="1"/>
          </p:cNvSpPr>
          <p:nvPr/>
        </p:nvSpPr>
        <p:spPr bwMode="auto">
          <a:xfrm>
            <a:off x="0" y="1104900"/>
            <a:ext cx="9144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b="1"/>
              <a:t>RANDOM KEY GAME POINTS!!!</a:t>
            </a:r>
            <a:endParaRPr lang="en-US" altLang="en-US" sz="2400"/>
          </a:p>
          <a:p>
            <a:pPr lvl="1" eaLnBrk="1" hangingPunct="1">
              <a:spcBef>
                <a:spcPct val="0"/>
              </a:spcBef>
              <a:buFont typeface="Arial" panose="020B0604020202020204" pitchFamily="34" charset="0"/>
              <a:buChar char="•"/>
            </a:pPr>
            <a:r>
              <a:rPr lang="en-US" altLang="en-US" sz="2400"/>
              <a:t>Track and Reload/ no gap between forwards and D.  All 5 players on the same 40’ of ice.  Come back hard. In other words, always play with 5 players within the puck zone.</a:t>
            </a:r>
          </a:p>
          <a:p>
            <a:pPr lvl="1" eaLnBrk="1" hangingPunct="1">
              <a:spcBef>
                <a:spcPct val="0"/>
              </a:spcBef>
              <a:buFont typeface="Arial" panose="020B0604020202020204" pitchFamily="34" charset="0"/>
              <a:buChar char="•"/>
            </a:pPr>
            <a:r>
              <a:rPr lang="en-US" altLang="en-US" sz="2400" b="1"/>
              <a:t>Backcheck</a:t>
            </a:r>
            <a:r>
              <a:rPr lang="en-US" altLang="en-US" sz="2400"/>
              <a:t> Forwards-Five hard strides over top.  Once puck is turned over, take 5 hard strides to catch play by center ice.  Every player must transition to the backcheck every time..  NO GLIDING. Stay Above the puck and deflect, not below and chase.</a:t>
            </a:r>
          </a:p>
          <a:p>
            <a:pPr lvl="1" eaLnBrk="1" hangingPunct="1">
              <a:spcBef>
                <a:spcPct val="0"/>
              </a:spcBef>
              <a:buFont typeface="Arial" panose="020B0604020202020204" pitchFamily="34" charset="0"/>
              <a:buChar char="•"/>
            </a:pPr>
            <a:r>
              <a:rPr lang="en-US" altLang="en-US" sz="2400"/>
              <a:t>All five players on one half of ice (puck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0178" name="Picture 3">
            <a:extLst>
              <a:ext uri="{FF2B5EF4-FFF2-40B4-BE49-F238E27FC236}">
                <a16:creationId xmlns:a16="http://schemas.microsoft.com/office/drawing/2014/main" id="{2361767F-0840-3561-CCF8-A392F374EB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6913" y="0"/>
            <a:ext cx="2097087"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04F007BD-AE47-D511-D789-C48B2595F9F6}"/>
              </a:ext>
            </a:extLst>
          </p:cNvPr>
          <p:cNvSpPr/>
          <p:nvPr/>
        </p:nvSpPr>
        <p:spPr>
          <a:xfrm>
            <a:off x="0" y="1104900"/>
            <a:ext cx="9144000" cy="3786188"/>
          </a:xfrm>
          <a:prstGeom prst="rect">
            <a:avLst/>
          </a:prstGeom>
        </p:spPr>
        <p:txBody>
          <a:bodyPr>
            <a:spAutoFit/>
          </a:bodyPr>
          <a:lstStyle/>
          <a:p>
            <a:pPr eaLnBrk="1" fontAlgn="auto" hangingPunct="1">
              <a:spcBef>
                <a:spcPts val="0"/>
              </a:spcBef>
              <a:spcAft>
                <a:spcPts val="0"/>
              </a:spcAft>
              <a:defRPr/>
            </a:pPr>
            <a:r>
              <a:rPr lang="en-US" sz="2400" b="1" dirty="0">
                <a:latin typeface="+mn-lt"/>
                <a:ea typeface="+mn-ea"/>
              </a:rPr>
              <a:t>RANDOM KEY GAME POINTS!!!</a:t>
            </a:r>
            <a:endParaRPr lang="en-US" sz="2400" dirty="0">
              <a:latin typeface="+mn-lt"/>
              <a:ea typeface="+mn-ea"/>
            </a:endParaRPr>
          </a:p>
          <a:p>
            <a:pPr marL="800100" lvl="1" indent="-342900" eaLnBrk="1" fontAlgn="auto" hangingPunct="1">
              <a:spcBef>
                <a:spcPts val="0"/>
              </a:spcBef>
              <a:spcAft>
                <a:spcPts val="0"/>
              </a:spcAft>
              <a:buFont typeface="Arial"/>
              <a:buChar char="•"/>
              <a:defRPr/>
            </a:pPr>
            <a:r>
              <a:rPr lang="en-US" sz="2400" dirty="0">
                <a:latin typeface="+mn-lt"/>
                <a:ea typeface="+mn-ea"/>
              </a:rPr>
              <a:t>Forwards chase all the way back</a:t>
            </a:r>
          </a:p>
          <a:p>
            <a:pPr marL="800100" lvl="1" indent="-342900" eaLnBrk="1" fontAlgn="auto" hangingPunct="1">
              <a:spcBef>
                <a:spcPts val="0"/>
              </a:spcBef>
              <a:spcAft>
                <a:spcPts val="0"/>
              </a:spcAft>
              <a:buFont typeface="Arial"/>
              <a:buChar char="•"/>
              <a:defRPr/>
            </a:pPr>
            <a:r>
              <a:rPr lang="en-US" sz="2400">
                <a:latin typeface="+mn-lt"/>
                <a:ea typeface="+mn-ea"/>
              </a:rPr>
              <a:t>Defense </a:t>
            </a:r>
            <a:r>
              <a:rPr lang="en-US" sz="2400" dirty="0">
                <a:latin typeface="+mn-lt"/>
                <a:ea typeface="+mn-ea"/>
              </a:rPr>
              <a:t>responsible 1 on 1 from our blue line back</a:t>
            </a:r>
          </a:p>
          <a:p>
            <a:pPr marL="800100" lvl="1" indent="-342900" eaLnBrk="1" fontAlgn="auto" hangingPunct="1">
              <a:spcBef>
                <a:spcPts val="0"/>
              </a:spcBef>
              <a:spcAft>
                <a:spcPts val="0"/>
              </a:spcAft>
              <a:buFont typeface="Arial"/>
              <a:buChar char="•"/>
              <a:defRPr/>
            </a:pPr>
            <a:r>
              <a:rPr lang="en-US" sz="2400" dirty="0" err="1">
                <a:latin typeface="+mn-lt"/>
                <a:ea typeface="+mn-ea"/>
              </a:rPr>
              <a:t>Dzone</a:t>
            </a:r>
            <a:r>
              <a:rPr lang="en-US" sz="2400" dirty="0">
                <a:latin typeface="+mn-lt"/>
                <a:ea typeface="+mn-ea"/>
              </a:rPr>
              <a:t>-Tracking forwards takes ladder, D-man takes tight turn (drop passes or cycles)</a:t>
            </a:r>
          </a:p>
          <a:p>
            <a:pPr marL="800100" lvl="1" indent="-342900" eaLnBrk="1" fontAlgn="auto" hangingPunct="1">
              <a:spcBef>
                <a:spcPts val="0"/>
              </a:spcBef>
              <a:spcAft>
                <a:spcPts val="0"/>
              </a:spcAft>
              <a:buFont typeface="Arial"/>
              <a:buChar char="•"/>
              <a:defRPr/>
            </a:pPr>
            <a:r>
              <a:rPr lang="en-US" sz="2400" dirty="0">
                <a:latin typeface="+mn-lt"/>
                <a:ea typeface="+mn-ea"/>
              </a:rPr>
              <a:t>Forwards responsible for all trailers</a:t>
            </a:r>
          </a:p>
          <a:p>
            <a:pPr marL="800100" lvl="1" indent="-342900" eaLnBrk="1" fontAlgn="auto" hangingPunct="1">
              <a:spcBef>
                <a:spcPts val="0"/>
              </a:spcBef>
              <a:spcAft>
                <a:spcPts val="0"/>
              </a:spcAft>
              <a:buFont typeface="Arial"/>
              <a:buChar char="•"/>
              <a:defRPr/>
            </a:pPr>
            <a:r>
              <a:rPr lang="en-US" sz="2400" dirty="0" err="1">
                <a:latin typeface="+mn-lt"/>
                <a:ea typeface="+mn-ea"/>
              </a:rPr>
              <a:t>Weakside</a:t>
            </a:r>
            <a:r>
              <a:rPr lang="en-US" sz="2400" dirty="0">
                <a:latin typeface="+mn-lt"/>
                <a:ea typeface="+mn-ea"/>
              </a:rPr>
              <a:t> D has middle drive.  Engage physically</a:t>
            </a:r>
          </a:p>
          <a:p>
            <a:pPr marL="800100" lvl="1" indent="-342900" eaLnBrk="1" fontAlgn="auto" hangingPunct="1">
              <a:spcBef>
                <a:spcPts val="0"/>
              </a:spcBef>
              <a:spcAft>
                <a:spcPts val="0"/>
              </a:spcAft>
              <a:buFont typeface="Arial"/>
              <a:buChar char="•"/>
              <a:defRPr/>
            </a:pPr>
            <a:r>
              <a:rPr lang="en-US" sz="2400" dirty="0">
                <a:latin typeface="+mn-lt"/>
                <a:ea typeface="+mn-ea"/>
              </a:rPr>
              <a:t>Offensively-Attack in waves.  Segmented attack, reload, attack again.  </a:t>
            </a:r>
          </a:p>
          <a:p>
            <a:pPr marL="914400" lvl="1" indent="-457200" eaLnBrk="1" fontAlgn="auto" hangingPunct="1">
              <a:spcBef>
                <a:spcPts val="0"/>
              </a:spcBef>
              <a:spcAft>
                <a:spcPts val="0"/>
              </a:spcAft>
              <a:buFont typeface="Arial"/>
              <a:buChar char="•"/>
              <a:defRPr/>
            </a:pPr>
            <a:endParaRPr lang="en-US" sz="2400" dirty="0">
              <a:latin typeface="+mn-lt"/>
              <a:ea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1202" name="Picture 3">
            <a:extLst>
              <a:ext uri="{FF2B5EF4-FFF2-40B4-BE49-F238E27FC236}">
                <a16:creationId xmlns:a16="http://schemas.microsoft.com/office/drawing/2014/main" id="{DE7362B8-CD39-CD36-A687-2A7AAB822E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6913" y="0"/>
            <a:ext cx="2097087"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695E63E-B5C4-39B3-CDD8-B831F01971F5}"/>
              </a:ext>
            </a:extLst>
          </p:cNvPr>
          <p:cNvSpPr/>
          <p:nvPr/>
        </p:nvSpPr>
        <p:spPr>
          <a:xfrm>
            <a:off x="2949575" y="863600"/>
            <a:ext cx="3244850" cy="3416300"/>
          </a:xfrm>
          <a:prstGeom prst="rect">
            <a:avLst/>
          </a:prstGeom>
        </p:spPr>
        <p:txBody>
          <a:bodyPr>
            <a:spAutoFit/>
          </a:bodyPr>
          <a:lstStyle/>
          <a:p>
            <a:pPr eaLnBrk="1" fontAlgn="auto" hangingPunct="1">
              <a:spcBef>
                <a:spcPts val="0"/>
              </a:spcBef>
              <a:spcAft>
                <a:spcPts val="0"/>
              </a:spcAft>
              <a:defRPr/>
            </a:pPr>
            <a:r>
              <a:rPr lang="en-US" sz="2400" b="1" dirty="0">
                <a:latin typeface="+mn-lt"/>
                <a:ea typeface="+mn-ea"/>
              </a:rPr>
              <a:t>Seven Keys to Winning</a:t>
            </a:r>
            <a:endParaRPr lang="en-US" sz="2400" dirty="0">
              <a:latin typeface="+mn-lt"/>
              <a:ea typeface="+mn-ea"/>
            </a:endParaRPr>
          </a:p>
          <a:p>
            <a:pPr marL="914400" lvl="1" indent="-457200" eaLnBrk="1" fontAlgn="auto" hangingPunct="1">
              <a:spcBef>
                <a:spcPts val="0"/>
              </a:spcBef>
              <a:spcAft>
                <a:spcPts val="0"/>
              </a:spcAft>
              <a:buFont typeface="+mj-lt"/>
              <a:buAutoNum type="arabicPeriod"/>
              <a:defRPr/>
            </a:pPr>
            <a:r>
              <a:rPr lang="en-US" sz="2400" dirty="0">
                <a:latin typeface="+mn-lt"/>
                <a:ea typeface="+mn-ea"/>
              </a:rPr>
              <a:t>Attack</a:t>
            </a:r>
          </a:p>
          <a:p>
            <a:pPr marL="914400" lvl="1" indent="-457200" eaLnBrk="1" fontAlgn="auto" hangingPunct="1">
              <a:spcBef>
                <a:spcPts val="0"/>
              </a:spcBef>
              <a:spcAft>
                <a:spcPts val="0"/>
              </a:spcAft>
              <a:buFont typeface="+mj-lt"/>
              <a:buAutoNum type="arabicPeriod"/>
              <a:defRPr/>
            </a:pPr>
            <a:r>
              <a:rPr lang="en-US" sz="2400" dirty="0">
                <a:latin typeface="+mn-lt"/>
                <a:ea typeface="+mn-ea"/>
              </a:rPr>
              <a:t>Attack </a:t>
            </a:r>
          </a:p>
          <a:p>
            <a:pPr marL="914400" lvl="1" indent="-457200" eaLnBrk="1" fontAlgn="auto" hangingPunct="1">
              <a:spcBef>
                <a:spcPts val="0"/>
              </a:spcBef>
              <a:spcAft>
                <a:spcPts val="0"/>
              </a:spcAft>
              <a:buFont typeface="+mj-lt"/>
              <a:buAutoNum type="arabicPeriod"/>
              <a:defRPr/>
            </a:pPr>
            <a:r>
              <a:rPr lang="en-US" sz="2400" dirty="0">
                <a:latin typeface="+mn-lt"/>
                <a:ea typeface="+mn-ea"/>
              </a:rPr>
              <a:t>Attack</a:t>
            </a:r>
          </a:p>
          <a:p>
            <a:pPr marL="914400" lvl="1" indent="-457200" eaLnBrk="1" fontAlgn="auto" hangingPunct="1">
              <a:spcBef>
                <a:spcPts val="0"/>
              </a:spcBef>
              <a:spcAft>
                <a:spcPts val="0"/>
              </a:spcAft>
              <a:buFont typeface="+mj-lt"/>
              <a:buAutoNum type="arabicPeriod"/>
              <a:defRPr/>
            </a:pPr>
            <a:r>
              <a:rPr lang="en-US" sz="2400" dirty="0">
                <a:latin typeface="+mn-lt"/>
                <a:ea typeface="+mn-ea"/>
              </a:rPr>
              <a:t>Back-check</a:t>
            </a:r>
          </a:p>
          <a:p>
            <a:pPr marL="914400" lvl="1" indent="-457200" eaLnBrk="1" fontAlgn="auto" hangingPunct="1">
              <a:spcBef>
                <a:spcPts val="0"/>
              </a:spcBef>
              <a:spcAft>
                <a:spcPts val="0"/>
              </a:spcAft>
              <a:buFont typeface="+mj-lt"/>
              <a:buAutoNum type="arabicPeriod"/>
              <a:defRPr/>
            </a:pPr>
            <a:r>
              <a:rPr lang="en-US" sz="2400" dirty="0">
                <a:latin typeface="+mn-lt"/>
                <a:ea typeface="+mn-ea"/>
              </a:rPr>
              <a:t>Back-check</a:t>
            </a:r>
          </a:p>
          <a:p>
            <a:pPr marL="914400" lvl="1" indent="-457200" eaLnBrk="1" fontAlgn="auto" hangingPunct="1">
              <a:spcBef>
                <a:spcPts val="0"/>
              </a:spcBef>
              <a:spcAft>
                <a:spcPts val="0"/>
              </a:spcAft>
              <a:buFont typeface="+mj-lt"/>
              <a:buAutoNum type="arabicPeriod"/>
              <a:defRPr/>
            </a:pPr>
            <a:r>
              <a:rPr lang="en-US" sz="2400" dirty="0">
                <a:latin typeface="+mn-lt"/>
                <a:ea typeface="+mn-ea"/>
              </a:rPr>
              <a:t>Back-check</a:t>
            </a:r>
          </a:p>
          <a:p>
            <a:pPr marL="914400" lvl="1" indent="-457200" eaLnBrk="1" fontAlgn="auto" hangingPunct="1">
              <a:spcBef>
                <a:spcPts val="0"/>
              </a:spcBef>
              <a:spcAft>
                <a:spcPts val="0"/>
              </a:spcAft>
              <a:buFont typeface="+mj-lt"/>
              <a:buAutoNum type="arabicPeriod"/>
              <a:defRPr/>
            </a:pPr>
            <a:r>
              <a:rPr lang="en-US" sz="2400" i="1" dirty="0">
                <a:latin typeface="+mn-lt"/>
                <a:ea typeface="+mn-ea"/>
              </a:rPr>
              <a:t>We</a:t>
            </a:r>
            <a:r>
              <a:rPr lang="en-US" sz="2400" dirty="0">
                <a:latin typeface="+mn-lt"/>
                <a:ea typeface="+mn-ea"/>
              </a:rPr>
              <a:t> before </a:t>
            </a:r>
            <a:r>
              <a:rPr lang="en-US" sz="2400" i="1" dirty="0">
                <a:latin typeface="+mn-lt"/>
                <a:ea typeface="+mn-ea"/>
              </a:rPr>
              <a:t>Me</a:t>
            </a:r>
          </a:p>
          <a:p>
            <a:pPr marL="914400" lvl="1" indent="-457200" eaLnBrk="1" fontAlgn="auto" hangingPunct="1">
              <a:spcBef>
                <a:spcPts val="0"/>
              </a:spcBef>
              <a:spcAft>
                <a:spcPts val="0"/>
              </a:spcAft>
              <a:buFont typeface="Arial"/>
              <a:buChar char="•"/>
              <a:defRPr/>
            </a:pPr>
            <a:endParaRPr lang="en-US" sz="2400" dirty="0">
              <a:latin typeface="+mn-lt"/>
              <a:ea typeface="+mn-e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nison_block_logo" id="{D8CA7683-A9DD-3342-820E-F0FF510070E4}" vid="{A04DF15F-8BD9-6640-9BC6-EAC421716C92}"/>
    </a:ext>
  </a:extLst>
</a:theme>
</file>

<file path=docProps/app.xml><?xml version="1.0" encoding="utf-8"?>
<Properties xmlns="http://schemas.openxmlformats.org/officeDocument/2006/extended-properties" xmlns:vt="http://schemas.openxmlformats.org/officeDocument/2006/docPropsVTypes">
  <Template/>
  <TotalTime>6220</TotalTime>
  <Words>1568</Words>
  <Application>Microsoft Macintosh PowerPoint</Application>
  <PresentationFormat>On-screen Show (16:9)</PresentationFormat>
  <Paragraphs>116</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Calibri</vt:lpstr>
      <vt:lpstr>ＭＳ Ｐゴシック</vt:lpstr>
      <vt:lpstr>Arial</vt:lpstr>
      <vt:lpstr>Gotham HTF Medium</vt:lpstr>
      <vt:lpstr>Office Theme</vt:lpstr>
      <vt:lpstr>Denison 2022/23 Game Philosophy</vt:lpstr>
      <vt:lpstr>Main Objective: Force teams to play in their Zone as much as possible.</vt:lpstr>
      <vt:lpstr>Key Component: The precision and effort level must be “Constant and Unrelenting” </vt:lpstr>
      <vt:lpstr>  Basic Concept-Forecheck F1 The first forward, F1, enters the zone with speed. He wants to get in on the defenseman, take away his lanes, hands, and establish physical contact. Heavy forecheck! .</vt:lpstr>
      <vt:lpstr>  F2 F2, is barely trailing F1 and ready to support the puck immediately. F1 is either trying to force a reverse quickly, so the other defenseman is forced to receive an awkward pass, or force the puck carrying defenseman to chip it up to the strongside winger on the wall where the winger will be covered by our sitting Strongside D</vt:lpstr>
      <vt:lpstr> F2 cont. anticipates the most obvious first move of the opponent with the puck. Read-react and attack quickly, there are no wrong decisions, your backside support has 3rd and 4th outlets.  Corral any loose pucks.  Win all 50/50 battles. </vt:lpstr>
      <vt:lpstr> F3, remains cognizant of his responsibilities as the "high" guy and his responsibility to be an offensive threat in the high slot. His duties rest on being support for the D during wall sit or weakside pinch, and establish immediate pressure in the middle on the other side of the ice once the puck is reversed behind the net. Also first shooter.</vt:lpstr>
      <vt:lpstr> F3 Once this pressure is established, F3, who is always above the slot, can either cut off the winger on the strong side with speed on the backcheck, or wall sitting defenseman can be stick on stick with the winger and be covered by F3 (like a hinge i.e. 2-3) . </vt:lpstr>
      <vt:lpstr>   F3  If we lose the zone, he's cutting off the winger, F3 is looking to funnel the winger into his defender so that the defender will have an opportunity to step up in the neutral zone. The key here is that all the parts are moving together and every player is moving with speed when they go to their positions. </vt:lpstr>
      <vt:lpstr>System built on trust!</vt:lpstr>
      <vt:lpstr>   This system is based heavily on trust. Forwards are able to commit fully to pressure, and defensemen are able to commit fully to pinches because of what the system allows. The third man high and a system that has a built-in speed component (where player's legs are always moving) allow pressure, and its accompanying support comes fast and heavy.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Brett Hoffman</dc:creator>
  <cp:lastModifiedBy>Jeff German</cp:lastModifiedBy>
  <cp:revision>23</cp:revision>
  <dcterms:created xsi:type="dcterms:W3CDTF">2017-11-14T18:19:20Z</dcterms:created>
  <dcterms:modified xsi:type="dcterms:W3CDTF">2022-11-15T19:56:33Z</dcterms:modified>
</cp:coreProperties>
</file>