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
  </p:notesMasterIdLst>
  <p:sldIdLst>
    <p:sldId id="280" r:id="rId2"/>
    <p:sldId id="257" r:id="rId3"/>
    <p:sldId id="293" r:id="rId4"/>
    <p:sldId id="295" r:id="rId5"/>
    <p:sldId id="292" r:id="rId6"/>
    <p:sldId id="283" r:id="rId7"/>
    <p:sldId id="294" r:id="rId8"/>
    <p:sldId id="284" r:id="rId9"/>
    <p:sldId id="290" r:id="rId10"/>
    <p:sldId id="291"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29334-C588-4A30-8494-6E4B390CE4D6}" v="1" dt="2025-09-23T01:42:11.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294"/>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WEISER" userId="e24d772656998bd0" providerId="LiveId" clId="{A8AE6D45-3454-4017-BCE2-C64FD8C656F8}"/>
    <pc:docChg chg="undo custSel addSld delSld modSld sldOrd">
      <pc:chgData name="ryan WEISER" userId="e24d772656998bd0" providerId="LiveId" clId="{A8AE6D45-3454-4017-BCE2-C64FD8C656F8}" dt="2025-09-23T01:42:19.078" v="2385" actId="20577"/>
      <pc:docMkLst>
        <pc:docMk/>
      </pc:docMkLst>
      <pc:sldChg chg="modSp mod">
        <pc:chgData name="ryan WEISER" userId="e24d772656998bd0" providerId="LiveId" clId="{A8AE6D45-3454-4017-BCE2-C64FD8C656F8}" dt="2025-09-23T01:41:41.213" v="2368" actId="6549"/>
        <pc:sldMkLst>
          <pc:docMk/>
          <pc:sldMk cId="3012880448" sldId="280"/>
        </pc:sldMkLst>
        <pc:spChg chg="mod">
          <ac:chgData name="ryan WEISER" userId="e24d772656998bd0" providerId="LiveId" clId="{A8AE6D45-3454-4017-BCE2-C64FD8C656F8}" dt="2025-09-23T01:33:13.629" v="2366" actId="20577"/>
          <ac:spMkLst>
            <pc:docMk/>
            <pc:sldMk cId="3012880448" sldId="280"/>
            <ac:spMk id="2" creationId="{ECC51064-E4A8-4DCB-A55E-A519E3C09692}"/>
          </ac:spMkLst>
        </pc:spChg>
        <pc:spChg chg="mod">
          <ac:chgData name="ryan WEISER" userId="e24d772656998bd0" providerId="LiveId" clId="{A8AE6D45-3454-4017-BCE2-C64FD8C656F8}" dt="2025-09-23T01:41:41.213" v="2368" actId="6549"/>
          <ac:spMkLst>
            <pc:docMk/>
            <pc:sldMk cId="3012880448" sldId="280"/>
            <ac:spMk id="3" creationId="{5A395576-91DF-46CD-92BF-2D33781C3D8E}"/>
          </ac:spMkLst>
        </pc:spChg>
      </pc:sldChg>
      <pc:sldChg chg="delSp modSp del mod">
        <pc:chgData name="ryan WEISER" userId="e24d772656998bd0" providerId="LiveId" clId="{A8AE6D45-3454-4017-BCE2-C64FD8C656F8}" dt="2025-09-23T00:37:43.646" v="265" actId="2696"/>
        <pc:sldMkLst>
          <pc:docMk/>
          <pc:sldMk cId="3952826350" sldId="282"/>
        </pc:sldMkLst>
        <pc:spChg chg="mod">
          <ac:chgData name="ryan WEISER" userId="e24d772656998bd0" providerId="LiveId" clId="{A8AE6D45-3454-4017-BCE2-C64FD8C656F8}" dt="2025-09-23T00:34:07.431" v="45" actId="20577"/>
          <ac:spMkLst>
            <pc:docMk/>
            <pc:sldMk cId="3952826350" sldId="282"/>
            <ac:spMk id="4" creationId="{72AA1770-2938-4AD6-BC85-0E665C49F625}"/>
          </ac:spMkLst>
        </pc:spChg>
        <pc:picChg chg="del">
          <ac:chgData name="ryan WEISER" userId="e24d772656998bd0" providerId="LiveId" clId="{A8AE6D45-3454-4017-BCE2-C64FD8C656F8}" dt="2025-09-23T00:34:15.114" v="46" actId="478"/>
          <ac:picMkLst>
            <pc:docMk/>
            <pc:sldMk cId="3952826350" sldId="282"/>
            <ac:picMk id="2" creationId="{67D6AA1F-A6AF-2EA0-F49F-5F2F642F40A4}"/>
          </ac:picMkLst>
        </pc:picChg>
      </pc:sldChg>
      <pc:sldChg chg="modSp mod ord">
        <pc:chgData name="ryan WEISER" userId="e24d772656998bd0" providerId="LiveId" clId="{A8AE6D45-3454-4017-BCE2-C64FD8C656F8}" dt="2025-09-23T01:07:25.468" v="1506" actId="113"/>
        <pc:sldMkLst>
          <pc:docMk/>
          <pc:sldMk cId="2758018705" sldId="283"/>
        </pc:sldMkLst>
        <pc:spChg chg="mod">
          <ac:chgData name="ryan WEISER" userId="e24d772656998bd0" providerId="LiveId" clId="{A8AE6D45-3454-4017-BCE2-C64FD8C656F8}" dt="2025-09-23T01:06:05.258" v="1496" actId="313"/>
          <ac:spMkLst>
            <pc:docMk/>
            <pc:sldMk cId="2758018705" sldId="283"/>
            <ac:spMk id="2" creationId="{E59AECFC-3987-B763-B263-2B3DB426C400}"/>
          </ac:spMkLst>
        </pc:spChg>
        <pc:spChg chg="mod">
          <ac:chgData name="ryan WEISER" userId="e24d772656998bd0" providerId="LiveId" clId="{A8AE6D45-3454-4017-BCE2-C64FD8C656F8}" dt="2025-09-23T01:07:25.468" v="1506" actId="113"/>
          <ac:spMkLst>
            <pc:docMk/>
            <pc:sldMk cId="2758018705" sldId="283"/>
            <ac:spMk id="3" creationId="{EFCC3A46-B73B-4C1E-178C-345D5E16DD34}"/>
          </ac:spMkLst>
        </pc:spChg>
      </pc:sldChg>
      <pc:sldChg chg="modSp mod">
        <pc:chgData name="ryan WEISER" userId="e24d772656998bd0" providerId="LiveId" clId="{A8AE6D45-3454-4017-BCE2-C64FD8C656F8}" dt="2025-09-23T01:32:46.514" v="2352" actId="14100"/>
        <pc:sldMkLst>
          <pc:docMk/>
          <pc:sldMk cId="875758481" sldId="284"/>
        </pc:sldMkLst>
        <pc:spChg chg="mod">
          <ac:chgData name="ryan WEISER" userId="e24d772656998bd0" providerId="LiveId" clId="{A8AE6D45-3454-4017-BCE2-C64FD8C656F8}" dt="2025-09-23T01:32:46.514" v="2352" actId="14100"/>
          <ac:spMkLst>
            <pc:docMk/>
            <pc:sldMk cId="875758481" sldId="284"/>
            <ac:spMk id="2" creationId="{E59AECFC-3987-B763-B263-2B3DB426C400}"/>
          </ac:spMkLst>
        </pc:spChg>
        <pc:spChg chg="mod">
          <ac:chgData name="ryan WEISER" userId="e24d772656998bd0" providerId="LiveId" clId="{A8AE6D45-3454-4017-BCE2-C64FD8C656F8}" dt="2025-09-23T01:32:20.201" v="2349" actId="20577"/>
          <ac:spMkLst>
            <pc:docMk/>
            <pc:sldMk cId="875758481" sldId="284"/>
            <ac:spMk id="3" creationId="{EFCC3A46-B73B-4C1E-178C-345D5E16DD34}"/>
          </ac:spMkLst>
        </pc:spChg>
      </pc:sldChg>
      <pc:sldChg chg="addSp modSp mod">
        <pc:chgData name="ryan WEISER" userId="e24d772656998bd0" providerId="LiveId" clId="{A8AE6D45-3454-4017-BCE2-C64FD8C656F8}" dt="2025-09-23T01:31:34.577" v="2341" actId="20577"/>
        <pc:sldMkLst>
          <pc:docMk/>
          <pc:sldMk cId="953495958" sldId="290"/>
        </pc:sldMkLst>
        <pc:spChg chg="mod">
          <ac:chgData name="ryan WEISER" userId="e24d772656998bd0" providerId="LiveId" clId="{A8AE6D45-3454-4017-BCE2-C64FD8C656F8}" dt="2025-09-23T01:30:32.298" v="2340" actId="2"/>
          <ac:spMkLst>
            <pc:docMk/>
            <pc:sldMk cId="953495958" sldId="290"/>
            <ac:spMk id="2" creationId="{E59AECFC-3987-B763-B263-2B3DB426C400}"/>
          </ac:spMkLst>
        </pc:spChg>
        <pc:spChg chg="mod">
          <ac:chgData name="ryan WEISER" userId="e24d772656998bd0" providerId="LiveId" clId="{A8AE6D45-3454-4017-BCE2-C64FD8C656F8}" dt="2025-09-23T01:27:31.984" v="2200" actId="14100"/>
          <ac:spMkLst>
            <pc:docMk/>
            <pc:sldMk cId="953495958" sldId="290"/>
            <ac:spMk id="3" creationId="{EFCC3A46-B73B-4C1E-178C-345D5E16DD34}"/>
          </ac:spMkLst>
        </pc:spChg>
        <pc:spChg chg="add mod">
          <ac:chgData name="ryan WEISER" userId="e24d772656998bd0" providerId="LiveId" clId="{A8AE6D45-3454-4017-BCE2-C64FD8C656F8}" dt="2025-09-23T01:31:34.577" v="2341" actId="20577"/>
          <ac:spMkLst>
            <pc:docMk/>
            <pc:sldMk cId="953495958" sldId="290"/>
            <ac:spMk id="5" creationId="{7A67276C-A2EE-53FC-A8FF-35799D788C7D}"/>
          </ac:spMkLst>
        </pc:spChg>
      </pc:sldChg>
      <pc:sldChg chg="modSp mod">
        <pc:chgData name="ryan WEISER" userId="e24d772656998bd0" providerId="LiveId" clId="{A8AE6D45-3454-4017-BCE2-C64FD8C656F8}" dt="2025-09-23T01:42:19.078" v="2385" actId="20577"/>
        <pc:sldMkLst>
          <pc:docMk/>
          <pc:sldMk cId="3529113302" sldId="291"/>
        </pc:sldMkLst>
        <pc:spChg chg="mod">
          <ac:chgData name="ryan WEISER" userId="e24d772656998bd0" providerId="LiveId" clId="{A8AE6D45-3454-4017-BCE2-C64FD8C656F8}" dt="2025-09-23T01:42:19.078" v="2385" actId="20577"/>
          <ac:spMkLst>
            <pc:docMk/>
            <pc:sldMk cId="3529113302" sldId="291"/>
            <ac:spMk id="2" creationId="{E59AECFC-3987-B763-B263-2B3DB426C400}"/>
          </ac:spMkLst>
        </pc:spChg>
        <pc:spChg chg="mod">
          <ac:chgData name="ryan WEISER" userId="e24d772656998bd0" providerId="LiveId" clId="{A8AE6D45-3454-4017-BCE2-C64FD8C656F8}" dt="2025-09-23T01:42:11.491" v="2369"/>
          <ac:spMkLst>
            <pc:docMk/>
            <pc:sldMk cId="3529113302" sldId="291"/>
            <ac:spMk id="3" creationId="{EFCC3A46-B73B-4C1E-178C-345D5E16DD34}"/>
          </ac:spMkLst>
        </pc:spChg>
      </pc:sldChg>
      <pc:sldChg chg="modSp mod">
        <pc:chgData name="ryan WEISER" userId="e24d772656998bd0" providerId="LiveId" clId="{A8AE6D45-3454-4017-BCE2-C64FD8C656F8}" dt="2025-09-23T01:18:14.263" v="1682" actId="1076"/>
        <pc:sldMkLst>
          <pc:docMk/>
          <pc:sldMk cId="637357645" sldId="292"/>
        </pc:sldMkLst>
        <pc:spChg chg="mod">
          <ac:chgData name="ryan WEISER" userId="e24d772656998bd0" providerId="LiveId" clId="{A8AE6D45-3454-4017-BCE2-C64FD8C656F8}" dt="2025-09-23T01:18:14.263" v="1682" actId="1076"/>
          <ac:spMkLst>
            <pc:docMk/>
            <pc:sldMk cId="637357645" sldId="292"/>
            <ac:spMk id="2" creationId="{E59AECFC-3987-B763-B263-2B3DB426C400}"/>
          </ac:spMkLst>
        </pc:spChg>
        <pc:spChg chg="mod">
          <ac:chgData name="ryan WEISER" userId="e24d772656998bd0" providerId="LiveId" clId="{A8AE6D45-3454-4017-BCE2-C64FD8C656F8}" dt="2025-09-23T00:54:19.180" v="843" actId="20577"/>
          <ac:spMkLst>
            <pc:docMk/>
            <pc:sldMk cId="637357645" sldId="292"/>
            <ac:spMk id="3" creationId="{EFCC3A46-B73B-4C1E-178C-345D5E16DD34}"/>
          </ac:spMkLst>
        </pc:spChg>
      </pc:sldChg>
      <pc:sldChg chg="modSp mod">
        <pc:chgData name="ryan WEISER" userId="e24d772656998bd0" providerId="LiveId" clId="{A8AE6D45-3454-4017-BCE2-C64FD8C656F8}" dt="2025-09-23T01:21:00.867" v="1700" actId="20577"/>
        <pc:sldMkLst>
          <pc:docMk/>
          <pc:sldMk cId="3586529692" sldId="293"/>
        </pc:sldMkLst>
        <pc:spChg chg="mod">
          <ac:chgData name="ryan WEISER" userId="e24d772656998bd0" providerId="LiveId" clId="{A8AE6D45-3454-4017-BCE2-C64FD8C656F8}" dt="2025-09-23T00:34:47.671" v="83" actId="313"/>
          <ac:spMkLst>
            <pc:docMk/>
            <pc:sldMk cId="3586529692" sldId="293"/>
            <ac:spMk id="4" creationId="{E8D1EDB3-6424-3EB6-35FF-0D2A2311471D}"/>
          </ac:spMkLst>
        </pc:spChg>
        <pc:spChg chg="mod">
          <ac:chgData name="ryan WEISER" userId="e24d772656998bd0" providerId="LiveId" clId="{A8AE6D45-3454-4017-BCE2-C64FD8C656F8}" dt="2025-09-23T01:21:00.867" v="1700" actId="20577"/>
          <ac:spMkLst>
            <pc:docMk/>
            <pc:sldMk cId="3586529692" sldId="293"/>
            <ac:spMk id="5" creationId="{0A055BEC-1A11-CE4C-9EDE-AC9B5D568EC7}"/>
          </ac:spMkLst>
        </pc:spChg>
      </pc:sldChg>
      <pc:sldChg chg="modSp add mod">
        <pc:chgData name="ryan WEISER" userId="e24d772656998bd0" providerId="LiveId" clId="{A8AE6D45-3454-4017-BCE2-C64FD8C656F8}" dt="2025-09-23T00:56:22.504" v="1077" actId="20577"/>
        <pc:sldMkLst>
          <pc:docMk/>
          <pc:sldMk cId="1094711693" sldId="294"/>
        </pc:sldMkLst>
        <pc:spChg chg="mod">
          <ac:chgData name="ryan WEISER" userId="e24d772656998bd0" providerId="LiveId" clId="{A8AE6D45-3454-4017-BCE2-C64FD8C656F8}" dt="2025-09-23T00:56:22.504" v="1077" actId="20577"/>
          <ac:spMkLst>
            <pc:docMk/>
            <pc:sldMk cId="1094711693" sldId="294"/>
            <ac:spMk id="2" creationId="{16CF60D9-8D12-F51A-5BCE-5D000FC1D8C3}"/>
          </ac:spMkLst>
        </pc:spChg>
        <pc:spChg chg="mod">
          <ac:chgData name="ryan WEISER" userId="e24d772656998bd0" providerId="LiveId" clId="{A8AE6D45-3454-4017-BCE2-C64FD8C656F8}" dt="2025-09-23T00:56:14.493" v="1069" actId="20577"/>
          <ac:spMkLst>
            <pc:docMk/>
            <pc:sldMk cId="1094711693" sldId="294"/>
            <ac:spMk id="3" creationId="{740A2163-2654-AB0A-6A4C-321A19122D13}"/>
          </ac:spMkLst>
        </pc:spChg>
      </pc:sldChg>
      <pc:sldChg chg="modSp del mod">
        <pc:chgData name="ryan WEISER" userId="e24d772656998bd0" providerId="LiveId" clId="{A8AE6D45-3454-4017-BCE2-C64FD8C656F8}" dt="2025-09-23T00:34:28.811" v="47" actId="2696"/>
        <pc:sldMkLst>
          <pc:docMk/>
          <pc:sldMk cId="4141766480" sldId="294"/>
        </pc:sldMkLst>
        <pc:spChg chg="mod">
          <ac:chgData name="ryan WEISER" userId="e24d772656998bd0" providerId="LiveId" clId="{A8AE6D45-3454-4017-BCE2-C64FD8C656F8}" dt="2025-09-23T00:33:48.671" v="17" actId="20577"/>
          <ac:spMkLst>
            <pc:docMk/>
            <pc:sldMk cId="4141766480" sldId="294"/>
            <ac:spMk id="2" creationId="{C3A104D4-3F86-054C-D1D5-EF1D111652BF}"/>
          </ac:spMkLst>
        </pc:spChg>
      </pc:sldChg>
      <pc:sldChg chg="addSp delSp modSp add mod">
        <pc:chgData name="ryan WEISER" userId="e24d772656998bd0" providerId="LiveId" clId="{A8AE6D45-3454-4017-BCE2-C64FD8C656F8}" dt="2025-09-23T01:17:52.426" v="1680" actId="20577"/>
        <pc:sldMkLst>
          <pc:docMk/>
          <pc:sldMk cId="753285925" sldId="295"/>
        </pc:sldMkLst>
        <pc:spChg chg="add del mod">
          <ac:chgData name="ryan WEISER" userId="e24d772656998bd0" providerId="LiveId" clId="{A8AE6D45-3454-4017-BCE2-C64FD8C656F8}" dt="2025-09-23T01:13:43.951" v="1536" actId="22"/>
          <ac:spMkLst>
            <pc:docMk/>
            <pc:sldMk cId="753285925" sldId="295"/>
            <ac:spMk id="3" creationId="{88938D7C-C4C5-A36A-5BE3-14DA2F6C9D50}"/>
          </ac:spMkLst>
        </pc:spChg>
        <pc:spChg chg="mod">
          <ac:chgData name="ryan WEISER" userId="e24d772656998bd0" providerId="LiveId" clId="{A8AE6D45-3454-4017-BCE2-C64FD8C656F8}" dt="2025-09-23T01:17:06.619" v="1674" actId="6549"/>
          <ac:spMkLst>
            <pc:docMk/>
            <pc:sldMk cId="753285925" sldId="295"/>
            <ac:spMk id="5" creationId="{8D58A77A-2309-696F-7EFC-94934D29630A}"/>
          </ac:spMkLst>
        </pc:spChg>
        <pc:spChg chg="add del mod">
          <ac:chgData name="ryan WEISER" userId="e24d772656998bd0" providerId="LiveId" clId="{A8AE6D45-3454-4017-BCE2-C64FD8C656F8}" dt="2025-09-23T01:17:52.426" v="1680" actId="20577"/>
          <ac:spMkLst>
            <pc:docMk/>
            <pc:sldMk cId="753285925" sldId="295"/>
            <ac:spMk id="7" creationId="{35409DF5-DE5E-F3AC-7AEB-BA6EB6721D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E0C7C-987D-4D5E-8F93-BBC6FAFA76DC}" type="datetimeFigureOut">
              <a:rPr lang="en-US" smtClean="0"/>
              <a:t>9/24/2025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9F951-CDA6-4034-8428-E5E9B6ECB6AE}" type="slidenum">
              <a:rPr lang="en-US" smtClean="0"/>
              <a:t>‹#›</a:t>
            </a:fld>
            <a:endParaRPr lang="en-US" dirty="0"/>
          </a:p>
        </p:txBody>
      </p:sp>
    </p:spTree>
    <p:extLst>
      <p:ext uri="{BB962C8B-B14F-4D97-AF65-F5344CB8AC3E}">
        <p14:creationId xmlns:p14="http://schemas.microsoft.com/office/powerpoint/2010/main" val="109626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05164910-F60B-4535-94BD-90BE13A9F43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479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8796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222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9503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375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64910-F60B-4535-94BD-90BE13A9F43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971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64910-F60B-4535-94BD-90BE13A9F43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15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64910-F60B-4535-94BD-90BE13A9F43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636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64910-F60B-4535-94BD-90BE13A9F435}" type="slidenum">
              <a:rPr lang="en-US" smtClean="0"/>
              <a:t>‹#›</a:t>
            </a:fld>
            <a:endParaRPr lang="en-US" dirty="0"/>
          </a:p>
        </p:txBody>
      </p:sp>
    </p:spTree>
    <p:extLst>
      <p:ext uri="{BB962C8B-B14F-4D97-AF65-F5344CB8AC3E}">
        <p14:creationId xmlns:p14="http://schemas.microsoft.com/office/powerpoint/2010/main" val="1576403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BB50A5-AD3B-4CFF-87DC-3031AEB54318}"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64910-F60B-4535-94BD-90BE13A9F43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82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4BB50A5-AD3B-4CFF-87DC-3031AEB54318}" type="datetimeFigureOut">
              <a:rPr lang="en-US" smtClean="0"/>
              <a:t>9/24/2025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05164910-F60B-4535-94BD-90BE13A9F43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767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4BB50A5-AD3B-4CFF-87DC-3031AEB54318}" type="datetimeFigureOut">
              <a:rPr lang="en-US" smtClean="0"/>
              <a:t>9/24/2025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5164910-F60B-4535-94BD-90BE13A9F435}"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3717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mailto:MRIbuddyweiser@msn.com" TargetMode="External"/><Relationship Id="rId4" Type="http://schemas.openxmlformats.org/officeDocument/2006/relationships/hyperlink" Target="mailto:Bfranson@midco.net"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hyperlink" Target="https://www.youtube.com/watch?v=ZqsKEgpgV6Q"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C51064-E4A8-4DCB-A55E-A519E3C09692}"/>
              </a:ext>
            </a:extLst>
          </p:cNvPr>
          <p:cNvSpPr>
            <a:spLocks noGrp="1"/>
          </p:cNvSpPr>
          <p:nvPr>
            <p:ph type="title"/>
          </p:nvPr>
        </p:nvSpPr>
        <p:spPr>
          <a:xfrm>
            <a:off x="849683" y="1240076"/>
            <a:ext cx="2727813" cy="4584527"/>
          </a:xfrm>
        </p:spPr>
        <p:txBody>
          <a:bodyPr>
            <a:normAutofit/>
          </a:bodyPr>
          <a:lstStyle/>
          <a:p>
            <a:r>
              <a:rPr lang="en-US" dirty="0">
                <a:solidFill>
                  <a:srgbClr val="FFFFFF"/>
                </a:solidFill>
                <a:latin typeface="Calibri Light" panose="020F0302020204030204"/>
              </a:rPr>
              <a:t>2025 Coaches Q and A</a:t>
            </a:r>
            <a:br>
              <a:rPr lang="en-US" dirty="0">
                <a:solidFill>
                  <a:srgbClr val="FFFFFF"/>
                </a:solidFill>
                <a:latin typeface="Calibri Light" panose="020F0302020204030204"/>
              </a:rPr>
            </a:br>
            <a:r>
              <a:rPr lang="en-US" dirty="0">
                <a:solidFill>
                  <a:srgbClr val="FFFFFF"/>
                </a:solidFill>
                <a:latin typeface="Calibri Light" panose="020F0302020204030204"/>
              </a:rPr>
              <a:t>Sept 24, 2025</a:t>
            </a:r>
            <a:endParaRPr lang="en-US" dirty="0">
              <a:solidFill>
                <a:srgbClr val="FFFFFF"/>
              </a:solidFill>
            </a:endParaRPr>
          </a:p>
        </p:txBody>
      </p:sp>
      <p:sp>
        <p:nvSpPr>
          <p:cNvPr id="3" name="Content Placeholder 2">
            <a:extLst>
              <a:ext uri="{FF2B5EF4-FFF2-40B4-BE49-F238E27FC236}">
                <a16:creationId xmlns:a16="http://schemas.microsoft.com/office/drawing/2014/main" id="{5A395576-91DF-46CD-92BF-2D33781C3D8E}"/>
              </a:ext>
            </a:extLst>
          </p:cNvPr>
          <p:cNvSpPr>
            <a:spLocks noGrp="1"/>
          </p:cNvSpPr>
          <p:nvPr>
            <p:ph idx="1"/>
          </p:nvPr>
        </p:nvSpPr>
        <p:spPr>
          <a:xfrm>
            <a:off x="4705594" y="365761"/>
            <a:ext cx="7158746" cy="5790782"/>
          </a:xfrm>
        </p:spPr>
        <p:txBody>
          <a:bodyPr anchor="t">
            <a:normAutofit/>
          </a:bodyPr>
          <a:lstStyle/>
          <a:p>
            <a:pPr marL="0" marR="0">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Date: Sept </a:t>
            </a:r>
            <a:r>
              <a:rPr lang="en-US" sz="2800" dirty="0">
                <a:latin typeface="Times New Roman" panose="02020603050405020304" pitchFamily="18" charset="0"/>
                <a:ea typeface="Calibri" panose="020F0502020204030204" pitchFamily="34" charset="0"/>
                <a:cs typeface="Times New Roman" panose="02020603050405020304" pitchFamily="18" charset="0"/>
              </a:rPr>
              <a:t>24, 2025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800" dirty="0">
                <a:latin typeface="Times New Roman" panose="02020603050405020304" pitchFamily="18" charset="0"/>
                <a:ea typeface="Calibri" panose="020F0502020204030204" pitchFamily="34" charset="0"/>
                <a:cs typeface="Times New Roman" panose="02020603050405020304" pitchFamily="18" charset="0"/>
              </a:rPr>
              <a:t>Officials Coordinators: Ben Franson, Travor Silbernagel, Ryan Weiser</a:t>
            </a:r>
          </a:p>
          <a:p>
            <a:pPr marL="0" marR="0" indent="0">
              <a:spcBef>
                <a:spcPts val="0"/>
              </a:spcBef>
              <a:spcAft>
                <a:spcPts val="800"/>
              </a:spcAft>
              <a:buNone/>
            </a:pPr>
            <a:r>
              <a:rPr lang="en-US" sz="2800" dirty="0">
                <a:latin typeface="Times New Roman" panose="02020603050405020304" pitchFamily="18" charset="0"/>
                <a:ea typeface="Calibri" panose="020F0502020204030204" pitchFamily="34" charset="0"/>
                <a:cs typeface="Times New Roman" panose="02020603050405020304" pitchFamily="18" charset="0"/>
              </a:rPr>
              <a:t>Ben Franson: </a:t>
            </a:r>
            <a:r>
              <a:rPr lang="en-US" sz="2800" dirty="0">
                <a:latin typeface="Times New Roman" panose="02020603050405020304" pitchFamily="18" charset="0"/>
                <a:ea typeface="Calibri" panose="020F0502020204030204" pitchFamily="34" charset="0"/>
                <a:cs typeface="Times New Roman" panose="02020603050405020304" pitchFamily="18" charset="0"/>
                <a:hlinkClick r:id="rId4"/>
              </a:rPr>
              <a:t>Bfranson@midco.net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marL="0" marR="0" indent="0">
              <a:spcBef>
                <a:spcPts val="0"/>
              </a:spcBef>
              <a:spcAft>
                <a:spcPts val="800"/>
              </a:spcAft>
              <a:buNone/>
            </a:pPr>
            <a:r>
              <a:rPr lang="en-US" sz="2800" dirty="0">
                <a:latin typeface="Times New Roman" panose="02020603050405020304" pitchFamily="18" charset="0"/>
                <a:ea typeface="Calibri" panose="020F0502020204030204" pitchFamily="34" charset="0"/>
                <a:cs typeface="Times New Roman" panose="02020603050405020304" pitchFamily="18" charset="0"/>
              </a:rPr>
              <a:t>Traver Silbernagel:twsilber2@gmail.com</a:t>
            </a:r>
          </a:p>
          <a:p>
            <a:pPr marL="0" marR="0" indent="0">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Ryan Weiser- </a:t>
            </a:r>
            <a:r>
              <a:rPr lang="en-US" sz="2800" dirty="0">
                <a:effectLst/>
                <a:latin typeface="Calibri" panose="020F0502020204030204" pitchFamily="34" charset="0"/>
                <a:ea typeface="Calibri" panose="020F0502020204030204" pitchFamily="34" charset="0"/>
                <a:cs typeface="Times New Roman" panose="02020603050405020304" pitchFamily="18" charset="0"/>
                <a:hlinkClick r:id="rId5"/>
              </a:rPr>
              <a:t>MRIbuddyweiser@msn.com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Audio 5">
            <a:hlinkClick r:id="" action="ppaction://media"/>
            <a:extLst>
              <a:ext uri="{FF2B5EF4-FFF2-40B4-BE49-F238E27FC236}">
                <a16:creationId xmlns:a16="http://schemas.microsoft.com/office/drawing/2014/main" id="{8E997084-D18B-F110-FF7D-272B878ECBD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2880448"/>
      </p:ext>
    </p:extLst>
  </p:cSld>
  <p:clrMapOvr>
    <a:masterClrMapping/>
  </p:clrMapOvr>
  <mc:AlternateContent xmlns:mc="http://schemas.openxmlformats.org/markup-compatibility/2006">
    <mc:Choice xmlns:p14="http://schemas.microsoft.com/office/powerpoint/2010/main" Requires="p14">
      <p:transition spd="slow" p14:dur="2000" advTm="25706"/>
    </mc:Choice>
    <mc:Fallback>
      <p:transition spd="slow" advTm="25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849683" y="1240076"/>
            <a:ext cx="2727813" cy="4584527"/>
          </a:xfrm>
        </p:spPr>
        <p:txBody>
          <a:bodyPr>
            <a:normAutofit/>
          </a:bodyPr>
          <a:lstStyle/>
          <a:p>
            <a:r>
              <a:rPr lang="en-US">
                <a:solidFill>
                  <a:srgbClr val="FFFFFF"/>
                </a:solidFill>
              </a:rPr>
              <a:t>Holding training</a:t>
            </a:r>
            <a:endParaRPr lang="en-US" dirty="0">
              <a:solidFill>
                <a:srgbClr val="FFFFFF"/>
              </a:solidFill>
            </a:endParaRP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705594" y="431801"/>
            <a:ext cx="6034827" cy="5724742"/>
          </a:xfrm>
        </p:spPr>
        <p:txBody>
          <a:bodyPr anchor="t">
            <a:normAutofit fontScale="92500" lnSpcReduction="20000"/>
          </a:bodyPr>
          <a:lstStyle/>
          <a:p>
            <a:r>
              <a:rPr lang="en-US" dirty="0"/>
              <a:t>What do I do when I call holding?</a:t>
            </a:r>
          </a:p>
          <a:p>
            <a:pPr lvl="1"/>
            <a:r>
              <a:rPr lang="en-US" dirty="0"/>
              <a:t>Throw you flag and continue to officiate the play until down ends. If you are the calling official and have the forward progress spot, place football end of run and drop your bean bag at end of the spot. The opposite wing official should keep the forward </a:t>
            </a:r>
            <a:r>
              <a:rPr lang="en-US" dirty="0" err="1"/>
              <a:t>progess</a:t>
            </a:r>
            <a:r>
              <a:rPr lang="en-US" dirty="0"/>
              <a:t> spot until referee and umpire figure out penalty enforcement.</a:t>
            </a:r>
          </a:p>
          <a:p>
            <a:pPr lvl="1"/>
            <a:r>
              <a:rPr lang="en-US" dirty="0"/>
              <a:t>Calling official blow your whistle end of the play and go report to the referee the following:</a:t>
            </a:r>
          </a:p>
          <a:p>
            <a:pPr marL="1257300" lvl="2" indent="-342900">
              <a:buAutoNum type="arabicPeriod"/>
            </a:pPr>
            <a:r>
              <a:rPr lang="en-US" dirty="0"/>
              <a:t>What is the penalty?</a:t>
            </a:r>
          </a:p>
          <a:p>
            <a:pPr marL="1257300" lvl="2" indent="-342900">
              <a:buAutoNum type="arabicPeriod"/>
            </a:pPr>
            <a:r>
              <a:rPr lang="en-US" dirty="0"/>
              <a:t>Who is the penalty on number and team?</a:t>
            </a:r>
          </a:p>
          <a:p>
            <a:pPr marL="1257300" lvl="2" indent="-342900">
              <a:buAutoNum type="arabicPeriod"/>
            </a:pPr>
            <a:r>
              <a:rPr lang="en-US" dirty="0"/>
              <a:t>Where did the penalty happen?</a:t>
            </a:r>
          </a:p>
          <a:p>
            <a:pPr marL="1257300" lvl="2" indent="-342900">
              <a:buAutoNum type="arabicPeriod"/>
            </a:pPr>
            <a:r>
              <a:rPr lang="en-US"/>
              <a:t>When did </a:t>
            </a:r>
            <a:r>
              <a:rPr lang="en-US" dirty="0"/>
              <a:t>the penalty happen?</a:t>
            </a:r>
          </a:p>
          <a:p>
            <a:pPr marL="1257300" lvl="2" indent="-342900">
              <a:buAutoNum type="arabicPeriod"/>
            </a:pPr>
            <a:r>
              <a:rPr lang="en-US" dirty="0"/>
              <a:t>What was the result of the play? This is needed as the referee and umpire are not watching the ball and might not know what happened.</a:t>
            </a:r>
          </a:p>
          <a:p>
            <a:pPr marL="1257300" lvl="2" indent="-342900">
              <a:buAutoNum type="arabicPeriod"/>
            </a:pPr>
            <a:endParaRPr lang="en-US" dirty="0"/>
          </a:p>
          <a:p>
            <a:r>
              <a:rPr lang="en-US" dirty="0">
                <a:hlinkClick r:id="rId4"/>
              </a:rPr>
              <a:t>2020 High School Football Officials Training Tape - Offensive Holding - YouTube</a:t>
            </a:r>
            <a:endParaRPr lang="en-US" dirty="0"/>
          </a:p>
          <a:p>
            <a:pPr marL="0" indent="0">
              <a:buNone/>
            </a:pPr>
            <a:endParaRPr lang="en-US" dirty="0"/>
          </a:p>
          <a:p>
            <a:endParaRPr lang="en-US" dirty="0"/>
          </a:p>
        </p:txBody>
      </p:sp>
      <p:pic>
        <p:nvPicPr>
          <p:cNvPr id="11" name="Audio 10">
            <a:hlinkClick r:id="" action="ppaction://media"/>
            <a:extLst>
              <a:ext uri="{FF2B5EF4-FFF2-40B4-BE49-F238E27FC236}">
                <a16:creationId xmlns:a16="http://schemas.microsoft.com/office/drawing/2014/main" id="{5657E795-BC3E-1DAF-AFDA-2955EC45EF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9113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71629">
        <p159:morph option="byObject"/>
      </p:transition>
    </mc:Choice>
    <mc:Fallback>
      <p:transition spd="slow" advTm="371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3">
            <a:extLst>
              <a:ext uri="{FF2B5EF4-FFF2-40B4-BE49-F238E27FC236}">
                <a16:creationId xmlns:a16="http://schemas.microsoft.com/office/drawing/2014/main" id="{72AA1770-2938-4AD6-BC85-0E665C49F625}"/>
              </a:ext>
            </a:extLst>
          </p:cNvPr>
          <p:cNvSpPr>
            <a:spLocks noGrp="1"/>
          </p:cNvSpPr>
          <p:nvPr>
            <p:ph type="title"/>
          </p:nvPr>
        </p:nvSpPr>
        <p:spPr>
          <a:xfrm>
            <a:off x="1451580" y="804520"/>
            <a:ext cx="4176511" cy="1049235"/>
          </a:xfrm>
        </p:spPr>
        <p:txBody>
          <a:bodyPr vert="horz" lIns="91440" tIns="45720" rIns="91440" bIns="45720" rtlCol="0">
            <a:normAutofit/>
          </a:bodyPr>
          <a:lstStyle/>
          <a:p>
            <a:r>
              <a:rPr lang="en-US" dirty="0"/>
              <a:t>Agenda</a:t>
            </a:r>
            <a:endParaRPr lang="en-US" kern="1200" dirty="0">
              <a:latin typeface="+mj-lt"/>
              <a:ea typeface="+mj-ea"/>
              <a:cs typeface="+mj-cs"/>
            </a:endParaRPr>
          </a:p>
        </p:txBody>
      </p:sp>
      <p:sp>
        <p:nvSpPr>
          <p:cNvPr id="23" name="Rectangle 2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Content Placeholder 4">
            <a:extLst>
              <a:ext uri="{FF2B5EF4-FFF2-40B4-BE49-F238E27FC236}">
                <a16:creationId xmlns:a16="http://schemas.microsoft.com/office/drawing/2014/main" id="{70FE2F3C-7158-4CAF-AA3C-2C5BB440476B}"/>
              </a:ext>
            </a:extLst>
          </p:cNvPr>
          <p:cNvSpPr>
            <a:spLocks noGrp="1"/>
          </p:cNvSpPr>
          <p:nvPr>
            <p:ph idx="1"/>
          </p:nvPr>
        </p:nvSpPr>
        <p:spPr>
          <a:xfrm>
            <a:off x="1451581" y="2015732"/>
            <a:ext cx="4172212" cy="3450613"/>
          </a:xfrm>
        </p:spPr>
        <p:txBody>
          <a:bodyPr vert="horz" lIns="91440" tIns="45720" rIns="91440" bIns="45720" rtlCol="0">
            <a:normAutofit/>
          </a:bodyPr>
          <a:lstStyle/>
          <a:p>
            <a:pPr marL="0" marR="0" indent="0">
              <a:spcBef>
                <a:spcPts val="1200"/>
              </a:spcBef>
              <a:spcAft>
                <a:spcPts val="0"/>
              </a:spcAft>
              <a:buNone/>
            </a:pPr>
            <a:endParaRPr lang="en-US" dirty="0"/>
          </a:p>
          <a:p>
            <a:pPr marL="571500" lvl="1" indent="-342900">
              <a:spcBef>
                <a:spcPts val="1200"/>
              </a:spcBef>
              <a:buAutoNum type="arabicPeriod"/>
            </a:pPr>
            <a:r>
              <a:rPr lang="en-US" dirty="0"/>
              <a:t>Welcome first Q and A</a:t>
            </a:r>
          </a:p>
          <a:p>
            <a:pPr marL="571500" lvl="1" indent="-342900">
              <a:spcBef>
                <a:spcPts val="1200"/>
              </a:spcBef>
              <a:buAutoNum type="arabicPeriod"/>
            </a:pPr>
            <a:r>
              <a:rPr lang="en-US" dirty="0"/>
              <a:t>Meeting expectations-etiquette, not a dispute  </a:t>
            </a:r>
          </a:p>
          <a:p>
            <a:pPr marL="571500" lvl="1" indent="-342900">
              <a:spcBef>
                <a:spcPts val="1200"/>
              </a:spcBef>
              <a:buAutoNum type="arabicPeriod"/>
            </a:pPr>
            <a:r>
              <a:rPr lang="en-US" dirty="0"/>
              <a:t>What are your questions?</a:t>
            </a:r>
          </a:p>
          <a:p>
            <a:pPr marL="571500" lvl="1" indent="-342900">
              <a:spcBef>
                <a:spcPts val="1200"/>
              </a:spcBef>
              <a:buAutoNum type="arabicPeriod"/>
            </a:pPr>
            <a:r>
              <a:rPr lang="en-US" dirty="0"/>
              <a:t>Why?</a:t>
            </a:r>
          </a:p>
          <a:p>
            <a:pPr lvl="1" indent="-457200">
              <a:spcBef>
                <a:spcPts val="1200"/>
              </a:spcBef>
              <a:buAutoNum type="arabicPeriod" startAt="3"/>
            </a:pPr>
            <a:endParaRPr lang="en-US" dirty="0"/>
          </a:p>
          <a:p>
            <a:pPr lvl="1" indent="-457200">
              <a:spcBef>
                <a:spcPts val="1200"/>
              </a:spcBef>
              <a:buAutoNum type="arabicPeriod" startAt="3"/>
            </a:pPr>
            <a:endParaRPr lang="en-US" dirty="0"/>
          </a:p>
          <a:p>
            <a:pPr marL="228600" lvl="1" indent="0">
              <a:spcBef>
                <a:spcPts val="1200"/>
              </a:spcBef>
              <a:buNone/>
            </a:pPr>
            <a:endParaRPr lang="en-US" dirty="0"/>
          </a:p>
          <a:p>
            <a:pPr marL="0" marR="0">
              <a:spcBef>
                <a:spcPts val="1200"/>
              </a:spcBef>
              <a:spcAft>
                <a:spcPts val="0"/>
              </a:spcAft>
            </a:pPr>
            <a:endParaRPr lang="en-US" dirty="0">
              <a:effectLst/>
            </a:endParaRPr>
          </a:p>
        </p:txBody>
      </p:sp>
      <p:pic>
        <p:nvPicPr>
          <p:cNvPr id="16" name="Graphic 15" descr="Questions">
            <a:extLst>
              <a:ext uri="{FF2B5EF4-FFF2-40B4-BE49-F238E27FC236}">
                <a16:creationId xmlns:a16="http://schemas.microsoft.com/office/drawing/2014/main" id="{2345D998-8F59-2265-CA26-2A255AE0E2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4251" y="805583"/>
            <a:ext cx="4660762" cy="4660762"/>
          </a:xfrm>
          <a:prstGeom prst="rect">
            <a:avLst/>
          </a:prstGeom>
        </p:spPr>
      </p:pic>
      <p:pic>
        <p:nvPicPr>
          <p:cNvPr id="25" name="Picture 2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A8FD3C03-4A93-19A8-0C4F-6799A42304E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0447288"/>
      </p:ext>
    </p:extLst>
  </p:cSld>
  <p:clrMapOvr>
    <a:masterClrMapping/>
  </p:clrMapOvr>
  <mc:AlternateContent xmlns:mc="http://schemas.openxmlformats.org/markup-compatibility/2006">
    <mc:Choice xmlns:p14="http://schemas.microsoft.com/office/powerpoint/2010/main" Requires="p14">
      <p:transition spd="slow" p14:dur="2000" advTm="28026"/>
    </mc:Choice>
    <mc:Fallback>
      <p:transition spd="slow" advTm="2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69CBCA68-40DA-5A47-B5D6-4CA415FB2BB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8D1EDB3-6424-3EB6-35FF-0D2A2311471D}"/>
              </a:ext>
            </a:extLst>
          </p:cNvPr>
          <p:cNvSpPr>
            <a:spLocks noGrp="1"/>
          </p:cNvSpPr>
          <p:nvPr>
            <p:ph type="title"/>
          </p:nvPr>
        </p:nvSpPr>
        <p:spPr>
          <a:xfrm>
            <a:off x="8614504" y="1240076"/>
            <a:ext cx="2727813" cy="4584527"/>
          </a:xfrm>
        </p:spPr>
        <p:txBody>
          <a:bodyPr vert="horz" lIns="91440" tIns="45720" rIns="91440" bIns="45720" rtlCol="0">
            <a:normAutofit/>
          </a:bodyPr>
          <a:lstStyle/>
          <a:p>
            <a:r>
              <a:rPr lang="en-US" dirty="0">
                <a:solidFill>
                  <a:srgbClr val="FFFFFF"/>
                </a:solidFill>
              </a:rPr>
              <a:t>Philosophy on fouls</a:t>
            </a:r>
            <a:endParaRPr lang="en-US" kern="1200" dirty="0">
              <a:solidFill>
                <a:srgbClr val="FFFFFF"/>
              </a:solidFill>
              <a:latin typeface="+mj-lt"/>
              <a:ea typeface="+mj-ea"/>
              <a:cs typeface="+mj-cs"/>
            </a:endParaRPr>
          </a:p>
        </p:txBody>
      </p:sp>
      <p:sp>
        <p:nvSpPr>
          <p:cNvPr id="5" name="Content Placeholder 4">
            <a:extLst>
              <a:ext uri="{FF2B5EF4-FFF2-40B4-BE49-F238E27FC236}">
                <a16:creationId xmlns:a16="http://schemas.microsoft.com/office/drawing/2014/main" id="{0A055BEC-1A11-CE4C-9EDE-AC9B5D568EC7}"/>
              </a:ext>
            </a:extLst>
          </p:cNvPr>
          <p:cNvSpPr>
            <a:spLocks noGrp="1"/>
          </p:cNvSpPr>
          <p:nvPr>
            <p:ph idx="1"/>
          </p:nvPr>
        </p:nvSpPr>
        <p:spPr>
          <a:xfrm>
            <a:off x="1" y="265471"/>
            <a:ext cx="7486406" cy="6592529"/>
          </a:xfrm>
        </p:spPr>
        <p:txBody>
          <a:bodyPr vert="horz" lIns="91440" tIns="45720" rIns="91440" bIns="45720" rtlCol="0" anchor="t">
            <a:normAutofit fontScale="85000" lnSpcReduction="20000"/>
          </a:bodyPr>
          <a:lstStyle/>
          <a:p>
            <a:pPr marL="571500" lvl="1" indent="-342900">
              <a:lnSpc>
                <a:spcPct val="110000"/>
              </a:lnSpc>
              <a:spcBef>
                <a:spcPts val="1200"/>
              </a:spcBef>
              <a:buAutoNum type="arabicPeriod"/>
            </a:pPr>
            <a:endParaRPr lang="en-US" sz="1400" dirty="0"/>
          </a:p>
          <a:p>
            <a:pPr marL="228600" lvl="1" indent="0">
              <a:lnSpc>
                <a:spcPct val="110000"/>
              </a:lnSpc>
              <a:spcBef>
                <a:spcPts val="1200"/>
              </a:spcBef>
              <a:buNone/>
            </a:pPr>
            <a:r>
              <a:rPr lang="en-US" sz="2400" dirty="0"/>
              <a:t>MAKE IT BIG- would you call it or want it call in OT national championship game?  Who is the victim?  Who did what to who?  Anytime there is contact between a defender and your key, you must know who initiated and how it occurred. When reporting a holding foul to the referee and then the coach, describe the foul that was called. Such as “Number 79 twisted the defender and took him to the ground at the point of attack.” If you as an official cannot describe the offensive player’s act with an action verb, it most likely did not restrict the defender. </a:t>
            </a:r>
          </a:p>
          <a:p>
            <a:pPr marL="228600" lvl="1" indent="0">
              <a:lnSpc>
                <a:spcPct val="110000"/>
              </a:lnSpc>
              <a:spcBef>
                <a:spcPts val="1200"/>
              </a:spcBef>
              <a:buNone/>
            </a:pPr>
            <a:r>
              <a:rPr lang="en-US" sz="2400" dirty="0"/>
              <a:t>Instead of throwing a flag the instant that one perceives what seems to be a hold, an official must carefully process what has occurred. Tell yourself “That’s A Hold”; “That’s A Hold”; “That’s A Hold”. If you can say “That’s A Hold” three times to yourself—you probably have a holding call. </a:t>
            </a:r>
          </a:p>
          <a:p>
            <a:pPr marL="228600" lvl="1" indent="0">
              <a:lnSpc>
                <a:spcPct val="110000"/>
              </a:lnSpc>
              <a:spcBef>
                <a:spcPts val="1200"/>
              </a:spcBef>
              <a:buNone/>
            </a:pPr>
            <a:r>
              <a:rPr lang="en-US" sz="2400" dirty="0"/>
              <a:t>Fouls have 3 aspects:</a:t>
            </a:r>
          </a:p>
          <a:p>
            <a:pPr marL="571500" lvl="1" indent="-342900">
              <a:lnSpc>
                <a:spcPct val="110000"/>
              </a:lnSpc>
              <a:spcBef>
                <a:spcPts val="1200"/>
              </a:spcBef>
              <a:buAutoNum type="arabicPeriod"/>
            </a:pPr>
            <a:r>
              <a:rPr lang="en-US" sz="2400" dirty="0"/>
              <a:t>Suspect</a:t>
            </a:r>
          </a:p>
          <a:p>
            <a:pPr marL="571500" lvl="1" indent="-342900">
              <a:lnSpc>
                <a:spcPct val="110000"/>
              </a:lnSpc>
              <a:spcBef>
                <a:spcPts val="1200"/>
              </a:spcBef>
              <a:buAutoNum type="arabicPeriod"/>
            </a:pPr>
            <a:r>
              <a:rPr lang="en-US" sz="2400" dirty="0"/>
              <a:t>Restriction</a:t>
            </a:r>
          </a:p>
          <a:p>
            <a:pPr marL="571500" lvl="1" indent="-342900">
              <a:lnSpc>
                <a:spcPct val="110000"/>
              </a:lnSpc>
              <a:spcBef>
                <a:spcPts val="1200"/>
              </a:spcBef>
              <a:buAutoNum type="arabicPeriod"/>
            </a:pPr>
            <a:r>
              <a:rPr lang="en-US" sz="2400" dirty="0"/>
              <a:t>Ball location</a:t>
            </a:r>
          </a:p>
          <a:p>
            <a:pPr lvl="1" indent="-457200">
              <a:lnSpc>
                <a:spcPct val="110000"/>
              </a:lnSpc>
              <a:spcBef>
                <a:spcPts val="1200"/>
              </a:spcBef>
              <a:buAutoNum type="arabicPeriod" startAt="3"/>
            </a:pPr>
            <a:endParaRPr lang="en-US" sz="1400" dirty="0"/>
          </a:p>
          <a:p>
            <a:pPr marL="228600" lvl="1" indent="0">
              <a:lnSpc>
                <a:spcPct val="110000"/>
              </a:lnSpc>
              <a:spcBef>
                <a:spcPts val="1200"/>
              </a:spcBef>
              <a:buNone/>
            </a:pPr>
            <a:endParaRPr lang="en-US" sz="1400" dirty="0"/>
          </a:p>
          <a:p>
            <a:pPr marL="0" marR="0">
              <a:lnSpc>
                <a:spcPct val="110000"/>
              </a:lnSpc>
              <a:spcBef>
                <a:spcPts val="1200"/>
              </a:spcBef>
              <a:spcAft>
                <a:spcPts val="0"/>
              </a:spcAft>
            </a:pPr>
            <a:endParaRPr lang="en-US" sz="1400" dirty="0">
              <a:effectLst/>
            </a:endParaRPr>
          </a:p>
        </p:txBody>
      </p:sp>
      <p:pic>
        <p:nvPicPr>
          <p:cNvPr id="14" name="Audio 13">
            <a:hlinkClick r:id="" action="ppaction://media"/>
            <a:extLst>
              <a:ext uri="{FF2B5EF4-FFF2-40B4-BE49-F238E27FC236}">
                <a16:creationId xmlns:a16="http://schemas.microsoft.com/office/drawing/2014/main" id="{DE7C244B-39C2-B671-62A6-7AC36F4F80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6529692"/>
      </p:ext>
    </p:extLst>
  </p:cSld>
  <p:clrMapOvr>
    <a:masterClrMapping/>
  </p:clrMapOvr>
  <mc:AlternateContent xmlns:mc="http://schemas.openxmlformats.org/markup-compatibility/2006">
    <mc:Choice xmlns:p14="http://schemas.microsoft.com/office/powerpoint/2010/main" Requires="p14">
      <p:transition spd="slow" p14:dur="2000" advTm="286865"/>
    </mc:Choice>
    <mc:Fallback>
      <p:transition spd="slow" advTm="28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A597D345-D0C2-F956-71A9-54A686B87B5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4812CD-22BA-282C-2117-21BBB34C7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3556E4-C3B7-997D-413C-95DD66A08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D1A946A-2D78-5696-1A43-E0F1A87B6E46}"/>
              </a:ext>
            </a:extLst>
          </p:cNvPr>
          <p:cNvSpPr>
            <a:spLocks noGrp="1"/>
          </p:cNvSpPr>
          <p:nvPr>
            <p:ph type="title"/>
          </p:nvPr>
        </p:nvSpPr>
        <p:spPr>
          <a:xfrm>
            <a:off x="8614504" y="1240076"/>
            <a:ext cx="2727813" cy="4584527"/>
          </a:xfrm>
        </p:spPr>
        <p:txBody>
          <a:bodyPr vert="horz" lIns="91440" tIns="45720" rIns="91440" bIns="45720" rtlCol="0">
            <a:normAutofit/>
          </a:bodyPr>
          <a:lstStyle/>
          <a:p>
            <a:r>
              <a:rPr lang="en-US" dirty="0">
                <a:solidFill>
                  <a:srgbClr val="FFFFFF"/>
                </a:solidFill>
              </a:rPr>
              <a:t>Philosophy on fouls</a:t>
            </a:r>
            <a:endParaRPr lang="en-US" kern="1200" dirty="0">
              <a:solidFill>
                <a:srgbClr val="FFFFFF"/>
              </a:solidFill>
              <a:latin typeface="+mj-lt"/>
              <a:ea typeface="+mj-ea"/>
              <a:cs typeface="+mj-cs"/>
            </a:endParaRPr>
          </a:p>
        </p:txBody>
      </p:sp>
      <p:sp>
        <p:nvSpPr>
          <p:cNvPr id="5" name="Content Placeholder 4">
            <a:extLst>
              <a:ext uri="{FF2B5EF4-FFF2-40B4-BE49-F238E27FC236}">
                <a16:creationId xmlns:a16="http://schemas.microsoft.com/office/drawing/2014/main" id="{8D58A77A-2309-696F-7EFC-94934D29630A}"/>
              </a:ext>
            </a:extLst>
          </p:cNvPr>
          <p:cNvSpPr>
            <a:spLocks noGrp="1"/>
          </p:cNvSpPr>
          <p:nvPr>
            <p:ph idx="1"/>
          </p:nvPr>
        </p:nvSpPr>
        <p:spPr>
          <a:xfrm>
            <a:off x="165101" y="265471"/>
            <a:ext cx="7321306" cy="6592529"/>
          </a:xfrm>
        </p:spPr>
        <p:txBody>
          <a:bodyPr vert="horz" lIns="91440" tIns="45720" rIns="91440" bIns="45720" rtlCol="0" anchor="t">
            <a:normAutofit/>
          </a:bodyPr>
          <a:lstStyle/>
          <a:p>
            <a:pPr marL="228600" lvl="1" indent="0">
              <a:lnSpc>
                <a:spcPct val="110000"/>
              </a:lnSpc>
              <a:spcBef>
                <a:spcPts val="1200"/>
              </a:spcBef>
              <a:buNone/>
            </a:pPr>
            <a:endParaRPr lang="en-US" sz="1400" dirty="0"/>
          </a:p>
          <a:p>
            <a:pPr marL="228600" lvl="1" indent="0">
              <a:lnSpc>
                <a:spcPct val="110000"/>
              </a:lnSpc>
              <a:spcBef>
                <a:spcPts val="1200"/>
              </a:spcBef>
              <a:buNone/>
            </a:pPr>
            <a:endParaRPr lang="en-US" sz="1400" dirty="0"/>
          </a:p>
        </p:txBody>
      </p:sp>
      <p:sp>
        <p:nvSpPr>
          <p:cNvPr id="7" name="TextBox 6">
            <a:extLst>
              <a:ext uri="{FF2B5EF4-FFF2-40B4-BE49-F238E27FC236}">
                <a16:creationId xmlns:a16="http://schemas.microsoft.com/office/drawing/2014/main" id="{35409DF5-DE5E-F3AC-7AEB-BA6EB6721D7E}"/>
              </a:ext>
            </a:extLst>
          </p:cNvPr>
          <p:cNvSpPr txBox="1"/>
          <p:nvPr/>
        </p:nvSpPr>
        <p:spPr>
          <a:xfrm>
            <a:off x="333375" y="636191"/>
            <a:ext cx="6102350" cy="5324535"/>
          </a:xfrm>
          <a:prstGeom prst="rect">
            <a:avLst/>
          </a:prstGeom>
          <a:noFill/>
        </p:spPr>
        <p:txBody>
          <a:bodyPr wrap="square">
            <a:spAutoFit/>
          </a:bodyPr>
          <a:lstStyle/>
          <a:p>
            <a:r>
              <a:rPr lang="en-US" sz="2000" dirty="0"/>
              <a:t>Make sure something happens, even if a player attempts to hold but the opponent runs right through his attempt. No foul.</a:t>
            </a:r>
          </a:p>
          <a:p>
            <a:endParaRPr lang="en-US" sz="2000" dirty="0"/>
          </a:p>
          <a:p>
            <a:r>
              <a:rPr lang="en-US" sz="2000" dirty="0"/>
              <a:t>Key Factor: Clearly Visible: ,See It All</a:t>
            </a:r>
          </a:p>
          <a:p>
            <a:r>
              <a:rPr lang="en-US" sz="2000" dirty="0"/>
              <a:t>Observe the blocker’s disengagement (end of blocking action) with the blocker as well as the engagement (initial blocking action). A blocker is allowed to work for and maintain his position Release followed by a push in the back or clip, grab of the leg </a:t>
            </a:r>
          </a:p>
          <a:p>
            <a:endParaRPr lang="en-US" sz="2000" dirty="0"/>
          </a:p>
          <a:p>
            <a:r>
              <a:rPr lang="en-US" sz="2000" dirty="0"/>
              <a:t>Point of attack:</a:t>
            </a:r>
          </a:p>
          <a:p>
            <a:r>
              <a:rPr lang="en-US" sz="2000" dirty="0"/>
              <a:t>Most holds occur at or near the point of attack.</a:t>
            </a:r>
          </a:p>
          <a:p>
            <a:r>
              <a:rPr lang="en-US" sz="2000" dirty="0"/>
              <a:t>Does the offensive blocker gain an advantage and/or put the defensive player at a disadvantage by his action? </a:t>
            </a:r>
          </a:p>
          <a:p>
            <a:r>
              <a:rPr lang="en-US" sz="2000" dirty="0"/>
              <a:t>Effect on the play Does action of the defensive player influence offensive player technique</a:t>
            </a:r>
          </a:p>
        </p:txBody>
      </p:sp>
      <p:pic>
        <p:nvPicPr>
          <p:cNvPr id="11" name="Audio 10">
            <a:hlinkClick r:id="" action="ppaction://media"/>
            <a:extLst>
              <a:ext uri="{FF2B5EF4-FFF2-40B4-BE49-F238E27FC236}">
                <a16:creationId xmlns:a16="http://schemas.microsoft.com/office/drawing/2014/main" id="{B3D4FC84-C95A-56AC-BC05-E57203D38A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3285925"/>
      </p:ext>
    </p:extLst>
  </p:cSld>
  <p:clrMapOvr>
    <a:masterClrMapping/>
  </p:clrMapOvr>
  <mc:AlternateContent xmlns:mc="http://schemas.openxmlformats.org/markup-compatibility/2006">
    <mc:Choice xmlns:p14="http://schemas.microsoft.com/office/powerpoint/2010/main" Requires="p14">
      <p:transition spd="slow" p14:dur="2000" advTm="109370"/>
    </mc:Choice>
    <mc:Fallback>
      <p:transition spd="slow" advTm="10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526204" y="605076"/>
            <a:ext cx="2727813" cy="4584527"/>
          </a:xfrm>
        </p:spPr>
        <p:txBody>
          <a:bodyPr>
            <a:normAutofit/>
          </a:bodyPr>
          <a:lstStyle/>
          <a:p>
            <a:r>
              <a:rPr lang="en-US" dirty="0">
                <a:solidFill>
                  <a:srgbClr val="FFFFFF"/>
                </a:solidFill>
              </a:rPr>
              <a:t>Illegal use of the hands and </a:t>
            </a:r>
            <a:br>
              <a:rPr lang="en-US" dirty="0">
                <a:solidFill>
                  <a:srgbClr val="FFFFFF"/>
                </a:solidFill>
              </a:rPr>
            </a:br>
            <a:r>
              <a:rPr lang="en-US" dirty="0">
                <a:solidFill>
                  <a:srgbClr val="FFFFFF"/>
                </a:solidFill>
              </a:rPr>
              <a:t>Holding</a:t>
            </a:r>
            <a:br>
              <a:rPr lang="en-US" dirty="0">
                <a:solidFill>
                  <a:srgbClr val="FFFFFF"/>
                </a:solidFill>
              </a:rPr>
            </a:br>
            <a:r>
              <a:rPr lang="en-US" dirty="0">
                <a:solidFill>
                  <a:srgbClr val="FFFFFF"/>
                </a:solidFill>
              </a:rPr>
              <a:t>Rule 9-2</a:t>
            </a:r>
            <a:br>
              <a:rPr lang="en-US" dirty="0">
                <a:solidFill>
                  <a:srgbClr val="FFFFFF"/>
                </a:solidFill>
              </a:rPr>
            </a:br>
            <a:r>
              <a:rPr lang="en-US" dirty="0">
                <a:solidFill>
                  <a:srgbClr val="FFFFFF"/>
                </a:solidFill>
              </a:rPr>
              <a:t>Offense</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705594" y="1240077"/>
            <a:ext cx="6034827" cy="4916465"/>
          </a:xfrm>
        </p:spPr>
        <p:txBody>
          <a:bodyPr anchor="t">
            <a:normAutofit/>
          </a:bodyPr>
          <a:lstStyle/>
          <a:p>
            <a:pPr marL="0" indent="0">
              <a:buNone/>
            </a:pPr>
            <a:r>
              <a:rPr lang="en-US" sz="2800" dirty="0">
                <a:latin typeface="Arial" panose="020B0604020202020204" pitchFamily="34" charset="0"/>
                <a:cs typeface="Arial" panose="020B0604020202020204" pitchFamily="34" charset="0"/>
              </a:rPr>
              <a:t>1.An offensive player shall not use blocking technique not permitted by rule.</a:t>
            </a:r>
          </a:p>
          <a:p>
            <a:pPr marL="0" indent="0">
              <a:buNone/>
            </a:pPr>
            <a:r>
              <a:rPr lang="en-US" sz="2800" dirty="0">
                <a:latin typeface="Arial" panose="020B0604020202020204" pitchFamily="34" charset="0"/>
                <a:cs typeface="Arial" panose="020B0604020202020204" pitchFamily="34" charset="0"/>
              </a:rPr>
              <a:t>2. Grasp teammate to form interlocked blocking.</a:t>
            </a:r>
          </a:p>
          <a:p>
            <a:pPr marL="0" indent="0">
              <a:buNone/>
            </a:pPr>
            <a:r>
              <a:rPr lang="en-US" sz="2800" dirty="0">
                <a:latin typeface="Arial" panose="020B0604020202020204" pitchFamily="34" charset="0"/>
                <a:cs typeface="Arial" panose="020B0604020202020204" pitchFamily="34" charset="0"/>
              </a:rPr>
              <a:t>3. Use hands, arms or legs to hook, lock, clamp, grasp or hold to restrain an opponent</a:t>
            </a: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19EDB10F-7BF5-3D16-49A2-5059262C3F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373576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9760">
        <p159:morph option="byObject"/>
      </p:transition>
    </mc:Choice>
    <mc:Fallback>
      <p:transition spd="slow" advTm="397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114301" y="1240076"/>
            <a:ext cx="3791196" cy="4584527"/>
          </a:xfrm>
        </p:spPr>
        <p:txBody>
          <a:bodyPr>
            <a:normAutofit/>
          </a:bodyPr>
          <a:lstStyle/>
          <a:p>
            <a:r>
              <a:rPr lang="en-US" sz="2000" dirty="0">
                <a:solidFill>
                  <a:srgbClr val="FFFFFF"/>
                </a:solidFill>
              </a:rPr>
              <a:t>Classification of holding</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159494" y="365758"/>
            <a:ext cx="7778506" cy="6492241"/>
          </a:xfrm>
        </p:spPr>
        <p:txBody>
          <a:bodyPr anchor="t">
            <a:normAutofit fontScale="92500" lnSpcReduction="20000"/>
          </a:bodyPr>
          <a:lstStyle/>
          <a:p>
            <a:r>
              <a:rPr lang="en-US" b="1" dirty="0"/>
              <a:t>Bear Hug- </a:t>
            </a:r>
            <a:r>
              <a:rPr lang="en-US" dirty="0"/>
              <a:t>arms around opponent</a:t>
            </a:r>
          </a:p>
          <a:p>
            <a:r>
              <a:rPr lang="en-US" b="1" dirty="0"/>
              <a:t>Wrap/Grab and Turn- </a:t>
            </a:r>
            <a:r>
              <a:rPr lang="en-US" dirty="0"/>
              <a:t>hands are on the outside of the shoulders and opponent is turned over to one side or the other.</a:t>
            </a:r>
          </a:p>
          <a:p>
            <a:r>
              <a:rPr lang="en-US" b="1" dirty="0"/>
              <a:t>Shoulder Dip</a:t>
            </a:r>
            <a:r>
              <a:rPr lang="en-US" dirty="0"/>
              <a:t>-Player may have hands inside on the chest or outside on the shoulders. When the runner passes there is a noticeable dip in the shoulders of the opponent.</a:t>
            </a:r>
          </a:p>
          <a:p>
            <a:r>
              <a:rPr lang="en-US" b="1" dirty="0"/>
              <a:t>Shirt Stretch-</a:t>
            </a:r>
            <a:r>
              <a:rPr lang="en-US" dirty="0"/>
              <a:t>Player’s</a:t>
            </a:r>
            <a:r>
              <a:rPr lang="en-US" b="1" dirty="0"/>
              <a:t> </a:t>
            </a:r>
            <a:r>
              <a:rPr lang="en-US" dirty="0"/>
              <a:t>hand inside on the chest, as players disengage there is a clear stretch of the shirt </a:t>
            </a:r>
          </a:p>
          <a:p>
            <a:r>
              <a:rPr lang="en-US" b="1" dirty="0"/>
              <a:t>Pullover</a:t>
            </a:r>
            <a:r>
              <a:rPr lang="en-US" dirty="0"/>
              <a:t>-It looks like the player is being run over by the opponent but has grabbed the shirt on the chest and has pulled the opponent down on himself .</a:t>
            </a:r>
          </a:p>
          <a:p>
            <a:r>
              <a:rPr lang="en-US" b="1" dirty="0"/>
              <a:t>Grab of Leg</a:t>
            </a:r>
            <a:r>
              <a:rPr lang="en-US" dirty="0"/>
              <a:t>-Generally done by a player who is on the ground. He will reach out and grab the opponent’s leg. </a:t>
            </a:r>
          </a:p>
          <a:p>
            <a:r>
              <a:rPr lang="en-US" b="1" dirty="0"/>
              <a:t>Pull and Shoot-</a:t>
            </a:r>
            <a:r>
              <a:rPr lang="en-US" dirty="0"/>
              <a:t>Tactic used by defensive players (usually linemen) designed to create a gap in the offensive line. The defensive lineman grabs the offensive lineman and pulls him to one side, allowing a teammate to rush through the opening and rush the quarterback or block a kick. It is illegal and is considered defensive holding. </a:t>
            </a:r>
          </a:p>
        </p:txBody>
      </p:sp>
      <p:pic>
        <p:nvPicPr>
          <p:cNvPr id="11" name="Audio 10">
            <a:hlinkClick r:id="" action="ppaction://media"/>
            <a:extLst>
              <a:ext uri="{FF2B5EF4-FFF2-40B4-BE49-F238E27FC236}">
                <a16:creationId xmlns:a16="http://schemas.microsoft.com/office/drawing/2014/main" id="{7FA7FDA3-2E8D-1C23-11D7-BFC3364B84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8018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2905">
        <p159:morph option="byObject"/>
      </p:transition>
    </mc:Choice>
    <mc:Fallback>
      <p:transition spd="slow" advTm="1529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D1CAD422-86DD-C8CB-2D43-15EA832C0FA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555390B-0D8E-108E-7631-9B08DA37C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9353E59-0551-21EA-EBF3-DE2D10296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CF60D9-8D12-F51A-5BCE-5D000FC1D8C3}"/>
              </a:ext>
            </a:extLst>
          </p:cNvPr>
          <p:cNvSpPr>
            <a:spLocks noGrp="1"/>
          </p:cNvSpPr>
          <p:nvPr>
            <p:ph type="title"/>
          </p:nvPr>
        </p:nvSpPr>
        <p:spPr>
          <a:xfrm>
            <a:off x="849683" y="1240076"/>
            <a:ext cx="2727813" cy="4584527"/>
          </a:xfrm>
        </p:spPr>
        <p:txBody>
          <a:bodyPr>
            <a:normAutofit/>
          </a:bodyPr>
          <a:lstStyle/>
          <a:p>
            <a:r>
              <a:rPr lang="en-US" dirty="0">
                <a:solidFill>
                  <a:srgbClr val="FFFFFF"/>
                </a:solidFill>
              </a:rPr>
              <a:t>Illegal use of the hands and </a:t>
            </a:r>
            <a:br>
              <a:rPr lang="en-US" dirty="0">
                <a:solidFill>
                  <a:srgbClr val="FFFFFF"/>
                </a:solidFill>
              </a:rPr>
            </a:br>
            <a:r>
              <a:rPr lang="en-US" dirty="0">
                <a:solidFill>
                  <a:srgbClr val="FFFFFF"/>
                </a:solidFill>
              </a:rPr>
              <a:t>Holding</a:t>
            </a:r>
            <a:br>
              <a:rPr lang="en-US" dirty="0">
                <a:solidFill>
                  <a:srgbClr val="FFFFFF"/>
                </a:solidFill>
              </a:rPr>
            </a:br>
            <a:r>
              <a:rPr lang="en-US" dirty="0">
                <a:solidFill>
                  <a:srgbClr val="FFFFFF"/>
                </a:solidFill>
              </a:rPr>
              <a:t>Rule 9-2</a:t>
            </a:r>
            <a:br>
              <a:rPr lang="en-US" dirty="0">
                <a:solidFill>
                  <a:srgbClr val="FFFFFF"/>
                </a:solidFill>
              </a:rPr>
            </a:br>
            <a:r>
              <a:rPr lang="en-US" dirty="0">
                <a:solidFill>
                  <a:srgbClr val="FFFFFF"/>
                </a:solidFill>
              </a:rPr>
              <a:t>defense</a:t>
            </a:r>
          </a:p>
        </p:txBody>
      </p:sp>
      <p:sp>
        <p:nvSpPr>
          <p:cNvPr id="3" name="Content Placeholder 2">
            <a:extLst>
              <a:ext uri="{FF2B5EF4-FFF2-40B4-BE49-F238E27FC236}">
                <a16:creationId xmlns:a16="http://schemas.microsoft.com/office/drawing/2014/main" id="{740A2163-2654-AB0A-6A4C-321A19122D13}"/>
              </a:ext>
            </a:extLst>
          </p:cNvPr>
          <p:cNvSpPr>
            <a:spLocks noGrp="1"/>
          </p:cNvSpPr>
          <p:nvPr>
            <p:ph idx="1"/>
          </p:nvPr>
        </p:nvSpPr>
        <p:spPr>
          <a:xfrm>
            <a:off x="4705594" y="1240077"/>
            <a:ext cx="6034827" cy="4916465"/>
          </a:xfrm>
        </p:spPr>
        <p:txBody>
          <a:bodyPr anchor="t">
            <a:normAutofit/>
          </a:bodyPr>
          <a:lstStyle/>
          <a:p>
            <a:pPr marL="0" indent="0">
              <a:buNone/>
            </a:pPr>
            <a:r>
              <a:rPr lang="en-US" sz="2800" dirty="0">
                <a:latin typeface="Arial" panose="020B0604020202020204" pitchFamily="34" charset="0"/>
                <a:cs typeface="Arial" panose="020B0604020202020204" pitchFamily="34" charset="0"/>
              </a:rPr>
              <a:t>1.A Defensive player shall not use blocking technique not permitted by rule.</a:t>
            </a:r>
          </a:p>
          <a:p>
            <a:pPr marL="0" indent="0">
              <a:buNone/>
            </a:pPr>
            <a:r>
              <a:rPr lang="en-US" sz="2800" dirty="0">
                <a:latin typeface="Arial" panose="020B0604020202020204" pitchFamily="34" charset="0"/>
                <a:cs typeface="Arial" panose="020B0604020202020204" pitchFamily="34" charset="0"/>
              </a:rPr>
              <a:t>2. Contact an eligible receiver who is no longer a potential blocker.</a:t>
            </a:r>
          </a:p>
          <a:p>
            <a:pPr marL="0" indent="0">
              <a:buNone/>
            </a:pPr>
            <a:r>
              <a:rPr lang="en-US" sz="2800" dirty="0">
                <a:latin typeface="Arial" panose="020B0604020202020204" pitchFamily="34" charset="0"/>
                <a:cs typeface="Arial" panose="020B0604020202020204" pitchFamily="34" charset="0"/>
              </a:rPr>
              <a:t>3. Use hands, arms or legs to hook, lock, clamp, grasp or hold to restrain an opponent</a:t>
            </a: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69B4ADD3-5BCD-B542-317F-6882F2F125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47116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5063">
        <p159:morph option="byObject"/>
      </p:transition>
    </mc:Choice>
    <mc:Fallback>
      <p:transition spd="slow" advTm="35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132735" y="1240076"/>
            <a:ext cx="3687097" cy="4584527"/>
          </a:xfrm>
        </p:spPr>
        <p:txBody>
          <a:bodyPr>
            <a:normAutofit/>
          </a:bodyPr>
          <a:lstStyle/>
          <a:p>
            <a:r>
              <a:rPr lang="en-US" dirty="0">
                <a:solidFill>
                  <a:srgbClr val="FFFFFF"/>
                </a:solidFill>
              </a:rPr>
              <a:t>Defensive Holding- Officiate the two-  step process</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705594" y="251461"/>
            <a:ext cx="6034827" cy="6172200"/>
          </a:xfrm>
        </p:spPr>
        <p:txBody>
          <a:bodyPr anchor="t">
            <a:normAutofit/>
          </a:bodyPr>
          <a:lstStyle/>
          <a:p>
            <a:pPr marL="0" indent="0">
              <a:buNone/>
            </a:pPr>
            <a:r>
              <a:rPr lang="en-US" sz="2400" dirty="0">
                <a:latin typeface="Arial" panose="020B0604020202020204" pitchFamily="34" charset="0"/>
                <a:cs typeface="Arial" panose="020B0604020202020204" pitchFamily="34" charset="0"/>
              </a:rPr>
              <a:t>1.See the foul</a:t>
            </a:r>
          </a:p>
          <a:p>
            <a:pPr marL="0" indent="0">
              <a:buNone/>
            </a:pPr>
            <a:r>
              <a:rPr lang="en-US" sz="2400" dirty="0">
                <a:latin typeface="Arial" panose="020B0604020202020204" pitchFamily="34" charset="0"/>
                <a:cs typeface="Arial" panose="020B0604020202020204" pitchFamily="34" charset="0"/>
              </a:rPr>
              <a:t>2.Find the ball</a:t>
            </a:r>
          </a:p>
          <a:p>
            <a:r>
              <a:rPr lang="en-US" sz="2400" dirty="0">
                <a:latin typeface="Arial" panose="020B0604020202020204" pitchFamily="34" charset="0"/>
                <a:cs typeface="Arial" panose="020B0604020202020204" pitchFamily="34" charset="0"/>
              </a:rPr>
              <a:t>We miss defensive holding when we don’t referee the process.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will be more grabbing/hand fighting allowed when its TE vs LB then when its WR vs CB.  Let the bigger players play through grabbing. </a:t>
            </a:r>
          </a:p>
          <a:p>
            <a:endParaRPr lang="en-US" dirty="0"/>
          </a:p>
          <a:p>
            <a:pPr marL="0" indent="0">
              <a:buNone/>
            </a:pPr>
            <a:endParaRPr lang="en-US" dirty="0"/>
          </a:p>
          <a:p>
            <a:endParaRPr lang="en-US" dirty="0"/>
          </a:p>
        </p:txBody>
      </p:sp>
      <p:pic>
        <p:nvPicPr>
          <p:cNvPr id="16" name="Audio 15">
            <a:hlinkClick r:id="" action="ppaction://media"/>
            <a:extLst>
              <a:ext uri="{FF2B5EF4-FFF2-40B4-BE49-F238E27FC236}">
                <a16:creationId xmlns:a16="http://schemas.microsoft.com/office/drawing/2014/main" id="{F5A58358-8978-C1EE-8F74-EABF84F22A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57584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0129">
        <p159:morph option="byObject"/>
      </p:transition>
    </mc:Choice>
    <mc:Fallback>
      <p:transition spd="slow" advTm="110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a:xfrm>
            <a:off x="849683" y="1240076"/>
            <a:ext cx="2727813" cy="4584527"/>
          </a:xfrm>
        </p:spPr>
        <p:txBody>
          <a:bodyPr>
            <a:normAutofit/>
          </a:bodyPr>
          <a:lstStyle/>
          <a:p>
            <a:r>
              <a:rPr lang="en-US" dirty="0">
                <a:solidFill>
                  <a:srgbClr val="FFFFFF"/>
                </a:solidFill>
              </a:rPr>
              <a:t>Categories of defensive pass interference (dPI)</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a:xfrm>
            <a:off x="4062127" y="265471"/>
            <a:ext cx="7913563" cy="6238568"/>
          </a:xfrm>
        </p:spPr>
        <p:txBody>
          <a:bodyPr anchor="t">
            <a:normAutofit/>
          </a:bodyPr>
          <a:lstStyle/>
          <a:p>
            <a:endParaRPr lang="en-US" sz="2800" dirty="0">
              <a:latin typeface="Arial" panose="020B0604020202020204" pitchFamily="34" charset="0"/>
              <a:cs typeface="Arial" panose="020B0604020202020204" pitchFamily="34" charset="0"/>
            </a:endParaRPr>
          </a:p>
          <a:p>
            <a:endParaRPr lang="en-US" dirty="0"/>
          </a:p>
          <a:p>
            <a:pPr marL="0" indent="0">
              <a:buNone/>
            </a:pPr>
            <a:endParaRPr lang="en-US" dirty="0"/>
          </a:p>
          <a:p>
            <a:endParaRPr lang="en-US" dirty="0"/>
          </a:p>
        </p:txBody>
      </p:sp>
      <p:sp>
        <p:nvSpPr>
          <p:cNvPr id="5" name="TextBox 4">
            <a:extLst>
              <a:ext uri="{FF2B5EF4-FFF2-40B4-BE49-F238E27FC236}">
                <a16:creationId xmlns:a16="http://schemas.microsoft.com/office/drawing/2014/main" id="{7A67276C-A2EE-53FC-A8FF-35799D788C7D}"/>
              </a:ext>
            </a:extLst>
          </p:cNvPr>
          <p:cNvSpPr txBox="1"/>
          <p:nvPr/>
        </p:nvSpPr>
        <p:spPr>
          <a:xfrm>
            <a:off x="4369862" y="265471"/>
            <a:ext cx="7298092" cy="6924973"/>
          </a:xfrm>
          <a:prstGeom prst="rect">
            <a:avLst/>
          </a:prstGeom>
          <a:noFill/>
        </p:spPr>
        <p:txBody>
          <a:bodyPr wrap="square">
            <a:spAutoFit/>
          </a:bodyPr>
          <a:lstStyle/>
          <a:p>
            <a:r>
              <a:rPr lang="en-US" sz="2400" b="1" dirty="0"/>
              <a:t>Early Contact </a:t>
            </a:r>
            <a:r>
              <a:rPr lang="en-US" sz="2400" dirty="0"/>
              <a:t>– By a Defender not playing the ball. Qualify the condition of the defender, eyes must go to the defender in order to qualify. </a:t>
            </a:r>
          </a:p>
          <a:p>
            <a:r>
              <a:rPr lang="en-US" sz="2400" b="1" dirty="0"/>
              <a:t>Playing through the back of a receiver</a:t>
            </a:r>
            <a:r>
              <a:rPr lang="en-US" sz="2400" dirty="0"/>
              <a:t> – In an attempt to make a play on the ball. </a:t>
            </a:r>
          </a:p>
          <a:p>
            <a:r>
              <a:rPr lang="en-US" sz="2400" b="1" dirty="0"/>
              <a:t>Grab and Restricting </a:t>
            </a:r>
            <a:r>
              <a:rPr lang="en-US" sz="2400" dirty="0"/>
              <a:t>a receiver arm(s) or body in a manner that restricts his opportunity to catch a pass. </a:t>
            </a:r>
          </a:p>
          <a:p>
            <a:r>
              <a:rPr lang="en-US" sz="2400" b="1" dirty="0"/>
              <a:t>Arm Bar </a:t>
            </a:r>
            <a:r>
              <a:rPr lang="en-US" sz="2400" dirty="0"/>
              <a:t>– Extension of an arm across the body of a receiver which restricts his ability to catch a pass. </a:t>
            </a:r>
          </a:p>
          <a:p>
            <a:r>
              <a:rPr lang="en-US" sz="2400" b="1" dirty="0"/>
              <a:t>Cut Off </a:t>
            </a:r>
            <a:r>
              <a:rPr lang="en-US" sz="2400" dirty="0"/>
              <a:t>– Or, riding the receiver out of the path of the ball by making contact with him without playing the ball. </a:t>
            </a:r>
          </a:p>
          <a:p>
            <a:r>
              <a:rPr lang="en-US" sz="2400" b="1" dirty="0"/>
              <a:t>Hook and Turn </a:t>
            </a:r>
            <a:r>
              <a:rPr lang="en-US" sz="2400" dirty="0"/>
              <a:t>– Restricting a receiver’s ability to get to the ball in such a manner that causes the receivers body to turn prior to the ball arriving. </a:t>
            </a:r>
          </a:p>
          <a:p>
            <a:endParaRPr lang="en-US" dirty="0"/>
          </a:p>
          <a:p>
            <a:endParaRPr lang="en-US" dirty="0"/>
          </a:p>
          <a:p>
            <a:endParaRPr lang="en-US" dirty="0"/>
          </a:p>
          <a:p>
            <a:endParaRPr lang="en-US" dirty="0"/>
          </a:p>
          <a:p>
            <a:endParaRPr lang="en-US" dirty="0"/>
          </a:p>
          <a:p>
            <a:endParaRPr lang="en-US" dirty="0"/>
          </a:p>
        </p:txBody>
      </p:sp>
      <p:pic>
        <p:nvPicPr>
          <p:cNvPr id="15" name="Audio 14">
            <a:hlinkClick r:id="" action="ppaction://media"/>
            <a:extLst>
              <a:ext uri="{FF2B5EF4-FFF2-40B4-BE49-F238E27FC236}">
                <a16:creationId xmlns:a16="http://schemas.microsoft.com/office/drawing/2014/main" id="{F9864071-75AD-A6AD-12D4-3E5F707D01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5349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9197">
        <p159:morph option="byObject"/>
      </p:transition>
    </mc:Choice>
    <mc:Fallback>
      <p:transition spd="slow" advTm="159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 dockstate="right" visibility="0" width="350" row="5">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93CA6DD5-A998-470D-825C-5D60320AE92C}">
  <we:reference id="wa200007729" version="1.1.0.0" store="en-US" storeType="OMEX"/>
  <we:alternateReferences>
    <we:reference id="WA200007729" version="1.1.0.0" store="WA20000772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FA7FC6F6-669A-402E-A424-640F4CE9A982}">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Gallery</Template>
  <TotalTime>423</TotalTime>
  <Words>1083</Words>
  <Application>Microsoft Office PowerPoint</Application>
  <PresentationFormat>Widescreen</PresentationFormat>
  <Paragraphs>80</Paragraphs>
  <Slides>10</Slides>
  <Notes>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Arial</vt:lpstr>
      <vt:lpstr>Calibri</vt:lpstr>
      <vt:lpstr>Calibri Light</vt:lpstr>
      <vt:lpstr>Gill Sans MT</vt:lpstr>
      <vt:lpstr>Times New Roman</vt:lpstr>
      <vt:lpstr>Gallery</vt:lpstr>
      <vt:lpstr>2025 Coaches Q and A Sept 24, 2025</vt:lpstr>
      <vt:lpstr>Agenda</vt:lpstr>
      <vt:lpstr>Philosophy on fouls</vt:lpstr>
      <vt:lpstr>Philosophy on fouls</vt:lpstr>
      <vt:lpstr>Illegal use of the hands and  Holding Rule 9-2 Offense</vt:lpstr>
      <vt:lpstr>Classification of holding</vt:lpstr>
      <vt:lpstr>Illegal use of the hands and  Holding Rule 9-2 defense</vt:lpstr>
      <vt:lpstr>Defensive Holding- Officiate the two-  step process</vt:lpstr>
      <vt:lpstr>Categories of defensive pass interference (dPI)</vt:lpstr>
      <vt:lpstr>Holding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FM Athletics Officials Meeting</dc:title>
  <dc:creator>ryan WEISER</dc:creator>
  <cp:lastModifiedBy>ryan WEISER</cp:lastModifiedBy>
  <cp:revision>6</cp:revision>
  <dcterms:created xsi:type="dcterms:W3CDTF">2023-08-30T02:42:08Z</dcterms:created>
  <dcterms:modified xsi:type="dcterms:W3CDTF">2025-09-25T02:11:43Z</dcterms:modified>
</cp:coreProperties>
</file>