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1" r:id="rId4"/>
    <p:sldId id="267" r:id="rId5"/>
    <p:sldId id="264" r:id="rId6"/>
    <p:sldId id="265" r:id="rId7"/>
    <p:sldId id="266" r:id="rId8"/>
    <p:sldId id="284" r:id="rId9"/>
    <p:sldId id="282" r:id="rId10"/>
    <p:sldId id="269" r:id="rId11"/>
    <p:sldId id="274" r:id="rId12"/>
    <p:sldId id="279" r:id="rId13"/>
    <p:sldId id="270" r:id="rId14"/>
    <p:sldId id="280" r:id="rId15"/>
    <p:sldId id="271" r:id="rId16"/>
    <p:sldId id="272" r:id="rId17"/>
    <p:sldId id="273" r:id="rId18"/>
    <p:sldId id="268" r:id="rId19"/>
    <p:sldId id="283" r:id="rId20"/>
    <p:sldId id="278" r:id="rId21"/>
    <p:sldId id="275" r:id="rId22"/>
    <p:sldId id="276"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3A0066-4311-FB69-7C26-92609F4D8F5A}" name="Cecelia Backman" initials="CB" userId="7e3917606c768a0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5A7D38-88BA-4838-9F1F-17AC95751D68}" v="41" dt="2025-10-26T15:50:54.659"/>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54" d="100"/>
          <a:sy n="54" d="100"/>
        </p:scale>
        <p:origin x="138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elia Backman" userId="7e3917606c768a02" providerId="LiveId" clId="{C9E1796C-2C0C-48CD-ABA9-48554454173D}"/>
    <pc:docChg chg="undo redo custSel addSld delSld modSld sldOrd">
      <pc:chgData name="Cecelia Backman" userId="7e3917606c768a02" providerId="LiveId" clId="{C9E1796C-2C0C-48CD-ABA9-48554454173D}" dt="2025-10-26T15:59:17.869" v="8043" actId="14100"/>
      <pc:docMkLst>
        <pc:docMk/>
      </pc:docMkLst>
      <pc:sldChg chg="addSp modSp add mod">
        <pc:chgData name="Cecelia Backman" userId="7e3917606c768a02" providerId="LiveId" clId="{C9E1796C-2C0C-48CD-ABA9-48554454173D}" dt="2025-10-26T15:59:17.869" v="8043" actId="14100"/>
        <pc:sldMkLst>
          <pc:docMk/>
          <pc:sldMk cId="3923835463" sldId="269"/>
        </pc:sldMkLst>
        <pc:spChg chg="add mod">
          <ac:chgData name="Cecelia Backman" userId="7e3917606c768a02" providerId="LiveId" clId="{C9E1796C-2C0C-48CD-ABA9-48554454173D}" dt="2025-10-26T15:50:50.419" v="7920" actId="1036"/>
          <ac:spMkLst>
            <pc:docMk/>
            <pc:sldMk cId="3923835463" sldId="269"/>
            <ac:spMk id="3" creationId="{529E3D1A-E46A-1245-EAA3-41BFE27F8E34}"/>
          </ac:spMkLst>
        </pc:spChg>
        <pc:spChg chg="add mod">
          <ac:chgData name="Cecelia Backman" userId="7e3917606c768a02" providerId="LiveId" clId="{C9E1796C-2C0C-48CD-ABA9-48554454173D}" dt="2025-10-26T15:59:10.570" v="8042" actId="20577"/>
          <ac:spMkLst>
            <pc:docMk/>
            <pc:sldMk cId="3923835463" sldId="269"/>
            <ac:spMk id="4" creationId="{66391A72-21DD-23BF-8200-57E3FE394429}"/>
          </ac:spMkLst>
        </pc:spChg>
        <pc:spChg chg="mod">
          <ac:chgData name="Cecelia Backman" userId="7e3917606c768a02" providerId="LiveId" clId="{C9E1796C-2C0C-48CD-ABA9-48554454173D}" dt="2025-10-26T15:59:17.869" v="8043" actId="14100"/>
          <ac:spMkLst>
            <pc:docMk/>
            <pc:sldMk cId="3923835463" sldId="269"/>
            <ac:spMk id="9" creationId="{0E08994A-BB20-B12B-0C5E-8EA5D7185E45}"/>
          </ac:spMkLst>
        </pc:spChg>
        <pc:spChg chg="mod">
          <ac:chgData name="Cecelia Backman" userId="7e3917606c768a02" providerId="LiveId" clId="{C9E1796C-2C0C-48CD-ABA9-48554454173D}" dt="2025-10-24T23:43:31.426" v="7831" actId="1035"/>
          <ac:spMkLst>
            <pc:docMk/>
            <pc:sldMk cId="3923835463" sldId="269"/>
            <ac:spMk id="10" creationId="{1126B738-50ED-6E11-C890-39274A0144C2}"/>
          </ac:spMkLst>
        </pc:spChg>
        <pc:spChg chg="mod">
          <ac:chgData name="Cecelia Backman" userId="7e3917606c768a02" providerId="LiveId" clId="{C9E1796C-2C0C-48CD-ABA9-48554454173D}" dt="2025-10-24T23:43:31.426" v="7831" actId="1035"/>
          <ac:spMkLst>
            <pc:docMk/>
            <pc:sldMk cId="3923835463" sldId="269"/>
            <ac:spMk id="11" creationId="{C530DB55-B0DD-3B17-168F-B2829FFD0A09}"/>
          </ac:spMkLst>
        </pc:spChg>
      </pc:sldChg>
      <pc:sldChg chg="addSp modSp add mod">
        <pc:chgData name="Cecelia Backman" userId="7e3917606c768a02" providerId="LiveId" clId="{C9E1796C-2C0C-48CD-ABA9-48554454173D}" dt="2025-10-01T00:00:23.612" v="5848" actId="115"/>
        <pc:sldMkLst>
          <pc:docMk/>
          <pc:sldMk cId="3465030353" sldId="270"/>
        </pc:sldMkLst>
        <pc:spChg chg="add mod">
          <ac:chgData name="Cecelia Backman" userId="7e3917606c768a02" providerId="LiveId" clId="{C9E1796C-2C0C-48CD-ABA9-48554454173D}" dt="2025-10-01T00:00:23.612" v="5848" actId="115"/>
          <ac:spMkLst>
            <pc:docMk/>
            <pc:sldMk cId="3465030353" sldId="270"/>
            <ac:spMk id="5" creationId="{709731E2-F22C-ECB3-4E52-895D4B7B4689}"/>
          </ac:spMkLst>
        </pc:spChg>
      </pc:sldChg>
      <pc:sldChg chg="addSp delSp modSp add mod">
        <pc:chgData name="Cecelia Backman" userId="7e3917606c768a02" providerId="LiveId" clId="{C9E1796C-2C0C-48CD-ABA9-48554454173D}" dt="2025-10-17T18:05:05.666" v="7724" actId="20577"/>
        <pc:sldMkLst>
          <pc:docMk/>
          <pc:sldMk cId="2196257653" sldId="271"/>
        </pc:sldMkLst>
        <pc:spChg chg="add mod">
          <ac:chgData name="Cecelia Backman" userId="7e3917606c768a02" providerId="LiveId" clId="{C9E1796C-2C0C-48CD-ABA9-48554454173D}" dt="2025-10-17T02:52:08.691" v="6517" actId="20577"/>
          <ac:spMkLst>
            <pc:docMk/>
            <pc:sldMk cId="2196257653" sldId="271"/>
            <ac:spMk id="14" creationId="{37BC69C1-18B0-75F4-A541-A9792161105B}"/>
          </ac:spMkLst>
        </pc:spChg>
        <pc:spChg chg="add mod ord">
          <ac:chgData name="Cecelia Backman" userId="7e3917606c768a02" providerId="LiveId" clId="{C9E1796C-2C0C-48CD-ABA9-48554454173D}" dt="2025-10-17T02:51:51.009" v="6514" actId="14100"/>
          <ac:spMkLst>
            <pc:docMk/>
            <pc:sldMk cId="2196257653" sldId="271"/>
            <ac:spMk id="15" creationId="{363EC740-781C-125D-E2B3-96D43E21E9AE}"/>
          </ac:spMkLst>
        </pc:spChg>
        <pc:graphicFrameChg chg="add mod modGraphic">
          <ac:chgData name="Cecelia Backman" userId="7e3917606c768a02" providerId="LiveId" clId="{C9E1796C-2C0C-48CD-ABA9-48554454173D}" dt="2025-10-17T18:05:05.666" v="7724" actId="20577"/>
          <ac:graphicFrameMkLst>
            <pc:docMk/>
            <pc:sldMk cId="2196257653" sldId="271"/>
            <ac:graphicFrameMk id="7" creationId="{D9BAD4D3-7ACE-3C26-222E-2A2D29357054}"/>
          </ac:graphicFrameMkLst>
        </pc:graphicFrameChg>
        <pc:graphicFrameChg chg="add mod modGraphic">
          <ac:chgData name="Cecelia Backman" userId="7e3917606c768a02" providerId="LiveId" clId="{C9E1796C-2C0C-48CD-ABA9-48554454173D}" dt="2025-10-17T02:53:45.559" v="6520" actId="20577"/>
          <ac:graphicFrameMkLst>
            <pc:docMk/>
            <pc:sldMk cId="2196257653" sldId="271"/>
            <ac:graphicFrameMk id="8" creationId="{B981014A-6ECB-D852-2C57-0B1A489AB97A}"/>
          </ac:graphicFrameMkLst>
        </pc:graphicFrameChg>
        <pc:graphicFrameChg chg="add mod modGraphic">
          <ac:chgData name="Cecelia Backman" userId="7e3917606c768a02" providerId="LiveId" clId="{C9E1796C-2C0C-48CD-ABA9-48554454173D}" dt="2025-10-17T02:44:05.082" v="6314" actId="1076"/>
          <ac:graphicFrameMkLst>
            <pc:docMk/>
            <pc:sldMk cId="2196257653" sldId="271"/>
            <ac:graphicFrameMk id="9" creationId="{7B5B84CA-1420-EEBB-45EA-A1FECFFF7855}"/>
          </ac:graphicFrameMkLst>
        </pc:graphicFrameChg>
        <pc:graphicFrameChg chg="add mod modGraphic">
          <ac:chgData name="Cecelia Backman" userId="7e3917606c768a02" providerId="LiveId" clId="{C9E1796C-2C0C-48CD-ABA9-48554454173D}" dt="2025-10-17T02:44:02.986" v="6313" actId="1076"/>
          <ac:graphicFrameMkLst>
            <pc:docMk/>
            <pc:sldMk cId="2196257653" sldId="271"/>
            <ac:graphicFrameMk id="10" creationId="{A78CC949-F85A-E151-E80A-CF96801DFC5D}"/>
          </ac:graphicFrameMkLst>
        </pc:graphicFrameChg>
        <pc:graphicFrameChg chg="add mod modGraphic">
          <ac:chgData name="Cecelia Backman" userId="7e3917606c768a02" providerId="LiveId" clId="{C9E1796C-2C0C-48CD-ABA9-48554454173D}" dt="2025-10-17T02:45:16.594" v="6334" actId="1076"/>
          <ac:graphicFrameMkLst>
            <pc:docMk/>
            <pc:sldMk cId="2196257653" sldId="271"/>
            <ac:graphicFrameMk id="11" creationId="{390167B4-D971-CCEA-83CF-9689D19E2915}"/>
          </ac:graphicFrameMkLst>
        </pc:graphicFrameChg>
      </pc:sldChg>
      <pc:sldChg chg="addSp modSp add mod">
        <pc:chgData name="Cecelia Backman" userId="7e3917606c768a02" providerId="LiveId" clId="{C9E1796C-2C0C-48CD-ABA9-48554454173D}" dt="2025-10-22T01:58:00.528" v="7789" actId="20577"/>
        <pc:sldMkLst>
          <pc:docMk/>
          <pc:sldMk cId="1130123812" sldId="272"/>
        </pc:sldMkLst>
        <pc:spChg chg="add mod">
          <ac:chgData name="Cecelia Backman" userId="7e3917606c768a02" providerId="LiveId" clId="{C9E1796C-2C0C-48CD-ABA9-48554454173D}" dt="2025-10-22T01:58:00.528" v="7789" actId="20577"/>
          <ac:spMkLst>
            <pc:docMk/>
            <pc:sldMk cId="1130123812" sldId="272"/>
            <ac:spMk id="9" creationId="{28124650-3647-E6A8-FE06-1987F7319B42}"/>
          </ac:spMkLst>
        </pc:spChg>
      </pc:sldChg>
      <pc:sldChg chg="addSp modSp add mod">
        <pc:chgData name="Cecelia Backman" userId="7e3917606c768a02" providerId="LiveId" clId="{C9E1796C-2C0C-48CD-ABA9-48554454173D}" dt="2025-10-17T02:52:39.957" v="6518" actId="20577"/>
        <pc:sldMkLst>
          <pc:docMk/>
          <pc:sldMk cId="3625705390" sldId="273"/>
        </pc:sldMkLst>
        <pc:spChg chg="add mod">
          <ac:chgData name="Cecelia Backman" userId="7e3917606c768a02" providerId="LiveId" clId="{C9E1796C-2C0C-48CD-ABA9-48554454173D}" dt="2025-10-17T02:52:39.957" v="6518" actId="20577"/>
          <ac:spMkLst>
            <pc:docMk/>
            <pc:sldMk cId="3625705390" sldId="273"/>
            <ac:spMk id="9" creationId="{0068E33F-4D1E-657F-E5D1-61BBF829896E}"/>
          </ac:spMkLst>
        </pc:spChg>
      </pc:sldChg>
      <pc:sldChg chg="addSp modSp add mod">
        <pc:chgData name="Cecelia Backman" userId="7e3917606c768a02" providerId="LiveId" clId="{C9E1796C-2C0C-48CD-ABA9-48554454173D}" dt="2025-10-14T02:08:41.185" v="5860" actId="1035"/>
        <pc:sldMkLst>
          <pc:docMk/>
          <pc:sldMk cId="2191543620" sldId="275"/>
        </pc:sldMkLst>
        <pc:spChg chg="add mod">
          <ac:chgData name="Cecelia Backman" userId="7e3917606c768a02" providerId="LiveId" clId="{C9E1796C-2C0C-48CD-ABA9-48554454173D}" dt="2025-10-14T02:08:41.185" v="5860" actId="1035"/>
          <ac:spMkLst>
            <pc:docMk/>
            <pc:sldMk cId="2191543620" sldId="275"/>
            <ac:spMk id="5" creationId="{DC3AAB57-AA02-CF28-5C21-C99DBFB472FD}"/>
          </ac:spMkLst>
        </pc:spChg>
      </pc:sldChg>
      <pc:sldChg chg="addSp delSp modSp add mod">
        <pc:chgData name="Cecelia Backman" userId="7e3917606c768a02" providerId="LiveId" clId="{C9E1796C-2C0C-48CD-ABA9-48554454173D}" dt="2025-10-26T15:51:38.150" v="8008" actId="1076"/>
        <pc:sldMkLst>
          <pc:docMk/>
          <pc:sldMk cId="1732573278" sldId="276"/>
        </pc:sldMkLst>
        <pc:spChg chg="add mod">
          <ac:chgData name="Cecelia Backman" userId="7e3917606c768a02" providerId="LiveId" clId="{C9E1796C-2C0C-48CD-ABA9-48554454173D}" dt="2025-10-26T15:51:38.150" v="8008" actId="1076"/>
          <ac:spMkLst>
            <pc:docMk/>
            <pc:sldMk cId="1732573278" sldId="276"/>
            <ac:spMk id="4" creationId="{9F823943-AB4C-A30F-84FB-008EA5C9B0E2}"/>
          </ac:spMkLst>
        </pc:spChg>
        <pc:spChg chg="add mod">
          <ac:chgData name="Cecelia Backman" userId="7e3917606c768a02" providerId="LiveId" clId="{C9E1796C-2C0C-48CD-ABA9-48554454173D}" dt="2025-10-17T03:15:03.034" v="7710" actId="6549"/>
          <ac:spMkLst>
            <pc:docMk/>
            <pc:sldMk cId="1732573278" sldId="276"/>
            <ac:spMk id="5" creationId="{B805F582-0C6E-2650-4279-40B5374D89CE}"/>
          </ac:spMkLst>
        </pc:spChg>
      </pc:sldChg>
      <pc:sldChg chg="addSp delSp modSp add mod ord">
        <pc:chgData name="Cecelia Backman" userId="7e3917606c768a02" providerId="LiveId" clId="{C9E1796C-2C0C-48CD-ABA9-48554454173D}" dt="2025-10-22T02:07:00.406" v="7811" actId="14100"/>
        <pc:sldMkLst>
          <pc:docMk/>
          <pc:sldMk cId="2556254662" sldId="278"/>
        </pc:sldMkLst>
        <pc:graphicFrameChg chg="add mod modGraphic">
          <ac:chgData name="Cecelia Backman" userId="7e3917606c768a02" providerId="LiveId" clId="{C9E1796C-2C0C-48CD-ABA9-48554454173D}" dt="2025-10-22T02:07:00.406" v="7811" actId="14100"/>
          <ac:graphicFrameMkLst>
            <pc:docMk/>
            <pc:sldMk cId="2556254662" sldId="278"/>
            <ac:graphicFrameMk id="6" creationId="{68ED6C48-1CA3-8DFB-29CD-509259501B7C}"/>
          </ac:graphicFrameMkLst>
        </pc:graphicFrameChg>
        <pc:picChg chg="add mod">
          <ac:chgData name="Cecelia Backman" userId="7e3917606c768a02" providerId="LiveId" clId="{C9E1796C-2C0C-48CD-ABA9-48554454173D}" dt="2025-10-17T03:13:47.933" v="7702" actId="1035"/>
          <ac:picMkLst>
            <pc:docMk/>
            <pc:sldMk cId="2556254662" sldId="278"/>
            <ac:picMk id="8" creationId="{CA8BF10C-42FA-3D9B-98B0-A4B81A048BAE}"/>
          </ac:picMkLst>
        </pc:picChg>
      </pc:sldChg>
      <pc:sldChg chg="modSp add mod ord">
        <pc:chgData name="Cecelia Backman" userId="7e3917606c768a02" providerId="LiveId" clId="{C9E1796C-2C0C-48CD-ABA9-48554454173D}" dt="2025-10-14T02:07:57.988" v="5858" actId="20577"/>
        <pc:sldMkLst>
          <pc:docMk/>
          <pc:sldMk cId="1984482932" sldId="279"/>
        </pc:sldMkLst>
        <pc:spChg chg="mod">
          <ac:chgData name="Cecelia Backman" userId="7e3917606c768a02" providerId="LiveId" clId="{C9E1796C-2C0C-48CD-ABA9-48554454173D}" dt="2025-10-14T02:07:57.988" v="5858" actId="20577"/>
          <ac:spMkLst>
            <pc:docMk/>
            <pc:sldMk cId="1984482932" sldId="279"/>
            <ac:spMk id="5" creationId="{D29304D7-132E-3268-E95C-89F25601E27B}"/>
          </ac:spMkLst>
        </pc:spChg>
      </pc:sldChg>
      <pc:sldChg chg="addSp modSp add mod">
        <pc:chgData name="Cecelia Backman" userId="7e3917606c768a02" providerId="LiveId" clId="{C9E1796C-2C0C-48CD-ABA9-48554454173D}" dt="2025-10-22T01:58:19.941" v="7800" actId="20577"/>
        <pc:sldMkLst>
          <pc:docMk/>
          <pc:sldMk cId="2625311569" sldId="280"/>
        </pc:sldMkLst>
        <pc:spChg chg="mod">
          <ac:chgData name="Cecelia Backman" userId="7e3917606c768a02" providerId="LiveId" clId="{C9E1796C-2C0C-48CD-ABA9-48554454173D}" dt="2025-10-22T01:58:19.941" v="7800" actId="20577"/>
          <ac:spMkLst>
            <pc:docMk/>
            <pc:sldMk cId="2625311569" sldId="280"/>
            <ac:spMk id="5" creationId="{4E165349-80EB-BFED-14FC-9F29DB531855}"/>
          </ac:spMkLst>
        </pc:spChg>
      </pc:sldChg>
      <pc:sldChg chg="addSp modSp add mod ord">
        <pc:chgData name="Cecelia Backman" userId="7e3917606c768a02" providerId="LiveId" clId="{C9E1796C-2C0C-48CD-ABA9-48554454173D}" dt="2025-10-22T02:06:38.537" v="7809" actId="20577"/>
        <pc:sldMkLst>
          <pc:docMk/>
          <pc:sldMk cId="22115320" sldId="283"/>
        </pc:sldMkLst>
        <pc:spChg chg="add mod">
          <ac:chgData name="Cecelia Backman" userId="7e3917606c768a02" providerId="LiveId" clId="{C9E1796C-2C0C-48CD-ABA9-48554454173D}" dt="2025-10-22T02:06:38.537" v="7809" actId="20577"/>
          <ac:spMkLst>
            <pc:docMk/>
            <pc:sldMk cId="22115320" sldId="283"/>
            <ac:spMk id="4" creationId="{B128AE99-0217-6655-85A7-0C9DD573AEFF}"/>
          </ac:spMkLst>
        </pc:spChg>
      </pc:sldChg>
      <pc:sldChg chg="modSp add mod">
        <pc:chgData name="Cecelia Backman" userId="7e3917606c768a02" providerId="LiveId" clId="{C9E1796C-2C0C-48CD-ABA9-48554454173D}" dt="2025-10-22T02:08:19.907" v="7812" actId="6549"/>
        <pc:sldMkLst>
          <pc:docMk/>
          <pc:sldMk cId="865829519" sldId="284"/>
        </pc:sldMkLst>
        <pc:spChg chg="mod">
          <ac:chgData name="Cecelia Backman" userId="7e3917606c768a02" providerId="LiveId" clId="{C9E1796C-2C0C-48CD-ABA9-48554454173D}" dt="2025-10-22T02:08:19.907" v="7812" actId="6549"/>
          <ac:spMkLst>
            <pc:docMk/>
            <pc:sldMk cId="865829519" sldId="284"/>
            <ac:spMk id="4" creationId="{DE8094B7-89B2-DD8C-B1A1-F678157A5597}"/>
          </ac:spMkLst>
        </pc:spChg>
      </pc:sldChg>
    </pc:docChg>
  </pc:docChgLst>
  <pc:docChgLst>
    <pc:chgData name="Guest User" providerId="Windows Live" clId="Web-{28CB1033-5172-E638-F98F-A7CA2C22B122}"/>
    <pc:docChg chg="modSld">
      <pc:chgData name="Guest User" userId="" providerId="Windows Live" clId="Web-{28CB1033-5172-E638-F98F-A7CA2C22B122}" dt="2025-09-30T18:40:57.912" v="2" actId="20577"/>
      <pc:docMkLst>
        <pc:docMk/>
      </pc:docMkLst>
      <pc:sldChg chg="modSp">
        <pc:chgData name="Guest User" userId="" providerId="Windows Live" clId="Web-{28CB1033-5172-E638-F98F-A7CA2C22B122}" dt="2025-09-30T18:40:57.912" v="2" actId="20577"/>
        <pc:sldMkLst>
          <pc:docMk/>
          <pc:sldMk cId="3465030353" sldId="270"/>
        </pc:sldMkLst>
        <pc:spChg chg="mod">
          <ac:chgData name="Guest User" userId="" providerId="Windows Live" clId="Web-{28CB1033-5172-E638-F98F-A7CA2C22B122}" dt="2025-09-30T18:40:57.912" v="2" actId="20577"/>
          <ac:spMkLst>
            <pc:docMk/>
            <pc:sldMk cId="3465030353" sldId="270"/>
            <ac:spMk id="5" creationId="{709731E2-F22C-ECB3-4E52-895D4B7B4689}"/>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4A6165EF-2E43-4816-BBBD-DE62E57311CC}" type="datetimeFigureOut">
              <a:rPr lang="en-US" smtClean="0"/>
              <a:t>10/24/2025</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92D54563-3A3E-4711-92F4-2DFBEBD2FBD9}"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08133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6165EF-2E43-4816-BBBD-DE62E57311CC}"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54563-3A3E-4711-92F4-2DFBEBD2FBD9}" type="slidenum">
              <a:rPr lang="en-US" smtClean="0"/>
              <a:t>‹#›</a:t>
            </a:fld>
            <a:endParaRPr lang="en-US"/>
          </a:p>
        </p:txBody>
      </p:sp>
    </p:spTree>
    <p:extLst>
      <p:ext uri="{BB962C8B-B14F-4D97-AF65-F5344CB8AC3E}">
        <p14:creationId xmlns:p14="http://schemas.microsoft.com/office/powerpoint/2010/main" val="808261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6165EF-2E43-4816-BBBD-DE62E57311CC}"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54563-3A3E-4711-92F4-2DFBEBD2FBD9}" type="slidenum">
              <a:rPr lang="en-US" smtClean="0"/>
              <a:t>‹#›</a:t>
            </a:fld>
            <a:endParaRPr lang="en-US"/>
          </a:p>
        </p:txBody>
      </p:sp>
    </p:spTree>
    <p:extLst>
      <p:ext uri="{BB962C8B-B14F-4D97-AF65-F5344CB8AC3E}">
        <p14:creationId xmlns:p14="http://schemas.microsoft.com/office/powerpoint/2010/main" val="2496806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6165EF-2E43-4816-BBBD-DE62E57311CC}"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54563-3A3E-4711-92F4-2DFBEBD2FBD9}"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60145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6165EF-2E43-4816-BBBD-DE62E57311CC}"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54563-3A3E-4711-92F4-2DFBEBD2FBD9}" type="slidenum">
              <a:rPr lang="en-US" smtClean="0"/>
              <a:t>‹#›</a:t>
            </a:fld>
            <a:endParaRPr lang="en-US"/>
          </a:p>
        </p:txBody>
      </p:sp>
    </p:spTree>
    <p:extLst>
      <p:ext uri="{BB962C8B-B14F-4D97-AF65-F5344CB8AC3E}">
        <p14:creationId xmlns:p14="http://schemas.microsoft.com/office/powerpoint/2010/main" val="826128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A6165EF-2E43-4816-BBBD-DE62E57311CC}" type="datetimeFigureOut">
              <a:rPr lang="en-US" smtClean="0"/>
              <a:t>10/24/2025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54563-3A3E-4711-92F4-2DFBEBD2FBD9}" type="slidenum">
              <a:rPr lang="en-US" smtClean="0"/>
              <a:t>‹#›</a:t>
            </a:fld>
            <a:endParaRPr lang="en-US"/>
          </a:p>
        </p:txBody>
      </p:sp>
    </p:spTree>
    <p:extLst>
      <p:ext uri="{BB962C8B-B14F-4D97-AF65-F5344CB8AC3E}">
        <p14:creationId xmlns:p14="http://schemas.microsoft.com/office/powerpoint/2010/main" val="1155621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A6165EF-2E43-4816-BBBD-DE62E57311CC}" type="datetimeFigureOut">
              <a:rPr lang="en-US" smtClean="0"/>
              <a:t>10/24/2025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54563-3A3E-4711-92F4-2DFBEBD2FBD9}" type="slidenum">
              <a:rPr lang="en-US" smtClean="0"/>
              <a:t>‹#›</a:t>
            </a:fld>
            <a:endParaRPr lang="en-US"/>
          </a:p>
        </p:txBody>
      </p:sp>
    </p:spTree>
    <p:extLst>
      <p:ext uri="{BB962C8B-B14F-4D97-AF65-F5344CB8AC3E}">
        <p14:creationId xmlns:p14="http://schemas.microsoft.com/office/powerpoint/2010/main" val="1043106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6165EF-2E43-4816-BBBD-DE62E57311CC}"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54563-3A3E-4711-92F4-2DFBEBD2FBD9}" type="slidenum">
              <a:rPr lang="en-US" smtClean="0"/>
              <a:t>‹#›</a:t>
            </a:fld>
            <a:endParaRPr lang="en-US"/>
          </a:p>
        </p:txBody>
      </p:sp>
    </p:spTree>
    <p:extLst>
      <p:ext uri="{BB962C8B-B14F-4D97-AF65-F5344CB8AC3E}">
        <p14:creationId xmlns:p14="http://schemas.microsoft.com/office/powerpoint/2010/main" val="3724838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6165EF-2E43-4816-BBBD-DE62E57311CC}"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54563-3A3E-4711-92F4-2DFBEBD2FBD9}" type="slidenum">
              <a:rPr lang="en-US" smtClean="0"/>
              <a:t>‹#›</a:t>
            </a:fld>
            <a:endParaRPr lang="en-US"/>
          </a:p>
        </p:txBody>
      </p:sp>
    </p:spTree>
    <p:extLst>
      <p:ext uri="{BB962C8B-B14F-4D97-AF65-F5344CB8AC3E}">
        <p14:creationId xmlns:p14="http://schemas.microsoft.com/office/powerpoint/2010/main" val="3648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6165EF-2E43-4816-BBBD-DE62E57311CC}"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54563-3A3E-4711-92F4-2DFBEBD2FBD9}" type="slidenum">
              <a:rPr lang="en-US" smtClean="0"/>
              <a:t>‹#›</a:t>
            </a:fld>
            <a:endParaRPr lang="en-US"/>
          </a:p>
        </p:txBody>
      </p:sp>
    </p:spTree>
    <p:extLst>
      <p:ext uri="{BB962C8B-B14F-4D97-AF65-F5344CB8AC3E}">
        <p14:creationId xmlns:p14="http://schemas.microsoft.com/office/powerpoint/2010/main" val="1938990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6165EF-2E43-4816-BBBD-DE62E57311CC}"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54563-3A3E-4711-92F4-2DFBEBD2FBD9}" type="slidenum">
              <a:rPr lang="en-US" smtClean="0"/>
              <a:t>‹#›</a:t>
            </a:fld>
            <a:endParaRPr lang="en-US"/>
          </a:p>
        </p:txBody>
      </p:sp>
    </p:spTree>
    <p:extLst>
      <p:ext uri="{BB962C8B-B14F-4D97-AF65-F5344CB8AC3E}">
        <p14:creationId xmlns:p14="http://schemas.microsoft.com/office/powerpoint/2010/main" val="108799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6165EF-2E43-4816-BBBD-DE62E57311CC}"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54563-3A3E-4711-92F4-2DFBEBD2FBD9}" type="slidenum">
              <a:rPr lang="en-US" smtClean="0"/>
              <a:t>‹#›</a:t>
            </a:fld>
            <a:endParaRPr lang="en-US"/>
          </a:p>
        </p:txBody>
      </p:sp>
    </p:spTree>
    <p:extLst>
      <p:ext uri="{BB962C8B-B14F-4D97-AF65-F5344CB8AC3E}">
        <p14:creationId xmlns:p14="http://schemas.microsoft.com/office/powerpoint/2010/main" val="55940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6165EF-2E43-4816-BBBD-DE62E57311CC}" type="datetimeFigureOut">
              <a:rPr lang="en-US" smtClean="0"/>
              <a:t>10/24/2025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54563-3A3E-4711-92F4-2DFBEBD2FBD9}" type="slidenum">
              <a:rPr lang="en-US" smtClean="0"/>
              <a:t>‹#›</a:t>
            </a:fld>
            <a:endParaRPr lang="en-US"/>
          </a:p>
        </p:txBody>
      </p:sp>
    </p:spTree>
    <p:extLst>
      <p:ext uri="{BB962C8B-B14F-4D97-AF65-F5344CB8AC3E}">
        <p14:creationId xmlns:p14="http://schemas.microsoft.com/office/powerpoint/2010/main" val="86383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6165EF-2E43-4816-BBBD-DE62E57311CC}" type="datetimeFigureOut">
              <a:rPr lang="en-US" smtClean="0"/>
              <a:t>10/24/2025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54563-3A3E-4711-92F4-2DFBEBD2FBD9}" type="slidenum">
              <a:rPr lang="en-US" smtClean="0"/>
              <a:t>‹#›</a:t>
            </a:fld>
            <a:endParaRPr lang="en-US"/>
          </a:p>
        </p:txBody>
      </p:sp>
    </p:spTree>
    <p:extLst>
      <p:ext uri="{BB962C8B-B14F-4D97-AF65-F5344CB8AC3E}">
        <p14:creationId xmlns:p14="http://schemas.microsoft.com/office/powerpoint/2010/main" val="5399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165EF-2E43-4816-BBBD-DE62E57311CC}" type="datetimeFigureOut">
              <a:rPr lang="en-US" smtClean="0"/>
              <a:t>10/24/2025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54563-3A3E-4711-92F4-2DFBEBD2FBD9}" type="slidenum">
              <a:rPr lang="en-US" smtClean="0"/>
              <a:t>‹#›</a:t>
            </a:fld>
            <a:endParaRPr lang="en-US"/>
          </a:p>
        </p:txBody>
      </p:sp>
    </p:spTree>
    <p:extLst>
      <p:ext uri="{BB962C8B-B14F-4D97-AF65-F5344CB8AC3E}">
        <p14:creationId xmlns:p14="http://schemas.microsoft.com/office/powerpoint/2010/main" val="183730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6165EF-2E43-4816-BBBD-DE62E57311CC}"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54563-3A3E-4711-92F4-2DFBEBD2FBD9}" type="slidenum">
              <a:rPr lang="en-US" smtClean="0"/>
              <a:t>‹#›</a:t>
            </a:fld>
            <a:endParaRPr lang="en-US"/>
          </a:p>
        </p:txBody>
      </p:sp>
    </p:spTree>
    <p:extLst>
      <p:ext uri="{BB962C8B-B14F-4D97-AF65-F5344CB8AC3E}">
        <p14:creationId xmlns:p14="http://schemas.microsoft.com/office/powerpoint/2010/main" val="305049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6165EF-2E43-4816-BBBD-DE62E57311CC}"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54563-3A3E-4711-92F4-2DFBEBD2FBD9}" type="slidenum">
              <a:rPr lang="en-US" smtClean="0"/>
              <a:t>‹#›</a:t>
            </a:fld>
            <a:endParaRPr lang="en-US"/>
          </a:p>
        </p:txBody>
      </p:sp>
    </p:spTree>
    <p:extLst>
      <p:ext uri="{BB962C8B-B14F-4D97-AF65-F5344CB8AC3E}">
        <p14:creationId xmlns:p14="http://schemas.microsoft.com/office/powerpoint/2010/main" val="93608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A6165EF-2E43-4816-BBBD-DE62E57311CC}" type="datetimeFigureOut">
              <a:rPr lang="en-US" smtClean="0"/>
              <a:t>10/24/2025</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92D54563-3A3E-4711-92F4-2DFBEBD2FBD9}" type="slidenum">
              <a:rPr lang="en-US" smtClean="0"/>
              <a:t>‹#›</a:t>
            </a:fld>
            <a:endParaRPr lang="en-US"/>
          </a:p>
        </p:txBody>
      </p:sp>
    </p:spTree>
    <p:extLst>
      <p:ext uri="{BB962C8B-B14F-4D97-AF65-F5344CB8AC3E}">
        <p14:creationId xmlns:p14="http://schemas.microsoft.com/office/powerpoint/2010/main" val="4088640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5546-8E6F-FA65-F976-74AF813B4AB0}"/>
              </a:ext>
            </a:extLst>
          </p:cNvPr>
          <p:cNvSpPr>
            <a:spLocks noGrp="1"/>
          </p:cNvSpPr>
          <p:nvPr>
            <p:ph type="ctrTitle"/>
          </p:nvPr>
        </p:nvSpPr>
        <p:spPr/>
        <p:txBody>
          <a:bodyPr/>
          <a:lstStyle/>
          <a:p>
            <a:r>
              <a:rPr lang="en-US" dirty="0">
                <a:latin typeface="Varsity Regular" panose="00000400000000000000" pitchFamily="2" charset="0"/>
              </a:rPr>
              <a:t>Mite parent meeting</a:t>
            </a:r>
          </a:p>
        </p:txBody>
      </p:sp>
      <p:sp>
        <p:nvSpPr>
          <p:cNvPr id="3" name="Subtitle 2">
            <a:extLst>
              <a:ext uri="{FF2B5EF4-FFF2-40B4-BE49-F238E27FC236}">
                <a16:creationId xmlns:a16="http://schemas.microsoft.com/office/drawing/2014/main" id="{DB34039D-CEAE-06ED-C776-C3861D7AA778}"/>
              </a:ext>
            </a:extLst>
          </p:cNvPr>
          <p:cNvSpPr>
            <a:spLocks noGrp="1"/>
          </p:cNvSpPr>
          <p:nvPr>
            <p:ph type="subTitle" idx="1"/>
          </p:nvPr>
        </p:nvSpPr>
        <p:spPr>
          <a:xfrm rot="21420000">
            <a:off x="983062" y="3418944"/>
            <a:ext cx="9755187" cy="550333"/>
          </a:xfrm>
        </p:spPr>
        <p:txBody>
          <a:bodyPr/>
          <a:lstStyle/>
          <a:p>
            <a:r>
              <a:rPr lang="en-US" dirty="0"/>
              <a:t>SYHA 2025-2026 </a:t>
            </a:r>
          </a:p>
          <a:p>
            <a:r>
              <a:rPr lang="en-US" dirty="0"/>
              <a:t>October 26, 2026</a:t>
            </a:r>
          </a:p>
        </p:txBody>
      </p:sp>
      <p:pic>
        <p:nvPicPr>
          <p:cNvPr id="5" name="Picture 4" descr="A logo of a hockey team&#10;&#10;AI-generated content may be incorrect.">
            <a:extLst>
              <a:ext uri="{FF2B5EF4-FFF2-40B4-BE49-F238E27FC236}">
                <a16:creationId xmlns:a16="http://schemas.microsoft.com/office/drawing/2014/main" id="{3BE397F4-46B4-368B-5593-C28ACDCD9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781" y="1160350"/>
            <a:ext cx="3063824" cy="3063824"/>
          </a:xfrm>
          <a:prstGeom prst="rect">
            <a:avLst/>
          </a:prstGeom>
        </p:spPr>
      </p:pic>
    </p:spTree>
    <p:extLst>
      <p:ext uri="{BB962C8B-B14F-4D97-AF65-F5344CB8AC3E}">
        <p14:creationId xmlns:p14="http://schemas.microsoft.com/office/powerpoint/2010/main" val="2956554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AD7B6-B609-66BA-F94B-4EF539988A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E605F3-DFC8-276D-F6B3-C5F7AE33730B}"/>
              </a:ext>
            </a:extLst>
          </p:cNvPr>
          <p:cNvSpPr>
            <a:spLocks noGrp="1"/>
          </p:cNvSpPr>
          <p:nvPr>
            <p:ph type="title"/>
          </p:nvPr>
        </p:nvSpPr>
        <p:spPr>
          <a:xfrm>
            <a:off x="323491" y="288985"/>
            <a:ext cx="10396882" cy="1151965"/>
          </a:xfrm>
        </p:spPr>
        <p:txBody>
          <a:bodyPr>
            <a:normAutofit/>
          </a:bodyPr>
          <a:lstStyle/>
          <a:p>
            <a:r>
              <a:rPr lang="en-US" dirty="0"/>
              <a:t>Required equipment</a:t>
            </a:r>
          </a:p>
        </p:txBody>
      </p:sp>
      <p:sp>
        <p:nvSpPr>
          <p:cNvPr id="4" name="TextBox 3">
            <a:extLst>
              <a:ext uri="{FF2B5EF4-FFF2-40B4-BE49-F238E27FC236}">
                <a16:creationId xmlns:a16="http://schemas.microsoft.com/office/drawing/2014/main" id="{66391A72-21DD-23BF-8200-57E3FE394429}"/>
              </a:ext>
            </a:extLst>
          </p:cNvPr>
          <p:cNvSpPr txBox="1"/>
          <p:nvPr/>
        </p:nvSpPr>
        <p:spPr>
          <a:xfrm>
            <a:off x="703053" y="1338909"/>
            <a:ext cx="7854351" cy="4016484"/>
          </a:xfrm>
          <a:prstGeom prst="rect">
            <a:avLst/>
          </a:prstGeom>
          <a:noFill/>
        </p:spPr>
        <p:txBody>
          <a:bodyPr wrap="square">
            <a:spAutoFit/>
          </a:bodyPr>
          <a:lstStyle/>
          <a:p>
            <a:pPr marL="285750" indent="-285750" rtl="0" fontAlgn="base">
              <a:buFont typeface="Arial" panose="020B0604020202020204" pitchFamily="34" charset="0"/>
              <a:buChar char="•"/>
            </a:pPr>
            <a:r>
              <a:rPr lang="en-US" sz="1800" b="0" i="0" u="none" strike="noStrike" dirty="0">
                <a:solidFill>
                  <a:srgbClr val="000000"/>
                </a:solidFill>
                <a:effectLst/>
                <a:latin typeface="Lucida Sans Unicode" panose="020B0602030504020204" pitchFamily="34" charset="0"/>
                <a:cs typeface="Lucida Sans Unicode" panose="020B0602030504020204" pitchFamily="34" charset="0"/>
              </a:rPr>
              <a:t>Certified Helmet with facemask/cage</a:t>
            </a:r>
          </a:p>
          <a:p>
            <a:pPr marL="285750" indent="-285750" fontAlgn="base">
              <a:spcBef>
                <a:spcPts val="1000"/>
              </a:spcBef>
              <a:buFont typeface="Arial" panose="020B0604020202020204" pitchFamily="34" charset="0"/>
              <a:buChar char="•"/>
            </a:pPr>
            <a:r>
              <a:rPr lang="en-US" dirty="0">
                <a:solidFill>
                  <a:srgbClr val="000000"/>
                </a:solidFill>
                <a:latin typeface="Lucida Sans Unicode" panose="020B0602030504020204" pitchFamily="34" charset="0"/>
                <a:cs typeface="Lucida Sans Unicode" panose="020B0602030504020204" pitchFamily="34" charset="0"/>
              </a:rPr>
              <a:t>Mouth guard (thanks Veil &amp; Wild!)  - Tethered</a:t>
            </a:r>
          </a:p>
          <a:p>
            <a:pPr marL="285750" indent="-285750" rtl="0" fontAlgn="base">
              <a:spcBef>
                <a:spcPts val="1000"/>
              </a:spcBef>
              <a:buFont typeface="Arial" panose="020B0604020202020204" pitchFamily="34" charset="0"/>
              <a:buChar char="•"/>
            </a:pPr>
            <a:r>
              <a:rPr lang="en-US" sz="1800" b="0" i="0" u="none" strike="noStrike" dirty="0">
                <a:solidFill>
                  <a:srgbClr val="000000"/>
                </a:solidFill>
                <a:effectLst/>
                <a:latin typeface="Lucida Sans Unicode" panose="020B0602030504020204" pitchFamily="34" charset="0"/>
                <a:cs typeface="Lucida Sans Unicode" panose="020B0602030504020204" pitchFamily="34" charset="0"/>
              </a:rPr>
              <a:t>Neck guard - MUST WEAR WHEN ON THE ICE AT ALL TIMES!</a:t>
            </a:r>
          </a:p>
          <a:p>
            <a:pPr marL="285750" indent="-285750" rtl="0" fontAlgn="base">
              <a:spcBef>
                <a:spcPts val="1000"/>
              </a:spcBef>
              <a:buFont typeface="Arial" panose="020B0604020202020204" pitchFamily="34" charset="0"/>
              <a:buChar char="•"/>
            </a:pPr>
            <a:r>
              <a:rPr lang="en-US" sz="1800" b="0" i="0" u="none" strike="noStrike" dirty="0">
                <a:solidFill>
                  <a:srgbClr val="000000"/>
                </a:solidFill>
                <a:effectLst/>
                <a:latin typeface="Lucida Sans Unicode" panose="020B0602030504020204" pitchFamily="34" charset="0"/>
                <a:cs typeface="Lucida Sans Unicode" panose="020B0602030504020204" pitchFamily="34" charset="0"/>
              </a:rPr>
              <a:t>Shoulder Pads </a:t>
            </a:r>
          </a:p>
          <a:p>
            <a:pPr marL="285750" indent="-285750" rtl="0" fontAlgn="base">
              <a:spcBef>
                <a:spcPts val="1000"/>
              </a:spcBef>
              <a:buFont typeface="Arial" panose="020B0604020202020204" pitchFamily="34" charset="0"/>
              <a:buChar char="•"/>
            </a:pPr>
            <a:r>
              <a:rPr lang="en-US" sz="1800" b="0" i="0" u="none" strike="noStrike" dirty="0">
                <a:solidFill>
                  <a:srgbClr val="000000"/>
                </a:solidFill>
                <a:effectLst/>
                <a:latin typeface="Lucida Sans Unicode" panose="020B0602030504020204" pitchFamily="34" charset="0"/>
                <a:cs typeface="Lucida Sans Unicode" panose="020B0602030504020204" pitchFamily="34" charset="0"/>
              </a:rPr>
              <a:t>Elbow Pads </a:t>
            </a:r>
          </a:p>
          <a:p>
            <a:pPr marL="285750" indent="-285750" rtl="0" fontAlgn="base">
              <a:spcBef>
                <a:spcPts val="1000"/>
              </a:spcBef>
              <a:buFont typeface="Arial" panose="020B0604020202020204" pitchFamily="34" charset="0"/>
              <a:buChar char="•"/>
            </a:pPr>
            <a:r>
              <a:rPr lang="en-US" sz="1800" b="0" i="0" u="none" strike="noStrike" dirty="0">
                <a:solidFill>
                  <a:srgbClr val="000000"/>
                </a:solidFill>
                <a:effectLst/>
                <a:latin typeface="Lucida Sans Unicode" panose="020B0602030504020204" pitchFamily="34" charset="0"/>
                <a:cs typeface="Lucida Sans Unicode" panose="020B0602030504020204" pitchFamily="34" charset="0"/>
              </a:rPr>
              <a:t>Gloves </a:t>
            </a:r>
          </a:p>
          <a:p>
            <a:pPr marL="285750" indent="-285750" rtl="0" fontAlgn="base">
              <a:spcBef>
                <a:spcPts val="1000"/>
              </a:spcBef>
              <a:buFont typeface="Arial" panose="020B0604020202020204" pitchFamily="34" charset="0"/>
              <a:buChar char="•"/>
            </a:pPr>
            <a:r>
              <a:rPr lang="en-US" sz="1800" b="0" i="0" u="none" strike="noStrike" dirty="0" err="1">
                <a:solidFill>
                  <a:srgbClr val="000000"/>
                </a:solidFill>
                <a:effectLst/>
                <a:latin typeface="Lucida Sans Unicode" panose="020B0602030504020204" pitchFamily="34" charset="0"/>
                <a:cs typeface="Lucida Sans Unicode" panose="020B0602030504020204" pitchFamily="34" charset="0"/>
              </a:rPr>
              <a:t>Breezers</a:t>
            </a:r>
            <a:r>
              <a:rPr lang="en-US" sz="1800" b="0" i="0" u="none" strike="noStrike" dirty="0">
                <a:solidFill>
                  <a:srgbClr val="000000"/>
                </a:solidFill>
                <a:effectLst/>
                <a:latin typeface="Lucida Sans Unicode" panose="020B0602030504020204" pitchFamily="34" charset="0"/>
                <a:cs typeface="Lucida Sans Unicode" panose="020B0602030504020204" pitchFamily="34" charset="0"/>
              </a:rPr>
              <a:t>/hockey pants </a:t>
            </a:r>
          </a:p>
          <a:p>
            <a:pPr marL="285750" indent="-285750" rtl="0" fontAlgn="base">
              <a:spcBef>
                <a:spcPts val="1000"/>
              </a:spcBef>
              <a:buFont typeface="Arial" panose="020B0604020202020204" pitchFamily="34" charset="0"/>
              <a:buChar char="•"/>
            </a:pPr>
            <a:r>
              <a:rPr lang="en-US" sz="1800" b="0" i="0" u="none" strike="noStrike" dirty="0">
                <a:solidFill>
                  <a:srgbClr val="000000"/>
                </a:solidFill>
                <a:effectLst/>
                <a:latin typeface="Lucida Sans Unicode" panose="020B0602030504020204" pitchFamily="34" charset="0"/>
                <a:cs typeface="Lucida Sans Unicode" panose="020B0602030504020204" pitchFamily="34" charset="0"/>
              </a:rPr>
              <a:t>Pelvic protection (most have Velcro for socks)</a:t>
            </a:r>
          </a:p>
          <a:p>
            <a:pPr marL="285750" indent="-285750" rtl="0" fontAlgn="base">
              <a:spcBef>
                <a:spcPts val="1000"/>
              </a:spcBef>
              <a:buFont typeface="Arial" panose="020B0604020202020204" pitchFamily="34" charset="0"/>
              <a:buChar char="•"/>
            </a:pPr>
            <a:r>
              <a:rPr lang="en-US" dirty="0">
                <a:solidFill>
                  <a:srgbClr val="000000"/>
                </a:solidFill>
                <a:latin typeface="Lucida Sans Unicode" panose="020B0602030504020204" pitchFamily="34" charset="0"/>
                <a:cs typeface="Lucida Sans Unicode" panose="020B0602030504020204" pitchFamily="34" charset="0"/>
              </a:rPr>
              <a:t>Shin guards</a:t>
            </a:r>
            <a:endParaRPr lang="en-US" sz="1800" b="0" i="0" u="none" strike="noStrike" dirty="0">
              <a:solidFill>
                <a:srgbClr val="000000"/>
              </a:solidFill>
              <a:effectLst/>
              <a:latin typeface="Lucida Sans Unicode" panose="020B0602030504020204" pitchFamily="34" charset="0"/>
              <a:cs typeface="Lucida Sans Unicode" panose="020B0602030504020204" pitchFamily="34" charset="0"/>
            </a:endParaRPr>
          </a:p>
          <a:p>
            <a:pPr marL="285750" indent="-285750" rtl="0" fontAlgn="base">
              <a:spcBef>
                <a:spcPts val="1000"/>
              </a:spcBef>
              <a:buFont typeface="Arial" panose="020B0604020202020204" pitchFamily="34" charset="0"/>
              <a:buChar char="•"/>
            </a:pPr>
            <a:r>
              <a:rPr lang="en-US" sz="1800" b="0" i="0" u="none" strike="noStrike" dirty="0">
                <a:solidFill>
                  <a:srgbClr val="000000"/>
                </a:solidFill>
                <a:effectLst/>
                <a:latin typeface="Lucida Sans Unicode" panose="020B0602030504020204" pitchFamily="34" charset="0"/>
                <a:cs typeface="Lucida Sans Unicode" panose="020B0602030504020204" pitchFamily="34" charset="0"/>
              </a:rPr>
              <a:t>Hockey socks and jerseys</a:t>
            </a:r>
          </a:p>
        </p:txBody>
      </p:sp>
      <p:sp>
        <p:nvSpPr>
          <p:cNvPr id="6" name="TextBox 5">
            <a:extLst>
              <a:ext uri="{FF2B5EF4-FFF2-40B4-BE49-F238E27FC236}">
                <a16:creationId xmlns:a16="http://schemas.microsoft.com/office/drawing/2014/main" id="{3F627AC7-FF57-3E39-E7A4-EF28B9AF09B3}"/>
              </a:ext>
            </a:extLst>
          </p:cNvPr>
          <p:cNvSpPr txBox="1"/>
          <p:nvPr/>
        </p:nvSpPr>
        <p:spPr>
          <a:xfrm>
            <a:off x="8103387" y="1338909"/>
            <a:ext cx="3071003" cy="774571"/>
          </a:xfrm>
          <a:prstGeom prst="rect">
            <a:avLst/>
          </a:prstGeom>
          <a:noFill/>
        </p:spPr>
        <p:txBody>
          <a:bodyPr wrap="square">
            <a:spAutoFit/>
          </a:bodyPr>
          <a:lstStyle/>
          <a:p>
            <a:pPr marL="285750" indent="-285750" rtl="0" fontAlgn="base">
              <a:spcBef>
                <a:spcPts val="1000"/>
              </a:spcBef>
              <a:buFont typeface="Arial" panose="020B0604020202020204" pitchFamily="34" charset="0"/>
              <a:buChar char="•"/>
            </a:pPr>
            <a:r>
              <a:rPr lang="en-US" sz="1800" b="0" i="0" u="none" strike="noStrike" dirty="0">
                <a:solidFill>
                  <a:srgbClr val="000000"/>
                </a:solidFill>
                <a:effectLst/>
                <a:latin typeface="Lucida Sans Unicode" panose="020B0602030504020204" pitchFamily="34" charset="0"/>
                <a:cs typeface="Lucida Sans Unicode" panose="020B0602030504020204" pitchFamily="34" charset="0"/>
              </a:rPr>
              <a:t>Skates</a:t>
            </a:r>
          </a:p>
          <a:p>
            <a:pPr marL="285750" indent="-285750" rtl="0" fontAlgn="base">
              <a:spcBef>
                <a:spcPts val="1000"/>
              </a:spcBef>
              <a:buFont typeface="Arial" panose="020B0604020202020204" pitchFamily="34" charset="0"/>
              <a:buChar char="•"/>
            </a:pPr>
            <a:r>
              <a:rPr lang="en-US" sz="1800" b="0" i="0" u="none" strike="noStrike" dirty="0">
                <a:solidFill>
                  <a:srgbClr val="000000"/>
                </a:solidFill>
                <a:effectLst/>
                <a:latin typeface="Lucida Sans Unicode" panose="020B0602030504020204" pitchFamily="34" charset="0"/>
                <a:cs typeface="Lucida Sans Unicode" panose="020B0602030504020204" pitchFamily="34" charset="0"/>
              </a:rPr>
              <a:t>Stick</a:t>
            </a:r>
          </a:p>
        </p:txBody>
      </p:sp>
      <p:pic>
        <p:nvPicPr>
          <p:cNvPr id="7" name="Picture 6" descr="A logo of a hockey team&#10;&#10;AI-generated content may be incorrect.">
            <a:extLst>
              <a:ext uri="{FF2B5EF4-FFF2-40B4-BE49-F238E27FC236}">
                <a16:creationId xmlns:a16="http://schemas.microsoft.com/office/drawing/2014/main" id="{2ADDA814-EC45-55CC-4756-61461D893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373" y="5417050"/>
            <a:ext cx="1151965" cy="1151965"/>
          </a:xfrm>
          <a:prstGeom prst="rect">
            <a:avLst/>
          </a:prstGeom>
        </p:spPr>
      </p:pic>
      <p:sp>
        <p:nvSpPr>
          <p:cNvPr id="8" name="Rectangle 7">
            <a:extLst>
              <a:ext uri="{FF2B5EF4-FFF2-40B4-BE49-F238E27FC236}">
                <a16:creationId xmlns:a16="http://schemas.microsoft.com/office/drawing/2014/main" id="{B18441AE-75B1-BCCB-DBE1-C02B626B3CF3}"/>
              </a:ext>
            </a:extLst>
          </p:cNvPr>
          <p:cNvSpPr/>
          <p:nvPr/>
        </p:nvSpPr>
        <p:spPr>
          <a:xfrm>
            <a:off x="703053" y="4895850"/>
            <a:ext cx="3409950" cy="459542"/>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9" name="Rectangle 8">
            <a:extLst>
              <a:ext uri="{FF2B5EF4-FFF2-40B4-BE49-F238E27FC236}">
                <a16:creationId xmlns:a16="http://schemas.microsoft.com/office/drawing/2014/main" id="{0E08994A-BB20-B12B-0C5E-8EA5D7185E45}"/>
              </a:ext>
            </a:extLst>
          </p:cNvPr>
          <p:cNvSpPr/>
          <p:nvPr/>
        </p:nvSpPr>
        <p:spPr>
          <a:xfrm>
            <a:off x="703052" y="1653938"/>
            <a:ext cx="5697747" cy="459542"/>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0" name="Rectangle 9">
            <a:extLst>
              <a:ext uri="{FF2B5EF4-FFF2-40B4-BE49-F238E27FC236}">
                <a16:creationId xmlns:a16="http://schemas.microsoft.com/office/drawing/2014/main" id="{1126B738-50ED-6E11-C890-39274A0144C2}"/>
              </a:ext>
            </a:extLst>
          </p:cNvPr>
          <p:cNvSpPr/>
          <p:nvPr/>
        </p:nvSpPr>
        <p:spPr>
          <a:xfrm>
            <a:off x="7505604" y="3701460"/>
            <a:ext cx="1195566" cy="459542"/>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1" name="TextBox 10">
            <a:extLst>
              <a:ext uri="{FF2B5EF4-FFF2-40B4-BE49-F238E27FC236}">
                <a16:creationId xmlns:a16="http://schemas.microsoft.com/office/drawing/2014/main" id="{C530DB55-B0DD-3B17-168F-B2829FFD0A09}"/>
              </a:ext>
            </a:extLst>
          </p:cNvPr>
          <p:cNvSpPr txBox="1"/>
          <p:nvPr/>
        </p:nvSpPr>
        <p:spPr>
          <a:xfrm>
            <a:off x="8701170" y="3746565"/>
            <a:ext cx="2935419" cy="369332"/>
          </a:xfrm>
          <a:prstGeom prst="rect">
            <a:avLst/>
          </a:prstGeom>
          <a:noFill/>
        </p:spPr>
        <p:txBody>
          <a:bodyPr wrap="none" rtlCol="0">
            <a:spAutoFit/>
          </a:bodyPr>
          <a:lstStyle/>
          <a:p>
            <a:r>
              <a:rPr lang="en-US" dirty="0">
                <a:latin typeface="Lucida Sans Unicode" panose="020B0602030504020204" pitchFamily="34" charset="0"/>
                <a:cs typeface="Lucida Sans Unicode" panose="020B0602030504020204" pitchFamily="34" charset="0"/>
              </a:rPr>
              <a:t>= Items provided to you</a:t>
            </a:r>
            <a:r>
              <a:rPr lang="en-US" dirty="0"/>
              <a:t> </a:t>
            </a:r>
          </a:p>
        </p:txBody>
      </p:sp>
      <p:sp>
        <p:nvSpPr>
          <p:cNvPr id="3" name="Rectangle 2">
            <a:extLst>
              <a:ext uri="{FF2B5EF4-FFF2-40B4-BE49-F238E27FC236}">
                <a16:creationId xmlns:a16="http://schemas.microsoft.com/office/drawing/2014/main" id="{529E3D1A-E46A-1245-EAA3-41BFE27F8E34}"/>
              </a:ext>
            </a:extLst>
          </p:cNvPr>
          <p:cNvSpPr/>
          <p:nvPr/>
        </p:nvSpPr>
        <p:spPr>
          <a:xfrm>
            <a:off x="7505604" y="4425750"/>
            <a:ext cx="3409950" cy="10265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latin typeface="Lucida Sans Unicode" panose="020B0602030504020204" pitchFamily="34" charset="0"/>
                <a:cs typeface="Lucida Sans Unicode" panose="020B0602030504020204" pitchFamily="34" charset="0"/>
              </a:rPr>
              <a:t>Please put your child’s name on their helmet to help coaches identify who is who</a:t>
            </a:r>
          </a:p>
        </p:txBody>
      </p:sp>
    </p:spTree>
    <p:extLst>
      <p:ext uri="{BB962C8B-B14F-4D97-AF65-F5344CB8AC3E}">
        <p14:creationId xmlns:p14="http://schemas.microsoft.com/office/powerpoint/2010/main" val="3923835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2777A-1E72-B449-746A-E944176A08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4341B7-B986-EBB1-A835-0C50BB1C0AD7}"/>
              </a:ext>
            </a:extLst>
          </p:cNvPr>
          <p:cNvSpPr>
            <a:spLocks noGrp="1"/>
          </p:cNvSpPr>
          <p:nvPr>
            <p:ph type="title"/>
          </p:nvPr>
        </p:nvSpPr>
        <p:spPr>
          <a:xfrm>
            <a:off x="323491" y="288985"/>
            <a:ext cx="10396882" cy="1151965"/>
          </a:xfrm>
        </p:spPr>
        <p:txBody>
          <a:bodyPr>
            <a:normAutofit/>
          </a:bodyPr>
          <a:lstStyle/>
          <a:p>
            <a:r>
              <a:rPr lang="en-US" dirty="0"/>
              <a:t>D6 rules</a:t>
            </a:r>
          </a:p>
        </p:txBody>
      </p:sp>
      <p:pic>
        <p:nvPicPr>
          <p:cNvPr id="3" name="Picture 2" descr="A logo of a hockey team&#10;&#10;AI-generated content may be incorrect.">
            <a:extLst>
              <a:ext uri="{FF2B5EF4-FFF2-40B4-BE49-F238E27FC236}">
                <a16:creationId xmlns:a16="http://schemas.microsoft.com/office/drawing/2014/main" id="{2BE7FAE8-007F-BCE0-A58F-EBF3580D6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373" y="5417050"/>
            <a:ext cx="1151965" cy="1151965"/>
          </a:xfrm>
          <a:prstGeom prst="rect">
            <a:avLst/>
          </a:prstGeom>
        </p:spPr>
      </p:pic>
      <p:sp>
        <p:nvSpPr>
          <p:cNvPr id="4" name="TextBox 3">
            <a:extLst>
              <a:ext uri="{FF2B5EF4-FFF2-40B4-BE49-F238E27FC236}">
                <a16:creationId xmlns:a16="http://schemas.microsoft.com/office/drawing/2014/main" id="{14C53ABE-2A05-8E6B-0582-C28989A04E33}"/>
              </a:ext>
            </a:extLst>
          </p:cNvPr>
          <p:cNvSpPr txBox="1"/>
          <p:nvPr/>
        </p:nvSpPr>
        <p:spPr>
          <a:xfrm>
            <a:off x="696377" y="1212345"/>
            <a:ext cx="10396882" cy="5249001"/>
          </a:xfrm>
          <a:prstGeom prst="rect">
            <a:avLst/>
          </a:prstGeom>
          <a:noFill/>
        </p:spPr>
        <p:txBody>
          <a:bodyPr wrap="square">
            <a:spAutoFit/>
          </a:bodyPr>
          <a:lstStyle/>
          <a:p>
            <a:pPr marL="285750" marR="0" indent="-285750">
              <a:lnSpc>
                <a:spcPct val="115000"/>
              </a:lnSpc>
              <a:spcAft>
                <a:spcPts val="800"/>
              </a:spcAft>
              <a:buFont typeface="Arial" panose="020B0604020202020204" pitchFamily="34" charset="0"/>
              <a:buChar char="•"/>
            </a:pPr>
            <a:r>
              <a:rPr lang="en-US" kern="100" dirty="0">
                <a:latin typeface="Lucida Sans Unicode" panose="020B0602030504020204" pitchFamily="34" charset="0"/>
                <a:ea typeface="Aptos" panose="020B0004020202020204" pitchFamily="34" charset="0"/>
                <a:cs typeface="Lucida Sans Unicode" panose="020B0602030504020204" pitchFamily="34" charset="0"/>
              </a:rPr>
              <a:t>Shakopee hockey is part of Minnesota’s 6</a:t>
            </a:r>
            <a:r>
              <a:rPr lang="en-US" kern="100" baseline="30000" dirty="0">
                <a:latin typeface="Lucida Sans Unicode" panose="020B0602030504020204" pitchFamily="34" charset="0"/>
                <a:ea typeface="Aptos" panose="020B0004020202020204" pitchFamily="34" charset="0"/>
                <a:cs typeface="Lucida Sans Unicode" panose="020B0602030504020204" pitchFamily="34" charset="0"/>
              </a:rPr>
              <a:t>th</a:t>
            </a:r>
            <a:r>
              <a:rPr lang="en-US" kern="100" dirty="0">
                <a:latin typeface="Lucida Sans Unicode" panose="020B0602030504020204" pitchFamily="34" charset="0"/>
                <a:ea typeface="Aptos" panose="020B0004020202020204" pitchFamily="34" charset="0"/>
                <a:cs typeface="Lucida Sans Unicode" panose="020B0602030504020204" pitchFamily="34" charset="0"/>
              </a:rPr>
              <a:t> district for Youth Hockey, D6 covers the south and west metro area </a:t>
            </a:r>
          </a:p>
          <a:p>
            <a:pPr marL="285750" marR="0" indent="-285750">
              <a:lnSpc>
                <a:spcPct val="115000"/>
              </a:lnSpc>
              <a:spcAft>
                <a:spcPts val="800"/>
              </a:spcAft>
              <a:buFont typeface="Arial" panose="020B0604020202020204" pitchFamily="34" charset="0"/>
              <a:buChar char="•"/>
            </a:pPr>
            <a:r>
              <a:rPr lang="en-US" kern="100" dirty="0">
                <a:latin typeface="Lucida Sans Unicode" panose="020B0602030504020204" pitchFamily="34" charset="0"/>
                <a:ea typeface="Aptos" panose="020B0004020202020204" pitchFamily="34" charset="0"/>
                <a:cs typeface="Lucida Sans Unicode" panose="020B0602030504020204" pitchFamily="34" charset="0"/>
              </a:rPr>
              <a:t>D6 is our governing body and is responsible for rule enforcement of Minnesota and USA Hockey to all participating associations </a:t>
            </a:r>
          </a:p>
          <a:p>
            <a:pPr marL="285750" marR="0" indent="-285750">
              <a:lnSpc>
                <a:spcPct val="115000"/>
              </a:lnSpc>
              <a:spcAft>
                <a:spcPts val="800"/>
              </a:spcAft>
              <a:buFont typeface="Arial" panose="020B0604020202020204" pitchFamily="34" charset="0"/>
              <a:buChar char="•"/>
            </a:pPr>
            <a:r>
              <a:rPr lang="en-US" kern="100" dirty="0">
                <a:latin typeface="Lucida Sans Unicode" panose="020B0602030504020204" pitchFamily="34" charset="0"/>
                <a:ea typeface="Aptos" panose="020B0004020202020204" pitchFamily="34" charset="0"/>
                <a:cs typeface="Lucida Sans Unicode" panose="020B0602030504020204" pitchFamily="34" charset="0"/>
              </a:rPr>
              <a:t>Rules for Mite Hockey: </a:t>
            </a:r>
          </a:p>
          <a:p>
            <a:pPr marL="742950" lvl="1" indent="-285750">
              <a:lnSpc>
                <a:spcPct val="115000"/>
              </a:lnSpc>
              <a:spcAft>
                <a:spcPts val="800"/>
              </a:spcAft>
              <a:buFont typeface="Arial" panose="020B0604020202020204" pitchFamily="34" charset="0"/>
              <a:buChar char="•"/>
            </a:pPr>
            <a:r>
              <a:rPr lang="en-US" kern="100" dirty="0">
                <a:latin typeface="Lucida Sans Unicode" panose="020B0602030504020204" pitchFamily="34" charset="0"/>
                <a:ea typeface="Aptos" panose="020B0004020202020204" pitchFamily="34" charset="0"/>
                <a:cs typeface="Lucida Sans Unicode" panose="020B0602030504020204" pitchFamily="34" charset="0"/>
              </a:rPr>
              <a:t>Mouth guards and neck protection must be worn at all times on the ice </a:t>
            </a:r>
          </a:p>
          <a:p>
            <a:pPr marL="742950" lvl="1" indent="-285750">
              <a:lnSpc>
                <a:spcPct val="115000"/>
              </a:lnSpc>
              <a:spcAft>
                <a:spcPts val="800"/>
              </a:spcAft>
              <a:buFont typeface="Arial" panose="020B0604020202020204" pitchFamily="34" charset="0"/>
              <a:buChar char="•"/>
            </a:pPr>
            <a:r>
              <a:rPr lang="en-US" kern="100" dirty="0">
                <a:latin typeface="Lucida Sans Unicode" panose="020B0602030504020204" pitchFamily="34" charset="0"/>
                <a:ea typeface="Aptos" panose="020B0004020202020204" pitchFamily="34" charset="0"/>
                <a:cs typeface="Lucida Sans Unicode" panose="020B0602030504020204" pitchFamily="34" charset="0"/>
              </a:rPr>
              <a:t>Lower mite scrimmages/games must be played cross or half ice </a:t>
            </a:r>
          </a:p>
          <a:p>
            <a:pPr marL="742950" lvl="1" indent="-285750">
              <a:lnSpc>
                <a:spcPct val="115000"/>
              </a:lnSpc>
              <a:spcAft>
                <a:spcPts val="800"/>
              </a:spcAft>
              <a:buFont typeface="Arial" panose="020B0604020202020204" pitchFamily="34" charset="0"/>
              <a:buChar char="•"/>
            </a:pPr>
            <a:r>
              <a:rPr lang="en-US" kern="100" dirty="0">
                <a:latin typeface="Lucida Sans Unicode" panose="020B0602030504020204" pitchFamily="34" charset="0"/>
                <a:ea typeface="Aptos" panose="020B0004020202020204" pitchFamily="34" charset="0"/>
                <a:cs typeface="Lucida Sans Unicode" panose="020B0602030504020204" pitchFamily="34" charset="0"/>
              </a:rPr>
              <a:t>Upper mite scrimmages/games must be played cross/half ice prior to January 1</a:t>
            </a:r>
            <a:r>
              <a:rPr lang="en-US" kern="100" baseline="30000" dirty="0">
                <a:latin typeface="Lucida Sans Unicode" panose="020B0602030504020204" pitchFamily="34" charset="0"/>
                <a:ea typeface="Aptos" panose="020B0004020202020204" pitchFamily="34" charset="0"/>
                <a:cs typeface="Lucida Sans Unicode" panose="020B0602030504020204" pitchFamily="34" charset="0"/>
              </a:rPr>
              <a:t>st</a:t>
            </a:r>
            <a:endParaRPr lang="en-US" kern="100" dirty="0">
              <a:latin typeface="Lucida Sans Unicode" panose="020B0602030504020204" pitchFamily="34" charset="0"/>
              <a:ea typeface="Aptos" panose="020B0004020202020204" pitchFamily="34" charset="0"/>
              <a:cs typeface="Lucida Sans Unicode" panose="020B0602030504020204" pitchFamily="34" charset="0"/>
            </a:endParaRPr>
          </a:p>
          <a:p>
            <a:pPr marL="1200150" lvl="2" indent="-285750">
              <a:lnSpc>
                <a:spcPct val="115000"/>
              </a:lnSpc>
              <a:spcAft>
                <a:spcPts val="800"/>
              </a:spcAft>
              <a:buFont typeface="Arial" panose="020B0604020202020204" pitchFamily="34" charset="0"/>
              <a:buChar char="•"/>
            </a:pPr>
            <a:r>
              <a:rPr lang="en-US" kern="100" dirty="0">
                <a:latin typeface="Lucida Sans Unicode" panose="020B0602030504020204" pitchFamily="34" charset="0"/>
                <a:ea typeface="Aptos" panose="020B0004020202020204" pitchFamily="34" charset="0"/>
                <a:cs typeface="Lucida Sans Unicode" panose="020B0602030504020204" pitchFamily="34" charset="0"/>
              </a:rPr>
              <a:t>After Jan 1</a:t>
            </a:r>
            <a:r>
              <a:rPr lang="en-US" kern="100" baseline="30000" dirty="0">
                <a:latin typeface="Lucida Sans Unicode" panose="020B0602030504020204" pitchFamily="34" charset="0"/>
                <a:ea typeface="Aptos" panose="020B0004020202020204" pitchFamily="34" charset="0"/>
                <a:cs typeface="Lucida Sans Unicode" panose="020B0602030504020204" pitchFamily="34" charset="0"/>
              </a:rPr>
              <a:t>st</a:t>
            </a:r>
            <a:r>
              <a:rPr lang="en-US" kern="100" dirty="0">
                <a:latin typeface="Lucida Sans Unicode" panose="020B0602030504020204" pitchFamily="34" charset="0"/>
                <a:ea typeface="Aptos" panose="020B0004020202020204" pitchFamily="34" charset="0"/>
                <a:cs typeface="Lucida Sans Unicode" panose="020B0602030504020204" pitchFamily="34" charset="0"/>
              </a:rPr>
              <a:t> upper mites are allowed to play up to 10 full ice games </a:t>
            </a:r>
          </a:p>
          <a:p>
            <a:pPr marL="742950" lvl="1" indent="-285750">
              <a:lnSpc>
                <a:spcPct val="115000"/>
              </a:lnSpc>
              <a:spcAft>
                <a:spcPts val="800"/>
              </a:spcAft>
              <a:buFont typeface="Arial" panose="020B0604020202020204" pitchFamily="34" charset="0"/>
              <a:buChar char="•"/>
            </a:pPr>
            <a:r>
              <a:rPr lang="en-US" kern="100" dirty="0">
                <a:latin typeface="Lucida Sans Unicode" panose="020B0602030504020204" pitchFamily="34" charset="0"/>
                <a:ea typeface="Aptos" panose="020B0004020202020204" pitchFamily="34" charset="0"/>
                <a:cs typeface="Lucida Sans Unicode" panose="020B0602030504020204" pitchFamily="34" charset="0"/>
              </a:rPr>
              <a:t>No scorekeeping, no stoppage time </a:t>
            </a:r>
          </a:p>
          <a:p>
            <a:pPr marL="742950" lvl="1" indent="-285750">
              <a:lnSpc>
                <a:spcPct val="115000"/>
              </a:lnSpc>
              <a:spcAft>
                <a:spcPts val="800"/>
              </a:spcAft>
              <a:buFont typeface="Arial" panose="020B0604020202020204" pitchFamily="34" charset="0"/>
              <a:buChar char="•"/>
            </a:pPr>
            <a:r>
              <a:rPr lang="en-US" kern="100" dirty="0">
                <a:latin typeface="Lucida Sans Unicode" panose="020B0602030504020204" pitchFamily="34" charset="0"/>
                <a:ea typeface="Aptos" panose="020B0004020202020204" pitchFamily="34" charset="0"/>
                <a:cs typeface="Lucida Sans Unicode" panose="020B0602030504020204" pitchFamily="34" charset="0"/>
              </a:rPr>
              <a:t>All mites play with intermediate nets</a:t>
            </a:r>
          </a:p>
          <a:p>
            <a:pPr marL="1200150" lvl="2" indent="-285750">
              <a:lnSpc>
                <a:spcPct val="115000"/>
              </a:lnSpc>
              <a:spcAft>
                <a:spcPts val="800"/>
              </a:spcAft>
              <a:buFont typeface="Arial" panose="020B0604020202020204" pitchFamily="34" charset="0"/>
              <a:buChar char="•"/>
            </a:pPr>
            <a:endParaRPr lang="en-US" kern="100" dirty="0">
              <a:latin typeface="Lucida Sans Unicode" panose="020B0602030504020204" pitchFamily="34" charset="0"/>
              <a:ea typeface="Aptos" panose="020B0004020202020204" pitchFamily="34" charset="0"/>
              <a:cs typeface="Lucida Sans Unicode" panose="020B0602030504020204" pitchFamily="34" charset="0"/>
            </a:endParaRPr>
          </a:p>
          <a:p>
            <a:pPr marL="1200150" lvl="2" indent="-285750">
              <a:lnSpc>
                <a:spcPct val="115000"/>
              </a:lnSpc>
              <a:spcAft>
                <a:spcPts val="800"/>
              </a:spcAft>
              <a:buFont typeface="Arial" panose="020B0604020202020204" pitchFamily="34" charset="0"/>
              <a:buChar char="•"/>
            </a:pPr>
            <a:endParaRPr lang="en-US" kern="100" dirty="0">
              <a:latin typeface="Lucida Sans Unicode" panose="020B0602030504020204" pitchFamily="34" charset="0"/>
              <a:ea typeface="Aptos" panose="020B0004020202020204" pitchFamily="34" charset="0"/>
              <a:cs typeface="Lucida Sans Unicode" panose="020B0602030504020204" pitchFamily="34" charset="0"/>
            </a:endParaRPr>
          </a:p>
        </p:txBody>
      </p:sp>
    </p:spTree>
    <p:extLst>
      <p:ext uri="{BB962C8B-B14F-4D97-AF65-F5344CB8AC3E}">
        <p14:creationId xmlns:p14="http://schemas.microsoft.com/office/powerpoint/2010/main" val="426027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77AEC-8FAC-09E6-2C4C-BF488BAA7C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BCF847-3E60-9E87-2C62-3FA3B9F1EBCA}"/>
              </a:ext>
            </a:extLst>
          </p:cNvPr>
          <p:cNvSpPr>
            <a:spLocks noGrp="1"/>
          </p:cNvSpPr>
          <p:nvPr>
            <p:ph type="title"/>
          </p:nvPr>
        </p:nvSpPr>
        <p:spPr>
          <a:xfrm>
            <a:off x="323491" y="288985"/>
            <a:ext cx="10396882" cy="1151965"/>
          </a:xfrm>
        </p:spPr>
        <p:txBody>
          <a:bodyPr>
            <a:normAutofit/>
          </a:bodyPr>
          <a:lstStyle/>
          <a:p>
            <a:r>
              <a:rPr lang="en-US" dirty="0"/>
              <a:t>Practices</a:t>
            </a:r>
          </a:p>
        </p:txBody>
      </p:sp>
      <p:pic>
        <p:nvPicPr>
          <p:cNvPr id="3" name="Picture 2" descr="A logo of a hockey team&#10;&#10;AI-generated content may be incorrect.">
            <a:extLst>
              <a:ext uri="{FF2B5EF4-FFF2-40B4-BE49-F238E27FC236}">
                <a16:creationId xmlns:a16="http://schemas.microsoft.com/office/drawing/2014/main" id="{8B97280D-3A4B-C083-104C-99D676109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373" y="5417050"/>
            <a:ext cx="1151965" cy="1151965"/>
          </a:xfrm>
          <a:prstGeom prst="rect">
            <a:avLst/>
          </a:prstGeom>
        </p:spPr>
      </p:pic>
      <p:sp>
        <p:nvSpPr>
          <p:cNvPr id="5" name="TextBox 4">
            <a:extLst>
              <a:ext uri="{FF2B5EF4-FFF2-40B4-BE49-F238E27FC236}">
                <a16:creationId xmlns:a16="http://schemas.microsoft.com/office/drawing/2014/main" id="{D29304D7-132E-3268-E95C-89F25601E27B}"/>
              </a:ext>
            </a:extLst>
          </p:cNvPr>
          <p:cNvSpPr txBox="1"/>
          <p:nvPr/>
        </p:nvSpPr>
        <p:spPr>
          <a:xfrm>
            <a:off x="742949" y="1361068"/>
            <a:ext cx="10553405" cy="4045723"/>
          </a:xfrm>
          <a:prstGeom prst="rect">
            <a:avLst/>
          </a:prstGeom>
          <a:noFill/>
        </p:spPr>
        <p:txBody>
          <a:bodyPr wrap="square">
            <a:spAutoFit/>
          </a:bodyPr>
          <a:lstStyle/>
          <a:p>
            <a:pPr marR="0">
              <a:lnSpc>
                <a:spcPct val="115000"/>
              </a:lnSpc>
              <a:spcAft>
                <a:spcPts val="800"/>
              </a:spcAft>
            </a:pPr>
            <a:r>
              <a:rPr lang="en-US" kern="100" dirty="0">
                <a:effectLst/>
                <a:latin typeface="Lucida Sans Unicode" panose="020B0602030504020204" pitchFamily="34" charset="0"/>
                <a:ea typeface="Aptos" panose="020B0004020202020204" pitchFamily="34" charset="0"/>
                <a:cs typeface="Lucida Sans Unicode" panose="020B0602030504020204" pitchFamily="34" charset="0"/>
              </a:rPr>
              <a:t>All practices are one hour in length and held at the Shakopee Ice Arena. Locker Room assignments are posted on the video monitors outside the entrance to the rinks.</a:t>
            </a:r>
            <a:endParaRPr lang="en-US" b="1" kern="100" dirty="0">
              <a:latin typeface="Lucida Sans Unicode" panose="020B0602030504020204" pitchFamily="34" charset="0"/>
              <a:ea typeface="Aptos" panose="020B0004020202020204" pitchFamily="34" charset="0"/>
              <a:cs typeface="Lucida Sans Unicode" panose="020B0602030504020204" pitchFamily="34" charset="0"/>
            </a:endParaRPr>
          </a:p>
          <a:p>
            <a:pPr marR="0">
              <a:lnSpc>
                <a:spcPct val="115000"/>
              </a:lnSpc>
              <a:spcAft>
                <a:spcPts val="800"/>
              </a:spcAft>
            </a:pPr>
            <a:r>
              <a:rPr lang="en-US" b="1" kern="100" dirty="0">
                <a:effectLst/>
                <a:latin typeface="Lucida Sans Unicode" panose="020B0602030504020204" pitchFamily="34" charset="0"/>
                <a:ea typeface="Aptos" panose="020B0004020202020204" pitchFamily="34" charset="0"/>
                <a:cs typeface="Lucida Sans Unicode" panose="020B0602030504020204" pitchFamily="34" charset="0"/>
              </a:rPr>
              <a:t>Rookie Mites:</a:t>
            </a:r>
          </a:p>
          <a:p>
            <a:r>
              <a:rPr lang="en-US" dirty="0">
                <a:latin typeface="Lucida Sans Unicode" panose="020B0602030504020204" pitchFamily="34" charset="0"/>
                <a:cs typeface="Lucida Sans Unicode" panose="020B0602030504020204" pitchFamily="34" charset="0"/>
              </a:rPr>
              <a:t>Season: January- March, 2 practices per weekend</a:t>
            </a:r>
          </a:p>
          <a:p>
            <a:r>
              <a:rPr lang="en-US" dirty="0">
                <a:latin typeface="Lucida Sans Unicode" panose="020B0602030504020204" pitchFamily="34" charset="0"/>
                <a:cs typeface="Lucida Sans Unicode" panose="020B0602030504020204" pitchFamily="34" charset="0"/>
              </a:rPr>
              <a:t>• Optional preseason skates November – mid December, one hour per weekend</a:t>
            </a:r>
          </a:p>
          <a:p>
            <a:pPr marR="0">
              <a:lnSpc>
                <a:spcPct val="115000"/>
              </a:lnSpc>
              <a:spcAft>
                <a:spcPts val="800"/>
              </a:spcAft>
            </a:pPr>
            <a:endParaRPr lang="en-US" kern="100" dirty="0">
              <a:effectLst/>
              <a:latin typeface="Lucida Sans Unicode" panose="020B0602030504020204" pitchFamily="34" charset="0"/>
              <a:ea typeface="Aptos" panose="020B0004020202020204" pitchFamily="34" charset="0"/>
              <a:cs typeface="Lucida Sans Unicode" panose="020B0602030504020204" pitchFamily="34" charset="0"/>
            </a:endParaRPr>
          </a:p>
          <a:p>
            <a:pPr marR="0">
              <a:lnSpc>
                <a:spcPct val="115000"/>
              </a:lnSpc>
              <a:spcAft>
                <a:spcPts val="800"/>
              </a:spcAft>
            </a:pPr>
            <a:r>
              <a:rPr lang="en-US" b="1" kern="100" dirty="0">
                <a:latin typeface="Lucida Sans Unicode" panose="020B0602030504020204" pitchFamily="34" charset="0"/>
                <a:ea typeface="Aptos" panose="020B0004020202020204" pitchFamily="34" charset="0"/>
                <a:cs typeface="Lucida Sans Unicode" panose="020B0602030504020204" pitchFamily="34" charset="0"/>
              </a:rPr>
              <a:t>M1 &amp; M2: </a:t>
            </a:r>
          </a:p>
          <a:p>
            <a:pPr marR="0">
              <a:lnSpc>
                <a:spcPct val="115000"/>
              </a:lnSpc>
              <a:spcAft>
                <a:spcPts val="800"/>
              </a:spcAft>
            </a:pPr>
            <a:r>
              <a:rPr lang="en-US" kern="100" dirty="0">
                <a:effectLst/>
                <a:latin typeface="Lucida Sans Unicode" panose="020B0602030504020204" pitchFamily="34" charset="0"/>
                <a:ea typeface="Aptos" panose="020B0004020202020204" pitchFamily="34" charset="0"/>
                <a:cs typeface="Lucida Sans Unicode" panose="020B0602030504020204" pitchFamily="34" charset="0"/>
              </a:rPr>
              <a:t>Season: November- March, two practices per weekend and one weeknight later in season</a:t>
            </a:r>
          </a:p>
          <a:p>
            <a:pPr marR="0">
              <a:lnSpc>
                <a:spcPct val="115000"/>
              </a:lnSpc>
              <a:spcAft>
                <a:spcPts val="800"/>
              </a:spcAft>
            </a:pPr>
            <a:endParaRPr lang="en-US" kern="100" dirty="0">
              <a:latin typeface="Lucida Sans Unicode" panose="020B0602030504020204" pitchFamily="34" charset="0"/>
              <a:ea typeface="Aptos" panose="020B0004020202020204" pitchFamily="34" charset="0"/>
              <a:cs typeface="Lucida Sans Unicode" panose="020B0602030504020204" pitchFamily="34" charset="0"/>
            </a:endParaRPr>
          </a:p>
          <a:p>
            <a:r>
              <a:rPr lang="en-US" b="1" kern="100" dirty="0">
                <a:effectLst/>
                <a:latin typeface="Lucida Sans Unicode" panose="020B0602030504020204" pitchFamily="34" charset="0"/>
                <a:ea typeface="Aptos" panose="020B0004020202020204" pitchFamily="34" charset="0"/>
                <a:cs typeface="Lucida Sans Unicode" panose="020B0602030504020204" pitchFamily="34" charset="0"/>
              </a:rPr>
              <a:t>Upper Mites:</a:t>
            </a:r>
            <a:r>
              <a:rPr lang="en-US" kern="100" dirty="0">
                <a:effectLst/>
                <a:latin typeface="Lucida Sans Unicode" panose="020B0602030504020204" pitchFamily="34" charset="0"/>
                <a:ea typeface="Aptos" panose="020B0004020202020204" pitchFamily="34" charset="0"/>
                <a:cs typeface="Lucida Sans Unicode" panose="020B0602030504020204" pitchFamily="34" charset="0"/>
              </a:rPr>
              <a:t> </a:t>
            </a:r>
          </a:p>
          <a:p>
            <a:r>
              <a:rPr lang="en-US" dirty="0">
                <a:latin typeface="Lucida Sans Unicode" panose="020B0602030504020204" pitchFamily="34" charset="0"/>
                <a:cs typeface="Lucida Sans Unicode" panose="020B0602030504020204" pitchFamily="34" charset="0"/>
              </a:rPr>
              <a:t>Season: October - March, two - three practices per week</a:t>
            </a:r>
            <a:endParaRPr lang="en-US" kern="100" dirty="0">
              <a:effectLst/>
              <a:latin typeface="Lucida Sans Unicode" panose="020B0602030504020204" pitchFamily="34" charset="0"/>
              <a:ea typeface="Aptos" panose="020B0004020202020204" pitchFamily="34" charset="0"/>
              <a:cs typeface="Lucida Sans Unicode" panose="020B0602030504020204" pitchFamily="34" charset="0"/>
            </a:endParaRPr>
          </a:p>
        </p:txBody>
      </p:sp>
    </p:spTree>
    <p:extLst>
      <p:ext uri="{BB962C8B-B14F-4D97-AF65-F5344CB8AC3E}">
        <p14:creationId xmlns:p14="http://schemas.microsoft.com/office/powerpoint/2010/main" val="1984482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D33C6-AF7B-CDD8-89B7-6F7B299EDB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7DA569-C6F2-EF6C-8B7E-52FEA339CD26}"/>
              </a:ext>
            </a:extLst>
          </p:cNvPr>
          <p:cNvSpPr>
            <a:spLocks noGrp="1"/>
          </p:cNvSpPr>
          <p:nvPr>
            <p:ph type="title"/>
          </p:nvPr>
        </p:nvSpPr>
        <p:spPr>
          <a:xfrm>
            <a:off x="323491" y="288985"/>
            <a:ext cx="10396882" cy="1151965"/>
          </a:xfrm>
        </p:spPr>
        <p:txBody>
          <a:bodyPr>
            <a:normAutofit/>
          </a:bodyPr>
          <a:lstStyle/>
          <a:p>
            <a:r>
              <a:rPr lang="en-US" dirty="0"/>
              <a:t>Scrimmages </a:t>
            </a:r>
          </a:p>
        </p:txBody>
      </p:sp>
      <p:pic>
        <p:nvPicPr>
          <p:cNvPr id="3" name="Picture 2" descr="A logo of a hockey team&#10;&#10;AI-generated content may be incorrect.">
            <a:extLst>
              <a:ext uri="{FF2B5EF4-FFF2-40B4-BE49-F238E27FC236}">
                <a16:creationId xmlns:a16="http://schemas.microsoft.com/office/drawing/2014/main" id="{20F1F09E-94CD-9CB0-2934-CB6747605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373" y="5417050"/>
            <a:ext cx="1151965" cy="1151965"/>
          </a:xfrm>
          <a:prstGeom prst="rect">
            <a:avLst/>
          </a:prstGeom>
        </p:spPr>
      </p:pic>
      <p:sp>
        <p:nvSpPr>
          <p:cNvPr id="5" name="TextBox 4">
            <a:extLst>
              <a:ext uri="{FF2B5EF4-FFF2-40B4-BE49-F238E27FC236}">
                <a16:creationId xmlns:a16="http://schemas.microsoft.com/office/drawing/2014/main" id="{709731E2-F22C-ECB3-4E52-895D4B7B4689}"/>
              </a:ext>
            </a:extLst>
          </p:cNvPr>
          <p:cNvSpPr txBox="1"/>
          <p:nvPr/>
        </p:nvSpPr>
        <p:spPr>
          <a:xfrm>
            <a:off x="696377" y="1440950"/>
            <a:ext cx="10396882" cy="2722155"/>
          </a:xfrm>
          <a:prstGeom prst="rect">
            <a:avLst/>
          </a:prstGeom>
          <a:noFill/>
        </p:spPr>
        <p:txBody>
          <a:bodyPr wrap="square" lIns="91440" tIns="45720" rIns="91440" bIns="45720" anchor="t">
            <a:spAutoFit/>
          </a:bodyPr>
          <a:lstStyle/>
          <a:p>
            <a:pPr marL="285750" marR="0" indent="-285750">
              <a:lnSpc>
                <a:spcPct val="115000"/>
              </a:lnSpc>
              <a:spcAft>
                <a:spcPts val="800"/>
              </a:spcAft>
              <a:buFont typeface="Arial" panose="020B0604020202020204" pitchFamily="34" charset="0"/>
              <a:buChar char="•"/>
            </a:pPr>
            <a:r>
              <a:rPr lang="en-US" kern="100" dirty="0">
                <a:effectLst/>
                <a:latin typeface="Lucida Sans Unicode"/>
                <a:ea typeface="Aptos" panose="020B0004020202020204" pitchFamily="34" charset="0"/>
                <a:cs typeface="Lucida Sans Unicode"/>
              </a:rPr>
              <a:t>Lower Mites scrimmages will always be half or 1/3 ice, there is no full ice play allowed </a:t>
            </a:r>
          </a:p>
          <a:p>
            <a:pPr marL="285750" marR="0" indent="-285750">
              <a:lnSpc>
                <a:spcPct val="115000"/>
              </a:lnSpc>
              <a:spcAft>
                <a:spcPts val="800"/>
              </a:spcAft>
              <a:buFont typeface="Arial" panose="020B0604020202020204" pitchFamily="34" charset="0"/>
              <a:buChar char="•"/>
            </a:pPr>
            <a:r>
              <a:rPr lang="en-US" kern="100" dirty="0">
                <a:effectLst/>
                <a:latin typeface="Lucida Sans Unicode"/>
                <a:ea typeface="Aptos" panose="020B0004020202020204" pitchFamily="34" charset="0"/>
                <a:cs typeface="Lucida Sans Unicode"/>
              </a:rPr>
              <a:t>Upper Mites scrimmages prior to January 1</a:t>
            </a:r>
            <a:r>
              <a:rPr lang="en-US" kern="100" baseline="30000" dirty="0">
                <a:effectLst/>
                <a:latin typeface="Lucida Sans Unicode"/>
                <a:ea typeface="Aptos" panose="020B0004020202020204" pitchFamily="34" charset="0"/>
                <a:cs typeface="Lucida Sans Unicode"/>
              </a:rPr>
              <a:t>st</a:t>
            </a:r>
            <a:r>
              <a:rPr lang="en-US" kern="100" dirty="0">
                <a:effectLst/>
                <a:latin typeface="Lucida Sans Unicode"/>
                <a:ea typeface="Aptos" panose="020B0004020202020204" pitchFamily="34" charset="0"/>
                <a:cs typeface="Lucida Sans Unicode"/>
              </a:rPr>
              <a:t> will be half ice, after January 1 each team is allotted up to 10 full ice scrimmages (in house scrimmages </a:t>
            </a:r>
            <a:r>
              <a:rPr lang="en-US" b="1" u="sng" kern="100" dirty="0">
                <a:effectLst/>
                <a:latin typeface="Lucida Sans Unicode"/>
                <a:ea typeface="Aptos" panose="020B0004020202020204" pitchFamily="34" charset="0"/>
                <a:cs typeface="Lucida Sans Unicode"/>
              </a:rPr>
              <a:t>do count</a:t>
            </a:r>
            <a:r>
              <a:rPr lang="en-US" kern="100" dirty="0">
                <a:effectLst/>
                <a:latin typeface="Lucida Sans Unicode"/>
                <a:ea typeface="Aptos" panose="020B0004020202020204" pitchFamily="34" charset="0"/>
                <a:cs typeface="Lucida Sans Unicode"/>
              </a:rPr>
              <a:t> towards the 10) </a:t>
            </a:r>
          </a:p>
          <a:p>
            <a:pPr marL="285750" marR="0" indent="-285750">
              <a:lnSpc>
                <a:spcPct val="115000"/>
              </a:lnSpc>
              <a:spcAft>
                <a:spcPts val="800"/>
              </a:spcAft>
              <a:buFont typeface="Arial" panose="020B0604020202020204" pitchFamily="34" charset="0"/>
              <a:buChar char="•"/>
            </a:pPr>
            <a:r>
              <a:rPr lang="en-US" kern="100" dirty="0">
                <a:effectLst/>
                <a:latin typeface="Lucida Sans Unicode"/>
                <a:ea typeface="Aptos" panose="020B0004020202020204" pitchFamily="34" charset="0"/>
                <a:cs typeface="Lucida Sans Unicode"/>
              </a:rPr>
              <a:t>Intermediate nets ONLY, No goalies at M1 or rookies </a:t>
            </a:r>
          </a:p>
          <a:p>
            <a:pPr marL="285750" marR="0" indent="-285750">
              <a:lnSpc>
                <a:spcPct val="115000"/>
              </a:lnSpc>
              <a:spcAft>
                <a:spcPts val="800"/>
              </a:spcAft>
              <a:buFont typeface="Arial" panose="020B0604020202020204" pitchFamily="34" charset="0"/>
              <a:buChar char="•"/>
            </a:pPr>
            <a:r>
              <a:rPr lang="en-US" kern="100" dirty="0">
                <a:effectLst/>
                <a:latin typeface="Lucida Sans Unicode"/>
                <a:ea typeface="Aptos" panose="020B0004020202020204" pitchFamily="34" charset="0"/>
                <a:cs typeface="Lucida Sans Unicode"/>
              </a:rPr>
              <a:t>Shifts are 60-90 seconds; the buzzer will sound to signal shift change. Each period is running time. At least 1 coach from each time will be on the ice with their team. </a:t>
            </a:r>
          </a:p>
          <a:p>
            <a:pPr marL="285750" marR="0" indent="-285750">
              <a:lnSpc>
                <a:spcPct val="115000"/>
              </a:lnSpc>
              <a:spcAft>
                <a:spcPts val="800"/>
              </a:spcAft>
              <a:buFont typeface="Arial" panose="020B0604020202020204" pitchFamily="34" charset="0"/>
              <a:buChar char="•"/>
            </a:pPr>
            <a:r>
              <a:rPr lang="en-US" kern="100" dirty="0">
                <a:effectLst/>
                <a:latin typeface="Lucida Sans Unicode"/>
                <a:ea typeface="Aptos" panose="020B0004020202020204" pitchFamily="34" charset="0"/>
                <a:cs typeface="Lucida Sans Unicode"/>
              </a:rPr>
              <a:t>There is </a:t>
            </a:r>
            <a:r>
              <a:rPr lang="en-US" b="1" i="1" u="sng" kern="100" dirty="0">
                <a:effectLst/>
                <a:latin typeface="Lucida Sans Unicode"/>
                <a:ea typeface="Aptos" panose="020B0004020202020204" pitchFamily="34" charset="0"/>
                <a:cs typeface="Lucida Sans Unicode"/>
              </a:rPr>
              <a:t>ABSOLUTELY NO SCOREKEEPING</a:t>
            </a:r>
            <a:r>
              <a:rPr lang="en-US" b="1" i="1" u="sng" kern="100" dirty="0">
                <a:latin typeface="Lucida Sans Unicode"/>
                <a:ea typeface="Aptos" panose="020B0004020202020204" pitchFamily="34" charset="0"/>
                <a:cs typeface="Lucida Sans Unicode"/>
              </a:rPr>
              <a:t> </a:t>
            </a:r>
            <a:endParaRPr lang="en-US" kern="100" dirty="0">
              <a:effectLst/>
              <a:latin typeface="Lucida Sans Unicode"/>
              <a:ea typeface="Aptos" panose="020B0004020202020204" pitchFamily="34" charset="0"/>
              <a:cs typeface="Lucida Sans Unicode"/>
            </a:endParaRPr>
          </a:p>
        </p:txBody>
      </p:sp>
    </p:spTree>
    <p:extLst>
      <p:ext uri="{BB962C8B-B14F-4D97-AF65-F5344CB8AC3E}">
        <p14:creationId xmlns:p14="http://schemas.microsoft.com/office/powerpoint/2010/main" val="3465030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7ABCA-4153-7002-1202-554B267A8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D851A8-0B7F-E6BC-B092-0BFEC7742D36}"/>
              </a:ext>
            </a:extLst>
          </p:cNvPr>
          <p:cNvSpPr>
            <a:spLocks noGrp="1"/>
          </p:cNvSpPr>
          <p:nvPr>
            <p:ph type="title"/>
          </p:nvPr>
        </p:nvSpPr>
        <p:spPr>
          <a:xfrm>
            <a:off x="323491" y="288985"/>
            <a:ext cx="10396882" cy="1151965"/>
          </a:xfrm>
        </p:spPr>
        <p:txBody>
          <a:bodyPr>
            <a:normAutofit/>
          </a:bodyPr>
          <a:lstStyle/>
          <a:p>
            <a:r>
              <a:rPr lang="en-US" dirty="0"/>
              <a:t>Jamborees</a:t>
            </a:r>
          </a:p>
        </p:txBody>
      </p:sp>
      <p:pic>
        <p:nvPicPr>
          <p:cNvPr id="3" name="Picture 2" descr="A logo of a hockey team&#10;&#10;AI-generated content may be incorrect.">
            <a:extLst>
              <a:ext uri="{FF2B5EF4-FFF2-40B4-BE49-F238E27FC236}">
                <a16:creationId xmlns:a16="http://schemas.microsoft.com/office/drawing/2014/main" id="{488B271A-9EEF-686C-63F0-1376C6440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373" y="5417050"/>
            <a:ext cx="1151965" cy="1151965"/>
          </a:xfrm>
          <a:prstGeom prst="rect">
            <a:avLst/>
          </a:prstGeom>
        </p:spPr>
      </p:pic>
      <p:sp>
        <p:nvSpPr>
          <p:cNvPr id="5" name="TextBox 4">
            <a:extLst>
              <a:ext uri="{FF2B5EF4-FFF2-40B4-BE49-F238E27FC236}">
                <a16:creationId xmlns:a16="http://schemas.microsoft.com/office/drawing/2014/main" id="{4E165349-80EB-BFED-14FC-9F29DB531855}"/>
              </a:ext>
            </a:extLst>
          </p:cNvPr>
          <p:cNvSpPr txBox="1"/>
          <p:nvPr/>
        </p:nvSpPr>
        <p:spPr>
          <a:xfrm>
            <a:off x="497109" y="1440950"/>
            <a:ext cx="7620196" cy="3461845"/>
          </a:xfrm>
          <a:prstGeom prst="rect">
            <a:avLst/>
          </a:prstGeom>
          <a:noFill/>
        </p:spPr>
        <p:txBody>
          <a:bodyPr wrap="square">
            <a:spAutoFit/>
          </a:bodyPr>
          <a:lstStyle/>
          <a:p>
            <a:pPr marL="285750" marR="0" indent="-285750">
              <a:lnSpc>
                <a:spcPct val="115000"/>
              </a:lnSpc>
              <a:spcAft>
                <a:spcPts val="800"/>
              </a:spcAft>
              <a:buFont typeface="Arial" panose="020B0604020202020204" pitchFamily="34" charset="0"/>
              <a:buChar char="•"/>
            </a:pPr>
            <a:r>
              <a:rPr lang="en-US" kern="100" dirty="0">
                <a:effectLst/>
                <a:latin typeface="Lucida Sans Unicode" panose="020B0602030504020204" pitchFamily="34" charset="0"/>
                <a:ea typeface="Aptos" panose="020B0004020202020204" pitchFamily="34" charset="0"/>
                <a:cs typeface="Lucida Sans Unicode" panose="020B0602030504020204" pitchFamily="34" charset="0"/>
              </a:rPr>
              <a:t>All Shakopee teams M2 and above participate in the Saber Showdown</a:t>
            </a:r>
            <a:r>
              <a:rPr lang="en-US" kern="100" dirty="0">
                <a:latin typeface="Lucida Sans Unicode" panose="020B0602030504020204" pitchFamily="34" charset="0"/>
                <a:ea typeface="Aptos" panose="020B0004020202020204" pitchFamily="34" charset="0"/>
                <a:cs typeface="Lucida Sans Unicode" panose="020B0602030504020204" pitchFamily="34" charset="0"/>
              </a:rPr>
              <a:t> </a:t>
            </a:r>
          </a:p>
          <a:p>
            <a:pPr marL="742950" lvl="1" indent="-285750">
              <a:lnSpc>
                <a:spcPct val="115000"/>
              </a:lnSpc>
              <a:spcAft>
                <a:spcPts val="800"/>
              </a:spcAft>
              <a:buFont typeface="Arial" panose="020B0604020202020204" pitchFamily="34" charset="0"/>
              <a:buChar char="•"/>
            </a:pPr>
            <a:r>
              <a:rPr lang="en-US" kern="100" dirty="0">
                <a:effectLst/>
                <a:latin typeface="Lucida Sans Unicode" panose="020B0602030504020204" pitchFamily="34" charset="0"/>
                <a:ea typeface="Aptos" panose="020B0004020202020204" pitchFamily="34" charset="0"/>
                <a:cs typeface="Lucida Sans Unicode" panose="020B0602030504020204" pitchFamily="34" charset="0"/>
              </a:rPr>
              <a:t>December 26 – 28, 2025, 3 game guarantee</a:t>
            </a:r>
          </a:p>
          <a:p>
            <a:pPr marL="285750" marR="0" indent="-285750">
              <a:lnSpc>
                <a:spcPct val="115000"/>
              </a:lnSpc>
              <a:spcAft>
                <a:spcPts val="800"/>
              </a:spcAft>
              <a:buFont typeface="Arial" panose="020B0604020202020204" pitchFamily="34" charset="0"/>
              <a:buChar char="•"/>
            </a:pPr>
            <a:r>
              <a:rPr lang="en-US" kern="100" dirty="0">
                <a:latin typeface="Lucida Sans Unicode" panose="020B0602030504020204" pitchFamily="34" charset="0"/>
                <a:ea typeface="Aptos" panose="020B0004020202020204" pitchFamily="34" charset="0"/>
                <a:cs typeface="Lucida Sans Unicode" panose="020B0602030504020204" pitchFamily="34" charset="0"/>
              </a:rPr>
              <a:t>Teams M2 and above will attend the Elk River Mite Jamboree</a:t>
            </a:r>
          </a:p>
          <a:p>
            <a:pPr marL="742950" lvl="1" indent="-285750">
              <a:lnSpc>
                <a:spcPct val="115000"/>
              </a:lnSpc>
              <a:spcAft>
                <a:spcPts val="800"/>
              </a:spcAft>
              <a:buFont typeface="Arial" panose="020B0604020202020204" pitchFamily="34" charset="0"/>
              <a:buChar char="•"/>
            </a:pPr>
            <a:r>
              <a:rPr lang="en-US" kern="100" dirty="0">
                <a:latin typeface="Lucida Sans Unicode" panose="020B0602030504020204" pitchFamily="34" charset="0"/>
                <a:ea typeface="Aptos" panose="020B0004020202020204" pitchFamily="34" charset="0"/>
                <a:cs typeface="Lucida Sans Unicode" panose="020B0602030504020204" pitchFamily="34" charset="0"/>
              </a:rPr>
              <a:t>February 27 – March 1, 3 game guarantee </a:t>
            </a:r>
          </a:p>
          <a:p>
            <a:pPr marL="285750" marR="0" indent="-285750">
              <a:lnSpc>
                <a:spcPct val="115000"/>
              </a:lnSpc>
              <a:spcAft>
                <a:spcPts val="800"/>
              </a:spcAft>
              <a:buFont typeface="Arial" panose="020B0604020202020204" pitchFamily="34" charset="0"/>
              <a:buChar char="•"/>
            </a:pPr>
            <a:r>
              <a:rPr lang="en-US" kern="100" dirty="0">
                <a:latin typeface="Lucida Sans Unicode" panose="020B0602030504020204" pitchFamily="34" charset="0"/>
                <a:ea typeface="Aptos" panose="020B0004020202020204" pitchFamily="34" charset="0"/>
                <a:cs typeface="Lucida Sans Unicode" panose="020B0602030504020204" pitchFamily="34" charset="0"/>
              </a:rPr>
              <a:t>All Shakopee teams will participate in the year end Skate Spectacular </a:t>
            </a:r>
          </a:p>
          <a:p>
            <a:pPr marL="742950" lvl="1" indent="-285750">
              <a:lnSpc>
                <a:spcPct val="115000"/>
              </a:lnSpc>
              <a:spcAft>
                <a:spcPts val="800"/>
              </a:spcAft>
              <a:buFont typeface="Arial" panose="020B0604020202020204" pitchFamily="34" charset="0"/>
              <a:buChar char="•"/>
            </a:pPr>
            <a:r>
              <a:rPr lang="en-US" kern="100" dirty="0">
                <a:effectLst/>
                <a:latin typeface="Lucida Sans Unicode" panose="020B0602030504020204" pitchFamily="34" charset="0"/>
                <a:ea typeface="Aptos" panose="020B0004020202020204" pitchFamily="34" charset="0"/>
                <a:cs typeface="Lucida Sans Unicode" panose="020B0602030504020204" pitchFamily="34" charset="0"/>
              </a:rPr>
              <a:t>March 13-14, in house scrimmages and other skating games</a:t>
            </a:r>
          </a:p>
        </p:txBody>
      </p:sp>
      <p:pic>
        <p:nvPicPr>
          <p:cNvPr id="1026" name="Picture 2">
            <a:extLst>
              <a:ext uri="{FF2B5EF4-FFF2-40B4-BE49-F238E27FC236}">
                <a16:creationId xmlns:a16="http://schemas.microsoft.com/office/drawing/2014/main" id="{83D47C9B-2297-60B3-B7B0-163302778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2893" y="864967"/>
            <a:ext cx="3197080" cy="413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311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0E728-0C81-7ABF-B49D-7AF3958D8C79}"/>
            </a:ext>
          </a:extLst>
        </p:cNvPr>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363EC740-781C-125D-E2B3-96D43E21E9AE}"/>
              </a:ext>
            </a:extLst>
          </p:cNvPr>
          <p:cNvSpPr/>
          <p:nvPr/>
        </p:nvSpPr>
        <p:spPr>
          <a:xfrm>
            <a:off x="215888" y="3939517"/>
            <a:ext cx="3412817" cy="16004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053C5B-A675-EC37-1C6F-CC6D4229FC86}"/>
              </a:ext>
            </a:extLst>
          </p:cNvPr>
          <p:cNvSpPr>
            <a:spLocks noGrp="1"/>
          </p:cNvSpPr>
          <p:nvPr>
            <p:ph type="title"/>
          </p:nvPr>
        </p:nvSpPr>
        <p:spPr>
          <a:xfrm>
            <a:off x="323491" y="288985"/>
            <a:ext cx="10396882" cy="1151965"/>
          </a:xfrm>
        </p:spPr>
        <p:txBody>
          <a:bodyPr>
            <a:normAutofit/>
          </a:bodyPr>
          <a:lstStyle/>
          <a:p>
            <a:r>
              <a:rPr lang="en-US" dirty="0"/>
              <a:t>Registration &amp; Teams</a:t>
            </a:r>
          </a:p>
        </p:txBody>
      </p:sp>
      <p:pic>
        <p:nvPicPr>
          <p:cNvPr id="3" name="Picture 2" descr="A logo of a hockey team&#10;&#10;AI-generated content may be incorrect.">
            <a:extLst>
              <a:ext uri="{FF2B5EF4-FFF2-40B4-BE49-F238E27FC236}">
                <a16:creationId xmlns:a16="http://schemas.microsoft.com/office/drawing/2014/main" id="{FAC2E826-7A46-EAC6-E068-20BC1ED7A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373" y="5417050"/>
            <a:ext cx="1151965" cy="1151965"/>
          </a:xfrm>
          <a:prstGeom prst="rect">
            <a:avLst/>
          </a:prstGeom>
        </p:spPr>
      </p:pic>
      <p:graphicFrame>
        <p:nvGraphicFramePr>
          <p:cNvPr id="7" name="Table 6">
            <a:extLst>
              <a:ext uri="{FF2B5EF4-FFF2-40B4-BE49-F238E27FC236}">
                <a16:creationId xmlns:a16="http://schemas.microsoft.com/office/drawing/2014/main" id="{D9BAD4D3-7ACE-3C26-222E-2A2D29357054}"/>
              </a:ext>
            </a:extLst>
          </p:cNvPr>
          <p:cNvGraphicFramePr>
            <a:graphicFrameLocks noGrp="1"/>
          </p:cNvGraphicFramePr>
          <p:nvPr>
            <p:extLst>
              <p:ext uri="{D42A27DB-BD31-4B8C-83A1-F6EECF244321}">
                <p14:modId xmlns:p14="http://schemas.microsoft.com/office/powerpoint/2010/main" val="3736505966"/>
              </p:ext>
            </p:extLst>
          </p:nvPr>
        </p:nvGraphicFramePr>
        <p:xfrm>
          <a:off x="457949" y="1510479"/>
          <a:ext cx="2868283" cy="2247281"/>
        </p:xfrm>
        <a:graphic>
          <a:graphicData uri="http://schemas.openxmlformats.org/drawingml/2006/table">
            <a:tbl>
              <a:tblPr>
                <a:tableStyleId>{5940675A-B579-460E-94D1-54222C63F5DA}</a:tableStyleId>
              </a:tblPr>
              <a:tblGrid>
                <a:gridCol w="1729596">
                  <a:extLst>
                    <a:ext uri="{9D8B030D-6E8A-4147-A177-3AD203B41FA5}">
                      <a16:colId xmlns:a16="http://schemas.microsoft.com/office/drawing/2014/main" val="4214451799"/>
                    </a:ext>
                  </a:extLst>
                </a:gridCol>
                <a:gridCol w="1138687">
                  <a:extLst>
                    <a:ext uri="{9D8B030D-6E8A-4147-A177-3AD203B41FA5}">
                      <a16:colId xmlns:a16="http://schemas.microsoft.com/office/drawing/2014/main" val="2217346371"/>
                    </a:ext>
                  </a:extLst>
                </a:gridCol>
              </a:tblGrid>
              <a:tr h="243471">
                <a:tc>
                  <a:txBody>
                    <a:bodyPr/>
                    <a:lstStyle/>
                    <a:p>
                      <a:pPr algn="ctr" fontAlgn="b">
                        <a:buNone/>
                      </a:pPr>
                      <a:r>
                        <a:rPr lang="en-US" sz="1600" b="0" i="0" u="none" strike="noStrike" dirty="0">
                          <a:solidFill>
                            <a:schemeClr val="bg1"/>
                          </a:solidFill>
                          <a:effectLst/>
                          <a:latin typeface="+mn-lt"/>
                        </a:rPr>
                        <a:t>Level</a:t>
                      </a:r>
                    </a:p>
                  </a:txBody>
                  <a:tcPr marL="9525" marR="9525" marT="9525" marB="0" anchor="b">
                    <a:solidFill>
                      <a:schemeClr val="accent1">
                        <a:lumMod val="75000"/>
                      </a:schemeClr>
                    </a:solidFill>
                  </a:tcPr>
                </a:tc>
                <a:tc>
                  <a:txBody>
                    <a:bodyPr/>
                    <a:lstStyle/>
                    <a:p>
                      <a:pPr algn="ctr" fontAlgn="b">
                        <a:buNone/>
                      </a:pPr>
                      <a:r>
                        <a:rPr lang="en-US" sz="1600" b="0" i="0" u="none" strike="noStrike" dirty="0">
                          <a:solidFill>
                            <a:schemeClr val="bg1"/>
                          </a:solidFill>
                          <a:effectLst/>
                          <a:latin typeface="+mn-lt"/>
                        </a:rPr>
                        <a:t>Skaters</a:t>
                      </a:r>
                    </a:p>
                  </a:txBody>
                  <a:tcPr marL="9525" marR="9525" marT="9525" marB="0" anchor="b">
                    <a:solidFill>
                      <a:schemeClr val="accent1">
                        <a:lumMod val="75000"/>
                      </a:schemeClr>
                    </a:solidFill>
                  </a:tcPr>
                </a:tc>
                <a:extLst>
                  <a:ext uri="{0D108BD9-81ED-4DB2-BD59-A6C34878D82A}">
                    <a16:rowId xmlns:a16="http://schemas.microsoft.com/office/drawing/2014/main" val="2870593505"/>
                  </a:ext>
                </a:extLst>
              </a:tr>
              <a:tr h="348854">
                <a:tc>
                  <a:txBody>
                    <a:bodyPr/>
                    <a:lstStyle/>
                    <a:p>
                      <a:pPr algn="ctr" fontAlgn="b">
                        <a:buNone/>
                      </a:pPr>
                      <a:r>
                        <a:rPr lang="en-US" sz="1600" b="0" u="none" strike="noStrike" dirty="0">
                          <a:solidFill>
                            <a:srgbClr val="000000"/>
                          </a:solidFill>
                          <a:effectLst/>
                        </a:rPr>
                        <a:t>Rookie Mites </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600" b="0" u="none" strike="noStrike" dirty="0">
                          <a:solidFill>
                            <a:srgbClr val="000000"/>
                          </a:solidFill>
                          <a:effectLst/>
                        </a:rPr>
                        <a:t>23</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63767238"/>
                  </a:ext>
                </a:extLst>
              </a:tr>
              <a:tr h="356169">
                <a:tc>
                  <a:txBody>
                    <a:bodyPr/>
                    <a:lstStyle/>
                    <a:p>
                      <a:pPr algn="ctr" fontAlgn="b">
                        <a:buNone/>
                      </a:pPr>
                      <a:r>
                        <a:rPr lang="en-US" sz="1600" b="0" u="none" strike="noStrike" dirty="0">
                          <a:solidFill>
                            <a:srgbClr val="000000"/>
                          </a:solidFill>
                          <a:effectLst/>
                        </a:rPr>
                        <a:t>Mite 1</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600" b="0" u="none" strike="noStrike" dirty="0">
                          <a:solidFill>
                            <a:srgbClr val="000000"/>
                          </a:solidFill>
                          <a:effectLst/>
                        </a:rPr>
                        <a:t>35</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046141027"/>
                  </a:ext>
                </a:extLst>
              </a:tr>
              <a:tr h="382454">
                <a:tc>
                  <a:txBody>
                    <a:bodyPr/>
                    <a:lstStyle/>
                    <a:p>
                      <a:pPr algn="ctr" fontAlgn="b">
                        <a:buNone/>
                      </a:pPr>
                      <a:r>
                        <a:rPr lang="en-US" sz="1600" b="0" u="none" strike="noStrike" dirty="0">
                          <a:solidFill>
                            <a:srgbClr val="000000"/>
                          </a:solidFill>
                          <a:effectLst/>
                        </a:rPr>
                        <a:t>Mite 2</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600" b="0" u="none" strike="noStrike" dirty="0">
                          <a:solidFill>
                            <a:srgbClr val="000000"/>
                          </a:solidFill>
                          <a:effectLst/>
                        </a:rPr>
                        <a:t>24</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20068905"/>
                  </a:ext>
                </a:extLst>
              </a:tr>
              <a:tr h="365441">
                <a:tc>
                  <a:txBody>
                    <a:bodyPr/>
                    <a:lstStyle/>
                    <a:p>
                      <a:pPr algn="ctr" fontAlgn="b">
                        <a:buNone/>
                      </a:pPr>
                      <a:r>
                        <a:rPr lang="en-US" sz="1600" b="0" u="none" strike="noStrike" dirty="0">
                          <a:solidFill>
                            <a:srgbClr val="000000"/>
                          </a:solidFill>
                          <a:effectLst/>
                        </a:rPr>
                        <a:t>Mite 3/4</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600" b="0" u="none" strike="noStrike" dirty="0">
                          <a:solidFill>
                            <a:srgbClr val="000000"/>
                          </a:solidFill>
                          <a:effectLst/>
                        </a:rPr>
                        <a:t>23</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844553802"/>
                  </a:ext>
                </a:extLst>
              </a:tr>
              <a:tr h="270499">
                <a:tc>
                  <a:txBody>
                    <a:bodyPr/>
                    <a:lstStyle/>
                    <a:p>
                      <a:pPr algn="ctr" fontAlgn="b">
                        <a:buNone/>
                      </a:pPr>
                      <a:r>
                        <a:rPr lang="en-US" sz="1600" b="0" i="0" u="none" strike="noStrike" dirty="0">
                          <a:solidFill>
                            <a:srgbClr val="000000"/>
                          </a:solidFill>
                          <a:effectLst/>
                          <a:latin typeface="+mn-lt"/>
                        </a:rPr>
                        <a:t>8U</a:t>
                      </a:r>
                    </a:p>
                  </a:txBody>
                  <a:tcPr marL="9525" marR="9525" marT="9525" marB="0" anchor="b"/>
                </a:tc>
                <a:tc>
                  <a:txBody>
                    <a:bodyPr/>
                    <a:lstStyle/>
                    <a:p>
                      <a:pPr algn="ctr" fontAlgn="b">
                        <a:buNone/>
                      </a:pPr>
                      <a:r>
                        <a:rPr lang="en-US" sz="1600" b="0" i="0" u="none" strike="noStrike" dirty="0">
                          <a:solidFill>
                            <a:srgbClr val="000000"/>
                          </a:solidFill>
                          <a:effectLst/>
                          <a:latin typeface="+mn-lt"/>
                        </a:rPr>
                        <a:t>22</a:t>
                      </a:r>
                    </a:p>
                  </a:txBody>
                  <a:tcPr marL="9525" marR="9525" marT="9525" marB="0" anchor="b"/>
                </a:tc>
                <a:extLst>
                  <a:ext uri="{0D108BD9-81ED-4DB2-BD59-A6C34878D82A}">
                    <a16:rowId xmlns:a16="http://schemas.microsoft.com/office/drawing/2014/main" val="334744445"/>
                  </a:ext>
                </a:extLst>
              </a:tr>
              <a:tr h="270499">
                <a:tc>
                  <a:txBody>
                    <a:bodyPr/>
                    <a:lstStyle/>
                    <a:p>
                      <a:pPr algn="r" fontAlgn="b">
                        <a:buNone/>
                      </a:pPr>
                      <a:r>
                        <a:rPr lang="en-US" sz="1600" b="0" i="0" u="none" strike="noStrike" dirty="0">
                          <a:solidFill>
                            <a:srgbClr val="000000"/>
                          </a:solidFill>
                          <a:effectLst/>
                          <a:latin typeface="+mn-lt"/>
                        </a:rPr>
                        <a:t>Total</a:t>
                      </a:r>
                    </a:p>
                  </a:txBody>
                  <a:tcPr marL="9525" marR="9525" marT="9525" marB="0" anchor="b"/>
                </a:tc>
                <a:tc>
                  <a:txBody>
                    <a:bodyPr/>
                    <a:lstStyle/>
                    <a:p>
                      <a:pPr algn="ctr" fontAlgn="b">
                        <a:buNone/>
                      </a:pPr>
                      <a:r>
                        <a:rPr lang="en-US" sz="1600" b="0" i="0" u="none" strike="noStrike" dirty="0">
                          <a:solidFill>
                            <a:srgbClr val="000000"/>
                          </a:solidFill>
                          <a:effectLst/>
                          <a:latin typeface="+mn-lt"/>
                        </a:rPr>
                        <a:t>127</a:t>
                      </a:r>
                    </a:p>
                  </a:txBody>
                  <a:tcPr marL="9525" marR="9525" marT="9525" marB="0" anchor="b"/>
                </a:tc>
                <a:extLst>
                  <a:ext uri="{0D108BD9-81ED-4DB2-BD59-A6C34878D82A}">
                    <a16:rowId xmlns:a16="http://schemas.microsoft.com/office/drawing/2014/main" val="2295957136"/>
                  </a:ext>
                </a:extLst>
              </a:tr>
            </a:tbl>
          </a:graphicData>
        </a:graphic>
      </p:graphicFrame>
      <p:graphicFrame>
        <p:nvGraphicFramePr>
          <p:cNvPr id="8" name="Table 7">
            <a:extLst>
              <a:ext uri="{FF2B5EF4-FFF2-40B4-BE49-F238E27FC236}">
                <a16:creationId xmlns:a16="http://schemas.microsoft.com/office/drawing/2014/main" id="{B981014A-6ECB-D852-2C57-0B1A489AB97A}"/>
              </a:ext>
            </a:extLst>
          </p:cNvPr>
          <p:cNvGraphicFramePr>
            <a:graphicFrameLocks noGrp="1"/>
          </p:cNvGraphicFramePr>
          <p:nvPr>
            <p:extLst>
              <p:ext uri="{D42A27DB-BD31-4B8C-83A1-F6EECF244321}">
                <p14:modId xmlns:p14="http://schemas.microsoft.com/office/powerpoint/2010/main" val="1044363335"/>
              </p:ext>
            </p:extLst>
          </p:nvPr>
        </p:nvGraphicFramePr>
        <p:xfrm>
          <a:off x="9547658" y="1440950"/>
          <a:ext cx="2028989" cy="3040380"/>
        </p:xfrm>
        <a:graphic>
          <a:graphicData uri="http://schemas.openxmlformats.org/drawingml/2006/table">
            <a:tbl>
              <a:tblPr/>
              <a:tblGrid>
                <a:gridCol w="2028989">
                  <a:extLst>
                    <a:ext uri="{9D8B030D-6E8A-4147-A177-3AD203B41FA5}">
                      <a16:colId xmlns:a16="http://schemas.microsoft.com/office/drawing/2014/main" val="2274630190"/>
                    </a:ext>
                  </a:extLst>
                </a:gridCol>
              </a:tblGrid>
              <a:tr h="190500">
                <a:tc>
                  <a:txBody>
                    <a:bodyPr/>
                    <a:lstStyle/>
                    <a:p>
                      <a:pPr algn="ctr" fontAlgn="b">
                        <a:buNone/>
                      </a:pPr>
                      <a:r>
                        <a:rPr lang="en-US" sz="1600" b="1" i="0" u="none" strike="noStrike" dirty="0">
                          <a:solidFill>
                            <a:schemeClr val="bg1"/>
                          </a:solidFill>
                          <a:effectLst/>
                          <a:latin typeface="Aptos Narrow" panose="020B0004020202020204" pitchFamily="34" charset="0"/>
                        </a:rPr>
                        <a:t>8U Red (Advanced)</a:t>
                      </a:r>
                    </a:p>
                  </a:txBody>
                  <a:tcPr marL="9525" marR="9525" marT="9525" marB="0" anchor="b">
                    <a:lnL>
                      <a:noFill/>
                    </a:lnL>
                    <a:lnR>
                      <a:noFill/>
                    </a:lnR>
                    <a:lnT>
                      <a:noFill/>
                    </a:lnT>
                    <a:lnB>
                      <a:noFill/>
                    </a:lnB>
                    <a:solidFill>
                      <a:schemeClr val="accent1">
                        <a:lumMod val="75000"/>
                      </a:schemeClr>
                    </a:solidFill>
                  </a:tcPr>
                </a:tc>
                <a:extLst>
                  <a:ext uri="{0D108BD9-81ED-4DB2-BD59-A6C34878D82A}">
                    <a16:rowId xmlns:a16="http://schemas.microsoft.com/office/drawing/2014/main" val="1443200413"/>
                  </a:ext>
                </a:extLst>
              </a:tr>
              <a:tr h="190500">
                <a:tc>
                  <a:txBody>
                    <a:bodyPr/>
                    <a:lstStyle/>
                    <a:p>
                      <a:pPr algn="ctr" fontAlgn="b">
                        <a:buNone/>
                      </a:pPr>
                      <a:r>
                        <a:rPr lang="en-US" sz="1600" b="1" i="0" u="none" strike="noStrike" dirty="0">
                          <a:solidFill>
                            <a:srgbClr val="000000"/>
                          </a:solidFill>
                          <a:effectLst/>
                          <a:latin typeface="Aptos Narrow" panose="020B0004020202020204" pitchFamily="34" charset="0"/>
                        </a:rPr>
                        <a:t>Amelia Munroe</a:t>
                      </a:r>
                    </a:p>
                  </a:txBody>
                  <a:tcPr marL="9525" marR="9525" marT="9525" marB="0" anchor="b">
                    <a:lnL>
                      <a:noFill/>
                    </a:lnL>
                    <a:lnR>
                      <a:noFill/>
                    </a:lnR>
                    <a:lnT>
                      <a:noFill/>
                    </a:lnT>
                    <a:lnB>
                      <a:noFill/>
                    </a:lnB>
                    <a:noFill/>
                  </a:tcPr>
                </a:tc>
                <a:extLst>
                  <a:ext uri="{0D108BD9-81ED-4DB2-BD59-A6C34878D82A}">
                    <a16:rowId xmlns:a16="http://schemas.microsoft.com/office/drawing/2014/main" val="2125571486"/>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Arianna Farwell</a:t>
                      </a:r>
                    </a:p>
                  </a:txBody>
                  <a:tcPr marL="9525" marR="9525" marT="9525" marB="0" anchor="b">
                    <a:lnL>
                      <a:noFill/>
                    </a:lnL>
                    <a:lnR>
                      <a:noFill/>
                    </a:lnR>
                    <a:lnT>
                      <a:noFill/>
                    </a:lnT>
                    <a:lnB>
                      <a:noFill/>
                    </a:lnB>
                    <a:noFill/>
                  </a:tcPr>
                </a:tc>
                <a:extLst>
                  <a:ext uri="{0D108BD9-81ED-4DB2-BD59-A6C34878D82A}">
                    <a16:rowId xmlns:a16="http://schemas.microsoft.com/office/drawing/2014/main" val="3574200376"/>
                  </a:ext>
                </a:extLst>
              </a:tr>
              <a:tr h="190500">
                <a:tc>
                  <a:txBody>
                    <a:bodyPr/>
                    <a:lstStyle/>
                    <a:p>
                      <a:pPr algn="ctr" fontAlgn="b">
                        <a:buNone/>
                      </a:pPr>
                      <a:r>
                        <a:rPr lang="en-US" sz="1600" b="1" i="0" u="none" strike="noStrike" dirty="0">
                          <a:solidFill>
                            <a:srgbClr val="000000"/>
                          </a:solidFill>
                          <a:effectLst/>
                          <a:latin typeface="Aptos Narrow" panose="020B0004020202020204" pitchFamily="34" charset="0"/>
                        </a:rPr>
                        <a:t>Avyn Halverson</a:t>
                      </a:r>
                    </a:p>
                  </a:txBody>
                  <a:tcPr marL="9525" marR="9525" marT="9525" marB="0" anchor="b">
                    <a:lnL>
                      <a:noFill/>
                    </a:lnL>
                    <a:lnR>
                      <a:noFill/>
                    </a:lnR>
                    <a:lnT>
                      <a:noFill/>
                    </a:lnT>
                    <a:lnB>
                      <a:noFill/>
                    </a:lnB>
                    <a:noFill/>
                  </a:tcPr>
                </a:tc>
                <a:extLst>
                  <a:ext uri="{0D108BD9-81ED-4DB2-BD59-A6C34878D82A}">
                    <a16:rowId xmlns:a16="http://schemas.microsoft.com/office/drawing/2014/main" val="887415659"/>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Harper Boldt</a:t>
                      </a:r>
                    </a:p>
                  </a:txBody>
                  <a:tcPr marL="9525" marR="9525" marT="9525" marB="0" anchor="b">
                    <a:lnL>
                      <a:noFill/>
                    </a:lnL>
                    <a:lnR>
                      <a:noFill/>
                    </a:lnR>
                    <a:lnT>
                      <a:noFill/>
                    </a:lnT>
                    <a:lnB>
                      <a:noFill/>
                    </a:lnB>
                    <a:noFill/>
                  </a:tcPr>
                </a:tc>
                <a:extLst>
                  <a:ext uri="{0D108BD9-81ED-4DB2-BD59-A6C34878D82A}">
                    <a16:rowId xmlns:a16="http://schemas.microsoft.com/office/drawing/2014/main" val="614950115"/>
                  </a:ext>
                </a:extLst>
              </a:tr>
              <a:tr h="190500">
                <a:tc>
                  <a:txBody>
                    <a:bodyPr/>
                    <a:lstStyle/>
                    <a:p>
                      <a:pPr algn="ctr" fontAlgn="b">
                        <a:buNone/>
                      </a:pPr>
                      <a:r>
                        <a:rPr lang="en-US" sz="1600" b="1" i="0" u="none" strike="noStrike" dirty="0">
                          <a:solidFill>
                            <a:srgbClr val="000000"/>
                          </a:solidFill>
                          <a:effectLst/>
                          <a:latin typeface="Aptos Narrow" panose="020B0004020202020204" pitchFamily="34" charset="0"/>
                        </a:rPr>
                        <a:t>Josie Benson</a:t>
                      </a:r>
                    </a:p>
                  </a:txBody>
                  <a:tcPr marL="9525" marR="9525" marT="9525" marB="0" anchor="b">
                    <a:lnL>
                      <a:noFill/>
                    </a:lnL>
                    <a:lnR>
                      <a:noFill/>
                    </a:lnR>
                    <a:lnT>
                      <a:noFill/>
                    </a:lnT>
                    <a:lnB>
                      <a:noFill/>
                    </a:lnB>
                    <a:noFill/>
                  </a:tcPr>
                </a:tc>
                <a:extLst>
                  <a:ext uri="{0D108BD9-81ED-4DB2-BD59-A6C34878D82A}">
                    <a16:rowId xmlns:a16="http://schemas.microsoft.com/office/drawing/2014/main" val="1584114313"/>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Nora Molencamp</a:t>
                      </a:r>
                    </a:p>
                  </a:txBody>
                  <a:tcPr marL="9525" marR="9525" marT="9525" marB="0" anchor="b">
                    <a:lnL>
                      <a:noFill/>
                    </a:lnL>
                    <a:lnR>
                      <a:noFill/>
                    </a:lnR>
                    <a:lnT>
                      <a:noFill/>
                    </a:lnT>
                    <a:lnB>
                      <a:noFill/>
                    </a:lnB>
                    <a:noFill/>
                  </a:tcPr>
                </a:tc>
                <a:extLst>
                  <a:ext uri="{0D108BD9-81ED-4DB2-BD59-A6C34878D82A}">
                    <a16:rowId xmlns:a16="http://schemas.microsoft.com/office/drawing/2014/main" val="2838433369"/>
                  </a:ext>
                </a:extLst>
              </a:tr>
              <a:tr h="224904">
                <a:tc>
                  <a:txBody>
                    <a:bodyPr/>
                    <a:lstStyle/>
                    <a:p>
                      <a:pPr algn="ctr" fontAlgn="b">
                        <a:buNone/>
                      </a:pPr>
                      <a:r>
                        <a:rPr lang="en-US" sz="1600" b="1" i="0" u="none" strike="noStrike" dirty="0">
                          <a:solidFill>
                            <a:srgbClr val="000000"/>
                          </a:solidFill>
                          <a:effectLst/>
                          <a:latin typeface="Aptos Narrow" panose="020B0004020202020204" pitchFamily="34" charset="0"/>
                        </a:rPr>
                        <a:t>Norah Mick</a:t>
                      </a:r>
                    </a:p>
                  </a:txBody>
                  <a:tcPr marL="9525" marR="9525" marT="9525" marB="0" anchor="b">
                    <a:lnL>
                      <a:noFill/>
                    </a:lnL>
                    <a:lnR>
                      <a:noFill/>
                    </a:lnR>
                    <a:lnT>
                      <a:noFill/>
                    </a:lnT>
                    <a:lnB>
                      <a:noFill/>
                    </a:lnB>
                    <a:noFill/>
                  </a:tcPr>
                </a:tc>
                <a:extLst>
                  <a:ext uri="{0D108BD9-81ED-4DB2-BD59-A6C34878D82A}">
                    <a16:rowId xmlns:a16="http://schemas.microsoft.com/office/drawing/2014/main" val="1053327597"/>
                  </a:ext>
                </a:extLst>
              </a:tr>
              <a:tr h="0">
                <a:tc>
                  <a:txBody>
                    <a:bodyPr/>
                    <a:lstStyle/>
                    <a:p>
                      <a:pPr algn="ctr" fontAlgn="b">
                        <a:buNone/>
                      </a:pPr>
                      <a:r>
                        <a:rPr lang="en-US" sz="1600" b="1" i="0" u="none" strike="noStrike" dirty="0">
                          <a:solidFill>
                            <a:srgbClr val="000000"/>
                          </a:solidFill>
                          <a:effectLst/>
                          <a:latin typeface="Aptos Narrow" panose="020B0004020202020204" pitchFamily="34" charset="0"/>
                        </a:rPr>
                        <a:t>Norah Tschida</a:t>
                      </a:r>
                    </a:p>
                  </a:txBody>
                  <a:tcPr marL="9525" marR="9525" marT="9525" marB="0" anchor="b">
                    <a:lnL>
                      <a:noFill/>
                    </a:lnL>
                    <a:lnR>
                      <a:noFill/>
                    </a:lnR>
                    <a:lnT>
                      <a:noFill/>
                    </a:lnT>
                    <a:lnB>
                      <a:noFill/>
                    </a:lnB>
                    <a:noFill/>
                  </a:tcPr>
                </a:tc>
                <a:extLst>
                  <a:ext uri="{0D108BD9-81ED-4DB2-BD59-A6C34878D82A}">
                    <a16:rowId xmlns:a16="http://schemas.microsoft.com/office/drawing/2014/main" val="2247119129"/>
                  </a:ext>
                </a:extLst>
              </a:tr>
              <a:tr h="190500">
                <a:tc>
                  <a:txBody>
                    <a:bodyPr/>
                    <a:lstStyle/>
                    <a:p>
                      <a:pPr algn="ctr" fontAlgn="b">
                        <a:buNone/>
                      </a:pPr>
                      <a:r>
                        <a:rPr lang="en-US" sz="1600" b="1" i="0" u="none" strike="noStrike" dirty="0">
                          <a:solidFill>
                            <a:srgbClr val="000000"/>
                          </a:solidFill>
                          <a:effectLst/>
                          <a:latin typeface="Aptos Narrow" panose="020B0004020202020204" pitchFamily="34" charset="0"/>
                        </a:rPr>
                        <a:t>Norah Woodall</a:t>
                      </a:r>
                    </a:p>
                  </a:txBody>
                  <a:tcPr marL="9525" marR="9525" marT="9525" marB="0" anchor="b">
                    <a:lnL>
                      <a:noFill/>
                    </a:lnL>
                    <a:lnR>
                      <a:noFill/>
                    </a:lnR>
                    <a:lnT>
                      <a:noFill/>
                    </a:lnT>
                    <a:lnB>
                      <a:noFill/>
                    </a:lnB>
                    <a:noFill/>
                  </a:tcPr>
                </a:tc>
                <a:extLst>
                  <a:ext uri="{0D108BD9-81ED-4DB2-BD59-A6C34878D82A}">
                    <a16:rowId xmlns:a16="http://schemas.microsoft.com/office/drawing/2014/main" val="2279836857"/>
                  </a:ext>
                </a:extLst>
              </a:tr>
              <a:tr h="190500">
                <a:tc>
                  <a:txBody>
                    <a:bodyPr/>
                    <a:lstStyle/>
                    <a:p>
                      <a:pPr algn="ctr" fontAlgn="b">
                        <a:buNone/>
                      </a:pPr>
                      <a:r>
                        <a:rPr lang="en-US" sz="1600" b="1" i="0" u="none" strike="noStrike" dirty="0">
                          <a:solidFill>
                            <a:srgbClr val="000000"/>
                          </a:solidFill>
                          <a:effectLst/>
                          <a:latin typeface="Aptos Narrow" panose="020B0004020202020204" pitchFamily="34" charset="0"/>
                        </a:rPr>
                        <a:t>Paisley </a:t>
                      </a:r>
                      <a:r>
                        <a:rPr lang="en-US" sz="1600" b="1" i="0" u="none" strike="noStrike" kern="1200" dirty="0">
                          <a:solidFill>
                            <a:srgbClr val="000000"/>
                          </a:solidFill>
                          <a:effectLst/>
                          <a:latin typeface="Aptos Narrow" panose="020B0004020202020204" pitchFamily="34" charset="0"/>
                          <a:ea typeface="+mn-ea"/>
                          <a:cs typeface="+mn-cs"/>
                        </a:rPr>
                        <a:t>Pieper</a:t>
                      </a:r>
                    </a:p>
                  </a:txBody>
                  <a:tcPr marL="9525" marR="9525" marT="9525" marB="0" anchor="b">
                    <a:lnL>
                      <a:noFill/>
                    </a:lnL>
                    <a:lnR>
                      <a:noFill/>
                    </a:lnR>
                    <a:lnT>
                      <a:noFill/>
                    </a:lnT>
                    <a:lnB>
                      <a:noFill/>
                    </a:lnB>
                    <a:noFill/>
                  </a:tcPr>
                </a:tc>
                <a:extLst>
                  <a:ext uri="{0D108BD9-81ED-4DB2-BD59-A6C34878D82A}">
                    <a16:rowId xmlns:a16="http://schemas.microsoft.com/office/drawing/2014/main" val="1243380890"/>
                  </a:ext>
                </a:extLst>
              </a:tr>
              <a:tr h="190500">
                <a:tc>
                  <a:txBody>
                    <a:bodyPr/>
                    <a:lstStyle/>
                    <a:p>
                      <a:pPr algn="ctr" fontAlgn="b">
                        <a:buNone/>
                      </a:pPr>
                      <a:r>
                        <a:rPr lang="en-US" sz="1600" b="1" i="0" u="none" strike="noStrike" dirty="0">
                          <a:solidFill>
                            <a:srgbClr val="000000"/>
                          </a:solidFill>
                          <a:effectLst/>
                          <a:latin typeface="Aptos Narrow" panose="020B0004020202020204" pitchFamily="34" charset="0"/>
                        </a:rPr>
                        <a:t>Rosaria Pelant</a:t>
                      </a:r>
                    </a:p>
                  </a:txBody>
                  <a:tcPr marL="9525" marR="9525" marT="9525" marB="0" anchor="b">
                    <a:lnL>
                      <a:noFill/>
                    </a:lnL>
                    <a:lnR>
                      <a:noFill/>
                    </a:lnR>
                    <a:lnT>
                      <a:noFill/>
                    </a:lnT>
                    <a:lnB>
                      <a:noFill/>
                    </a:lnB>
                    <a:noFill/>
                  </a:tcPr>
                </a:tc>
                <a:extLst>
                  <a:ext uri="{0D108BD9-81ED-4DB2-BD59-A6C34878D82A}">
                    <a16:rowId xmlns:a16="http://schemas.microsoft.com/office/drawing/2014/main" val="3231729328"/>
                  </a:ext>
                </a:extLst>
              </a:tr>
            </a:tbl>
          </a:graphicData>
        </a:graphic>
      </p:graphicFrame>
      <p:graphicFrame>
        <p:nvGraphicFramePr>
          <p:cNvPr id="9" name="Table 8">
            <a:extLst>
              <a:ext uri="{FF2B5EF4-FFF2-40B4-BE49-F238E27FC236}">
                <a16:creationId xmlns:a16="http://schemas.microsoft.com/office/drawing/2014/main" id="{7B5B84CA-1420-EEBB-45EA-A1FECFFF7855}"/>
              </a:ext>
            </a:extLst>
          </p:cNvPr>
          <p:cNvGraphicFramePr>
            <a:graphicFrameLocks noGrp="1"/>
          </p:cNvGraphicFramePr>
          <p:nvPr>
            <p:extLst>
              <p:ext uri="{D42A27DB-BD31-4B8C-83A1-F6EECF244321}">
                <p14:modId xmlns:p14="http://schemas.microsoft.com/office/powerpoint/2010/main" val="686608702"/>
              </p:ext>
            </p:extLst>
          </p:nvPr>
        </p:nvGraphicFramePr>
        <p:xfrm>
          <a:off x="7417393" y="1440950"/>
          <a:ext cx="2028989" cy="3040380"/>
        </p:xfrm>
        <a:graphic>
          <a:graphicData uri="http://schemas.openxmlformats.org/drawingml/2006/table">
            <a:tbl>
              <a:tblPr/>
              <a:tblGrid>
                <a:gridCol w="2028989">
                  <a:extLst>
                    <a:ext uri="{9D8B030D-6E8A-4147-A177-3AD203B41FA5}">
                      <a16:colId xmlns:a16="http://schemas.microsoft.com/office/drawing/2014/main" val="4258112906"/>
                    </a:ext>
                  </a:extLst>
                </a:gridCol>
              </a:tblGrid>
              <a:tr h="190500">
                <a:tc>
                  <a:txBody>
                    <a:bodyPr/>
                    <a:lstStyle/>
                    <a:p>
                      <a:pPr algn="ctr" fontAlgn="b">
                        <a:buNone/>
                      </a:pPr>
                      <a:r>
                        <a:rPr lang="en-US" sz="1600" b="1" i="0" u="none" strike="noStrike" dirty="0">
                          <a:solidFill>
                            <a:schemeClr val="bg1"/>
                          </a:solidFill>
                          <a:effectLst/>
                          <a:latin typeface="Aptos Narrow" panose="020B0004020202020204" pitchFamily="34" charset="0"/>
                        </a:rPr>
                        <a:t>8U Black (Intermediate)</a:t>
                      </a:r>
                    </a:p>
                  </a:txBody>
                  <a:tcPr marL="9525" marR="9525" marT="9525" marB="0" anchor="b">
                    <a:lnL>
                      <a:noFill/>
                    </a:lnL>
                    <a:lnR>
                      <a:noFill/>
                    </a:lnR>
                    <a:lnT>
                      <a:noFill/>
                    </a:lnT>
                    <a:lnB>
                      <a:noFill/>
                    </a:lnB>
                    <a:solidFill>
                      <a:schemeClr val="tx1"/>
                    </a:solidFill>
                  </a:tcPr>
                </a:tc>
                <a:extLst>
                  <a:ext uri="{0D108BD9-81ED-4DB2-BD59-A6C34878D82A}">
                    <a16:rowId xmlns:a16="http://schemas.microsoft.com/office/drawing/2014/main" val="806905121"/>
                  </a:ext>
                </a:extLst>
              </a:tr>
              <a:tr h="190500">
                <a:tc>
                  <a:txBody>
                    <a:bodyPr/>
                    <a:lstStyle/>
                    <a:p>
                      <a:pPr algn="ctr" fontAlgn="b">
                        <a:buNone/>
                      </a:pPr>
                      <a:r>
                        <a:rPr lang="en-US" sz="1600" b="1" i="0" u="none" strike="noStrike" dirty="0">
                          <a:solidFill>
                            <a:srgbClr val="000000"/>
                          </a:solidFill>
                          <a:effectLst/>
                          <a:latin typeface="Aptos Narrow" panose="020B0004020202020204" pitchFamily="34" charset="0"/>
                        </a:rPr>
                        <a:t>Annabelle Vance</a:t>
                      </a:r>
                    </a:p>
                  </a:txBody>
                  <a:tcPr marL="9525" marR="9525" marT="9525" marB="0" anchor="b">
                    <a:lnL>
                      <a:noFill/>
                    </a:lnL>
                    <a:lnR>
                      <a:noFill/>
                    </a:lnR>
                    <a:lnT>
                      <a:noFill/>
                    </a:lnT>
                    <a:lnB>
                      <a:noFill/>
                    </a:lnB>
                    <a:noFill/>
                  </a:tcPr>
                </a:tc>
                <a:extLst>
                  <a:ext uri="{0D108BD9-81ED-4DB2-BD59-A6C34878D82A}">
                    <a16:rowId xmlns:a16="http://schemas.microsoft.com/office/drawing/2014/main" val="4108291645"/>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Avni Srivastava</a:t>
                      </a:r>
                    </a:p>
                  </a:txBody>
                  <a:tcPr marL="9525" marR="9525" marT="9525" marB="0" anchor="b">
                    <a:lnL>
                      <a:noFill/>
                    </a:lnL>
                    <a:lnR>
                      <a:noFill/>
                    </a:lnR>
                    <a:lnT>
                      <a:noFill/>
                    </a:lnT>
                    <a:lnB>
                      <a:noFill/>
                    </a:lnB>
                    <a:noFill/>
                  </a:tcPr>
                </a:tc>
                <a:extLst>
                  <a:ext uri="{0D108BD9-81ED-4DB2-BD59-A6C34878D82A}">
                    <a16:rowId xmlns:a16="http://schemas.microsoft.com/office/drawing/2014/main" val="3587722776"/>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Blake Petersen</a:t>
                      </a:r>
                    </a:p>
                  </a:txBody>
                  <a:tcPr marL="9525" marR="9525" marT="9525" marB="0" anchor="b">
                    <a:lnL>
                      <a:noFill/>
                    </a:lnL>
                    <a:lnR>
                      <a:noFill/>
                    </a:lnR>
                    <a:lnT>
                      <a:noFill/>
                    </a:lnT>
                    <a:lnB>
                      <a:noFill/>
                    </a:lnB>
                    <a:noFill/>
                  </a:tcPr>
                </a:tc>
                <a:extLst>
                  <a:ext uri="{0D108BD9-81ED-4DB2-BD59-A6C34878D82A}">
                    <a16:rowId xmlns:a16="http://schemas.microsoft.com/office/drawing/2014/main" val="3030229594"/>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Bryce Niesche</a:t>
                      </a:r>
                    </a:p>
                  </a:txBody>
                  <a:tcPr marL="9525" marR="9525" marT="9525" marB="0" anchor="b">
                    <a:lnL>
                      <a:noFill/>
                    </a:lnL>
                    <a:lnR>
                      <a:noFill/>
                    </a:lnR>
                    <a:lnT>
                      <a:noFill/>
                    </a:lnT>
                    <a:lnB>
                      <a:noFill/>
                    </a:lnB>
                    <a:noFill/>
                  </a:tcPr>
                </a:tc>
                <a:extLst>
                  <a:ext uri="{0D108BD9-81ED-4DB2-BD59-A6C34878D82A}">
                    <a16:rowId xmlns:a16="http://schemas.microsoft.com/office/drawing/2014/main" val="2763688523"/>
                  </a:ext>
                </a:extLst>
              </a:tr>
              <a:tr h="190500">
                <a:tc>
                  <a:txBody>
                    <a:bodyPr/>
                    <a:lstStyle/>
                    <a:p>
                      <a:pPr algn="ctr" fontAlgn="b">
                        <a:buNone/>
                      </a:pPr>
                      <a:r>
                        <a:rPr lang="en-US" sz="1600" b="1" i="0" u="none" strike="noStrike" dirty="0">
                          <a:solidFill>
                            <a:srgbClr val="000000"/>
                          </a:solidFill>
                          <a:effectLst/>
                          <a:latin typeface="Aptos Narrow" panose="020B0004020202020204" pitchFamily="34" charset="0"/>
                        </a:rPr>
                        <a:t>Charlotte Vance</a:t>
                      </a:r>
                    </a:p>
                  </a:txBody>
                  <a:tcPr marL="9525" marR="9525" marT="9525" marB="0" anchor="b">
                    <a:lnL>
                      <a:noFill/>
                    </a:lnL>
                    <a:lnR>
                      <a:noFill/>
                    </a:lnR>
                    <a:lnT>
                      <a:noFill/>
                    </a:lnT>
                    <a:lnB>
                      <a:noFill/>
                    </a:lnB>
                    <a:noFill/>
                  </a:tcPr>
                </a:tc>
                <a:extLst>
                  <a:ext uri="{0D108BD9-81ED-4DB2-BD59-A6C34878D82A}">
                    <a16:rowId xmlns:a16="http://schemas.microsoft.com/office/drawing/2014/main" val="3801194088"/>
                  </a:ext>
                </a:extLst>
              </a:tr>
              <a:tr h="190500">
                <a:tc>
                  <a:txBody>
                    <a:bodyPr/>
                    <a:lstStyle/>
                    <a:p>
                      <a:pPr algn="ctr" fontAlgn="b">
                        <a:buNone/>
                      </a:pPr>
                      <a:r>
                        <a:rPr lang="en-US" sz="1600" b="1" i="0" u="none" strike="noStrike" dirty="0">
                          <a:solidFill>
                            <a:srgbClr val="000000"/>
                          </a:solidFill>
                          <a:effectLst/>
                          <a:latin typeface="Aptos Narrow" panose="020B0004020202020204" pitchFamily="34" charset="0"/>
                        </a:rPr>
                        <a:t>Elena Samuel</a:t>
                      </a:r>
                    </a:p>
                  </a:txBody>
                  <a:tcPr marL="9525" marR="9525" marT="9525" marB="0" anchor="b">
                    <a:lnL>
                      <a:noFill/>
                    </a:lnL>
                    <a:lnR>
                      <a:noFill/>
                    </a:lnR>
                    <a:lnT>
                      <a:noFill/>
                    </a:lnT>
                    <a:lnB>
                      <a:noFill/>
                    </a:lnB>
                    <a:noFill/>
                  </a:tcPr>
                </a:tc>
                <a:extLst>
                  <a:ext uri="{0D108BD9-81ED-4DB2-BD59-A6C34878D82A}">
                    <a16:rowId xmlns:a16="http://schemas.microsoft.com/office/drawing/2014/main" val="4054583817"/>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Emeline Hoover</a:t>
                      </a:r>
                    </a:p>
                  </a:txBody>
                  <a:tcPr marL="9525" marR="9525" marT="9525" marB="0" anchor="b">
                    <a:lnL>
                      <a:noFill/>
                    </a:lnL>
                    <a:lnR>
                      <a:noFill/>
                    </a:lnR>
                    <a:lnT>
                      <a:noFill/>
                    </a:lnT>
                    <a:lnB>
                      <a:noFill/>
                    </a:lnB>
                    <a:noFill/>
                  </a:tcPr>
                </a:tc>
                <a:extLst>
                  <a:ext uri="{0D108BD9-81ED-4DB2-BD59-A6C34878D82A}">
                    <a16:rowId xmlns:a16="http://schemas.microsoft.com/office/drawing/2014/main" val="642488730"/>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Georgia Wiest</a:t>
                      </a:r>
                    </a:p>
                  </a:txBody>
                  <a:tcPr marL="9525" marR="9525" marT="9525" marB="0" anchor="b">
                    <a:lnL>
                      <a:noFill/>
                    </a:lnL>
                    <a:lnR>
                      <a:noFill/>
                    </a:lnR>
                    <a:lnT>
                      <a:noFill/>
                    </a:lnT>
                    <a:lnB>
                      <a:noFill/>
                    </a:lnB>
                    <a:noFill/>
                  </a:tcPr>
                </a:tc>
                <a:extLst>
                  <a:ext uri="{0D108BD9-81ED-4DB2-BD59-A6C34878D82A}">
                    <a16:rowId xmlns:a16="http://schemas.microsoft.com/office/drawing/2014/main" val="471225018"/>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Lily Hawkins</a:t>
                      </a:r>
                    </a:p>
                  </a:txBody>
                  <a:tcPr marL="9525" marR="9525" marT="9525" marB="0" anchor="b">
                    <a:lnL>
                      <a:noFill/>
                    </a:lnL>
                    <a:lnR>
                      <a:noFill/>
                    </a:lnR>
                    <a:lnT>
                      <a:noFill/>
                    </a:lnT>
                    <a:lnB>
                      <a:noFill/>
                    </a:lnB>
                    <a:noFill/>
                  </a:tcPr>
                </a:tc>
                <a:extLst>
                  <a:ext uri="{0D108BD9-81ED-4DB2-BD59-A6C34878D82A}">
                    <a16:rowId xmlns:a16="http://schemas.microsoft.com/office/drawing/2014/main" val="3332688090"/>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Luca Buckentine</a:t>
                      </a:r>
                    </a:p>
                  </a:txBody>
                  <a:tcPr marL="9525" marR="9525" marT="9525" marB="0" anchor="b">
                    <a:lnL>
                      <a:noFill/>
                    </a:lnL>
                    <a:lnR>
                      <a:noFill/>
                    </a:lnR>
                    <a:lnT>
                      <a:noFill/>
                    </a:lnT>
                    <a:lnB>
                      <a:noFill/>
                    </a:lnB>
                    <a:noFill/>
                  </a:tcPr>
                </a:tc>
                <a:extLst>
                  <a:ext uri="{0D108BD9-81ED-4DB2-BD59-A6C34878D82A}">
                    <a16:rowId xmlns:a16="http://schemas.microsoft.com/office/drawing/2014/main" val="90981797"/>
                  </a:ext>
                </a:extLst>
              </a:tr>
              <a:tr h="190500">
                <a:tc>
                  <a:txBody>
                    <a:bodyPr/>
                    <a:lstStyle/>
                    <a:p>
                      <a:pPr algn="ctr" fontAlgn="b">
                        <a:buNone/>
                      </a:pPr>
                      <a:r>
                        <a:rPr lang="en-US" sz="1600" b="1" i="0" u="none" strike="noStrike" dirty="0">
                          <a:solidFill>
                            <a:srgbClr val="000000"/>
                          </a:solidFill>
                          <a:effectLst/>
                          <a:latin typeface="Aptos Narrow" panose="020B0004020202020204" pitchFamily="34" charset="0"/>
                        </a:rPr>
                        <a:t>Lydia Janssen</a:t>
                      </a:r>
                    </a:p>
                  </a:txBody>
                  <a:tcPr marL="9525" marR="9525" marT="9525" marB="0" anchor="b">
                    <a:lnL>
                      <a:noFill/>
                    </a:lnL>
                    <a:lnR>
                      <a:noFill/>
                    </a:lnR>
                    <a:lnT>
                      <a:noFill/>
                    </a:lnT>
                    <a:lnB>
                      <a:noFill/>
                    </a:lnB>
                    <a:noFill/>
                  </a:tcPr>
                </a:tc>
                <a:extLst>
                  <a:ext uri="{0D108BD9-81ED-4DB2-BD59-A6C34878D82A}">
                    <a16:rowId xmlns:a16="http://schemas.microsoft.com/office/drawing/2014/main" val="2763616075"/>
                  </a:ext>
                </a:extLst>
              </a:tr>
            </a:tbl>
          </a:graphicData>
        </a:graphic>
      </p:graphicFrame>
      <p:graphicFrame>
        <p:nvGraphicFramePr>
          <p:cNvPr id="10" name="Table 9">
            <a:extLst>
              <a:ext uri="{FF2B5EF4-FFF2-40B4-BE49-F238E27FC236}">
                <a16:creationId xmlns:a16="http://schemas.microsoft.com/office/drawing/2014/main" id="{A78CC949-F85A-E151-E80A-CF96801DFC5D}"/>
              </a:ext>
            </a:extLst>
          </p:cNvPr>
          <p:cNvGraphicFramePr>
            <a:graphicFrameLocks noGrp="1"/>
          </p:cNvGraphicFramePr>
          <p:nvPr>
            <p:extLst>
              <p:ext uri="{D42A27DB-BD31-4B8C-83A1-F6EECF244321}">
                <p14:modId xmlns:p14="http://schemas.microsoft.com/office/powerpoint/2010/main" val="873914300"/>
              </p:ext>
            </p:extLst>
          </p:nvPr>
        </p:nvGraphicFramePr>
        <p:xfrm>
          <a:off x="5692231" y="1440950"/>
          <a:ext cx="1623887" cy="3293745"/>
        </p:xfrm>
        <a:graphic>
          <a:graphicData uri="http://schemas.openxmlformats.org/drawingml/2006/table">
            <a:tbl>
              <a:tblPr/>
              <a:tblGrid>
                <a:gridCol w="1623887">
                  <a:extLst>
                    <a:ext uri="{9D8B030D-6E8A-4147-A177-3AD203B41FA5}">
                      <a16:colId xmlns:a16="http://schemas.microsoft.com/office/drawing/2014/main" val="3491333371"/>
                    </a:ext>
                  </a:extLst>
                </a:gridCol>
              </a:tblGrid>
              <a:tr h="190500">
                <a:tc>
                  <a:txBody>
                    <a:bodyPr/>
                    <a:lstStyle/>
                    <a:p>
                      <a:pPr algn="ctr" fontAlgn="b">
                        <a:buNone/>
                      </a:pPr>
                      <a:r>
                        <a:rPr lang="en-US" sz="1600" b="1" i="0" u="none" strike="noStrike" dirty="0">
                          <a:solidFill>
                            <a:schemeClr val="bg1"/>
                          </a:solidFill>
                          <a:effectLst/>
                          <a:latin typeface="Aptos Narrow" panose="020B0004020202020204" pitchFamily="34" charset="0"/>
                        </a:rPr>
                        <a:t>M4 Red</a:t>
                      </a:r>
                    </a:p>
                  </a:txBody>
                  <a:tcPr marL="9525" marR="9525" marT="9525" marB="0" anchor="b">
                    <a:lnL>
                      <a:noFill/>
                    </a:lnL>
                    <a:lnR>
                      <a:noFill/>
                    </a:lnR>
                    <a:lnT>
                      <a:noFill/>
                    </a:lnT>
                    <a:lnB>
                      <a:noFill/>
                    </a:lnB>
                    <a:solidFill>
                      <a:schemeClr val="accent1">
                        <a:lumMod val="75000"/>
                      </a:schemeClr>
                    </a:solidFill>
                  </a:tcPr>
                </a:tc>
                <a:extLst>
                  <a:ext uri="{0D108BD9-81ED-4DB2-BD59-A6C34878D82A}">
                    <a16:rowId xmlns:a16="http://schemas.microsoft.com/office/drawing/2014/main" val="4040123929"/>
                  </a:ext>
                </a:extLst>
              </a:tr>
              <a:tr h="190500">
                <a:tc>
                  <a:txBody>
                    <a:bodyPr/>
                    <a:lstStyle/>
                    <a:p>
                      <a:pPr algn="ctr" fontAlgn="b">
                        <a:buNone/>
                      </a:pPr>
                      <a:r>
                        <a:rPr lang="en-US" sz="1600" b="1" i="0" u="none" strike="noStrike" dirty="0">
                          <a:solidFill>
                            <a:srgbClr val="000000"/>
                          </a:solidFill>
                          <a:effectLst/>
                          <a:latin typeface="Aptos Narrow" panose="020B0004020202020204" pitchFamily="34" charset="0"/>
                        </a:rPr>
                        <a:t>Brooks Bailey</a:t>
                      </a:r>
                    </a:p>
                  </a:txBody>
                  <a:tcPr marL="9525" marR="9525" marT="9525" marB="0" anchor="b">
                    <a:lnL>
                      <a:noFill/>
                    </a:lnL>
                    <a:lnR>
                      <a:noFill/>
                    </a:lnR>
                    <a:lnT>
                      <a:noFill/>
                    </a:lnT>
                    <a:lnB>
                      <a:noFill/>
                    </a:lnB>
                    <a:noFill/>
                  </a:tcPr>
                </a:tc>
                <a:extLst>
                  <a:ext uri="{0D108BD9-81ED-4DB2-BD59-A6C34878D82A}">
                    <a16:rowId xmlns:a16="http://schemas.microsoft.com/office/drawing/2014/main" val="3144189333"/>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Harrison McGuire</a:t>
                      </a:r>
                    </a:p>
                  </a:txBody>
                  <a:tcPr marL="9525" marR="9525" marT="9525" marB="0" anchor="b">
                    <a:lnL>
                      <a:noFill/>
                    </a:lnL>
                    <a:lnR>
                      <a:noFill/>
                    </a:lnR>
                    <a:lnT>
                      <a:noFill/>
                    </a:lnT>
                    <a:lnB>
                      <a:noFill/>
                    </a:lnB>
                    <a:noFill/>
                  </a:tcPr>
                </a:tc>
                <a:extLst>
                  <a:ext uri="{0D108BD9-81ED-4DB2-BD59-A6C34878D82A}">
                    <a16:rowId xmlns:a16="http://schemas.microsoft.com/office/drawing/2014/main" val="845143245"/>
                  </a:ext>
                </a:extLst>
              </a:tr>
              <a:tr h="190500">
                <a:tc>
                  <a:txBody>
                    <a:bodyPr/>
                    <a:lstStyle/>
                    <a:p>
                      <a:pPr algn="ctr" fontAlgn="b">
                        <a:buNone/>
                      </a:pPr>
                      <a:r>
                        <a:rPr lang="en-US" sz="1600" b="1" i="0" u="none" strike="noStrike" dirty="0">
                          <a:solidFill>
                            <a:srgbClr val="000000"/>
                          </a:solidFill>
                          <a:effectLst/>
                          <a:latin typeface="Aptos Narrow" panose="020B0004020202020204" pitchFamily="34" charset="0"/>
                        </a:rPr>
                        <a:t>Jackson Westling</a:t>
                      </a:r>
                    </a:p>
                  </a:txBody>
                  <a:tcPr marL="9525" marR="9525" marT="9525" marB="0" anchor="b">
                    <a:lnL>
                      <a:noFill/>
                    </a:lnL>
                    <a:lnR>
                      <a:noFill/>
                    </a:lnR>
                    <a:lnT>
                      <a:noFill/>
                    </a:lnT>
                    <a:lnB>
                      <a:noFill/>
                    </a:lnB>
                    <a:noFill/>
                  </a:tcPr>
                </a:tc>
                <a:extLst>
                  <a:ext uri="{0D108BD9-81ED-4DB2-BD59-A6C34878D82A}">
                    <a16:rowId xmlns:a16="http://schemas.microsoft.com/office/drawing/2014/main" val="2230658468"/>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Jerry Schmidt</a:t>
                      </a:r>
                    </a:p>
                  </a:txBody>
                  <a:tcPr marL="9525" marR="9525" marT="9525" marB="0" anchor="b">
                    <a:lnL>
                      <a:noFill/>
                    </a:lnL>
                    <a:lnR>
                      <a:noFill/>
                    </a:lnR>
                    <a:lnT>
                      <a:noFill/>
                    </a:lnT>
                    <a:lnB>
                      <a:noFill/>
                    </a:lnB>
                    <a:noFill/>
                  </a:tcPr>
                </a:tc>
                <a:extLst>
                  <a:ext uri="{0D108BD9-81ED-4DB2-BD59-A6C34878D82A}">
                    <a16:rowId xmlns:a16="http://schemas.microsoft.com/office/drawing/2014/main" val="1508745076"/>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Keegan Beckett</a:t>
                      </a:r>
                    </a:p>
                  </a:txBody>
                  <a:tcPr marL="9525" marR="9525" marT="9525" marB="0" anchor="b">
                    <a:lnL>
                      <a:noFill/>
                    </a:lnL>
                    <a:lnR>
                      <a:noFill/>
                    </a:lnR>
                    <a:lnT>
                      <a:noFill/>
                    </a:lnT>
                    <a:lnB>
                      <a:noFill/>
                    </a:lnB>
                    <a:noFill/>
                  </a:tcPr>
                </a:tc>
                <a:extLst>
                  <a:ext uri="{0D108BD9-81ED-4DB2-BD59-A6C34878D82A}">
                    <a16:rowId xmlns:a16="http://schemas.microsoft.com/office/drawing/2014/main" val="3354496562"/>
                  </a:ext>
                </a:extLst>
              </a:tr>
              <a:tr h="190500">
                <a:tc>
                  <a:txBody>
                    <a:bodyPr/>
                    <a:lstStyle/>
                    <a:p>
                      <a:pPr algn="ctr" fontAlgn="b">
                        <a:buNone/>
                      </a:pPr>
                      <a:r>
                        <a:rPr lang="en-US" sz="1600" b="1" i="0" u="none" strike="noStrike" dirty="0">
                          <a:solidFill>
                            <a:srgbClr val="000000"/>
                          </a:solidFill>
                          <a:effectLst/>
                          <a:latin typeface="Aptos Narrow" panose="020B0004020202020204" pitchFamily="34" charset="0"/>
                        </a:rPr>
                        <a:t>Knox Radmacher</a:t>
                      </a:r>
                    </a:p>
                  </a:txBody>
                  <a:tcPr marL="9525" marR="9525" marT="9525" marB="0" anchor="b">
                    <a:lnL>
                      <a:noFill/>
                    </a:lnL>
                    <a:lnR>
                      <a:noFill/>
                    </a:lnR>
                    <a:lnT>
                      <a:noFill/>
                    </a:lnT>
                    <a:lnB>
                      <a:noFill/>
                    </a:lnB>
                    <a:noFill/>
                  </a:tcPr>
                </a:tc>
                <a:extLst>
                  <a:ext uri="{0D108BD9-81ED-4DB2-BD59-A6C34878D82A}">
                    <a16:rowId xmlns:a16="http://schemas.microsoft.com/office/drawing/2014/main" val="1858531630"/>
                  </a:ext>
                </a:extLst>
              </a:tr>
              <a:tr h="190500">
                <a:tc>
                  <a:txBody>
                    <a:bodyPr/>
                    <a:lstStyle/>
                    <a:p>
                      <a:pPr algn="ctr" fontAlgn="b">
                        <a:buNone/>
                      </a:pPr>
                      <a:r>
                        <a:rPr lang="en-US" sz="1600" b="1" i="0" u="none" strike="noStrike" dirty="0">
                          <a:solidFill>
                            <a:srgbClr val="000000"/>
                          </a:solidFill>
                          <a:effectLst/>
                          <a:latin typeface="Aptos Narrow" panose="020B0004020202020204" pitchFamily="34" charset="0"/>
                        </a:rPr>
                        <a:t>Landon Fischer</a:t>
                      </a:r>
                    </a:p>
                  </a:txBody>
                  <a:tcPr marL="9525" marR="9525" marT="9525" marB="0" anchor="b">
                    <a:lnL>
                      <a:noFill/>
                    </a:lnL>
                    <a:lnR>
                      <a:noFill/>
                    </a:lnR>
                    <a:lnT>
                      <a:noFill/>
                    </a:lnT>
                    <a:lnB>
                      <a:noFill/>
                    </a:lnB>
                    <a:noFill/>
                  </a:tcPr>
                </a:tc>
                <a:extLst>
                  <a:ext uri="{0D108BD9-81ED-4DB2-BD59-A6C34878D82A}">
                    <a16:rowId xmlns:a16="http://schemas.microsoft.com/office/drawing/2014/main" val="1977238621"/>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Logan Pherson</a:t>
                      </a:r>
                    </a:p>
                  </a:txBody>
                  <a:tcPr marL="9525" marR="9525" marT="9525" marB="0" anchor="b">
                    <a:lnL>
                      <a:noFill/>
                    </a:lnL>
                    <a:lnR>
                      <a:noFill/>
                    </a:lnR>
                    <a:lnT>
                      <a:noFill/>
                    </a:lnT>
                    <a:lnB>
                      <a:noFill/>
                    </a:lnB>
                    <a:noFill/>
                  </a:tcPr>
                </a:tc>
                <a:extLst>
                  <a:ext uri="{0D108BD9-81ED-4DB2-BD59-A6C34878D82A}">
                    <a16:rowId xmlns:a16="http://schemas.microsoft.com/office/drawing/2014/main" val="717268644"/>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Luke Wexler</a:t>
                      </a:r>
                    </a:p>
                  </a:txBody>
                  <a:tcPr marL="9525" marR="9525" marT="9525" marB="0" anchor="b">
                    <a:lnL>
                      <a:noFill/>
                    </a:lnL>
                    <a:lnR>
                      <a:noFill/>
                    </a:lnR>
                    <a:lnT>
                      <a:noFill/>
                    </a:lnT>
                    <a:lnB>
                      <a:noFill/>
                    </a:lnB>
                    <a:noFill/>
                  </a:tcPr>
                </a:tc>
                <a:extLst>
                  <a:ext uri="{0D108BD9-81ED-4DB2-BD59-A6C34878D82A}">
                    <a16:rowId xmlns:a16="http://schemas.microsoft.com/office/drawing/2014/main" val="1657459045"/>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Mason Rife</a:t>
                      </a:r>
                    </a:p>
                  </a:txBody>
                  <a:tcPr marL="9525" marR="9525" marT="9525" marB="0" anchor="b">
                    <a:lnL>
                      <a:noFill/>
                    </a:lnL>
                    <a:lnR>
                      <a:noFill/>
                    </a:lnR>
                    <a:lnT>
                      <a:noFill/>
                    </a:lnT>
                    <a:lnB>
                      <a:noFill/>
                    </a:lnB>
                    <a:noFill/>
                  </a:tcPr>
                </a:tc>
                <a:extLst>
                  <a:ext uri="{0D108BD9-81ED-4DB2-BD59-A6C34878D82A}">
                    <a16:rowId xmlns:a16="http://schemas.microsoft.com/office/drawing/2014/main" val="2648910413"/>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Nicolas Reed</a:t>
                      </a:r>
                    </a:p>
                  </a:txBody>
                  <a:tcPr marL="9525" marR="9525" marT="9525" marB="0" anchor="b">
                    <a:lnL>
                      <a:noFill/>
                    </a:lnL>
                    <a:lnR>
                      <a:noFill/>
                    </a:lnR>
                    <a:lnT>
                      <a:noFill/>
                    </a:lnT>
                    <a:lnB>
                      <a:noFill/>
                    </a:lnB>
                    <a:noFill/>
                  </a:tcPr>
                </a:tc>
                <a:extLst>
                  <a:ext uri="{0D108BD9-81ED-4DB2-BD59-A6C34878D82A}">
                    <a16:rowId xmlns:a16="http://schemas.microsoft.com/office/drawing/2014/main" val="1183689063"/>
                  </a:ext>
                </a:extLst>
              </a:tr>
              <a:tr h="190500">
                <a:tc>
                  <a:txBody>
                    <a:bodyPr/>
                    <a:lstStyle/>
                    <a:p>
                      <a:pPr algn="ctr" fontAlgn="b">
                        <a:buNone/>
                      </a:pPr>
                      <a:r>
                        <a:rPr lang="en-US" sz="1600" b="1" i="0" u="none" strike="noStrike" dirty="0">
                          <a:solidFill>
                            <a:srgbClr val="000000"/>
                          </a:solidFill>
                          <a:effectLst/>
                          <a:latin typeface="Aptos Narrow" panose="020B0004020202020204" pitchFamily="34" charset="0"/>
                        </a:rPr>
                        <a:t>Owen Meemken</a:t>
                      </a:r>
                    </a:p>
                  </a:txBody>
                  <a:tcPr marL="9525" marR="9525" marT="9525" marB="0" anchor="b">
                    <a:lnL>
                      <a:noFill/>
                    </a:lnL>
                    <a:lnR>
                      <a:noFill/>
                    </a:lnR>
                    <a:lnT>
                      <a:noFill/>
                    </a:lnT>
                    <a:lnB>
                      <a:noFill/>
                    </a:lnB>
                    <a:noFill/>
                  </a:tcPr>
                </a:tc>
                <a:extLst>
                  <a:ext uri="{0D108BD9-81ED-4DB2-BD59-A6C34878D82A}">
                    <a16:rowId xmlns:a16="http://schemas.microsoft.com/office/drawing/2014/main" val="3036849565"/>
                  </a:ext>
                </a:extLst>
              </a:tr>
            </a:tbl>
          </a:graphicData>
        </a:graphic>
      </p:graphicFrame>
      <p:graphicFrame>
        <p:nvGraphicFramePr>
          <p:cNvPr id="11" name="Table 10">
            <a:extLst>
              <a:ext uri="{FF2B5EF4-FFF2-40B4-BE49-F238E27FC236}">
                <a16:creationId xmlns:a16="http://schemas.microsoft.com/office/drawing/2014/main" id="{390167B4-D971-CCEA-83CF-9689D19E2915}"/>
              </a:ext>
            </a:extLst>
          </p:cNvPr>
          <p:cNvGraphicFramePr>
            <a:graphicFrameLocks noGrp="1"/>
          </p:cNvGraphicFramePr>
          <p:nvPr>
            <p:extLst>
              <p:ext uri="{D42A27DB-BD31-4B8C-83A1-F6EECF244321}">
                <p14:modId xmlns:p14="http://schemas.microsoft.com/office/powerpoint/2010/main" val="133823825"/>
              </p:ext>
            </p:extLst>
          </p:nvPr>
        </p:nvGraphicFramePr>
        <p:xfrm>
          <a:off x="3755653" y="1440950"/>
          <a:ext cx="1835302" cy="3040380"/>
        </p:xfrm>
        <a:graphic>
          <a:graphicData uri="http://schemas.openxmlformats.org/drawingml/2006/table">
            <a:tbl>
              <a:tblPr/>
              <a:tblGrid>
                <a:gridCol w="1835302">
                  <a:extLst>
                    <a:ext uri="{9D8B030D-6E8A-4147-A177-3AD203B41FA5}">
                      <a16:colId xmlns:a16="http://schemas.microsoft.com/office/drawing/2014/main" val="1732770061"/>
                    </a:ext>
                  </a:extLst>
                </a:gridCol>
              </a:tblGrid>
              <a:tr h="190500">
                <a:tc>
                  <a:txBody>
                    <a:bodyPr/>
                    <a:lstStyle/>
                    <a:p>
                      <a:pPr algn="ctr" fontAlgn="b">
                        <a:buNone/>
                      </a:pPr>
                      <a:r>
                        <a:rPr lang="en-US" sz="1600" b="1" i="0" u="none" strike="noStrike" dirty="0">
                          <a:solidFill>
                            <a:schemeClr val="bg1"/>
                          </a:solidFill>
                          <a:effectLst/>
                          <a:latin typeface="Aptos Narrow" panose="020B0004020202020204" pitchFamily="34" charset="0"/>
                        </a:rPr>
                        <a:t>M3 Black</a:t>
                      </a:r>
                    </a:p>
                  </a:txBody>
                  <a:tcPr marL="9525" marR="9525" marT="9525" marB="0" anchor="b">
                    <a:lnL>
                      <a:noFill/>
                    </a:lnL>
                    <a:lnR>
                      <a:noFill/>
                    </a:lnR>
                    <a:lnT>
                      <a:noFill/>
                    </a:lnT>
                    <a:lnB>
                      <a:noFill/>
                    </a:lnB>
                    <a:solidFill>
                      <a:schemeClr val="tx1"/>
                    </a:solidFill>
                  </a:tcPr>
                </a:tc>
                <a:extLst>
                  <a:ext uri="{0D108BD9-81ED-4DB2-BD59-A6C34878D82A}">
                    <a16:rowId xmlns:a16="http://schemas.microsoft.com/office/drawing/2014/main" val="4049034989"/>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Allison Zhao</a:t>
                      </a:r>
                    </a:p>
                  </a:txBody>
                  <a:tcPr marL="9525" marR="9525" marT="9525" marB="0" anchor="b">
                    <a:lnL>
                      <a:noFill/>
                    </a:lnL>
                    <a:lnR>
                      <a:noFill/>
                    </a:lnR>
                    <a:lnT>
                      <a:noFill/>
                    </a:lnT>
                    <a:lnB>
                      <a:noFill/>
                    </a:lnB>
                    <a:noFill/>
                  </a:tcPr>
                </a:tc>
                <a:extLst>
                  <a:ext uri="{0D108BD9-81ED-4DB2-BD59-A6C34878D82A}">
                    <a16:rowId xmlns:a16="http://schemas.microsoft.com/office/drawing/2014/main" val="3695317992"/>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Blake Breimhorst</a:t>
                      </a:r>
                    </a:p>
                  </a:txBody>
                  <a:tcPr marL="9525" marR="9525" marT="9525" marB="0" anchor="b">
                    <a:lnL>
                      <a:noFill/>
                    </a:lnL>
                    <a:lnR>
                      <a:noFill/>
                    </a:lnR>
                    <a:lnT>
                      <a:noFill/>
                    </a:lnT>
                    <a:lnB>
                      <a:noFill/>
                    </a:lnB>
                    <a:noFill/>
                  </a:tcPr>
                </a:tc>
                <a:extLst>
                  <a:ext uri="{0D108BD9-81ED-4DB2-BD59-A6C34878D82A}">
                    <a16:rowId xmlns:a16="http://schemas.microsoft.com/office/drawing/2014/main" val="1271093119"/>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Easton Freeman</a:t>
                      </a:r>
                    </a:p>
                  </a:txBody>
                  <a:tcPr marL="9525" marR="9525" marT="9525" marB="0" anchor="b">
                    <a:lnL>
                      <a:noFill/>
                    </a:lnL>
                    <a:lnR>
                      <a:noFill/>
                    </a:lnR>
                    <a:lnT>
                      <a:noFill/>
                    </a:lnT>
                    <a:lnB>
                      <a:noFill/>
                    </a:lnB>
                    <a:noFill/>
                  </a:tcPr>
                </a:tc>
                <a:extLst>
                  <a:ext uri="{0D108BD9-81ED-4DB2-BD59-A6C34878D82A}">
                    <a16:rowId xmlns:a16="http://schemas.microsoft.com/office/drawing/2014/main" val="2121703641"/>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Edison Rishel</a:t>
                      </a:r>
                    </a:p>
                  </a:txBody>
                  <a:tcPr marL="9525" marR="9525" marT="9525" marB="0" anchor="b">
                    <a:lnL>
                      <a:noFill/>
                    </a:lnL>
                    <a:lnR>
                      <a:noFill/>
                    </a:lnR>
                    <a:lnT>
                      <a:noFill/>
                    </a:lnT>
                    <a:lnB>
                      <a:noFill/>
                    </a:lnB>
                    <a:noFill/>
                  </a:tcPr>
                </a:tc>
                <a:extLst>
                  <a:ext uri="{0D108BD9-81ED-4DB2-BD59-A6C34878D82A}">
                    <a16:rowId xmlns:a16="http://schemas.microsoft.com/office/drawing/2014/main" val="3972569553"/>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Lincoln Hagaman</a:t>
                      </a:r>
                    </a:p>
                  </a:txBody>
                  <a:tcPr marL="9525" marR="9525" marT="9525" marB="0" anchor="b">
                    <a:lnL>
                      <a:noFill/>
                    </a:lnL>
                    <a:lnR>
                      <a:noFill/>
                    </a:lnR>
                    <a:lnT>
                      <a:noFill/>
                    </a:lnT>
                    <a:lnB>
                      <a:noFill/>
                    </a:lnB>
                    <a:noFill/>
                  </a:tcPr>
                </a:tc>
                <a:extLst>
                  <a:ext uri="{0D108BD9-81ED-4DB2-BD59-A6C34878D82A}">
                    <a16:rowId xmlns:a16="http://schemas.microsoft.com/office/drawing/2014/main" val="2598758044"/>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Lucas O'Keefe</a:t>
                      </a:r>
                    </a:p>
                  </a:txBody>
                  <a:tcPr marL="9525" marR="9525" marT="9525" marB="0" anchor="b">
                    <a:lnL>
                      <a:noFill/>
                    </a:lnL>
                    <a:lnR>
                      <a:noFill/>
                    </a:lnR>
                    <a:lnT>
                      <a:noFill/>
                    </a:lnT>
                    <a:lnB>
                      <a:noFill/>
                    </a:lnB>
                    <a:noFill/>
                  </a:tcPr>
                </a:tc>
                <a:extLst>
                  <a:ext uri="{0D108BD9-81ED-4DB2-BD59-A6C34878D82A}">
                    <a16:rowId xmlns:a16="http://schemas.microsoft.com/office/drawing/2014/main" val="4094309675"/>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Mac Strelow</a:t>
                      </a:r>
                    </a:p>
                  </a:txBody>
                  <a:tcPr marL="9525" marR="9525" marT="9525" marB="0" anchor="b">
                    <a:lnL>
                      <a:noFill/>
                    </a:lnL>
                    <a:lnR>
                      <a:noFill/>
                    </a:lnR>
                    <a:lnT>
                      <a:noFill/>
                    </a:lnT>
                    <a:lnB>
                      <a:noFill/>
                    </a:lnB>
                    <a:noFill/>
                  </a:tcPr>
                </a:tc>
                <a:extLst>
                  <a:ext uri="{0D108BD9-81ED-4DB2-BD59-A6C34878D82A}">
                    <a16:rowId xmlns:a16="http://schemas.microsoft.com/office/drawing/2014/main" val="108810048"/>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Miles Vogel</a:t>
                      </a:r>
                    </a:p>
                  </a:txBody>
                  <a:tcPr marL="9525" marR="9525" marT="9525" marB="0" anchor="b">
                    <a:lnL>
                      <a:noFill/>
                    </a:lnL>
                    <a:lnR>
                      <a:noFill/>
                    </a:lnR>
                    <a:lnT>
                      <a:noFill/>
                    </a:lnT>
                    <a:lnB>
                      <a:noFill/>
                    </a:lnB>
                    <a:noFill/>
                  </a:tcPr>
                </a:tc>
                <a:extLst>
                  <a:ext uri="{0D108BD9-81ED-4DB2-BD59-A6C34878D82A}">
                    <a16:rowId xmlns:a16="http://schemas.microsoft.com/office/drawing/2014/main" val="3901632993"/>
                  </a:ext>
                </a:extLst>
              </a:tr>
              <a:tr h="190500">
                <a:tc>
                  <a:txBody>
                    <a:bodyPr/>
                    <a:lstStyle/>
                    <a:p>
                      <a:pPr algn="ctr" fontAlgn="b">
                        <a:buNone/>
                      </a:pPr>
                      <a:r>
                        <a:rPr lang="en-US" sz="1600" b="1" i="0" u="none" strike="noStrike">
                          <a:solidFill>
                            <a:srgbClr val="000000"/>
                          </a:solidFill>
                          <a:effectLst/>
                          <a:latin typeface="Aptos Narrow" panose="020B0004020202020204" pitchFamily="34" charset="0"/>
                        </a:rPr>
                        <a:t>Myles Hoppenstedt</a:t>
                      </a:r>
                    </a:p>
                  </a:txBody>
                  <a:tcPr marL="9525" marR="9525" marT="9525" marB="0" anchor="b">
                    <a:lnL>
                      <a:noFill/>
                    </a:lnL>
                    <a:lnR>
                      <a:noFill/>
                    </a:lnR>
                    <a:lnT>
                      <a:noFill/>
                    </a:lnT>
                    <a:lnB>
                      <a:noFill/>
                    </a:lnB>
                    <a:noFill/>
                  </a:tcPr>
                </a:tc>
                <a:extLst>
                  <a:ext uri="{0D108BD9-81ED-4DB2-BD59-A6C34878D82A}">
                    <a16:rowId xmlns:a16="http://schemas.microsoft.com/office/drawing/2014/main" val="3289068309"/>
                  </a:ext>
                </a:extLst>
              </a:tr>
              <a:tr h="190500">
                <a:tc>
                  <a:txBody>
                    <a:bodyPr/>
                    <a:lstStyle/>
                    <a:p>
                      <a:pPr algn="ctr" fontAlgn="b">
                        <a:buNone/>
                      </a:pPr>
                      <a:r>
                        <a:rPr lang="en-US" sz="1600" b="1" i="0" u="none" strike="noStrike" dirty="0">
                          <a:solidFill>
                            <a:srgbClr val="000000"/>
                          </a:solidFill>
                          <a:effectLst/>
                          <a:latin typeface="Aptos Narrow" panose="020B0004020202020204" pitchFamily="34" charset="0"/>
                        </a:rPr>
                        <a:t>Riley Daniel</a:t>
                      </a:r>
                    </a:p>
                  </a:txBody>
                  <a:tcPr marL="9525" marR="9525" marT="9525" marB="0" anchor="b">
                    <a:lnL>
                      <a:noFill/>
                    </a:lnL>
                    <a:lnR>
                      <a:noFill/>
                    </a:lnR>
                    <a:lnT>
                      <a:noFill/>
                    </a:lnT>
                    <a:lnB>
                      <a:noFill/>
                    </a:lnB>
                    <a:noFill/>
                  </a:tcPr>
                </a:tc>
                <a:extLst>
                  <a:ext uri="{0D108BD9-81ED-4DB2-BD59-A6C34878D82A}">
                    <a16:rowId xmlns:a16="http://schemas.microsoft.com/office/drawing/2014/main" val="4283634624"/>
                  </a:ext>
                </a:extLst>
              </a:tr>
              <a:tr h="190500">
                <a:tc>
                  <a:txBody>
                    <a:bodyPr/>
                    <a:lstStyle/>
                    <a:p>
                      <a:pPr algn="ctr" fontAlgn="b">
                        <a:buNone/>
                      </a:pPr>
                      <a:r>
                        <a:rPr lang="en-US" sz="1600" b="1" i="0" u="none" strike="noStrike" dirty="0">
                          <a:solidFill>
                            <a:srgbClr val="000000"/>
                          </a:solidFill>
                          <a:effectLst/>
                          <a:latin typeface="Aptos Narrow" panose="020B0004020202020204" pitchFamily="34" charset="0"/>
                        </a:rPr>
                        <a:t>Xander Joos</a:t>
                      </a:r>
                    </a:p>
                  </a:txBody>
                  <a:tcPr marL="9525" marR="9525" marT="9525" marB="0" anchor="b">
                    <a:lnL>
                      <a:noFill/>
                    </a:lnL>
                    <a:lnR>
                      <a:noFill/>
                    </a:lnR>
                    <a:lnT>
                      <a:noFill/>
                    </a:lnT>
                    <a:lnB>
                      <a:noFill/>
                    </a:lnB>
                    <a:noFill/>
                  </a:tcPr>
                </a:tc>
                <a:extLst>
                  <a:ext uri="{0D108BD9-81ED-4DB2-BD59-A6C34878D82A}">
                    <a16:rowId xmlns:a16="http://schemas.microsoft.com/office/drawing/2014/main" val="3780792200"/>
                  </a:ext>
                </a:extLst>
              </a:tr>
            </a:tbl>
          </a:graphicData>
        </a:graphic>
      </p:graphicFrame>
      <p:sp>
        <p:nvSpPr>
          <p:cNvPr id="14" name="TextBox 13">
            <a:extLst>
              <a:ext uri="{FF2B5EF4-FFF2-40B4-BE49-F238E27FC236}">
                <a16:creationId xmlns:a16="http://schemas.microsoft.com/office/drawing/2014/main" id="{37BC69C1-18B0-75F4-A541-A9792161105B}"/>
              </a:ext>
            </a:extLst>
          </p:cNvPr>
          <p:cNvSpPr txBox="1"/>
          <p:nvPr/>
        </p:nvSpPr>
        <p:spPr>
          <a:xfrm>
            <a:off x="323491" y="4009046"/>
            <a:ext cx="3137200" cy="1600438"/>
          </a:xfrm>
          <a:prstGeom prst="rect">
            <a:avLst/>
          </a:prstGeom>
          <a:noFill/>
        </p:spPr>
        <p:txBody>
          <a:bodyPr wrap="square">
            <a:spAutoFit/>
          </a:bodyPr>
          <a:lstStyle/>
          <a:p>
            <a:pPr marL="285750" indent="-285750">
              <a:buFont typeface="Arial" panose="020B0604020202020204" pitchFamily="34" charset="0"/>
              <a:buChar char="•"/>
            </a:pPr>
            <a:r>
              <a:rPr lang="en-US" sz="1400" dirty="0">
                <a:solidFill>
                  <a:schemeClr val="bg1"/>
                </a:solidFill>
                <a:latin typeface="Lucida Sans Unicode" panose="020B0602030504020204" pitchFamily="34" charset="0"/>
                <a:cs typeface="Lucida Sans Unicode" panose="020B0602030504020204" pitchFamily="34" charset="0"/>
              </a:rPr>
              <a:t>Rookies, M1 and M2 have been rostered to high level teams</a:t>
            </a:r>
          </a:p>
          <a:p>
            <a:pPr marL="742950" lvl="1" indent="-285750">
              <a:buFont typeface="Arial" panose="020B0604020202020204" pitchFamily="34" charset="0"/>
              <a:buChar char="•"/>
            </a:pPr>
            <a:r>
              <a:rPr lang="en-US" sz="1400" dirty="0">
                <a:solidFill>
                  <a:schemeClr val="bg1"/>
                </a:solidFill>
                <a:latin typeface="Lucida Sans Unicode" panose="020B0602030504020204" pitchFamily="34" charset="0"/>
                <a:cs typeface="Lucida Sans Unicode" panose="020B0602030504020204" pitchFamily="34" charset="0"/>
              </a:rPr>
              <a:t>Final Team rosters for M1 &amp; M2 will be completed in early December</a:t>
            </a:r>
          </a:p>
        </p:txBody>
      </p:sp>
    </p:spTree>
    <p:extLst>
      <p:ext uri="{BB962C8B-B14F-4D97-AF65-F5344CB8AC3E}">
        <p14:creationId xmlns:p14="http://schemas.microsoft.com/office/powerpoint/2010/main" val="2196257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761CC-E4D4-B745-B647-92D9C5E7E5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AAC9EB-B4E0-436A-3FF2-C4CA11DC4875}"/>
              </a:ext>
            </a:extLst>
          </p:cNvPr>
          <p:cNvSpPr>
            <a:spLocks noGrp="1"/>
          </p:cNvSpPr>
          <p:nvPr>
            <p:ph type="title"/>
          </p:nvPr>
        </p:nvSpPr>
        <p:spPr>
          <a:xfrm>
            <a:off x="323491" y="288985"/>
            <a:ext cx="10396882" cy="1151965"/>
          </a:xfrm>
        </p:spPr>
        <p:txBody>
          <a:bodyPr>
            <a:normAutofit/>
          </a:bodyPr>
          <a:lstStyle/>
          <a:p>
            <a:r>
              <a:rPr lang="en-US" dirty="0"/>
              <a:t>Important dates</a:t>
            </a:r>
          </a:p>
        </p:txBody>
      </p:sp>
      <p:pic>
        <p:nvPicPr>
          <p:cNvPr id="3" name="Picture 2" descr="A qr code with black squares&#10;&#10;AI-generated content may be incorrect.">
            <a:extLst>
              <a:ext uri="{FF2B5EF4-FFF2-40B4-BE49-F238E27FC236}">
                <a16:creationId xmlns:a16="http://schemas.microsoft.com/office/drawing/2014/main" id="{CC93BF9B-9730-0C56-5984-6C2B209A0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2935" y="71157"/>
            <a:ext cx="2381250" cy="2381250"/>
          </a:xfrm>
          <a:prstGeom prst="rect">
            <a:avLst/>
          </a:prstGeom>
        </p:spPr>
      </p:pic>
      <p:sp>
        <p:nvSpPr>
          <p:cNvPr id="4" name="TextBox 3">
            <a:extLst>
              <a:ext uri="{FF2B5EF4-FFF2-40B4-BE49-F238E27FC236}">
                <a16:creationId xmlns:a16="http://schemas.microsoft.com/office/drawing/2014/main" id="{312444CE-760B-14D0-8C88-4057E93DC63E}"/>
              </a:ext>
            </a:extLst>
          </p:cNvPr>
          <p:cNvSpPr txBox="1"/>
          <p:nvPr/>
        </p:nvSpPr>
        <p:spPr>
          <a:xfrm>
            <a:off x="8729933" y="2452407"/>
            <a:ext cx="2845278" cy="369332"/>
          </a:xfrm>
          <a:prstGeom prst="rect">
            <a:avLst/>
          </a:prstGeom>
          <a:noFill/>
        </p:spPr>
        <p:txBody>
          <a:bodyPr wrap="square" rtlCol="0">
            <a:spAutoFit/>
          </a:bodyPr>
          <a:lstStyle/>
          <a:p>
            <a:r>
              <a:rPr lang="en-US" dirty="0">
                <a:latin typeface="Lucida Sans Unicode" panose="020B0602030504020204" pitchFamily="34" charset="0"/>
                <a:cs typeface="Lucida Sans Unicode" panose="020B0602030504020204" pitchFamily="34" charset="0"/>
              </a:rPr>
              <a:t>Mite </a:t>
            </a:r>
            <a:r>
              <a:rPr lang="en-US" dirty="0">
                <a:latin typeface="Lucida Sans Unicode" panose="020B0602030504020204" pitchFamily="34" charset="0"/>
                <a:ea typeface="Sans Serif Collection" panose="020B0502040504020204" pitchFamily="34" charset="0"/>
                <a:cs typeface="Lucida Sans Unicode" panose="020B0602030504020204" pitchFamily="34" charset="0"/>
              </a:rPr>
              <a:t>information</a:t>
            </a:r>
            <a:r>
              <a:rPr lang="en-US" dirty="0">
                <a:latin typeface="Lucida Sans Unicode" panose="020B0602030504020204" pitchFamily="34" charset="0"/>
                <a:cs typeface="Lucida Sans Unicode" panose="020B0602030504020204" pitchFamily="34" charset="0"/>
              </a:rPr>
              <a:t> page</a:t>
            </a:r>
          </a:p>
        </p:txBody>
      </p:sp>
      <p:pic>
        <p:nvPicPr>
          <p:cNvPr id="7" name="Picture 6" descr="A logo of a hockey team&#10;&#10;AI-generated content may be incorrect.">
            <a:extLst>
              <a:ext uri="{FF2B5EF4-FFF2-40B4-BE49-F238E27FC236}">
                <a16:creationId xmlns:a16="http://schemas.microsoft.com/office/drawing/2014/main" id="{2E529908-A6BF-2369-0E71-4506AB6A2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0373" y="5417050"/>
            <a:ext cx="1151965" cy="1151965"/>
          </a:xfrm>
          <a:prstGeom prst="rect">
            <a:avLst/>
          </a:prstGeom>
        </p:spPr>
      </p:pic>
      <p:sp>
        <p:nvSpPr>
          <p:cNvPr id="9" name="TextBox 8">
            <a:extLst>
              <a:ext uri="{FF2B5EF4-FFF2-40B4-BE49-F238E27FC236}">
                <a16:creationId xmlns:a16="http://schemas.microsoft.com/office/drawing/2014/main" id="{28124650-3647-E6A8-FE06-1987F7319B42}"/>
              </a:ext>
            </a:extLst>
          </p:cNvPr>
          <p:cNvSpPr txBox="1"/>
          <p:nvPr/>
        </p:nvSpPr>
        <p:spPr>
          <a:xfrm>
            <a:off x="323490" y="1485013"/>
            <a:ext cx="7224465" cy="2308324"/>
          </a:xfrm>
          <a:prstGeom prst="rect">
            <a:avLst/>
          </a:prstGeom>
          <a:noFill/>
        </p:spPr>
        <p:txBody>
          <a:bodyPr wrap="square">
            <a:spAutoFit/>
          </a:bodyPr>
          <a:lstStyle/>
          <a:p>
            <a:pPr marL="285750" indent="-285750" algn="l">
              <a:buFont typeface="Arial" panose="020B0604020202020204" pitchFamily="34" charset="0"/>
              <a:buChar char="•"/>
            </a:pPr>
            <a:r>
              <a:rPr lang="en-US" b="0" i="0" dirty="0">
                <a:solidFill>
                  <a:srgbClr val="000000"/>
                </a:solidFill>
                <a:effectLst/>
                <a:latin typeface="Lucida Sans Unicode" panose="020B0602030504020204" pitchFamily="34" charset="0"/>
                <a:cs typeface="Lucida Sans Unicode" panose="020B0602030504020204" pitchFamily="34" charset="0"/>
              </a:rPr>
              <a:t>Lower Mite Practices and Rookie Fall session start: 11/1</a:t>
            </a:r>
          </a:p>
          <a:p>
            <a:pPr marL="285750" indent="-285750" algn="l">
              <a:buFont typeface="Arial" panose="020B0604020202020204" pitchFamily="34" charset="0"/>
              <a:buChar char="•"/>
            </a:pPr>
            <a:r>
              <a:rPr lang="en-US" b="0" i="0" dirty="0">
                <a:solidFill>
                  <a:srgbClr val="000000"/>
                </a:solidFill>
                <a:effectLst/>
                <a:latin typeface="Lucida Sans Unicode" panose="020B0602030504020204" pitchFamily="34" charset="0"/>
                <a:cs typeface="Lucida Sans Unicode" panose="020B0602030504020204" pitchFamily="34" charset="0"/>
              </a:rPr>
              <a:t>Lower Mite teams will be rostered by 12/1</a:t>
            </a:r>
          </a:p>
          <a:p>
            <a:pPr marL="285750" indent="-285750" algn="l">
              <a:buFont typeface="Arial" panose="020B0604020202020204" pitchFamily="34" charset="0"/>
              <a:buChar char="•"/>
            </a:pPr>
            <a:r>
              <a:rPr lang="en-US" b="0" i="0" dirty="0">
                <a:solidFill>
                  <a:srgbClr val="000000"/>
                </a:solidFill>
                <a:effectLst/>
                <a:latin typeface="Lucida Sans Unicode" panose="020B0602030504020204" pitchFamily="34" charset="0"/>
                <a:cs typeface="Lucida Sans Unicode" panose="020B0602030504020204" pitchFamily="34" charset="0"/>
              </a:rPr>
              <a:t>Team Picture night Wednesday 12/3 </a:t>
            </a:r>
          </a:p>
          <a:p>
            <a:pPr marL="742950" lvl="1" indent="-285750">
              <a:buFont typeface="Arial" panose="020B0604020202020204" pitchFamily="34" charset="0"/>
              <a:buChar char="•"/>
            </a:pPr>
            <a:r>
              <a:rPr lang="en-US" dirty="0">
                <a:solidFill>
                  <a:srgbClr val="000000"/>
                </a:solidFill>
                <a:latin typeface="Lucida Sans Unicode" panose="020B0602030504020204" pitchFamily="34" charset="0"/>
                <a:cs typeface="Lucida Sans Unicode" panose="020B0602030504020204" pitchFamily="34" charset="0"/>
              </a:rPr>
              <a:t>East Middle School</a:t>
            </a:r>
            <a:endParaRPr lang="en-US" b="0" i="0" dirty="0">
              <a:solidFill>
                <a:srgbClr val="000000"/>
              </a:solidFill>
              <a:effectLst/>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dirty="0">
                <a:solidFill>
                  <a:srgbClr val="000000"/>
                </a:solidFill>
                <a:latin typeface="Lucida Sans Unicode" panose="020B0602030504020204" pitchFamily="34" charset="0"/>
                <a:cs typeface="Lucida Sans Unicode" panose="020B0602030504020204" pitchFamily="34" charset="0"/>
              </a:rPr>
              <a:t>Saber Showdown 12/26 – 12/28</a:t>
            </a:r>
          </a:p>
          <a:p>
            <a:pPr marL="285750" indent="-285750">
              <a:buFont typeface="Arial" panose="020B0604020202020204" pitchFamily="34" charset="0"/>
              <a:buChar char="•"/>
            </a:pPr>
            <a:r>
              <a:rPr lang="en-US" dirty="0">
                <a:solidFill>
                  <a:srgbClr val="000000"/>
                </a:solidFill>
                <a:latin typeface="Lucida Sans Unicode" panose="020B0602030504020204" pitchFamily="34" charset="0"/>
                <a:cs typeface="Lucida Sans Unicode" panose="020B0602030504020204" pitchFamily="34" charset="0"/>
              </a:rPr>
              <a:t>Elk River Mite Jamboree 2/27 – 3/1</a:t>
            </a:r>
          </a:p>
          <a:p>
            <a:pPr marL="285750" indent="-285750">
              <a:buFont typeface="Arial" panose="020B0604020202020204" pitchFamily="34" charset="0"/>
              <a:buChar char="•"/>
            </a:pPr>
            <a:r>
              <a:rPr lang="en-US" dirty="0">
                <a:solidFill>
                  <a:srgbClr val="000000"/>
                </a:solidFill>
                <a:latin typeface="Lucida Sans Unicode" panose="020B0602030504020204" pitchFamily="34" charset="0"/>
                <a:cs typeface="Lucida Sans Unicode" panose="020B0602030504020204" pitchFamily="34" charset="0"/>
              </a:rPr>
              <a:t>Spring Social 3/13</a:t>
            </a:r>
          </a:p>
          <a:p>
            <a:pPr marL="285750" indent="-285750">
              <a:buFont typeface="Arial" panose="020B0604020202020204" pitchFamily="34" charset="0"/>
              <a:buChar char="•"/>
            </a:pPr>
            <a:r>
              <a:rPr lang="en-US" b="0" i="0" dirty="0">
                <a:solidFill>
                  <a:srgbClr val="000000"/>
                </a:solidFill>
                <a:effectLst/>
                <a:latin typeface="Lucida Sans Unicode" panose="020B0602030504020204" pitchFamily="34" charset="0"/>
                <a:cs typeface="Lucida Sans Unicode" panose="020B0602030504020204" pitchFamily="34" charset="0"/>
              </a:rPr>
              <a:t>Year End S</a:t>
            </a:r>
            <a:r>
              <a:rPr lang="en-US" dirty="0">
                <a:solidFill>
                  <a:srgbClr val="000000"/>
                </a:solidFill>
                <a:latin typeface="Lucida Sans Unicode" panose="020B0602030504020204" pitchFamily="34" charset="0"/>
                <a:cs typeface="Lucida Sans Unicode" panose="020B0602030504020204" pitchFamily="34" charset="0"/>
              </a:rPr>
              <a:t>kate Spectacular 3/14- 3/15</a:t>
            </a:r>
            <a:endParaRPr lang="en-US" b="0" i="0" dirty="0">
              <a:solidFill>
                <a:srgbClr val="000000"/>
              </a:solidFill>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130123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844CA-1182-EE60-A680-79DE5676C9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F55182-E291-C606-C9AA-167B2129A04B}"/>
              </a:ext>
            </a:extLst>
          </p:cNvPr>
          <p:cNvSpPr>
            <a:spLocks noGrp="1"/>
          </p:cNvSpPr>
          <p:nvPr>
            <p:ph type="title"/>
          </p:nvPr>
        </p:nvSpPr>
        <p:spPr>
          <a:xfrm>
            <a:off x="323491" y="288985"/>
            <a:ext cx="10396882" cy="1151965"/>
          </a:xfrm>
        </p:spPr>
        <p:txBody>
          <a:bodyPr>
            <a:normAutofit/>
          </a:bodyPr>
          <a:lstStyle/>
          <a:p>
            <a:r>
              <a:rPr lang="en-US" dirty="0"/>
              <a:t>Team recognition &amp; flag bearers</a:t>
            </a:r>
          </a:p>
        </p:txBody>
      </p:sp>
      <p:pic>
        <p:nvPicPr>
          <p:cNvPr id="3" name="Picture 2" descr="A logo of a hockey team&#10;&#10;AI-generated content may be incorrect.">
            <a:extLst>
              <a:ext uri="{FF2B5EF4-FFF2-40B4-BE49-F238E27FC236}">
                <a16:creationId xmlns:a16="http://schemas.microsoft.com/office/drawing/2014/main" id="{4DD04750-1EC3-886C-5EA8-81C1EC6FA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373" y="5417050"/>
            <a:ext cx="1151965" cy="1151965"/>
          </a:xfrm>
          <a:prstGeom prst="rect">
            <a:avLst/>
          </a:prstGeom>
        </p:spPr>
      </p:pic>
      <p:pic>
        <p:nvPicPr>
          <p:cNvPr id="7" name="Picture 6" descr="A group of people on ice skating&#10;&#10;AI-generated content may be incorrect.">
            <a:extLst>
              <a:ext uri="{FF2B5EF4-FFF2-40B4-BE49-F238E27FC236}">
                <a16:creationId xmlns:a16="http://schemas.microsoft.com/office/drawing/2014/main" id="{365BD73A-BC6C-C500-0365-D0068578BE1D}"/>
              </a:ext>
            </a:extLst>
          </p:cNvPr>
          <p:cNvPicPr>
            <a:picLocks noChangeAspect="1"/>
          </p:cNvPicPr>
          <p:nvPr/>
        </p:nvPicPr>
        <p:blipFill>
          <a:blip r:embed="rId3">
            <a:extLst>
              <a:ext uri="{28A0092B-C50C-407E-A947-70E740481C1C}">
                <a14:useLocalDpi xmlns:a14="http://schemas.microsoft.com/office/drawing/2010/main" val="0"/>
              </a:ext>
            </a:extLst>
          </a:blip>
          <a:srcRect r="31520"/>
          <a:stretch>
            <a:fillRect/>
          </a:stretch>
        </p:blipFill>
        <p:spPr>
          <a:xfrm rot="5400000">
            <a:off x="7196521" y="1110337"/>
            <a:ext cx="2726785" cy="2986398"/>
          </a:xfrm>
          <a:prstGeom prst="rect">
            <a:avLst/>
          </a:prstGeom>
        </p:spPr>
      </p:pic>
      <p:sp>
        <p:nvSpPr>
          <p:cNvPr id="5" name="TextBox 4">
            <a:extLst>
              <a:ext uri="{FF2B5EF4-FFF2-40B4-BE49-F238E27FC236}">
                <a16:creationId xmlns:a16="http://schemas.microsoft.com/office/drawing/2014/main" id="{686816E5-BDA9-A2B3-F19A-8975129A7F3C}"/>
              </a:ext>
            </a:extLst>
          </p:cNvPr>
          <p:cNvSpPr txBox="1"/>
          <p:nvPr/>
        </p:nvSpPr>
        <p:spPr>
          <a:xfrm>
            <a:off x="5521932" y="3966928"/>
            <a:ext cx="6075962" cy="1600438"/>
          </a:xfrm>
          <a:prstGeom prst="rect">
            <a:avLst/>
          </a:prstGeom>
          <a:noFill/>
        </p:spPr>
        <p:txBody>
          <a:bodyPr wrap="square">
            <a:spAutoFit/>
          </a:bodyPr>
          <a:lstStyle/>
          <a:p>
            <a:pPr marL="285750" indent="-285750">
              <a:buFont typeface="Arial" panose="020B0604020202020204" pitchFamily="34" charset="0"/>
              <a:buChar char="•"/>
            </a:pPr>
            <a:r>
              <a:rPr lang="en-US" sz="1400" dirty="0">
                <a:effectLst/>
                <a:latin typeface="Lucida Sans Unicode" panose="020B0602030504020204" pitchFamily="34" charset="0"/>
                <a:ea typeface="Aptos" panose="020B0004020202020204" pitchFamily="34" charset="0"/>
                <a:cs typeface="Lucida Sans Unicode" panose="020B0602030504020204" pitchFamily="34" charset="0"/>
              </a:rPr>
              <a:t>At High School home games for both boys and girls, there are youth players that carry flags onto the ice prior to the players entering the ice</a:t>
            </a:r>
          </a:p>
          <a:p>
            <a:pPr marL="285750" indent="-285750">
              <a:buFont typeface="Arial" panose="020B0604020202020204" pitchFamily="34" charset="0"/>
              <a:buChar char="•"/>
            </a:pPr>
            <a:r>
              <a:rPr lang="en-US" sz="1400" dirty="0">
                <a:latin typeface="Lucida Sans Unicode" panose="020B0602030504020204" pitchFamily="34" charset="0"/>
                <a:cs typeface="Lucida Sans Unicode" panose="020B0602030504020204" pitchFamily="34" charset="0"/>
              </a:rPr>
              <a:t>The flag bearers enter the ice carrying the flag from the home team entry tunnel, skate behind the home net, and to center ice </a:t>
            </a:r>
          </a:p>
          <a:p>
            <a:pPr marL="285750" indent="-285750">
              <a:buFont typeface="Arial" panose="020B0604020202020204" pitchFamily="34" charset="0"/>
              <a:buChar char="•"/>
            </a:pPr>
            <a:r>
              <a:rPr lang="en-US" sz="1400" dirty="0">
                <a:latin typeface="Lucida Sans Unicode" panose="020B0602030504020204" pitchFamily="34" charset="0"/>
                <a:cs typeface="Lucida Sans Unicode" panose="020B0602030504020204" pitchFamily="34" charset="0"/>
              </a:rPr>
              <a:t>Players then stand at center ice while the team enters the ice and the national anthem is played</a:t>
            </a:r>
          </a:p>
        </p:txBody>
      </p:sp>
      <p:sp>
        <p:nvSpPr>
          <p:cNvPr id="9" name="TextBox 8">
            <a:extLst>
              <a:ext uri="{FF2B5EF4-FFF2-40B4-BE49-F238E27FC236}">
                <a16:creationId xmlns:a16="http://schemas.microsoft.com/office/drawing/2014/main" id="{0068E33F-4D1E-657F-E5D1-61BBF829896E}"/>
              </a:ext>
            </a:extLst>
          </p:cNvPr>
          <p:cNvSpPr txBox="1"/>
          <p:nvPr/>
        </p:nvSpPr>
        <p:spPr>
          <a:xfrm>
            <a:off x="507076" y="1503609"/>
            <a:ext cx="6134792" cy="1569660"/>
          </a:xfrm>
          <a:prstGeom prst="rect">
            <a:avLst/>
          </a:prstGeom>
          <a:noFill/>
        </p:spPr>
        <p:txBody>
          <a:bodyPr wrap="square">
            <a:spAutoFit/>
          </a:bodyPr>
          <a:lstStyle/>
          <a:p>
            <a:pPr marL="285750" indent="-285750">
              <a:buFont typeface="Arial" panose="020B0604020202020204" pitchFamily="34" charset="0"/>
              <a:buChar char="•"/>
            </a:pPr>
            <a:r>
              <a:rPr lang="en-US" sz="1600" dirty="0">
                <a:effectLst/>
                <a:latin typeface="Lucida Sans Unicode" panose="020B0602030504020204" pitchFamily="34" charset="0"/>
                <a:ea typeface="Aptos" panose="020B0004020202020204" pitchFamily="34" charset="0"/>
                <a:cs typeface="Lucida Sans Unicode" panose="020B0602030504020204" pitchFamily="34" charset="0"/>
              </a:rPr>
              <a:t>Each team will be recognized as one high school boy’s game and one high school girl’s game</a:t>
            </a:r>
          </a:p>
          <a:p>
            <a:pPr marL="285750" indent="-285750">
              <a:buFont typeface="Arial" panose="020B0604020202020204" pitchFamily="34" charset="0"/>
              <a:buChar char="•"/>
            </a:pPr>
            <a:r>
              <a:rPr lang="en-US" sz="1600" dirty="0">
                <a:effectLst/>
                <a:latin typeface="Lucida Sans Unicode" panose="020B0602030504020204" pitchFamily="34" charset="0"/>
                <a:ea typeface="Aptos" panose="020B0004020202020204" pitchFamily="34" charset="0"/>
                <a:cs typeface="Lucida Sans Unicode" panose="020B0602030504020204" pitchFamily="34" charset="0"/>
              </a:rPr>
              <a:t>Mite teams will be recognized during the first intermission</a:t>
            </a:r>
          </a:p>
          <a:p>
            <a:pPr marL="285750" indent="-285750">
              <a:buFont typeface="Arial" panose="020B0604020202020204" pitchFamily="34" charset="0"/>
              <a:buChar char="•"/>
            </a:pPr>
            <a:r>
              <a:rPr lang="en-US" sz="1600" dirty="0">
                <a:latin typeface="Lucida Sans Unicode" panose="020B0602030504020204" pitchFamily="34" charset="0"/>
                <a:cs typeface="Lucida Sans Unicode" panose="020B0602030504020204" pitchFamily="34" charset="0"/>
              </a:rPr>
              <a:t>Players names will be announced individually, and they will waive to the crowd</a:t>
            </a:r>
          </a:p>
        </p:txBody>
      </p:sp>
      <p:pic>
        <p:nvPicPr>
          <p:cNvPr id="11" name="Picture 10" descr="A group of children standing in a row&#10;&#10;AI-generated content may be incorrect.">
            <a:extLst>
              <a:ext uri="{FF2B5EF4-FFF2-40B4-BE49-F238E27FC236}">
                <a16:creationId xmlns:a16="http://schemas.microsoft.com/office/drawing/2014/main" id="{7BBD3B99-D852-ED2A-CB4A-870FCC0D6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0290" y="3258588"/>
            <a:ext cx="3424844" cy="2568633"/>
          </a:xfrm>
          <a:prstGeom prst="rect">
            <a:avLst/>
          </a:prstGeom>
        </p:spPr>
      </p:pic>
    </p:spTree>
    <p:extLst>
      <p:ext uri="{BB962C8B-B14F-4D97-AF65-F5344CB8AC3E}">
        <p14:creationId xmlns:p14="http://schemas.microsoft.com/office/powerpoint/2010/main" val="3625705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AC93D-1089-9DF9-0439-B61D318475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0AAA6D-D584-9A8E-1435-F0AB15F9C1C6}"/>
              </a:ext>
            </a:extLst>
          </p:cNvPr>
          <p:cNvSpPr>
            <a:spLocks noGrp="1"/>
          </p:cNvSpPr>
          <p:nvPr>
            <p:ph type="title"/>
          </p:nvPr>
        </p:nvSpPr>
        <p:spPr>
          <a:xfrm>
            <a:off x="323491" y="288985"/>
            <a:ext cx="10396882" cy="1151965"/>
          </a:xfrm>
        </p:spPr>
        <p:txBody>
          <a:bodyPr>
            <a:normAutofit/>
          </a:bodyPr>
          <a:lstStyle/>
          <a:p>
            <a:r>
              <a:rPr lang="en-US" dirty="0"/>
              <a:t>Dibs/volunteering</a:t>
            </a:r>
          </a:p>
        </p:txBody>
      </p:sp>
      <p:pic>
        <p:nvPicPr>
          <p:cNvPr id="3" name="Picture 2" descr="A logo of a hockey team&#10;&#10;AI-generated content may be incorrect.">
            <a:extLst>
              <a:ext uri="{FF2B5EF4-FFF2-40B4-BE49-F238E27FC236}">
                <a16:creationId xmlns:a16="http://schemas.microsoft.com/office/drawing/2014/main" id="{7FB0815B-781B-9416-E75C-3E2E9BE69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373" y="5417050"/>
            <a:ext cx="1151965" cy="1151965"/>
          </a:xfrm>
          <a:prstGeom prst="rect">
            <a:avLst/>
          </a:prstGeom>
        </p:spPr>
      </p:pic>
      <p:sp>
        <p:nvSpPr>
          <p:cNvPr id="5" name="TextBox 4">
            <a:extLst>
              <a:ext uri="{FF2B5EF4-FFF2-40B4-BE49-F238E27FC236}">
                <a16:creationId xmlns:a16="http://schemas.microsoft.com/office/drawing/2014/main" id="{7C7DA245-677F-5B63-FAE9-DCDE5AEB5C10}"/>
              </a:ext>
            </a:extLst>
          </p:cNvPr>
          <p:cNvSpPr txBox="1"/>
          <p:nvPr/>
        </p:nvSpPr>
        <p:spPr>
          <a:xfrm>
            <a:off x="685800" y="1440950"/>
            <a:ext cx="10215563" cy="4524315"/>
          </a:xfrm>
          <a:prstGeom prst="rect">
            <a:avLst/>
          </a:prstGeom>
          <a:noFill/>
        </p:spPr>
        <p:txBody>
          <a:bodyPr wrap="square">
            <a:spAutoFit/>
          </a:bodyPr>
          <a:lstStyle/>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”Dibs” is the term that we use for mandatory volunteer hours that need to be completed by each family each year (examples include but not limited to: working the concession stand, helping with Try Hockey For Free, fundraiser pickup, etc.)</a:t>
            </a:r>
          </a:p>
          <a:p>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At the start of the season, every family needs to have a card on file in Crossbar, which we will charge if Dibs hours are not completed by the end of the season. </a:t>
            </a: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If Dibs are completed by the end of the season, and you are in good financial standing with the Association, your card will not be charged</a:t>
            </a: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Dibs fill up fast so sign up quickly when new hours are posted (you will receive an email when they are posted)</a:t>
            </a: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Dibs per family (18hrs), for new Mite families with their only player at this level (9hrs), for scholarship families (36hrs)</a:t>
            </a: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987725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043F3-A11B-3C02-7C57-0A30183CFE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C345ED-58D2-C80B-CC3E-1203AA237FBC}"/>
              </a:ext>
            </a:extLst>
          </p:cNvPr>
          <p:cNvSpPr>
            <a:spLocks noGrp="1"/>
          </p:cNvSpPr>
          <p:nvPr>
            <p:ph type="title"/>
          </p:nvPr>
        </p:nvSpPr>
        <p:spPr>
          <a:xfrm>
            <a:off x="323491" y="288985"/>
            <a:ext cx="10396882" cy="1151965"/>
          </a:xfrm>
        </p:spPr>
        <p:txBody>
          <a:bodyPr>
            <a:normAutofit/>
          </a:bodyPr>
          <a:lstStyle/>
          <a:p>
            <a:r>
              <a:rPr lang="en-US" dirty="0"/>
              <a:t>Mite Team Managers</a:t>
            </a:r>
          </a:p>
        </p:txBody>
      </p:sp>
      <p:pic>
        <p:nvPicPr>
          <p:cNvPr id="3" name="Picture 2" descr="A logo of a hockey team&#10;&#10;AI-generated content may be incorrect.">
            <a:extLst>
              <a:ext uri="{FF2B5EF4-FFF2-40B4-BE49-F238E27FC236}">
                <a16:creationId xmlns:a16="http://schemas.microsoft.com/office/drawing/2014/main" id="{FB15F6BA-8AE6-093E-C7C5-1436FAE87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373" y="5417050"/>
            <a:ext cx="1151965" cy="1151965"/>
          </a:xfrm>
          <a:prstGeom prst="rect">
            <a:avLst/>
          </a:prstGeom>
        </p:spPr>
      </p:pic>
      <p:sp>
        <p:nvSpPr>
          <p:cNvPr id="4" name="TextBox 3">
            <a:extLst>
              <a:ext uri="{FF2B5EF4-FFF2-40B4-BE49-F238E27FC236}">
                <a16:creationId xmlns:a16="http://schemas.microsoft.com/office/drawing/2014/main" id="{B128AE99-0217-6655-85A7-0C9DD573AEFF}"/>
              </a:ext>
            </a:extLst>
          </p:cNvPr>
          <p:cNvSpPr txBox="1"/>
          <p:nvPr/>
        </p:nvSpPr>
        <p:spPr>
          <a:xfrm>
            <a:off x="685800" y="1440950"/>
            <a:ext cx="8267131" cy="3970318"/>
          </a:xfrm>
          <a:prstGeom prst="rect">
            <a:avLst/>
          </a:prstGeom>
          <a:noFill/>
        </p:spPr>
        <p:txBody>
          <a:bodyPr wrap="square">
            <a:spAutoFit/>
          </a:bodyPr>
          <a:lstStyle/>
          <a:p>
            <a:r>
              <a:rPr lang="en-US" b="1" dirty="0">
                <a:latin typeface="Lucida Sans Unicode" panose="020B0602030504020204" pitchFamily="34" charset="0"/>
                <a:cs typeface="Lucida Sans Unicode" panose="020B0602030504020204" pitchFamily="34" charset="0"/>
              </a:rPr>
              <a:t>M2 Needs Team Managers </a:t>
            </a: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USA Hockey registration and Safe Sport certification is required; this is a 90-minute time investment for initial certification and can be broken up and progress will not be lost through the program. A background check will also need to be completed.</a:t>
            </a:r>
          </a:p>
          <a:p>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For more information on Safe Sport please visit the Safe Sport Information page.</a:t>
            </a: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Scan the QR to visit our Manager Information Page and Register</a:t>
            </a: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Team Managers are credited 9 Dibs hours </a:t>
            </a: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p:txBody>
      </p:sp>
      <p:pic>
        <p:nvPicPr>
          <p:cNvPr id="6" name="Picture 5" descr="A qr code with black squares&#10;&#10;AI-generated content may be incorrect.">
            <a:extLst>
              <a:ext uri="{FF2B5EF4-FFF2-40B4-BE49-F238E27FC236}">
                <a16:creationId xmlns:a16="http://schemas.microsoft.com/office/drawing/2014/main" id="{73A45918-671D-F4EB-C166-7577565DB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478" y="1620956"/>
            <a:ext cx="2910101" cy="2910101"/>
          </a:xfrm>
          <a:prstGeom prst="rect">
            <a:avLst/>
          </a:prstGeom>
        </p:spPr>
      </p:pic>
    </p:spTree>
    <p:extLst>
      <p:ext uri="{BB962C8B-B14F-4D97-AF65-F5344CB8AC3E}">
        <p14:creationId xmlns:p14="http://schemas.microsoft.com/office/powerpoint/2010/main" val="2211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F8B48-372E-DEFA-8832-152F8274CDE0}"/>
              </a:ext>
            </a:extLst>
          </p:cNvPr>
          <p:cNvSpPr>
            <a:spLocks noGrp="1"/>
          </p:cNvSpPr>
          <p:nvPr>
            <p:ph type="title"/>
          </p:nvPr>
        </p:nvSpPr>
        <p:spPr>
          <a:xfrm>
            <a:off x="323491" y="288985"/>
            <a:ext cx="10396882" cy="1151965"/>
          </a:xfrm>
        </p:spPr>
        <p:txBody>
          <a:bodyPr/>
          <a:lstStyle/>
          <a:p>
            <a:r>
              <a:rPr lang="en-US" dirty="0"/>
              <a:t>Agenda</a:t>
            </a:r>
          </a:p>
        </p:txBody>
      </p:sp>
      <p:sp>
        <p:nvSpPr>
          <p:cNvPr id="3" name="TextBox 2">
            <a:extLst>
              <a:ext uri="{FF2B5EF4-FFF2-40B4-BE49-F238E27FC236}">
                <a16:creationId xmlns:a16="http://schemas.microsoft.com/office/drawing/2014/main" id="{2BFA54A4-D599-F85F-ABED-960BE63D32E3}"/>
              </a:ext>
            </a:extLst>
          </p:cNvPr>
          <p:cNvSpPr txBox="1"/>
          <p:nvPr/>
        </p:nvSpPr>
        <p:spPr>
          <a:xfrm>
            <a:off x="670705" y="1440950"/>
            <a:ext cx="4882550" cy="3693319"/>
          </a:xfrm>
          <a:prstGeom prst="rect">
            <a:avLst/>
          </a:prstGeom>
          <a:noFill/>
        </p:spPr>
        <p:txBody>
          <a:bodyPr wrap="square" rtlCol="0">
            <a:spAutoFit/>
          </a:bodyPr>
          <a:lstStyle/>
          <a:p>
            <a:r>
              <a:rPr lang="en-US" b="1" dirty="0">
                <a:latin typeface="Lucida Sans Unicode" panose="020B0602030504020204" pitchFamily="34" charset="0"/>
                <a:cs typeface="Lucida Sans Unicode" panose="020B0602030504020204" pitchFamily="34" charset="0"/>
              </a:rPr>
              <a:t>Introductions</a:t>
            </a: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Meet the Mite Team</a:t>
            </a: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Meet the Board </a:t>
            </a: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Hockey Development Committee</a:t>
            </a:r>
          </a:p>
          <a:p>
            <a:endParaRPr lang="en-US" b="1" dirty="0">
              <a:latin typeface="Lucida Sans Unicode" panose="020B0602030504020204" pitchFamily="34" charset="0"/>
              <a:cs typeface="Lucida Sans Unicode" panose="020B0602030504020204" pitchFamily="34" charset="0"/>
            </a:endParaRPr>
          </a:p>
          <a:p>
            <a:r>
              <a:rPr lang="en-US" b="1" dirty="0">
                <a:latin typeface="Lucida Sans Unicode" panose="020B0602030504020204" pitchFamily="34" charset="0"/>
                <a:cs typeface="Lucida Sans Unicode" panose="020B0602030504020204" pitchFamily="34" charset="0"/>
              </a:rPr>
              <a:t>Let's Play Hockey</a:t>
            </a: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D6 Rules</a:t>
            </a: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Required equipment </a:t>
            </a: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Practices, Scrimmages &amp; Jamborees </a:t>
            </a: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Registration update</a:t>
            </a: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Important Dates</a:t>
            </a: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Team recognition &amp; Flag Bearers</a:t>
            </a: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p:txBody>
      </p:sp>
      <p:sp>
        <p:nvSpPr>
          <p:cNvPr id="5" name="TextBox 4">
            <a:extLst>
              <a:ext uri="{FF2B5EF4-FFF2-40B4-BE49-F238E27FC236}">
                <a16:creationId xmlns:a16="http://schemas.microsoft.com/office/drawing/2014/main" id="{E7C114AF-837B-9388-07C4-45AA161F8367}"/>
              </a:ext>
            </a:extLst>
          </p:cNvPr>
          <p:cNvSpPr txBox="1"/>
          <p:nvPr/>
        </p:nvSpPr>
        <p:spPr>
          <a:xfrm>
            <a:off x="5900468" y="1440950"/>
            <a:ext cx="6142006" cy="2862322"/>
          </a:xfrm>
          <a:prstGeom prst="rect">
            <a:avLst/>
          </a:prstGeom>
          <a:noFill/>
        </p:spPr>
        <p:txBody>
          <a:bodyPr wrap="square">
            <a:spAutoFit/>
          </a:bodyPr>
          <a:lstStyle/>
          <a:p>
            <a:r>
              <a:rPr lang="en-US" b="1" dirty="0">
                <a:latin typeface="Lucida Sans Unicode" panose="020B0602030504020204" pitchFamily="34" charset="0"/>
                <a:cs typeface="Lucida Sans Unicode" panose="020B0602030504020204" pitchFamily="34" charset="0"/>
              </a:rPr>
              <a:t>Fundraising &amp; Volunteering</a:t>
            </a: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DIBS</a:t>
            </a: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Fundraising</a:t>
            </a: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Supporting SYHA in the community</a:t>
            </a:r>
          </a:p>
          <a:p>
            <a:endParaRPr lang="en-US" b="1" dirty="0">
              <a:latin typeface="Lucida Sans Unicode" panose="020B0602030504020204" pitchFamily="34" charset="0"/>
              <a:cs typeface="Lucida Sans Unicode" panose="020B0602030504020204" pitchFamily="34" charset="0"/>
            </a:endParaRPr>
          </a:p>
          <a:p>
            <a:r>
              <a:rPr lang="en-US" b="1" dirty="0">
                <a:latin typeface="Lucida Sans Unicode" panose="020B0602030504020204" pitchFamily="34" charset="0"/>
                <a:cs typeface="Lucida Sans Unicode" panose="020B0602030504020204" pitchFamily="34" charset="0"/>
              </a:rPr>
              <a:t>SYHA Events</a:t>
            </a:r>
            <a:r>
              <a:rPr lang="en-US" dirty="0">
                <a:latin typeface="Lucida Sans Unicode" panose="020B0602030504020204" pitchFamily="34" charset="0"/>
                <a:cs typeface="Lucida Sans Unicode" panose="020B0602030504020204" pitchFamily="34" charset="0"/>
              </a:rPr>
              <a:t> </a:t>
            </a:r>
          </a:p>
          <a:p>
            <a:endParaRPr lang="en-US" dirty="0">
              <a:latin typeface="Lucida Sans Unicode" panose="020B0602030504020204" pitchFamily="34" charset="0"/>
              <a:cs typeface="Lucida Sans Unicode" panose="020B0602030504020204" pitchFamily="34" charset="0"/>
            </a:endParaRPr>
          </a:p>
          <a:p>
            <a:r>
              <a:rPr lang="en-US" b="1" dirty="0">
                <a:latin typeface="Lucida Sans Unicode" panose="020B0602030504020204" pitchFamily="34" charset="0"/>
                <a:cs typeface="Lucida Sans Unicode" panose="020B0602030504020204" pitchFamily="34" charset="0"/>
              </a:rPr>
              <a:t>Q&amp;A</a:t>
            </a: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p:txBody>
      </p:sp>
      <p:pic>
        <p:nvPicPr>
          <p:cNvPr id="6" name="Picture 5" descr="A logo of a hockey team&#10;&#10;AI-generated content may be incorrect.">
            <a:extLst>
              <a:ext uri="{FF2B5EF4-FFF2-40B4-BE49-F238E27FC236}">
                <a16:creationId xmlns:a16="http://schemas.microsoft.com/office/drawing/2014/main" id="{81250076-B302-C285-0182-931511F59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373" y="5417050"/>
            <a:ext cx="1151965" cy="1151965"/>
          </a:xfrm>
          <a:prstGeom prst="rect">
            <a:avLst/>
          </a:prstGeom>
        </p:spPr>
      </p:pic>
    </p:spTree>
    <p:extLst>
      <p:ext uri="{BB962C8B-B14F-4D97-AF65-F5344CB8AC3E}">
        <p14:creationId xmlns:p14="http://schemas.microsoft.com/office/powerpoint/2010/main" val="3794515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56E71-5A55-053F-2450-F4AD8B5B80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C29BFF-0A32-E128-B8DE-E3734B2E51F9}"/>
              </a:ext>
            </a:extLst>
          </p:cNvPr>
          <p:cNvSpPr>
            <a:spLocks noGrp="1"/>
          </p:cNvSpPr>
          <p:nvPr>
            <p:ph type="title"/>
          </p:nvPr>
        </p:nvSpPr>
        <p:spPr>
          <a:xfrm>
            <a:off x="323491" y="288985"/>
            <a:ext cx="10396882" cy="1151965"/>
          </a:xfrm>
        </p:spPr>
        <p:txBody>
          <a:bodyPr>
            <a:normAutofit/>
          </a:bodyPr>
          <a:lstStyle/>
          <a:p>
            <a:r>
              <a:rPr lang="en-US" dirty="0"/>
              <a:t>fundraising</a:t>
            </a:r>
          </a:p>
        </p:txBody>
      </p:sp>
      <p:pic>
        <p:nvPicPr>
          <p:cNvPr id="3" name="Picture 2" descr="A logo of a hockey team&#10;&#10;AI-generated content may be incorrect.">
            <a:extLst>
              <a:ext uri="{FF2B5EF4-FFF2-40B4-BE49-F238E27FC236}">
                <a16:creationId xmlns:a16="http://schemas.microsoft.com/office/drawing/2014/main" id="{88F89000-6AFA-9C3D-5DCE-A9E04B1FA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373" y="5417050"/>
            <a:ext cx="1151965" cy="1151965"/>
          </a:xfrm>
          <a:prstGeom prst="rect">
            <a:avLst/>
          </a:prstGeom>
        </p:spPr>
      </p:pic>
      <p:graphicFrame>
        <p:nvGraphicFramePr>
          <p:cNvPr id="6" name="Table 5">
            <a:extLst>
              <a:ext uri="{FF2B5EF4-FFF2-40B4-BE49-F238E27FC236}">
                <a16:creationId xmlns:a16="http://schemas.microsoft.com/office/drawing/2014/main" id="{68ED6C48-1CA3-8DFB-29CD-509259501B7C}"/>
              </a:ext>
            </a:extLst>
          </p:cNvPr>
          <p:cNvGraphicFramePr>
            <a:graphicFrameLocks noGrp="1"/>
          </p:cNvGraphicFramePr>
          <p:nvPr>
            <p:extLst>
              <p:ext uri="{D42A27DB-BD31-4B8C-83A1-F6EECF244321}">
                <p14:modId xmlns:p14="http://schemas.microsoft.com/office/powerpoint/2010/main" val="485205637"/>
              </p:ext>
            </p:extLst>
          </p:nvPr>
        </p:nvGraphicFramePr>
        <p:xfrm>
          <a:off x="448574" y="1193505"/>
          <a:ext cx="10835414" cy="4134936"/>
        </p:xfrm>
        <a:graphic>
          <a:graphicData uri="http://schemas.openxmlformats.org/drawingml/2006/table">
            <a:tbl>
              <a:tblPr firstRow="1" bandRow="1">
                <a:tableStyleId>{5C22544A-7EE6-4342-B048-85BDC9FD1C3A}</a:tableStyleId>
              </a:tblPr>
              <a:tblGrid>
                <a:gridCol w="3611805">
                  <a:extLst>
                    <a:ext uri="{9D8B030D-6E8A-4147-A177-3AD203B41FA5}">
                      <a16:colId xmlns:a16="http://schemas.microsoft.com/office/drawing/2014/main" val="560977638"/>
                    </a:ext>
                  </a:extLst>
                </a:gridCol>
                <a:gridCol w="3611804">
                  <a:extLst>
                    <a:ext uri="{9D8B030D-6E8A-4147-A177-3AD203B41FA5}">
                      <a16:colId xmlns:a16="http://schemas.microsoft.com/office/drawing/2014/main" val="2121885457"/>
                    </a:ext>
                  </a:extLst>
                </a:gridCol>
                <a:gridCol w="3611805">
                  <a:extLst>
                    <a:ext uri="{9D8B030D-6E8A-4147-A177-3AD203B41FA5}">
                      <a16:colId xmlns:a16="http://schemas.microsoft.com/office/drawing/2014/main" val="3072463494"/>
                    </a:ext>
                  </a:extLst>
                </a:gridCol>
              </a:tblGrid>
              <a:tr h="323346">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Lucida Sans Unicode" panose="020B0602030504020204" pitchFamily="34" charset="0"/>
                          <a:cs typeface="Lucida Sans Unicode" panose="020B0602030504020204" pitchFamily="34" charset="0"/>
                        </a:rPr>
                        <a:t>Fundraising is vital to the success of our Association to reduce the cost of hockey</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97177890"/>
                  </a:ext>
                </a:extLst>
              </a:tr>
              <a:tr h="2742426">
                <a:tc gridSpan="3">
                  <a:txBody>
                    <a:bodyPr/>
                    <a:lstStyle/>
                    <a:p>
                      <a:pPr marL="285750" indent="-285750">
                        <a:buFont typeface="Arial" panose="020B0604020202020204" pitchFamily="34" charset="0"/>
                        <a:buChar char="•"/>
                      </a:pPr>
                      <a:r>
                        <a:rPr lang="en-US" sz="1400" b="1" u="sng" dirty="0">
                          <a:latin typeface="Lucida Sans Unicode" panose="020B0602030504020204" pitchFamily="34" charset="0"/>
                          <a:cs typeface="Lucida Sans Unicode" panose="020B0602030504020204" pitchFamily="34" charset="0"/>
                        </a:rPr>
                        <a:t>What</a:t>
                      </a:r>
                      <a:r>
                        <a:rPr lang="en-US" sz="1400" dirty="0">
                          <a:latin typeface="Lucida Sans Unicode" panose="020B0602030504020204" pitchFamily="34" charset="0"/>
                          <a:cs typeface="Lucida Sans Unicode" panose="020B0602030504020204" pitchFamily="34" charset="0"/>
                        </a:rPr>
                        <a:t>: Each player must sell at least $130 worth of fundraising products (max of $260 per family) </a:t>
                      </a:r>
                    </a:p>
                    <a:p>
                      <a:pPr marL="285750" indent="-285750">
                        <a:buFont typeface="Arial" panose="020B0604020202020204" pitchFamily="34" charset="0"/>
                        <a:buChar char="•"/>
                      </a:pPr>
                      <a:r>
                        <a:rPr lang="en-US" sz="1400" b="1" u="sng" dirty="0">
                          <a:latin typeface="Lucida Sans Unicode" panose="020B0602030504020204" pitchFamily="34" charset="0"/>
                          <a:cs typeface="Lucida Sans Unicode" panose="020B0602030504020204" pitchFamily="34" charset="0"/>
                        </a:rPr>
                        <a:t>When:</a:t>
                      </a:r>
                      <a:r>
                        <a:rPr lang="en-US" sz="1400" dirty="0">
                          <a:latin typeface="Lucida Sans Unicode" panose="020B0602030504020204" pitchFamily="34" charset="0"/>
                          <a:cs typeface="Lucida Sans Unicode" panose="020B0602030504020204" pitchFamily="34" charset="0"/>
                        </a:rPr>
                        <a:t> Sales occur during the month of November, all orders are due the last week of Nov. final due date will be sent out shortly. Turn in packets at the concessions stand at the rink. Final pick-up date TBD in early December, pick up is in the lower lot of the rink/community center. Final details and logistics will be sent out prior to pick up.  </a:t>
                      </a:r>
                    </a:p>
                    <a:p>
                      <a:pPr marL="285750" indent="-285750">
                        <a:buFont typeface="Arial" panose="020B0604020202020204" pitchFamily="34" charset="0"/>
                        <a:buChar char="•"/>
                      </a:pPr>
                      <a:r>
                        <a:rPr lang="en-US" sz="1400" b="1" u="sng" dirty="0">
                          <a:latin typeface="Lucida Sans Unicode" panose="020B0602030504020204" pitchFamily="34" charset="0"/>
                          <a:cs typeface="Lucida Sans Unicode" panose="020B0602030504020204" pitchFamily="34" charset="0"/>
                        </a:rPr>
                        <a:t>Payment:</a:t>
                      </a:r>
                      <a:r>
                        <a:rPr lang="en-US" sz="1400" dirty="0">
                          <a:latin typeface="Lucida Sans Unicode" panose="020B0602030504020204" pitchFamily="34" charset="0"/>
                          <a:cs typeface="Lucida Sans Unicode" panose="020B0602030504020204" pitchFamily="34" charset="0"/>
                        </a:rPr>
                        <a:t> Payment(s) should be turned in with your order packet. If you do not submit payment, you will be billed through crossbar and will incur a processing fee. You will </a:t>
                      </a:r>
                      <a:r>
                        <a:rPr lang="en-US" sz="1400" b="1" dirty="0">
                          <a:latin typeface="Lucida Sans Unicode" panose="020B0602030504020204" pitchFamily="34" charset="0"/>
                          <a:cs typeface="Lucida Sans Unicode" panose="020B0602030504020204" pitchFamily="34" charset="0"/>
                        </a:rPr>
                        <a:t>NOT</a:t>
                      </a:r>
                      <a:r>
                        <a:rPr lang="en-US" sz="1400" dirty="0">
                          <a:latin typeface="Lucida Sans Unicode" panose="020B0602030504020204" pitchFamily="34" charset="0"/>
                          <a:cs typeface="Lucida Sans Unicode" panose="020B0602030504020204" pitchFamily="34" charset="0"/>
                        </a:rPr>
                        <a:t> receive your orders if payment is not received prior to pick up. </a:t>
                      </a:r>
                    </a:p>
                    <a:p>
                      <a:pPr marL="285750" indent="-285750">
                        <a:buFont typeface="Arial" panose="020B0604020202020204" pitchFamily="34" charset="0"/>
                        <a:buChar char="•"/>
                      </a:pPr>
                      <a:r>
                        <a:rPr lang="en-US" sz="1400" b="1" u="sng" dirty="0">
                          <a:latin typeface="Lucida Sans Unicode" panose="020B0602030504020204" pitchFamily="34" charset="0"/>
                          <a:cs typeface="Lucida Sans Unicode" panose="020B0602030504020204" pitchFamily="34" charset="0"/>
                        </a:rPr>
                        <a:t>Prizes/Swag</a:t>
                      </a:r>
                      <a:r>
                        <a:rPr lang="en-US" sz="1400" dirty="0">
                          <a:latin typeface="Lucida Sans Unicode" panose="020B0602030504020204" pitchFamily="34" charset="0"/>
                          <a:cs typeface="Lucida Sans Unicode" panose="020B0602030504020204" pitchFamily="34" charset="0"/>
                        </a:rPr>
                        <a:t>: </a:t>
                      </a:r>
                    </a:p>
                    <a:p>
                      <a:pPr marL="742950" lvl="1" indent="-285750">
                        <a:buFont typeface="Arial" panose="020B0604020202020204" pitchFamily="34" charset="0"/>
                        <a:buChar char="•"/>
                      </a:pPr>
                      <a:r>
                        <a:rPr lang="en-US" sz="1400" dirty="0">
                          <a:latin typeface="Lucida Sans Unicode" panose="020B0602030504020204" pitchFamily="34" charset="0"/>
                          <a:cs typeface="Lucida Sans Unicode" panose="020B0602030504020204" pitchFamily="34" charset="0"/>
                        </a:rPr>
                        <a:t>20 -29 pizzas sold = Free </a:t>
                      </a:r>
                      <a:r>
                        <a:rPr lang="en-US" sz="1400" dirty="0" err="1">
                          <a:latin typeface="Lucida Sans Unicode" panose="020B0602030504020204" pitchFamily="34" charset="0"/>
                          <a:cs typeface="Lucida Sans Unicode" panose="020B0602030504020204" pitchFamily="34" charset="0"/>
                        </a:rPr>
                        <a:t>Tshirt</a:t>
                      </a:r>
                      <a:r>
                        <a:rPr lang="en-US" sz="1400" dirty="0">
                          <a:latin typeface="Lucida Sans Unicode" panose="020B0602030504020204" pitchFamily="34" charset="0"/>
                          <a:cs typeface="Lucida Sans Unicode" panose="020B0602030504020204" pitchFamily="34" charset="0"/>
                        </a:rPr>
                        <a:t> </a:t>
                      </a:r>
                    </a:p>
                    <a:p>
                      <a:pPr marL="742950" lvl="1" indent="-285750">
                        <a:buFont typeface="Arial" panose="020B0604020202020204" pitchFamily="34" charset="0"/>
                        <a:buChar char="•"/>
                      </a:pPr>
                      <a:r>
                        <a:rPr lang="en-US" sz="1400" dirty="0">
                          <a:latin typeface="Lucida Sans Unicode" panose="020B0602030504020204" pitchFamily="34" charset="0"/>
                          <a:cs typeface="Lucida Sans Unicode" panose="020B0602030504020204" pitchFamily="34" charset="0"/>
                        </a:rPr>
                        <a:t>30 + pizzas sold = Free Sweatshirt </a:t>
                      </a:r>
                    </a:p>
                    <a:p>
                      <a:pPr marL="1200150" lvl="2" indent="-285750">
                        <a:buFont typeface="Arial" panose="020B0604020202020204" pitchFamily="34" charset="0"/>
                        <a:buChar char="•"/>
                      </a:pPr>
                      <a:r>
                        <a:rPr lang="en-US" sz="1200" dirty="0">
                          <a:latin typeface="Lucida Sans Unicode" panose="020B0602030504020204" pitchFamily="34" charset="0"/>
                          <a:cs typeface="Lucida Sans Unicode" panose="020B0602030504020204" pitchFamily="34" charset="0"/>
                        </a:rPr>
                        <a:t>Valley Sports will open a Pizza Fundraiser Shop on their website and families who are eligible will receive a discount code for their t-shirt or sweatshirt. You may also purchase gear from this shop, if desired. </a:t>
                      </a:r>
                    </a:p>
                  </a:txBody>
                  <a:tcP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6233734"/>
                  </a:ext>
                </a:extLst>
              </a:tr>
              <a:tr h="1057230">
                <a:tc>
                  <a:txBody>
                    <a:bodyPr/>
                    <a:lstStyle/>
                    <a:p>
                      <a:pPr algn="ctr"/>
                      <a:r>
                        <a:rPr lang="en-US" sz="1400" b="1" u="sng" dirty="0">
                          <a:latin typeface="Lucida Sans Unicode" panose="020B0602030504020204" pitchFamily="34" charset="0"/>
                          <a:cs typeface="Lucida Sans Unicode" panose="020B0602030504020204" pitchFamily="34" charset="0"/>
                        </a:rPr>
                        <a:t>Pricing</a:t>
                      </a:r>
                      <a:r>
                        <a:rPr lang="en-US" sz="1400" dirty="0">
                          <a:latin typeface="Lucida Sans Unicode" panose="020B0602030504020204" pitchFamily="34" charset="0"/>
                          <a:cs typeface="Lucida Sans Unicode" panose="020B0602030504020204" pitchFamily="34" charset="0"/>
                        </a:rPr>
                        <a:t>:  </a:t>
                      </a:r>
                    </a:p>
                    <a:p>
                      <a:pPr algn="ctr"/>
                      <a:r>
                        <a:rPr lang="en-US" sz="1400" dirty="0">
                          <a:latin typeface="Lucida Sans Unicode" panose="020B0602030504020204" pitchFamily="34" charset="0"/>
                          <a:cs typeface="Lucida Sans Unicode" panose="020B0602030504020204" pitchFamily="34" charset="0"/>
                        </a:rPr>
                        <a:t>$13 regardless of type/flavor</a:t>
                      </a:r>
                    </a:p>
                  </a:txBody>
                  <a:tcPr>
                    <a:noFill/>
                  </a:tcPr>
                </a:tc>
                <a:tc>
                  <a:txBody>
                    <a:bodyPr/>
                    <a:lstStyle/>
                    <a:p>
                      <a:pPr algn="ctr" rtl="0">
                        <a:buNone/>
                      </a:pPr>
                      <a:r>
                        <a:rPr lang="en-US" sz="1800" b="1" i="0" u="none" strike="noStrike" dirty="0">
                          <a:solidFill>
                            <a:srgbClr val="FF0000"/>
                          </a:solidFill>
                          <a:effectLst/>
                          <a:latin typeface="Calibri" panose="020F0502020204030204" pitchFamily="34" charset="0"/>
                        </a:rPr>
                        <a:t>You must have freezer room! We will not be able to hold any products for anyone.</a:t>
                      </a:r>
                      <a:endParaRPr lang="en-US" b="1" dirty="0">
                        <a:effectLst/>
                      </a:endParaRPr>
                    </a:p>
                  </a:txBody>
                  <a:tcPr>
                    <a:noFill/>
                  </a:tcPr>
                </a:tc>
                <a:tc>
                  <a:txBody>
                    <a:bodyPr/>
                    <a:lstStyle/>
                    <a:p>
                      <a:pPr algn="ctr"/>
                      <a:r>
                        <a:rPr lang="en-US" sz="1400" b="1" u="sng" dirty="0">
                          <a:latin typeface="Lucida Sans Unicode" panose="020B0602030504020204" pitchFamily="34" charset="0"/>
                          <a:cs typeface="Lucida Sans Unicode" panose="020B0602030504020204" pitchFamily="34" charset="0"/>
                        </a:rPr>
                        <a:t>Top Sellers</a:t>
                      </a:r>
                    </a:p>
                    <a:p>
                      <a:pPr marL="171450" indent="-171450" algn="ctr">
                        <a:buFont typeface="Arial" panose="020B0604020202020204" pitchFamily="34" charset="0"/>
                        <a:buChar char="•"/>
                      </a:pPr>
                      <a:r>
                        <a:rPr lang="en-US" sz="1400" dirty="0">
                          <a:latin typeface="Lucida Sans Unicode" panose="020B0602030504020204" pitchFamily="34" charset="0"/>
                          <a:cs typeface="Lucida Sans Unicode" panose="020B0602030504020204" pitchFamily="34" charset="0"/>
                        </a:rPr>
                        <a:t>1st place $250 gift card</a:t>
                      </a:r>
                    </a:p>
                    <a:p>
                      <a:pPr marL="171450" indent="-171450" algn="ctr">
                        <a:buFont typeface="Arial" panose="020B0604020202020204" pitchFamily="34" charset="0"/>
                        <a:buChar char="•"/>
                      </a:pPr>
                      <a:r>
                        <a:rPr lang="en-US" sz="1400" dirty="0">
                          <a:latin typeface="Lucida Sans Unicode" panose="020B0602030504020204" pitchFamily="34" charset="0"/>
                          <a:cs typeface="Lucida Sans Unicode" panose="020B0602030504020204" pitchFamily="34" charset="0"/>
                        </a:rPr>
                        <a:t>2nd place $150 gift card</a:t>
                      </a:r>
                    </a:p>
                    <a:p>
                      <a:pPr marL="171450" indent="-171450" algn="ctr">
                        <a:buFont typeface="Arial" panose="020B0604020202020204" pitchFamily="34" charset="0"/>
                        <a:buChar char="•"/>
                      </a:pPr>
                      <a:r>
                        <a:rPr lang="en-US" sz="1400" dirty="0">
                          <a:latin typeface="Lucida Sans Unicode" panose="020B0602030504020204" pitchFamily="34" charset="0"/>
                          <a:cs typeface="Lucida Sans Unicode" panose="020B0602030504020204" pitchFamily="34" charset="0"/>
                        </a:rPr>
                        <a:t>3rd place $75 gift card</a:t>
                      </a:r>
                    </a:p>
                  </a:txBody>
                  <a:tcPr>
                    <a:noFill/>
                  </a:tcPr>
                </a:tc>
                <a:extLst>
                  <a:ext uri="{0D108BD9-81ED-4DB2-BD59-A6C34878D82A}">
                    <a16:rowId xmlns:a16="http://schemas.microsoft.com/office/drawing/2014/main" val="2705704058"/>
                  </a:ext>
                </a:extLst>
              </a:tr>
            </a:tbl>
          </a:graphicData>
        </a:graphic>
      </p:graphicFrame>
      <p:pic>
        <p:nvPicPr>
          <p:cNvPr id="8" name="Picture 2" descr="7th Avenue Pizza | ...before pizza became trendy">
            <a:extLst>
              <a:ext uri="{FF2B5EF4-FFF2-40B4-BE49-F238E27FC236}">
                <a16:creationId xmlns:a16="http://schemas.microsoft.com/office/drawing/2014/main" id="{CA8BF10C-42FA-3D9B-98B0-A4B81A048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61" y="4969452"/>
            <a:ext cx="2237375" cy="1563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254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15CD3-2294-2210-DAE3-2E63ADC1A7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94AEB0-8CEA-B9B9-4055-7121E51117A4}"/>
              </a:ext>
            </a:extLst>
          </p:cNvPr>
          <p:cNvSpPr>
            <a:spLocks noGrp="1"/>
          </p:cNvSpPr>
          <p:nvPr>
            <p:ph type="title"/>
          </p:nvPr>
        </p:nvSpPr>
        <p:spPr>
          <a:xfrm>
            <a:off x="323491" y="288985"/>
            <a:ext cx="10396882" cy="1151965"/>
          </a:xfrm>
        </p:spPr>
        <p:txBody>
          <a:bodyPr>
            <a:normAutofit/>
          </a:bodyPr>
          <a:lstStyle/>
          <a:p>
            <a:r>
              <a:rPr lang="en-US" dirty="0"/>
              <a:t>Supporting </a:t>
            </a:r>
            <a:r>
              <a:rPr lang="en-US" dirty="0" err="1"/>
              <a:t>syha</a:t>
            </a:r>
            <a:r>
              <a:rPr lang="en-US" dirty="0"/>
              <a:t> in the community</a:t>
            </a:r>
          </a:p>
        </p:txBody>
      </p:sp>
      <p:pic>
        <p:nvPicPr>
          <p:cNvPr id="3" name="Picture 2" descr="A logo of a hockey team&#10;&#10;AI-generated content may be incorrect.">
            <a:extLst>
              <a:ext uri="{FF2B5EF4-FFF2-40B4-BE49-F238E27FC236}">
                <a16:creationId xmlns:a16="http://schemas.microsoft.com/office/drawing/2014/main" id="{6ED9AAC1-E8F6-764B-4D3F-2DA6B4141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373" y="5417050"/>
            <a:ext cx="1151965" cy="1151965"/>
          </a:xfrm>
          <a:prstGeom prst="rect">
            <a:avLst/>
          </a:prstGeom>
        </p:spPr>
      </p:pic>
      <p:sp>
        <p:nvSpPr>
          <p:cNvPr id="5" name="TextBox 4">
            <a:extLst>
              <a:ext uri="{FF2B5EF4-FFF2-40B4-BE49-F238E27FC236}">
                <a16:creationId xmlns:a16="http://schemas.microsoft.com/office/drawing/2014/main" id="{DC3AAB57-AA02-CF28-5C21-C99DBFB472FD}"/>
              </a:ext>
            </a:extLst>
          </p:cNvPr>
          <p:cNvSpPr txBox="1"/>
          <p:nvPr/>
        </p:nvSpPr>
        <p:spPr>
          <a:xfrm>
            <a:off x="859808" y="1408866"/>
            <a:ext cx="7823579" cy="4247317"/>
          </a:xfrm>
          <a:prstGeom prst="rect">
            <a:avLst/>
          </a:prstGeom>
          <a:noFill/>
        </p:spPr>
        <p:txBody>
          <a:bodyPr wrap="square">
            <a:spAutoFit/>
          </a:bodyPr>
          <a:lstStyle/>
          <a:p>
            <a:r>
              <a:rPr lang="en-US" b="1" dirty="0">
                <a:latin typeface="Lucida Sans Unicode" panose="020B0602030504020204" pitchFamily="34" charset="0"/>
                <a:cs typeface="Lucida Sans Unicode" panose="020B0602030504020204" pitchFamily="34" charset="0"/>
              </a:rPr>
              <a:t>Pull Tabs</a:t>
            </a: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Shakopee Bowl</a:t>
            </a: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Tin Shed </a:t>
            </a: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Turtle’s Bar and Grille</a:t>
            </a: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Buffalo Tap in Savage</a:t>
            </a: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Golf Garage </a:t>
            </a: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Shakopee </a:t>
            </a:r>
            <a:r>
              <a:rPr lang="en-US" dirty="0" err="1">
                <a:latin typeface="Lucida Sans Unicode" panose="020B0602030504020204" pitchFamily="34" charset="0"/>
                <a:cs typeface="Lucida Sans Unicode" panose="020B0602030504020204" pitchFamily="34" charset="0"/>
              </a:rPr>
              <a:t>Brewhall</a:t>
            </a:r>
            <a:r>
              <a:rPr lang="en-US" dirty="0">
                <a:latin typeface="Lucida Sans Unicode" panose="020B0602030504020204" pitchFamily="34" charset="0"/>
                <a:cs typeface="Lucida Sans Unicode" panose="020B0602030504020204" pitchFamily="34" charset="0"/>
              </a:rPr>
              <a:t> </a:t>
            </a: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Don Ramons </a:t>
            </a:r>
          </a:p>
          <a:p>
            <a:endParaRPr lang="en-US" b="1" dirty="0">
              <a:latin typeface="Lucida Sans Unicode" panose="020B0602030504020204" pitchFamily="34" charset="0"/>
              <a:cs typeface="Lucida Sans Unicode" panose="020B0602030504020204" pitchFamily="34" charset="0"/>
            </a:endParaRPr>
          </a:p>
          <a:p>
            <a:r>
              <a:rPr lang="en-US" b="1" dirty="0">
                <a:latin typeface="Lucida Sans Unicode" panose="020B0602030504020204" pitchFamily="34" charset="0"/>
                <a:cs typeface="Lucida Sans Unicode" panose="020B0602030504020204" pitchFamily="34" charset="0"/>
              </a:rPr>
              <a:t>SYHA Golf Tournament (September)</a:t>
            </a:r>
          </a:p>
          <a:p>
            <a:endParaRPr lang="en-US" dirty="0">
              <a:latin typeface="Lucida Sans Unicode" panose="020B0602030504020204" pitchFamily="34" charset="0"/>
              <a:cs typeface="Lucida Sans Unicode" panose="020B0602030504020204" pitchFamily="34" charset="0"/>
            </a:endParaRPr>
          </a:p>
          <a:p>
            <a:r>
              <a:rPr lang="en-US" b="1" dirty="0">
                <a:latin typeface="Lucida Sans Unicode" panose="020B0602030504020204" pitchFamily="34" charset="0"/>
                <a:cs typeface="Lucida Sans Unicode" panose="020B0602030504020204" pitchFamily="34" charset="0"/>
              </a:rPr>
              <a:t>Donations</a:t>
            </a:r>
          </a:p>
          <a:p>
            <a:r>
              <a:rPr lang="en-US" dirty="0">
                <a:latin typeface="Lucida Sans Unicode" panose="020B0602030504020204" pitchFamily="34" charset="0"/>
                <a:cs typeface="Lucida Sans Unicode" panose="020B0602030504020204" pitchFamily="34" charset="0"/>
              </a:rPr>
              <a:t>    </a:t>
            </a:r>
          </a:p>
          <a:p>
            <a:r>
              <a:rPr lang="en-US" b="1" dirty="0">
                <a:latin typeface="Lucida Sans Unicode" panose="020B0602030504020204" pitchFamily="34" charset="0"/>
                <a:cs typeface="Lucida Sans Unicode" panose="020B0602030504020204" pitchFamily="34" charset="0"/>
              </a:rPr>
              <a:t>Sponsorship opportunities available: </a:t>
            </a:r>
          </a:p>
          <a:p>
            <a:r>
              <a:rPr lang="en-US" dirty="0">
                <a:latin typeface="Lucida Sans Unicode" panose="020B0602030504020204" pitchFamily="34" charset="0"/>
                <a:cs typeface="Lucida Sans Unicode" panose="020B0602030504020204" pitchFamily="34" charset="0"/>
              </a:rPr>
              <a:t>Rink dashers, jersey sponsorships, tournaments, apparel</a:t>
            </a:r>
          </a:p>
        </p:txBody>
      </p:sp>
    </p:spTree>
    <p:extLst>
      <p:ext uri="{BB962C8B-B14F-4D97-AF65-F5344CB8AC3E}">
        <p14:creationId xmlns:p14="http://schemas.microsoft.com/office/powerpoint/2010/main" val="2191543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D6F2F-288F-83AB-4000-D10A9D5EF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A350B-9E8F-F19F-BA4E-232739C8122E}"/>
              </a:ext>
            </a:extLst>
          </p:cNvPr>
          <p:cNvSpPr>
            <a:spLocks noGrp="1"/>
          </p:cNvSpPr>
          <p:nvPr>
            <p:ph type="title"/>
          </p:nvPr>
        </p:nvSpPr>
        <p:spPr>
          <a:xfrm>
            <a:off x="323491" y="288985"/>
            <a:ext cx="10396882" cy="1151965"/>
          </a:xfrm>
        </p:spPr>
        <p:txBody>
          <a:bodyPr>
            <a:normAutofit/>
          </a:bodyPr>
          <a:lstStyle/>
          <a:p>
            <a:r>
              <a:rPr lang="en-US" dirty="0"/>
              <a:t>Saber night with the wild</a:t>
            </a:r>
          </a:p>
        </p:txBody>
      </p:sp>
      <p:pic>
        <p:nvPicPr>
          <p:cNvPr id="3" name="Picture 2" descr="A logo of a hockey team&#10;&#10;AI-generated content may be incorrect.">
            <a:extLst>
              <a:ext uri="{FF2B5EF4-FFF2-40B4-BE49-F238E27FC236}">
                <a16:creationId xmlns:a16="http://schemas.microsoft.com/office/drawing/2014/main" id="{5AB2FBC8-DC0F-7346-5585-26CF99EE7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373" y="5417050"/>
            <a:ext cx="1151965" cy="1151965"/>
          </a:xfrm>
          <a:prstGeom prst="rect">
            <a:avLst/>
          </a:prstGeom>
        </p:spPr>
      </p:pic>
      <p:sp>
        <p:nvSpPr>
          <p:cNvPr id="5" name="TextBox 4">
            <a:extLst>
              <a:ext uri="{FF2B5EF4-FFF2-40B4-BE49-F238E27FC236}">
                <a16:creationId xmlns:a16="http://schemas.microsoft.com/office/drawing/2014/main" id="{B805F582-0C6E-2650-4279-40B5374D89CE}"/>
              </a:ext>
            </a:extLst>
          </p:cNvPr>
          <p:cNvSpPr txBox="1"/>
          <p:nvPr/>
        </p:nvSpPr>
        <p:spPr>
          <a:xfrm>
            <a:off x="690114" y="1440950"/>
            <a:ext cx="10230928" cy="2031325"/>
          </a:xfrm>
          <a:prstGeom prst="rect">
            <a:avLst/>
          </a:prstGeom>
          <a:noFill/>
        </p:spPr>
        <p:txBody>
          <a:bodyPr wrap="square">
            <a:spAutoFit/>
          </a:bodyPr>
          <a:lstStyle/>
          <a:p>
            <a:pPr algn="ctr"/>
            <a:r>
              <a:rPr lang="en-US" dirty="0">
                <a:latin typeface="Lucida Sans Unicode" panose="020B0602030504020204" pitchFamily="34" charset="0"/>
                <a:cs typeface="Lucida Sans Unicode" panose="020B0602030504020204" pitchFamily="34" charset="0"/>
              </a:rPr>
              <a:t>Shakopee Hockey Families are invited to attend a MN Wild hockey game together as an Association.  </a:t>
            </a:r>
          </a:p>
          <a:p>
            <a:pPr algn="ctr"/>
            <a:endParaRPr lang="en-US" dirty="0">
              <a:latin typeface="Lucida Sans Unicode" panose="020B0602030504020204" pitchFamily="34" charset="0"/>
              <a:cs typeface="Lucida Sans Unicode" panose="020B0602030504020204" pitchFamily="34" charset="0"/>
            </a:endParaRPr>
          </a:p>
          <a:p>
            <a:pPr algn="ctr"/>
            <a:r>
              <a:rPr lang="en-US" dirty="0">
                <a:latin typeface="Lucida Sans Unicode" panose="020B0602030504020204" pitchFamily="34" charset="0"/>
                <a:cs typeface="Lucida Sans Unicode" panose="020B0602030504020204" pitchFamily="34" charset="0"/>
              </a:rPr>
              <a:t>Sunday, October 26th</a:t>
            </a:r>
          </a:p>
          <a:p>
            <a:pPr algn="ctr"/>
            <a:r>
              <a:rPr lang="en-US" dirty="0">
                <a:latin typeface="Lucida Sans Unicode" panose="020B0602030504020204" pitchFamily="34" charset="0"/>
                <a:cs typeface="Lucida Sans Unicode" panose="020B0602030504020204" pitchFamily="34" charset="0"/>
              </a:rPr>
              <a:t>vs San Jose Sharks</a:t>
            </a:r>
          </a:p>
          <a:p>
            <a:pPr algn="ctr"/>
            <a:r>
              <a:rPr lang="en-US" dirty="0">
                <a:latin typeface="Lucida Sans Unicode" panose="020B0602030504020204" pitchFamily="34" charset="0"/>
                <a:cs typeface="Lucida Sans Unicode" panose="020B0602030504020204" pitchFamily="34" charset="0"/>
              </a:rPr>
              <a:t>5:00 PM</a:t>
            </a:r>
          </a:p>
          <a:p>
            <a:pPr algn="ctr"/>
            <a:endParaRPr lang="en-US" dirty="0">
              <a:latin typeface="Lucida Sans Unicode" panose="020B0602030504020204" pitchFamily="34" charset="0"/>
              <a:cs typeface="Lucida Sans Unicode" panose="020B0602030504020204" pitchFamily="34" charset="0"/>
            </a:endParaRPr>
          </a:p>
        </p:txBody>
      </p:sp>
      <p:pic>
        <p:nvPicPr>
          <p:cNvPr id="1032" name="Picture 8" descr="Minnesota Wild Merchandise Australia | US Sports HQ">
            <a:extLst>
              <a:ext uri="{FF2B5EF4-FFF2-40B4-BE49-F238E27FC236}">
                <a16:creationId xmlns:a16="http://schemas.microsoft.com/office/drawing/2014/main" id="{726DC29C-B248-23F1-B89F-7C16812E4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840" y="3749274"/>
            <a:ext cx="5705475"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F823943-AB4C-A30F-84FB-008EA5C9B0E2}"/>
              </a:ext>
            </a:extLst>
          </p:cNvPr>
          <p:cNvSpPr/>
          <p:nvPr/>
        </p:nvSpPr>
        <p:spPr>
          <a:xfrm>
            <a:off x="7886405" y="4125791"/>
            <a:ext cx="3409950" cy="115196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latin typeface="Lucida Sans Unicode" panose="020B0602030504020204" pitchFamily="34" charset="0"/>
                <a:cs typeface="Lucida Sans Unicode" panose="020B0602030504020204" pitchFamily="34" charset="0"/>
              </a:rPr>
              <a:t>Blue Line Buddies &amp; scrimmage players – wear your 2025/26 Jersey</a:t>
            </a:r>
          </a:p>
        </p:txBody>
      </p:sp>
    </p:spTree>
    <p:extLst>
      <p:ext uri="{BB962C8B-B14F-4D97-AF65-F5344CB8AC3E}">
        <p14:creationId xmlns:p14="http://schemas.microsoft.com/office/powerpoint/2010/main" val="1732573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73525-D0B9-853F-3C2F-5029CADE1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443534-71E2-340F-70FE-2C2959090AD0}"/>
              </a:ext>
            </a:extLst>
          </p:cNvPr>
          <p:cNvSpPr>
            <a:spLocks noGrp="1"/>
          </p:cNvSpPr>
          <p:nvPr>
            <p:ph type="title"/>
          </p:nvPr>
        </p:nvSpPr>
        <p:spPr>
          <a:xfrm>
            <a:off x="323491" y="288985"/>
            <a:ext cx="10396882" cy="1151965"/>
          </a:xfrm>
        </p:spPr>
        <p:txBody>
          <a:bodyPr>
            <a:normAutofit/>
          </a:bodyPr>
          <a:lstStyle/>
          <a:p>
            <a:r>
              <a:rPr lang="en-US" dirty="0"/>
              <a:t>questions, concerns &amp; feedback</a:t>
            </a:r>
          </a:p>
        </p:txBody>
      </p:sp>
      <p:pic>
        <p:nvPicPr>
          <p:cNvPr id="3" name="Picture 2" descr="A logo of a hockey team&#10;&#10;AI-generated content may be incorrect.">
            <a:extLst>
              <a:ext uri="{FF2B5EF4-FFF2-40B4-BE49-F238E27FC236}">
                <a16:creationId xmlns:a16="http://schemas.microsoft.com/office/drawing/2014/main" id="{5ABD0DEC-D2D9-2FC8-2E37-1485544A5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373" y="5417050"/>
            <a:ext cx="1151965" cy="1151965"/>
          </a:xfrm>
          <a:prstGeom prst="rect">
            <a:avLst/>
          </a:prstGeom>
        </p:spPr>
      </p:pic>
      <p:sp>
        <p:nvSpPr>
          <p:cNvPr id="4" name="TextBox 3">
            <a:extLst>
              <a:ext uri="{FF2B5EF4-FFF2-40B4-BE49-F238E27FC236}">
                <a16:creationId xmlns:a16="http://schemas.microsoft.com/office/drawing/2014/main" id="{3212231E-BEE8-C326-DE49-DCB5822E4369}"/>
              </a:ext>
            </a:extLst>
          </p:cNvPr>
          <p:cNvSpPr txBox="1"/>
          <p:nvPr/>
        </p:nvSpPr>
        <p:spPr>
          <a:xfrm>
            <a:off x="685800" y="1440950"/>
            <a:ext cx="10215563" cy="2031325"/>
          </a:xfrm>
          <a:prstGeom prst="rect">
            <a:avLst/>
          </a:prstGeom>
          <a:noFill/>
        </p:spPr>
        <p:txBody>
          <a:bodyPr wrap="square">
            <a:spAutoFit/>
          </a:bodyPr>
          <a:lstStyle/>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Reach out to the Mite Coordinators</a:t>
            </a: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Reach out to a Board Member </a:t>
            </a: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r>
              <a:rPr lang="en-US" dirty="0">
                <a:latin typeface="Lucida Sans Unicode" panose="020B0602030504020204" pitchFamily="34" charset="0"/>
                <a:cs typeface="Lucida Sans Unicode" panose="020B0602030504020204" pitchFamily="34" charset="0"/>
              </a:rPr>
              <a:t>Attend a board meeting </a:t>
            </a:r>
          </a:p>
          <a:p>
            <a:pPr marL="742950" lvl="1" indent="-285750">
              <a:buFont typeface="Courier New" panose="02070309020205020404" pitchFamily="49" charset="0"/>
              <a:buChar char="o"/>
            </a:pPr>
            <a:r>
              <a:rPr lang="en-US" dirty="0">
                <a:latin typeface="Lucida Sans Unicode" panose="020B0602030504020204" pitchFamily="34" charset="0"/>
                <a:cs typeface="Lucida Sans Unicode" panose="020B0602030504020204" pitchFamily="34" charset="0"/>
              </a:rPr>
              <a:t>First Wednesday of the Month at 6pm, check website for location</a:t>
            </a:r>
          </a:p>
          <a:p>
            <a:pPr marL="285750" indent="-285750">
              <a:buFont typeface="Arial" panose="020B0604020202020204" pitchFamily="34" charset="0"/>
              <a:buChar char="•"/>
            </a:pPr>
            <a:endParaRPr lang="en-US"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35695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AE477-89F5-B458-222C-C7EDC839A71C}"/>
              </a:ext>
            </a:extLst>
          </p:cNvPr>
          <p:cNvSpPr>
            <a:spLocks noGrp="1"/>
          </p:cNvSpPr>
          <p:nvPr>
            <p:ph type="title"/>
          </p:nvPr>
        </p:nvSpPr>
        <p:spPr/>
        <p:txBody>
          <a:bodyPr/>
          <a:lstStyle/>
          <a:p>
            <a:r>
              <a:rPr lang="en-US" dirty="0"/>
              <a:t>Introductions</a:t>
            </a:r>
          </a:p>
        </p:txBody>
      </p:sp>
      <p:pic>
        <p:nvPicPr>
          <p:cNvPr id="4" name="Picture 3" descr="A logo of a hockey team&#10;&#10;AI-generated content may be incorrect.">
            <a:extLst>
              <a:ext uri="{FF2B5EF4-FFF2-40B4-BE49-F238E27FC236}">
                <a16:creationId xmlns:a16="http://schemas.microsoft.com/office/drawing/2014/main" id="{3306B556-5455-273F-3DDC-B130958A2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373" y="5417050"/>
            <a:ext cx="1151965" cy="1151965"/>
          </a:xfrm>
          <a:prstGeom prst="rect">
            <a:avLst/>
          </a:prstGeom>
        </p:spPr>
      </p:pic>
    </p:spTree>
    <p:extLst>
      <p:ext uri="{BB962C8B-B14F-4D97-AF65-F5344CB8AC3E}">
        <p14:creationId xmlns:p14="http://schemas.microsoft.com/office/powerpoint/2010/main" val="542179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2CBD6-AFBA-0D70-AF87-E52E2C784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D83647-84FC-7D2D-A6A4-661661F0B1CB}"/>
              </a:ext>
            </a:extLst>
          </p:cNvPr>
          <p:cNvSpPr>
            <a:spLocks noGrp="1"/>
          </p:cNvSpPr>
          <p:nvPr>
            <p:ph type="title"/>
          </p:nvPr>
        </p:nvSpPr>
        <p:spPr>
          <a:xfrm>
            <a:off x="323491" y="288985"/>
            <a:ext cx="10396882" cy="1151965"/>
          </a:xfrm>
        </p:spPr>
        <p:txBody>
          <a:bodyPr/>
          <a:lstStyle/>
          <a:p>
            <a:r>
              <a:rPr lang="en-US" dirty="0"/>
              <a:t>Mite Contacts</a:t>
            </a:r>
          </a:p>
        </p:txBody>
      </p:sp>
      <p:pic>
        <p:nvPicPr>
          <p:cNvPr id="3" name="Picture 2" descr="A qr code with black squares&#10;&#10;AI-generated content may be incorrect.">
            <a:extLst>
              <a:ext uri="{FF2B5EF4-FFF2-40B4-BE49-F238E27FC236}">
                <a16:creationId xmlns:a16="http://schemas.microsoft.com/office/drawing/2014/main" id="{6A8C1595-0CD9-4643-6A02-E52999455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2935" y="71157"/>
            <a:ext cx="2381250" cy="2381250"/>
          </a:xfrm>
          <a:prstGeom prst="rect">
            <a:avLst/>
          </a:prstGeom>
        </p:spPr>
      </p:pic>
      <p:sp>
        <p:nvSpPr>
          <p:cNvPr id="4" name="TextBox 3">
            <a:extLst>
              <a:ext uri="{FF2B5EF4-FFF2-40B4-BE49-F238E27FC236}">
                <a16:creationId xmlns:a16="http://schemas.microsoft.com/office/drawing/2014/main" id="{85616EF2-549A-7B88-1906-51A798C5563E}"/>
              </a:ext>
            </a:extLst>
          </p:cNvPr>
          <p:cNvSpPr txBox="1"/>
          <p:nvPr/>
        </p:nvSpPr>
        <p:spPr>
          <a:xfrm>
            <a:off x="8729933" y="2452407"/>
            <a:ext cx="2845278" cy="369332"/>
          </a:xfrm>
          <a:prstGeom prst="rect">
            <a:avLst/>
          </a:prstGeom>
          <a:noFill/>
        </p:spPr>
        <p:txBody>
          <a:bodyPr wrap="square" rtlCol="0">
            <a:spAutoFit/>
          </a:bodyPr>
          <a:lstStyle/>
          <a:p>
            <a:r>
              <a:rPr lang="en-US" dirty="0">
                <a:latin typeface="Lucida Sans Unicode" panose="020B0602030504020204" pitchFamily="34" charset="0"/>
                <a:cs typeface="Lucida Sans Unicode" panose="020B0602030504020204" pitchFamily="34" charset="0"/>
              </a:rPr>
              <a:t>Mite </a:t>
            </a:r>
            <a:r>
              <a:rPr lang="en-US" dirty="0">
                <a:latin typeface="Lucida Sans Unicode" panose="020B0602030504020204" pitchFamily="34" charset="0"/>
                <a:ea typeface="Sans Serif Collection" panose="020B0502040504020204" pitchFamily="34" charset="0"/>
                <a:cs typeface="Lucida Sans Unicode" panose="020B0602030504020204" pitchFamily="34" charset="0"/>
              </a:rPr>
              <a:t>information</a:t>
            </a:r>
            <a:r>
              <a:rPr lang="en-US" dirty="0">
                <a:latin typeface="Lucida Sans Unicode" panose="020B0602030504020204" pitchFamily="34" charset="0"/>
                <a:cs typeface="Lucida Sans Unicode" panose="020B0602030504020204" pitchFamily="34" charset="0"/>
              </a:rPr>
              <a:t> page</a:t>
            </a:r>
          </a:p>
        </p:txBody>
      </p:sp>
      <p:sp>
        <p:nvSpPr>
          <p:cNvPr id="7" name="TextBox 6">
            <a:extLst>
              <a:ext uri="{FF2B5EF4-FFF2-40B4-BE49-F238E27FC236}">
                <a16:creationId xmlns:a16="http://schemas.microsoft.com/office/drawing/2014/main" id="{C60F229A-600A-E01E-CA1A-B2524F142345}"/>
              </a:ext>
            </a:extLst>
          </p:cNvPr>
          <p:cNvSpPr txBox="1"/>
          <p:nvPr/>
        </p:nvSpPr>
        <p:spPr>
          <a:xfrm>
            <a:off x="914399" y="1470195"/>
            <a:ext cx="7677510" cy="3139321"/>
          </a:xfrm>
          <a:prstGeom prst="rect">
            <a:avLst/>
          </a:prstGeom>
          <a:noFill/>
        </p:spPr>
        <p:txBody>
          <a:bodyPr wrap="square" rtlCol="0">
            <a:spAutoFit/>
          </a:bodyPr>
          <a:lstStyle/>
          <a:p>
            <a:r>
              <a:rPr lang="en-US" b="1" dirty="0">
                <a:latin typeface="Lucida Sans Unicode" panose="020B0602030504020204" pitchFamily="34" charset="0"/>
                <a:ea typeface="Sans Serif Collection" panose="020B0502040504020204" pitchFamily="34" charset="0"/>
                <a:cs typeface="Lucida Sans Unicode" panose="020B0602030504020204" pitchFamily="34" charset="0"/>
              </a:rPr>
              <a:t>Off Ice Coordinators</a:t>
            </a:r>
            <a:r>
              <a:rPr lang="en-US" dirty="0">
                <a:latin typeface="Lucida Sans Unicode" panose="020B0602030504020204" pitchFamily="34" charset="0"/>
                <a:ea typeface="Sans Serif Collection" panose="020B0502040504020204" pitchFamily="34" charset="0"/>
                <a:cs typeface="Lucida Sans Unicode" panose="020B0602030504020204" pitchFamily="34" charset="0"/>
              </a:rPr>
              <a:t> (mite-coordinator@shakopeehockey.com)	</a:t>
            </a:r>
          </a:p>
          <a:p>
            <a:pPr marL="285750" indent="-285750">
              <a:buFont typeface="Arial" panose="020B0604020202020204" pitchFamily="34" charset="0"/>
              <a:buChar char="•"/>
            </a:pPr>
            <a:r>
              <a:rPr lang="en-US" dirty="0">
                <a:latin typeface="Lucida Sans Unicode" panose="020B0602030504020204" pitchFamily="34" charset="0"/>
                <a:ea typeface="Sans Serif Collection" panose="020B0502040504020204" pitchFamily="34" charset="0"/>
                <a:cs typeface="Lucida Sans Unicode" panose="020B0602030504020204" pitchFamily="34" charset="0"/>
              </a:rPr>
              <a:t>Cece Backman</a:t>
            </a:r>
          </a:p>
          <a:p>
            <a:pPr marL="285750" indent="-285750">
              <a:buFont typeface="Arial" panose="020B0604020202020204" pitchFamily="34" charset="0"/>
              <a:buChar char="•"/>
            </a:pPr>
            <a:r>
              <a:rPr lang="en-US" dirty="0">
                <a:latin typeface="Lucida Sans Unicode" panose="020B0602030504020204" pitchFamily="34" charset="0"/>
                <a:ea typeface="Sans Serif Collection" panose="020B0502040504020204" pitchFamily="34" charset="0"/>
                <a:cs typeface="Lucida Sans Unicode" panose="020B0602030504020204" pitchFamily="34" charset="0"/>
              </a:rPr>
              <a:t>Amanda Ungs</a:t>
            </a:r>
          </a:p>
          <a:p>
            <a:pPr marL="285750" indent="-285750">
              <a:buFont typeface="Arial" panose="020B0604020202020204" pitchFamily="34" charset="0"/>
              <a:buChar char="•"/>
            </a:pPr>
            <a:endParaRPr lang="en-US" dirty="0">
              <a:latin typeface="Lucida Sans Unicode" panose="020B0602030504020204" pitchFamily="34" charset="0"/>
              <a:ea typeface="Sans Serif Collection" panose="020B0502040504020204" pitchFamily="34" charset="0"/>
              <a:cs typeface="Lucida Sans Unicode" panose="020B0602030504020204" pitchFamily="34" charset="0"/>
            </a:endParaRPr>
          </a:p>
          <a:p>
            <a:r>
              <a:rPr lang="en-US" b="1" dirty="0">
                <a:latin typeface="Lucida Sans Unicode" panose="020B0602030504020204" pitchFamily="34" charset="0"/>
                <a:ea typeface="Sans Serif Collection" panose="020B0502040504020204" pitchFamily="34" charset="0"/>
                <a:cs typeface="Lucida Sans Unicode" panose="020B0602030504020204" pitchFamily="34" charset="0"/>
              </a:rPr>
              <a:t>On Ice Coordinator</a:t>
            </a:r>
          </a:p>
          <a:p>
            <a:pPr marL="285750" indent="-285750">
              <a:buFont typeface="Arial" panose="020B0604020202020204" pitchFamily="34" charset="0"/>
              <a:buChar char="•"/>
            </a:pPr>
            <a:r>
              <a:rPr lang="en-US" dirty="0">
                <a:latin typeface="Lucida Sans Unicode" panose="020B0602030504020204" pitchFamily="34" charset="0"/>
                <a:ea typeface="Sans Serif Collection" panose="020B0502040504020204" pitchFamily="34" charset="0"/>
                <a:cs typeface="Lucida Sans Unicode" panose="020B0602030504020204" pitchFamily="34" charset="0"/>
              </a:rPr>
              <a:t>Mitch Benson</a:t>
            </a:r>
          </a:p>
          <a:p>
            <a:pPr marL="285750" indent="-285750">
              <a:buFont typeface="Arial" panose="020B0604020202020204" pitchFamily="34" charset="0"/>
              <a:buChar char="•"/>
            </a:pPr>
            <a:endParaRPr lang="en-US" dirty="0">
              <a:latin typeface="Lucida Sans Unicode" panose="020B0602030504020204" pitchFamily="34" charset="0"/>
              <a:ea typeface="Sans Serif Collection" panose="020B0502040504020204" pitchFamily="34" charset="0"/>
              <a:cs typeface="Lucida Sans Unicode" panose="020B0602030504020204" pitchFamily="34" charset="0"/>
            </a:endParaRPr>
          </a:p>
          <a:p>
            <a:r>
              <a:rPr lang="en-US" b="1" dirty="0">
                <a:latin typeface="Lucida Sans Unicode" panose="020B0602030504020204" pitchFamily="34" charset="0"/>
                <a:ea typeface="Sans Serif Collection" panose="020B0502040504020204" pitchFamily="34" charset="0"/>
                <a:cs typeface="Lucida Sans Unicode" panose="020B0602030504020204" pitchFamily="34" charset="0"/>
              </a:rPr>
              <a:t>Board Liaisons</a:t>
            </a:r>
          </a:p>
          <a:p>
            <a:pPr marL="285750" indent="-285750">
              <a:buFont typeface="Arial" panose="020B0604020202020204" pitchFamily="34" charset="0"/>
              <a:buChar char="•"/>
            </a:pPr>
            <a:r>
              <a:rPr lang="en-US" dirty="0">
                <a:latin typeface="Lucida Sans Unicode" panose="020B0602030504020204" pitchFamily="34" charset="0"/>
                <a:ea typeface="Sans Serif Collection" panose="020B0502040504020204" pitchFamily="34" charset="0"/>
                <a:cs typeface="Lucida Sans Unicode" panose="020B0602030504020204" pitchFamily="34" charset="0"/>
              </a:rPr>
              <a:t>Vanessa </a:t>
            </a:r>
            <a:r>
              <a:rPr lang="en-US" dirty="0" err="1">
                <a:latin typeface="Lucida Sans Unicode" panose="020B0602030504020204" pitchFamily="34" charset="0"/>
                <a:ea typeface="Sans Serif Collection" panose="020B0502040504020204" pitchFamily="34" charset="0"/>
                <a:cs typeface="Lucida Sans Unicode" panose="020B0602030504020204" pitchFamily="34" charset="0"/>
              </a:rPr>
              <a:t>Breimhorst</a:t>
            </a:r>
            <a:endParaRPr lang="en-US" dirty="0">
              <a:latin typeface="Lucida Sans Unicode" panose="020B0602030504020204" pitchFamily="34" charset="0"/>
              <a:ea typeface="Sans Serif Collection" panose="020B0502040504020204" pitchFamily="34" charset="0"/>
              <a:cs typeface="Lucida Sans Unicode" panose="020B0602030504020204" pitchFamily="34" charset="0"/>
            </a:endParaRPr>
          </a:p>
          <a:p>
            <a:pPr marL="285750" indent="-285750">
              <a:buFont typeface="Arial" panose="020B0604020202020204" pitchFamily="34" charset="0"/>
              <a:buChar char="•"/>
            </a:pPr>
            <a:r>
              <a:rPr lang="en-US" dirty="0">
                <a:latin typeface="Lucida Sans Unicode" panose="020B0602030504020204" pitchFamily="34" charset="0"/>
                <a:ea typeface="Sans Serif Collection" panose="020B0502040504020204" pitchFamily="34" charset="0"/>
                <a:cs typeface="Lucida Sans Unicode" panose="020B0602030504020204" pitchFamily="34" charset="0"/>
              </a:rPr>
              <a:t>Alicia Waits </a:t>
            </a:r>
          </a:p>
          <a:p>
            <a:pPr marL="285750" indent="-285750">
              <a:buFont typeface="Arial" panose="020B0604020202020204" pitchFamily="34" charset="0"/>
              <a:buChar char="•"/>
            </a:pPr>
            <a:endParaRPr lang="en-US" dirty="0">
              <a:latin typeface="Lucida Sans Unicode" panose="020B0602030504020204" pitchFamily="34" charset="0"/>
              <a:ea typeface="Sans Serif Collection" panose="020B0502040504020204" pitchFamily="34" charset="0"/>
              <a:cs typeface="Lucida Sans Unicode" panose="020B0602030504020204" pitchFamily="34" charset="0"/>
            </a:endParaRPr>
          </a:p>
        </p:txBody>
      </p:sp>
      <p:pic>
        <p:nvPicPr>
          <p:cNvPr id="8" name="Picture 7" descr="A logo of a hockey team&#10;&#10;AI-generated content may be incorrect.">
            <a:extLst>
              <a:ext uri="{FF2B5EF4-FFF2-40B4-BE49-F238E27FC236}">
                <a16:creationId xmlns:a16="http://schemas.microsoft.com/office/drawing/2014/main" id="{62EF80D1-F411-E940-FD96-D40C833D3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0373" y="5417050"/>
            <a:ext cx="1151965" cy="1151965"/>
          </a:xfrm>
          <a:prstGeom prst="rect">
            <a:avLst/>
          </a:prstGeom>
        </p:spPr>
      </p:pic>
    </p:spTree>
    <p:extLst>
      <p:ext uri="{BB962C8B-B14F-4D97-AF65-F5344CB8AC3E}">
        <p14:creationId xmlns:p14="http://schemas.microsoft.com/office/powerpoint/2010/main" val="1195134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3FF0E-4D3E-4A66-C98C-E050C94463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E48647-E985-E107-660F-E54D72008D82}"/>
              </a:ext>
            </a:extLst>
          </p:cNvPr>
          <p:cNvSpPr>
            <a:spLocks noGrp="1"/>
          </p:cNvSpPr>
          <p:nvPr>
            <p:ph type="title"/>
          </p:nvPr>
        </p:nvSpPr>
        <p:spPr>
          <a:xfrm>
            <a:off x="323491" y="288985"/>
            <a:ext cx="10396882" cy="1151965"/>
          </a:xfrm>
        </p:spPr>
        <p:txBody>
          <a:bodyPr/>
          <a:lstStyle/>
          <a:p>
            <a:r>
              <a:rPr lang="en-US"/>
              <a:t>2025 – 26 board Members</a:t>
            </a:r>
            <a:endParaRPr lang="en-US" dirty="0"/>
          </a:p>
        </p:txBody>
      </p:sp>
      <p:pic>
        <p:nvPicPr>
          <p:cNvPr id="3" name="Picture 2" descr="A logo of a hockey team&#10;&#10;AI-generated content may be incorrect.">
            <a:extLst>
              <a:ext uri="{FF2B5EF4-FFF2-40B4-BE49-F238E27FC236}">
                <a16:creationId xmlns:a16="http://schemas.microsoft.com/office/drawing/2014/main" id="{B4094C01-A39D-D9A9-5D34-5098541905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373" y="5417050"/>
            <a:ext cx="1151965" cy="1151965"/>
          </a:xfrm>
          <a:prstGeom prst="rect">
            <a:avLst/>
          </a:prstGeom>
        </p:spPr>
      </p:pic>
      <p:sp>
        <p:nvSpPr>
          <p:cNvPr id="5" name="TextBox 4">
            <a:extLst>
              <a:ext uri="{FF2B5EF4-FFF2-40B4-BE49-F238E27FC236}">
                <a16:creationId xmlns:a16="http://schemas.microsoft.com/office/drawing/2014/main" id="{E40AA16A-3A2B-64D0-8189-540EB3B1ADB7}"/>
              </a:ext>
            </a:extLst>
          </p:cNvPr>
          <p:cNvSpPr txBox="1"/>
          <p:nvPr/>
        </p:nvSpPr>
        <p:spPr>
          <a:xfrm>
            <a:off x="791715" y="1320976"/>
            <a:ext cx="2427317" cy="830997"/>
          </a:xfrm>
          <a:prstGeom prst="rect">
            <a:avLst/>
          </a:prstGeom>
          <a:noFill/>
        </p:spPr>
        <p:txBody>
          <a:bodyPr wrap="square" rtlCol="0">
            <a:spAutoFit/>
          </a:bodyPr>
          <a:lstStyle/>
          <a:p>
            <a:pPr algn="ctr"/>
            <a:r>
              <a:rPr lang="en-US" sz="2400" u="sng" dirty="0"/>
              <a:t>President</a:t>
            </a:r>
          </a:p>
          <a:p>
            <a:pPr algn="ctr"/>
            <a:r>
              <a:rPr lang="en-US" sz="2400" b="1" dirty="0">
                <a:latin typeface="Lucida Sans Unicode" panose="020B0602030504020204" pitchFamily="34" charset="0"/>
                <a:cs typeface="Lucida Sans Unicode" panose="020B0602030504020204" pitchFamily="34" charset="0"/>
              </a:rPr>
              <a:t>Chris Johnson</a:t>
            </a:r>
          </a:p>
        </p:txBody>
      </p:sp>
      <p:sp>
        <p:nvSpPr>
          <p:cNvPr id="6" name="TextBox 5">
            <a:extLst>
              <a:ext uri="{FF2B5EF4-FFF2-40B4-BE49-F238E27FC236}">
                <a16:creationId xmlns:a16="http://schemas.microsoft.com/office/drawing/2014/main" id="{5677DF33-C143-8746-7C57-CE9001090D55}"/>
              </a:ext>
            </a:extLst>
          </p:cNvPr>
          <p:cNvSpPr txBox="1"/>
          <p:nvPr/>
        </p:nvSpPr>
        <p:spPr>
          <a:xfrm>
            <a:off x="3292162" y="1320976"/>
            <a:ext cx="2427317" cy="830997"/>
          </a:xfrm>
          <a:prstGeom prst="rect">
            <a:avLst/>
          </a:prstGeom>
          <a:noFill/>
        </p:spPr>
        <p:txBody>
          <a:bodyPr wrap="square" rtlCol="0">
            <a:spAutoFit/>
          </a:bodyPr>
          <a:lstStyle/>
          <a:p>
            <a:pPr algn="ctr"/>
            <a:r>
              <a:rPr lang="en-US" sz="2400" u="sng" dirty="0"/>
              <a:t>Vice President</a:t>
            </a:r>
          </a:p>
          <a:p>
            <a:pPr algn="ctr"/>
            <a:r>
              <a:rPr lang="en-US" sz="2400" b="1" dirty="0">
                <a:latin typeface="Lucida Sans Unicode" panose="020B0602030504020204" pitchFamily="34" charset="0"/>
                <a:cs typeface="Lucida Sans Unicode" panose="020B0602030504020204" pitchFamily="34" charset="0"/>
              </a:rPr>
              <a:t>Jon</a:t>
            </a:r>
            <a:r>
              <a:rPr lang="en-US" sz="2400" dirty="0">
                <a:latin typeface="Lucida Sans Unicode" panose="020B0602030504020204" pitchFamily="34" charset="0"/>
                <a:cs typeface="Lucida Sans Unicode" panose="020B0602030504020204" pitchFamily="34" charset="0"/>
              </a:rPr>
              <a:t> </a:t>
            </a:r>
            <a:r>
              <a:rPr lang="en-US" sz="2400" b="1" dirty="0">
                <a:latin typeface="Lucida Sans Unicode" panose="020B0602030504020204" pitchFamily="34" charset="0"/>
                <a:cs typeface="Lucida Sans Unicode" panose="020B0602030504020204" pitchFamily="34" charset="0"/>
              </a:rPr>
              <a:t>Radmacher</a:t>
            </a:r>
          </a:p>
        </p:txBody>
      </p:sp>
      <p:sp>
        <p:nvSpPr>
          <p:cNvPr id="7" name="TextBox 6">
            <a:extLst>
              <a:ext uri="{FF2B5EF4-FFF2-40B4-BE49-F238E27FC236}">
                <a16:creationId xmlns:a16="http://schemas.microsoft.com/office/drawing/2014/main" id="{35A58D00-7651-114F-730E-1BC83F51B56E}"/>
              </a:ext>
            </a:extLst>
          </p:cNvPr>
          <p:cNvSpPr txBox="1"/>
          <p:nvPr/>
        </p:nvSpPr>
        <p:spPr>
          <a:xfrm>
            <a:off x="5792609" y="1320976"/>
            <a:ext cx="2427317" cy="830997"/>
          </a:xfrm>
          <a:prstGeom prst="rect">
            <a:avLst/>
          </a:prstGeom>
          <a:noFill/>
        </p:spPr>
        <p:txBody>
          <a:bodyPr wrap="square" rtlCol="0">
            <a:spAutoFit/>
          </a:bodyPr>
          <a:lstStyle/>
          <a:p>
            <a:pPr algn="ctr"/>
            <a:r>
              <a:rPr lang="en-US" sz="2400" u="sng" dirty="0"/>
              <a:t>Treasurer</a:t>
            </a:r>
          </a:p>
          <a:p>
            <a:pPr algn="ctr"/>
            <a:r>
              <a:rPr lang="en-US" sz="2400" b="1" dirty="0">
                <a:latin typeface="Lucida Sans Unicode" panose="020B0602030504020204" pitchFamily="34" charset="0"/>
                <a:cs typeface="Lucida Sans Unicode" panose="020B0602030504020204" pitchFamily="34" charset="0"/>
              </a:rPr>
              <a:t>Jenn Holzer</a:t>
            </a:r>
          </a:p>
        </p:txBody>
      </p:sp>
      <p:sp>
        <p:nvSpPr>
          <p:cNvPr id="8" name="TextBox 7">
            <a:extLst>
              <a:ext uri="{FF2B5EF4-FFF2-40B4-BE49-F238E27FC236}">
                <a16:creationId xmlns:a16="http://schemas.microsoft.com/office/drawing/2014/main" id="{1331B5CA-54CA-2528-77DA-713F8D9D0158}"/>
              </a:ext>
            </a:extLst>
          </p:cNvPr>
          <p:cNvSpPr txBox="1"/>
          <p:nvPr/>
        </p:nvSpPr>
        <p:spPr>
          <a:xfrm>
            <a:off x="8293056" y="1320976"/>
            <a:ext cx="2427317" cy="830997"/>
          </a:xfrm>
          <a:prstGeom prst="rect">
            <a:avLst/>
          </a:prstGeom>
          <a:noFill/>
        </p:spPr>
        <p:txBody>
          <a:bodyPr wrap="square" rtlCol="0">
            <a:spAutoFit/>
          </a:bodyPr>
          <a:lstStyle/>
          <a:p>
            <a:pPr algn="ctr"/>
            <a:r>
              <a:rPr lang="en-US" sz="2400" u="sng" dirty="0"/>
              <a:t>Secretary</a:t>
            </a:r>
          </a:p>
          <a:p>
            <a:pPr algn="ctr"/>
            <a:r>
              <a:rPr lang="en-US" sz="2400" b="1" dirty="0">
                <a:latin typeface="Lucida Sans Unicode" panose="020B0602030504020204" pitchFamily="34" charset="0"/>
                <a:cs typeface="Lucida Sans Unicode" panose="020B0602030504020204" pitchFamily="34" charset="0"/>
              </a:rPr>
              <a:t>Erik Peterson</a:t>
            </a:r>
          </a:p>
        </p:txBody>
      </p:sp>
      <p:sp>
        <p:nvSpPr>
          <p:cNvPr id="9" name="TextBox 8">
            <a:extLst>
              <a:ext uri="{FF2B5EF4-FFF2-40B4-BE49-F238E27FC236}">
                <a16:creationId xmlns:a16="http://schemas.microsoft.com/office/drawing/2014/main" id="{C5FC9695-1F2B-697F-40B5-F982DCE4F116}"/>
              </a:ext>
            </a:extLst>
          </p:cNvPr>
          <p:cNvSpPr txBox="1"/>
          <p:nvPr/>
        </p:nvSpPr>
        <p:spPr>
          <a:xfrm>
            <a:off x="1562953" y="2336703"/>
            <a:ext cx="8459311" cy="3323987"/>
          </a:xfrm>
          <a:prstGeom prst="rect">
            <a:avLst/>
          </a:prstGeom>
          <a:noFill/>
        </p:spPr>
        <p:txBody>
          <a:bodyPr wrap="square" rtlCol="0">
            <a:spAutoFit/>
          </a:bodyPr>
          <a:lstStyle/>
          <a:p>
            <a:pPr algn="ctr"/>
            <a:r>
              <a:rPr lang="en-US" b="1" dirty="0">
                <a:latin typeface="Lucida Sans Unicode" panose="020B0602030504020204" pitchFamily="34" charset="0"/>
                <a:cs typeface="Lucida Sans Unicode" panose="020B0602030504020204" pitchFamily="34" charset="0"/>
              </a:rPr>
              <a:t>Erik Peterson</a:t>
            </a:r>
          </a:p>
          <a:p>
            <a:pPr algn="ctr"/>
            <a:r>
              <a:rPr lang="en-US" sz="1600" dirty="0">
                <a:latin typeface="Lucida Sans Unicode" panose="020B0602030504020204" pitchFamily="34" charset="0"/>
                <a:cs typeface="Lucida Sans Unicode" panose="020B0602030504020204" pitchFamily="34" charset="0"/>
              </a:rPr>
              <a:t>Try Hockey For Free</a:t>
            </a:r>
          </a:p>
          <a:p>
            <a:pPr algn="ctr"/>
            <a:r>
              <a:rPr lang="en-US" b="1" dirty="0">
                <a:latin typeface="Lucida Sans Unicode" panose="020B0602030504020204" pitchFamily="34" charset="0"/>
                <a:cs typeface="Lucida Sans Unicode" panose="020B0602030504020204" pitchFamily="34" charset="0"/>
              </a:rPr>
              <a:t>Vanessa </a:t>
            </a:r>
            <a:r>
              <a:rPr lang="en-US" b="1" dirty="0" err="1">
                <a:latin typeface="Lucida Sans Unicode" panose="020B0602030504020204" pitchFamily="34" charset="0"/>
                <a:cs typeface="Lucida Sans Unicode" panose="020B0602030504020204" pitchFamily="34" charset="0"/>
              </a:rPr>
              <a:t>Breimhorst</a:t>
            </a:r>
            <a:endParaRPr lang="en-US" b="1" dirty="0">
              <a:latin typeface="Lucida Sans Unicode" panose="020B0602030504020204" pitchFamily="34" charset="0"/>
              <a:cs typeface="Lucida Sans Unicode" panose="020B0602030504020204" pitchFamily="34" charset="0"/>
            </a:endParaRPr>
          </a:p>
          <a:p>
            <a:pPr algn="ctr"/>
            <a:r>
              <a:rPr lang="en-US" sz="1600" dirty="0">
                <a:latin typeface="Lucida Sans Unicode" panose="020B0602030504020204" pitchFamily="34" charset="0"/>
                <a:cs typeface="Lucida Sans Unicode" panose="020B0602030504020204" pitchFamily="34" charset="0"/>
              </a:rPr>
              <a:t>Mite Liaison, Try Hockey For Free, Scott County Fair</a:t>
            </a:r>
          </a:p>
          <a:p>
            <a:pPr algn="ctr"/>
            <a:r>
              <a:rPr lang="en-US" b="1" dirty="0">
                <a:latin typeface="Lucida Sans Unicode" panose="020B0602030504020204" pitchFamily="34" charset="0"/>
                <a:cs typeface="Lucida Sans Unicode" panose="020B0602030504020204" pitchFamily="34" charset="0"/>
              </a:rPr>
              <a:t>Alicia Waits</a:t>
            </a:r>
          </a:p>
          <a:p>
            <a:pPr algn="ctr"/>
            <a:r>
              <a:rPr lang="en-US" sz="1600" dirty="0">
                <a:latin typeface="Lucida Sans Unicode" panose="020B0602030504020204" pitchFamily="34" charset="0"/>
                <a:cs typeface="Lucida Sans Unicode" panose="020B0602030504020204" pitchFamily="34" charset="0"/>
              </a:rPr>
              <a:t>Mite Liaison, Saber Sniper Club</a:t>
            </a:r>
          </a:p>
          <a:p>
            <a:pPr algn="ctr"/>
            <a:r>
              <a:rPr lang="en-US" b="1" dirty="0">
                <a:latin typeface="Lucida Sans Unicode" panose="020B0602030504020204" pitchFamily="34" charset="0"/>
                <a:cs typeface="Lucida Sans Unicode" panose="020B0602030504020204" pitchFamily="34" charset="0"/>
              </a:rPr>
              <a:t>Dan Woodall</a:t>
            </a:r>
          </a:p>
          <a:p>
            <a:pPr algn="ctr"/>
            <a:r>
              <a:rPr lang="en-US" sz="1600" dirty="0">
                <a:latin typeface="Lucida Sans Unicode" panose="020B0602030504020204" pitchFamily="34" charset="0"/>
                <a:cs typeface="Lucida Sans Unicode" panose="020B0602030504020204" pitchFamily="34" charset="0"/>
              </a:rPr>
              <a:t>Travel Tournament Director</a:t>
            </a:r>
          </a:p>
          <a:p>
            <a:pPr algn="ctr"/>
            <a:r>
              <a:rPr lang="en-US" b="1" dirty="0">
                <a:latin typeface="Lucida Sans Unicode" panose="020B0602030504020204" pitchFamily="34" charset="0"/>
                <a:cs typeface="Lucida Sans Unicode" panose="020B0602030504020204" pitchFamily="34" charset="0"/>
              </a:rPr>
              <a:t>Becky Benson</a:t>
            </a:r>
          </a:p>
          <a:p>
            <a:pPr algn="ctr"/>
            <a:r>
              <a:rPr lang="en-US" sz="1600" dirty="0">
                <a:latin typeface="Lucida Sans Unicode" panose="020B0602030504020204" pitchFamily="34" charset="0"/>
                <a:cs typeface="Lucida Sans Unicode" panose="020B0602030504020204" pitchFamily="34" charset="0"/>
              </a:rPr>
              <a:t>In House Tournament Director, Scott County Fair, Little Wild</a:t>
            </a:r>
            <a:endParaRPr lang="en-US" dirty="0">
              <a:latin typeface="Lucida Sans Unicode" panose="020B0602030504020204" pitchFamily="34" charset="0"/>
              <a:cs typeface="Lucida Sans Unicode" panose="020B0602030504020204" pitchFamily="34" charset="0"/>
            </a:endParaRPr>
          </a:p>
          <a:p>
            <a:pPr algn="ctr"/>
            <a:r>
              <a:rPr lang="en-US" b="1" dirty="0">
                <a:latin typeface="Lucida Sans Unicode" panose="020B0602030504020204" pitchFamily="34" charset="0"/>
                <a:cs typeface="Lucida Sans Unicode" panose="020B0602030504020204" pitchFamily="34" charset="0"/>
              </a:rPr>
              <a:t>Curt Zins</a:t>
            </a:r>
          </a:p>
          <a:p>
            <a:pPr algn="ctr"/>
            <a:r>
              <a:rPr lang="en-US" sz="1600" dirty="0">
                <a:latin typeface="Lucida Sans Unicode" panose="020B0602030504020204" pitchFamily="34" charset="0"/>
                <a:cs typeface="Lucida Sans Unicode" panose="020B0602030504020204" pitchFamily="34" charset="0"/>
              </a:rPr>
              <a:t>Coaching &amp; Safe Sport Coordinator</a:t>
            </a:r>
          </a:p>
        </p:txBody>
      </p:sp>
    </p:spTree>
    <p:extLst>
      <p:ext uri="{BB962C8B-B14F-4D97-AF65-F5344CB8AC3E}">
        <p14:creationId xmlns:p14="http://schemas.microsoft.com/office/powerpoint/2010/main" val="4205015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47402-FC04-635D-9618-E59D85D123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EBA935-7D2E-1B17-ADED-C6ED461089CB}"/>
              </a:ext>
            </a:extLst>
          </p:cNvPr>
          <p:cNvSpPr>
            <a:spLocks noGrp="1"/>
          </p:cNvSpPr>
          <p:nvPr>
            <p:ph type="title"/>
          </p:nvPr>
        </p:nvSpPr>
        <p:spPr>
          <a:xfrm>
            <a:off x="323491" y="288985"/>
            <a:ext cx="10396882" cy="1151965"/>
          </a:xfrm>
        </p:spPr>
        <p:txBody>
          <a:bodyPr/>
          <a:lstStyle/>
          <a:p>
            <a:r>
              <a:rPr lang="en-US" dirty="0"/>
              <a:t>Role of the board</a:t>
            </a:r>
          </a:p>
        </p:txBody>
      </p:sp>
      <p:sp>
        <p:nvSpPr>
          <p:cNvPr id="6" name="TextBox 5">
            <a:extLst>
              <a:ext uri="{FF2B5EF4-FFF2-40B4-BE49-F238E27FC236}">
                <a16:creationId xmlns:a16="http://schemas.microsoft.com/office/drawing/2014/main" id="{8213517E-1EE7-37E1-E238-A7396DE6B7FF}"/>
              </a:ext>
            </a:extLst>
          </p:cNvPr>
          <p:cNvSpPr txBox="1"/>
          <p:nvPr/>
        </p:nvSpPr>
        <p:spPr>
          <a:xfrm>
            <a:off x="598817" y="1373385"/>
            <a:ext cx="10994366" cy="4121641"/>
          </a:xfrm>
          <a:prstGeom prst="rect">
            <a:avLst/>
          </a:prstGeom>
          <a:noFill/>
        </p:spPr>
        <p:txBody>
          <a:bodyPr wrap="square">
            <a:spAutoFit/>
          </a:bodyPr>
          <a:lstStyle/>
          <a:p>
            <a:pPr rtl="0" fontAlgn="base">
              <a:spcBef>
                <a:spcPts val="1000"/>
              </a:spcBef>
              <a:buFont typeface="Arial" panose="020B0604020202020204" pitchFamily="34" charset="0"/>
              <a:buChar char="•"/>
            </a:pPr>
            <a:r>
              <a:rPr lang="en-US" dirty="0">
                <a:solidFill>
                  <a:srgbClr val="000000"/>
                </a:solidFill>
                <a:latin typeface="Lucida Sans Unicode" panose="020B0602030504020204" pitchFamily="34" charset="0"/>
                <a:cs typeface="Lucida Sans Unicode" panose="020B0602030504020204" pitchFamily="34" charset="0"/>
              </a:rPr>
              <a:t> C</a:t>
            </a:r>
            <a:r>
              <a:rPr lang="en-US" b="0" i="0" u="none" strike="noStrike" dirty="0">
                <a:solidFill>
                  <a:srgbClr val="000000"/>
                </a:solidFill>
                <a:effectLst/>
                <a:latin typeface="Lucida Sans Unicode" panose="020B0602030504020204" pitchFamily="34" charset="0"/>
                <a:cs typeface="Lucida Sans Unicode" panose="020B0602030504020204" pitchFamily="34" charset="0"/>
              </a:rPr>
              <a:t>omprised of Association-elected members elected for a 3-year term</a:t>
            </a:r>
          </a:p>
          <a:p>
            <a:pPr fontAlgn="base">
              <a:spcBef>
                <a:spcPts val="1000"/>
              </a:spcBef>
              <a:buFont typeface="Arial" panose="020B0604020202020204" pitchFamily="34" charset="0"/>
              <a:buChar char="•"/>
            </a:pPr>
            <a:r>
              <a:rPr lang="en-US" b="0" i="0" u="none" strike="noStrike" dirty="0">
                <a:solidFill>
                  <a:srgbClr val="000000"/>
                </a:solidFill>
                <a:effectLst/>
                <a:latin typeface="Lucida Sans Unicode" panose="020B0602030504020204" pitchFamily="34" charset="0"/>
                <a:cs typeface="Lucida Sans Unicode" panose="020B0602030504020204" pitchFamily="34" charset="0"/>
              </a:rPr>
              <a:t> </a:t>
            </a:r>
            <a:r>
              <a:rPr lang="en-US" dirty="0">
                <a:solidFill>
                  <a:srgbClr val="000000"/>
                </a:solidFill>
                <a:latin typeface="Lucida Sans Unicode" panose="020B0602030504020204" pitchFamily="34" charset="0"/>
                <a:cs typeface="Lucida Sans Unicode" panose="020B0602030504020204" pitchFamily="34" charset="0"/>
              </a:rPr>
              <a:t>Responsible for </a:t>
            </a:r>
            <a:r>
              <a:rPr lang="en-US" b="1" dirty="0">
                <a:solidFill>
                  <a:srgbClr val="000000"/>
                </a:solidFill>
                <a:latin typeface="Lucida Sans Unicode" panose="020B0602030504020204" pitchFamily="34" charset="0"/>
                <a:cs typeface="Lucida Sans Unicode" panose="020B0602030504020204" pitchFamily="34" charset="0"/>
              </a:rPr>
              <a:t>Business Operations </a:t>
            </a:r>
            <a:r>
              <a:rPr lang="en-US" dirty="0">
                <a:solidFill>
                  <a:srgbClr val="000000"/>
                </a:solidFill>
                <a:latin typeface="Lucida Sans Unicode" panose="020B0602030504020204" pitchFamily="34" charset="0"/>
                <a:cs typeface="Lucida Sans Unicode" panose="020B0602030504020204" pitchFamily="34" charset="0"/>
              </a:rPr>
              <a:t>for the Association </a:t>
            </a:r>
            <a:endParaRPr lang="en-US" b="0" i="0" u="none" strike="noStrike" dirty="0">
              <a:solidFill>
                <a:srgbClr val="000000"/>
              </a:solidFill>
              <a:effectLst/>
              <a:latin typeface="Lucida Sans Unicode" panose="020B0602030504020204" pitchFamily="34" charset="0"/>
              <a:cs typeface="Lucida Sans Unicode" panose="020B0602030504020204" pitchFamily="34" charset="0"/>
            </a:endParaRPr>
          </a:p>
          <a:p>
            <a:pPr marL="742950" lvl="1" indent="-285750" rtl="0" fontAlgn="base">
              <a:spcBef>
                <a:spcPts val="500"/>
              </a:spcBef>
              <a:buFont typeface="Arial" panose="020B0604020202020204" pitchFamily="34" charset="0"/>
              <a:buChar char="•"/>
            </a:pPr>
            <a:r>
              <a:rPr lang="en-US" b="0" i="0" u="none" strike="noStrike" dirty="0">
                <a:solidFill>
                  <a:srgbClr val="000000"/>
                </a:solidFill>
                <a:effectLst/>
                <a:latin typeface="Lucida Sans Unicode" panose="020B0602030504020204" pitchFamily="34" charset="0"/>
                <a:cs typeface="Lucida Sans Unicode" panose="020B0602030504020204" pitchFamily="34" charset="0"/>
              </a:rPr>
              <a:t>Preparation of budgets, reconciliation of budgets to ice bills at end of season and monthly financials</a:t>
            </a:r>
          </a:p>
          <a:p>
            <a:pPr marL="742950" lvl="1" indent="-285750" rtl="0" fontAlgn="base">
              <a:spcBef>
                <a:spcPts val="500"/>
              </a:spcBef>
              <a:buFont typeface="Arial" panose="020B0604020202020204" pitchFamily="34" charset="0"/>
              <a:buChar char="•"/>
            </a:pPr>
            <a:r>
              <a:rPr lang="en-US" b="0" i="0" u="none" strike="noStrike" dirty="0">
                <a:solidFill>
                  <a:srgbClr val="000000"/>
                </a:solidFill>
                <a:effectLst/>
                <a:latin typeface="Lucida Sans Unicode" panose="020B0602030504020204" pitchFamily="34" charset="0"/>
                <a:cs typeface="Lucida Sans Unicode" panose="020B0602030504020204" pitchFamily="34" charset="0"/>
              </a:rPr>
              <a:t>Discipline or member grievances</a:t>
            </a:r>
          </a:p>
          <a:p>
            <a:pPr marL="742950" lvl="1" indent="-285750" rtl="0" fontAlgn="base">
              <a:spcBef>
                <a:spcPts val="500"/>
              </a:spcBef>
              <a:buFont typeface="Arial" panose="020B0604020202020204" pitchFamily="34" charset="0"/>
              <a:buChar char="•"/>
            </a:pPr>
            <a:r>
              <a:rPr lang="en-US" b="0" i="0" u="none" strike="noStrike" dirty="0">
                <a:solidFill>
                  <a:srgbClr val="000000"/>
                </a:solidFill>
                <a:effectLst/>
                <a:latin typeface="Lucida Sans Unicode" panose="020B0602030504020204" pitchFamily="34" charset="0"/>
                <a:cs typeface="Lucida Sans Unicode" panose="020B0602030504020204" pitchFamily="34" charset="0"/>
              </a:rPr>
              <a:t>Gambling efforts and funding</a:t>
            </a:r>
          </a:p>
          <a:p>
            <a:pPr marL="742950" lvl="1" indent="-285750" rtl="0" fontAlgn="base">
              <a:spcBef>
                <a:spcPts val="500"/>
              </a:spcBef>
              <a:buFont typeface="Arial" panose="020B0604020202020204" pitchFamily="34" charset="0"/>
              <a:buChar char="•"/>
            </a:pPr>
            <a:r>
              <a:rPr lang="en-US" b="0" i="0" u="none" strike="noStrike" dirty="0">
                <a:solidFill>
                  <a:srgbClr val="000000"/>
                </a:solidFill>
                <a:effectLst/>
                <a:latin typeface="Lucida Sans Unicode" panose="020B0602030504020204" pitchFamily="34" charset="0"/>
                <a:cs typeface="Lucida Sans Unicode" panose="020B0602030504020204" pitchFamily="34" charset="0"/>
              </a:rPr>
              <a:t>Public relations with the Association, rink personnel and community</a:t>
            </a:r>
          </a:p>
          <a:p>
            <a:pPr marL="742950" lvl="1" indent="-285750" rtl="0" fontAlgn="base">
              <a:spcBef>
                <a:spcPts val="500"/>
              </a:spcBef>
              <a:buFont typeface="Arial" panose="020B0604020202020204" pitchFamily="34" charset="0"/>
              <a:buChar char="•"/>
            </a:pPr>
            <a:r>
              <a:rPr lang="en-US" b="0" i="0" u="none" strike="noStrike" dirty="0">
                <a:solidFill>
                  <a:srgbClr val="000000"/>
                </a:solidFill>
                <a:effectLst/>
                <a:latin typeface="Lucida Sans Unicode" panose="020B0602030504020204" pitchFamily="34" charset="0"/>
                <a:cs typeface="Lucida Sans Unicode" panose="020B0602030504020204" pitchFamily="34" charset="0"/>
              </a:rPr>
              <a:t>Recruitment, retention</a:t>
            </a:r>
          </a:p>
          <a:p>
            <a:pPr marL="742950" lvl="1" indent="-285750" rtl="0" fontAlgn="base">
              <a:spcBef>
                <a:spcPts val="500"/>
              </a:spcBef>
              <a:buFont typeface="Arial" panose="020B0604020202020204" pitchFamily="34" charset="0"/>
              <a:buChar char="•"/>
            </a:pPr>
            <a:r>
              <a:rPr lang="en-US" b="0" i="0" u="none" strike="noStrike" dirty="0">
                <a:solidFill>
                  <a:srgbClr val="000000"/>
                </a:solidFill>
                <a:effectLst/>
                <a:latin typeface="Lucida Sans Unicode" panose="020B0602030504020204" pitchFamily="34" charset="0"/>
                <a:cs typeface="Lucida Sans Unicode" panose="020B0602030504020204" pitchFamily="34" charset="0"/>
              </a:rPr>
              <a:t>Fundraising</a:t>
            </a:r>
          </a:p>
          <a:p>
            <a:pPr marL="742950" lvl="1" indent="-285750" rtl="0" fontAlgn="base">
              <a:spcBef>
                <a:spcPts val="500"/>
              </a:spcBef>
              <a:buFont typeface="Arial" panose="020B0604020202020204" pitchFamily="34" charset="0"/>
              <a:buChar char="•"/>
            </a:pPr>
            <a:r>
              <a:rPr lang="en-US" b="0" i="0" u="none" strike="noStrike" dirty="0">
                <a:solidFill>
                  <a:srgbClr val="000000"/>
                </a:solidFill>
                <a:effectLst/>
                <a:latin typeface="Lucida Sans Unicode" panose="020B0602030504020204" pitchFamily="34" charset="0"/>
                <a:cs typeface="Lucida Sans Unicode" panose="020B0602030504020204" pitchFamily="34" charset="0"/>
              </a:rPr>
              <a:t>SafeSport compliance</a:t>
            </a:r>
          </a:p>
          <a:p>
            <a:pPr marL="742950" lvl="1" indent="-285750" rtl="0" fontAlgn="base">
              <a:spcBef>
                <a:spcPts val="500"/>
              </a:spcBef>
              <a:buFont typeface="Arial" panose="020B0604020202020204" pitchFamily="34" charset="0"/>
              <a:buChar char="•"/>
            </a:pPr>
            <a:r>
              <a:rPr lang="en-US" b="0" i="0" u="none" strike="noStrike" dirty="0">
                <a:solidFill>
                  <a:srgbClr val="000000"/>
                </a:solidFill>
                <a:effectLst/>
                <a:latin typeface="Lucida Sans Unicode" panose="020B0602030504020204" pitchFamily="34" charset="0"/>
                <a:cs typeface="Lucida Sans Unicode" panose="020B0602030504020204" pitchFamily="34" charset="0"/>
              </a:rPr>
              <a:t>Sponsorships</a:t>
            </a:r>
          </a:p>
          <a:p>
            <a:pPr marL="742950" lvl="1" indent="-285750" rtl="0" fontAlgn="base">
              <a:spcBef>
                <a:spcPts val="500"/>
              </a:spcBef>
              <a:buFont typeface="Arial" panose="020B0604020202020204" pitchFamily="34" charset="0"/>
              <a:buChar char="•"/>
            </a:pPr>
            <a:r>
              <a:rPr lang="en-US" b="0" i="0" u="none" strike="noStrike" dirty="0">
                <a:solidFill>
                  <a:srgbClr val="000000"/>
                </a:solidFill>
                <a:effectLst/>
                <a:latin typeface="Lucida Sans Unicode" panose="020B0602030504020204" pitchFamily="34" charset="0"/>
                <a:cs typeface="Lucida Sans Unicode" panose="020B0602030504020204" pitchFamily="34" charset="0"/>
              </a:rPr>
              <a:t>Leadership of Volunteers, key committees, </a:t>
            </a:r>
            <a:r>
              <a:rPr lang="en-US" b="0" i="0" u="none" strike="noStrike" dirty="0" err="1">
                <a:solidFill>
                  <a:srgbClr val="000000"/>
                </a:solidFill>
                <a:effectLst/>
                <a:latin typeface="Lucida Sans Unicode" panose="020B0602030504020204" pitchFamily="34" charset="0"/>
                <a:cs typeface="Lucida Sans Unicode" panose="020B0602030504020204" pitchFamily="34" charset="0"/>
              </a:rPr>
              <a:t>etc</a:t>
            </a:r>
            <a:endParaRPr lang="en-US" b="0" i="0" u="none" strike="noStrike" dirty="0">
              <a:solidFill>
                <a:srgbClr val="000000"/>
              </a:solidFill>
              <a:effectLst/>
              <a:latin typeface="Lucida Sans Unicode" panose="020B0602030504020204" pitchFamily="34" charset="0"/>
              <a:cs typeface="Lucida Sans Unicode" panose="020B0602030504020204" pitchFamily="34" charset="0"/>
            </a:endParaRPr>
          </a:p>
        </p:txBody>
      </p:sp>
      <p:pic>
        <p:nvPicPr>
          <p:cNvPr id="7" name="Picture 6" descr="A logo of a hockey team&#10;&#10;AI-generated content may be incorrect.">
            <a:extLst>
              <a:ext uri="{FF2B5EF4-FFF2-40B4-BE49-F238E27FC236}">
                <a16:creationId xmlns:a16="http://schemas.microsoft.com/office/drawing/2014/main" id="{87688D36-5799-E9B5-84E0-980F44857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373" y="5417050"/>
            <a:ext cx="1151965" cy="1151965"/>
          </a:xfrm>
          <a:prstGeom prst="rect">
            <a:avLst/>
          </a:prstGeom>
        </p:spPr>
      </p:pic>
    </p:spTree>
    <p:extLst>
      <p:ext uri="{BB962C8B-B14F-4D97-AF65-F5344CB8AC3E}">
        <p14:creationId xmlns:p14="http://schemas.microsoft.com/office/powerpoint/2010/main" val="33908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D3EB8-A93F-F299-E3DA-33B1E74030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FC7D0B-12D1-4786-FA8E-E186BE0D4B2D}"/>
              </a:ext>
            </a:extLst>
          </p:cNvPr>
          <p:cNvSpPr>
            <a:spLocks noGrp="1"/>
          </p:cNvSpPr>
          <p:nvPr>
            <p:ph type="title"/>
          </p:nvPr>
        </p:nvSpPr>
        <p:spPr>
          <a:xfrm>
            <a:off x="323491" y="288985"/>
            <a:ext cx="10396882" cy="1151965"/>
          </a:xfrm>
        </p:spPr>
        <p:txBody>
          <a:bodyPr>
            <a:normAutofit fontScale="90000"/>
          </a:bodyPr>
          <a:lstStyle/>
          <a:p>
            <a:r>
              <a:rPr lang="en-US" dirty="0"/>
              <a:t>Hockey development committee (HDC)</a:t>
            </a:r>
          </a:p>
        </p:txBody>
      </p:sp>
      <p:sp>
        <p:nvSpPr>
          <p:cNvPr id="4" name="TextBox 3">
            <a:extLst>
              <a:ext uri="{FF2B5EF4-FFF2-40B4-BE49-F238E27FC236}">
                <a16:creationId xmlns:a16="http://schemas.microsoft.com/office/drawing/2014/main" id="{344B63AC-AF4E-191B-C64F-EE7279B93939}"/>
              </a:ext>
            </a:extLst>
          </p:cNvPr>
          <p:cNvSpPr txBox="1"/>
          <p:nvPr/>
        </p:nvSpPr>
        <p:spPr>
          <a:xfrm>
            <a:off x="616789" y="1351270"/>
            <a:ext cx="8803255" cy="2841804"/>
          </a:xfrm>
          <a:prstGeom prst="rect">
            <a:avLst/>
          </a:prstGeom>
          <a:noFill/>
        </p:spPr>
        <p:txBody>
          <a:bodyPr wrap="square">
            <a:spAutoFit/>
          </a:bodyPr>
          <a:lstStyle/>
          <a:p>
            <a:pPr fontAlgn="base">
              <a:spcBef>
                <a:spcPts val="1000"/>
              </a:spcBef>
              <a:buFont typeface="Arial" panose="020B0604020202020204" pitchFamily="34" charset="0"/>
              <a:buChar char="•"/>
            </a:pPr>
            <a:r>
              <a:rPr lang="en-US" dirty="0">
                <a:solidFill>
                  <a:srgbClr val="000000"/>
                </a:solidFill>
                <a:latin typeface="Lucida Sans Unicode" panose="020B0602030504020204" pitchFamily="34" charset="0"/>
                <a:cs typeface="Lucida Sans Unicode" panose="020B0602030504020204" pitchFamily="34" charset="0"/>
              </a:rPr>
              <a:t> A Board-approved committee r</a:t>
            </a:r>
            <a:r>
              <a:rPr lang="en-US" b="0" i="0" u="none" strike="noStrike" dirty="0">
                <a:solidFill>
                  <a:srgbClr val="000000"/>
                </a:solidFill>
                <a:effectLst/>
                <a:latin typeface="Lucida Sans Unicode" panose="020B0602030504020204" pitchFamily="34" charset="0"/>
                <a:cs typeface="Lucida Sans Unicode" panose="020B0602030504020204" pitchFamily="34" charset="0"/>
              </a:rPr>
              <a:t>esponsible for </a:t>
            </a:r>
            <a:r>
              <a:rPr lang="en-US" b="1" i="0" u="none" strike="noStrike" dirty="0">
                <a:solidFill>
                  <a:srgbClr val="000000"/>
                </a:solidFill>
                <a:effectLst/>
                <a:latin typeface="Lucida Sans Unicode" panose="020B0602030504020204" pitchFamily="34" charset="0"/>
                <a:cs typeface="Lucida Sans Unicode" panose="020B0602030504020204" pitchFamily="34" charset="0"/>
              </a:rPr>
              <a:t>Hockey Operations</a:t>
            </a:r>
            <a:r>
              <a:rPr lang="en-US" i="0" u="none" strike="noStrike" dirty="0">
                <a:solidFill>
                  <a:srgbClr val="000000"/>
                </a:solidFill>
                <a:effectLst/>
                <a:latin typeface="Lucida Sans Unicode" panose="020B0602030504020204" pitchFamily="34" charset="0"/>
                <a:cs typeface="Lucida Sans Unicode" panose="020B0602030504020204" pitchFamily="34" charset="0"/>
              </a:rPr>
              <a:t>, which includes:</a:t>
            </a:r>
            <a:r>
              <a:rPr lang="en-US" b="1" i="0" u="none" strike="noStrike" dirty="0">
                <a:solidFill>
                  <a:srgbClr val="000000"/>
                </a:solidFill>
                <a:effectLst/>
                <a:latin typeface="Lucida Sans Unicode" panose="020B0602030504020204" pitchFamily="34" charset="0"/>
                <a:cs typeface="Lucida Sans Unicode" panose="020B0602030504020204" pitchFamily="34" charset="0"/>
              </a:rPr>
              <a:t> </a:t>
            </a:r>
            <a:r>
              <a:rPr lang="en-US" b="0" i="0" u="none" strike="noStrike" dirty="0">
                <a:solidFill>
                  <a:srgbClr val="000000"/>
                </a:solidFill>
                <a:effectLst/>
                <a:latin typeface="Lucida Sans Unicode" panose="020B0602030504020204" pitchFamily="34" charset="0"/>
                <a:cs typeface="Lucida Sans Unicode" panose="020B0602030504020204" pitchFamily="34" charset="0"/>
              </a:rPr>
              <a:t> </a:t>
            </a:r>
          </a:p>
          <a:p>
            <a:pPr marL="742950" lvl="1" indent="-285750" rtl="0" fontAlgn="base">
              <a:spcBef>
                <a:spcPts val="500"/>
              </a:spcBef>
              <a:buFont typeface="Arial" panose="020B0604020202020204" pitchFamily="34" charset="0"/>
              <a:buChar char="•"/>
            </a:pPr>
            <a:r>
              <a:rPr lang="en-US" b="0" i="0" u="none" strike="noStrike" dirty="0">
                <a:solidFill>
                  <a:srgbClr val="000000"/>
                </a:solidFill>
                <a:effectLst/>
                <a:latin typeface="Lucida Sans Unicode" panose="020B0602030504020204" pitchFamily="34" charset="0"/>
                <a:cs typeface="Lucida Sans Unicode" panose="020B0602030504020204" pitchFamily="34" charset="0"/>
              </a:rPr>
              <a:t>Athlete skill development</a:t>
            </a:r>
          </a:p>
          <a:p>
            <a:pPr marL="742950" lvl="1" indent="-285750" rtl="0" fontAlgn="base">
              <a:spcBef>
                <a:spcPts val="500"/>
              </a:spcBef>
              <a:buFont typeface="Arial" panose="020B0604020202020204" pitchFamily="34" charset="0"/>
              <a:buChar char="•"/>
            </a:pPr>
            <a:r>
              <a:rPr lang="en-US" b="0" i="0" u="none" strike="noStrike" dirty="0">
                <a:solidFill>
                  <a:srgbClr val="000000"/>
                </a:solidFill>
                <a:effectLst/>
                <a:latin typeface="Lucida Sans Unicode" panose="020B0602030504020204" pitchFamily="34" charset="0"/>
                <a:cs typeface="Lucida Sans Unicode" panose="020B0602030504020204" pitchFamily="34" charset="0"/>
              </a:rPr>
              <a:t>Coaching selection and education – recruitment and development of coaches throughout the season and ongoing year-to-year</a:t>
            </a:r>
          </a:p>
          <a:p>
            <a:pPr marL="742950" lvl="1" indent="-285750" rtl="0" fontAlgn="base">
              <a:spcBef>
                <a:spcPts val="500"/>
              </a:spcBef>
              <a:buFont typeface="Arial" panose="020B0604020202020204" pitchFamily="34" charset="0"/>
              <a:buChar char="•"/>
            </a:pPr>
            <a:r>
              <a:rPr lang="en-US" b="0" i="0" u="none" strike="noStrike" dirty="0">
                <a:solidFill>
                  <a:srgbClr val="000000"/>
                </a:solidFill>
                <a:effectLst/>
                <a:latin typeface="Lucida Sans Unicode" panose="020B0602030504020204" pitchFamily="34" charset="0"/>
                <a:cs typeface="Lucida Sans Unicode" panose="020B0602030504020204" pitchFamily="34" charset="0"/>
              </a:rPr>
              <a:t>Design and execution of the tryout process (Team Genius)</a:t>
            </a:r>
          </a:p>
          <a:p>
            <a:pPr marL="742950" lvl="1" indent="-285750" rtl="0" fontAlgn="base">
              <a:spcBef>
                <a:spcPts val="500"/>
              </a:spcBef>
              <a:buFont typeface="Arial" panose="020B0604020202020204" pitchFamily="34" charset="0"/>
              <a:buChar char="•"/>
            </a:pPr>
            <a:r>
              <a:rPr lang="en-US" b="0" i="0" u="none" strike="noStrike" dirty="0">
                <a:solidFill>
                  <a:srgbClr val="000000"/>
                </a:solidFill>
                <a:effectLst/>
                <a:latin typeface="Lucida Sans Unicode" panose="020B0602030504020204" pitchFamily="34" charset="0"/>
                <a:cs typeface="Lucida Sans Unicode" panose="020B0602030504020204" pitchFamily="34" charset="0"/>
              </a:rPr>
              <a:t>Developing and implementing programs for players and coaches at all levels to develop athletes and continually improve the quality of hockey in Shakopee</a:t>
            </a:r>
          </a:p>
        </p:txBody>
      </p:sp>
      <p:pic>
        <p:nvPicPr>
          <p:cNvPr id="5" name="Picture 4" descr="A logo of a hockey team&#10;&#10;AI-generated content may be incorrect.">
            <a:extLst>
              <a:ext uri="{FF2B5EF4-FFF2-40B4-BE49-F238E27FC236}">
                <a16:creationId xmlns:a16="http://schemas.microsoft.com/office/drawing/2014/main" id="{D8C2F6BA-FC10-F3A0-FC7B-1BEA58FC2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373" y="5417050"/>
            <a:ext cx="1151965" cy="1151965"/>
          </a:xfrm>
          <a:prstGeom prst="rect">
            <a:avLst/>
          </a:prstGeom>
        </p:spPr>
      </p:pic>
    </p:spTree>
    <p:extLst>
      <p:ext uri="{BB962C8B-B14F-4D97-AF65-F5344CB8AC3E}">
        <p14:creationId xmlns:p14="http://schemas.microsoft.com/office/powerpoint/2010/main" val="3042672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5B471-051A-3971-A98F-5A5A345EAD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3670CB-3148-2628-3D09-D4D10F095D36}"/>
              </a:ext>
            </a:extLst>
          </p:cNvPr>
          <p:cNvSpPr>
            <a:spLocks noGrp="1"/>
          </p:cNvSpPr>
          <p:nvPr>
            <p:ph type="title"/>
          </p:nvPr>
        </p:nvSpPr>
        <p:spPr>
          <a:xfrm>
            <a:off x="323491" y="288985"/>
            <a:ext cx="10396882" cy="1151965"/>
          </a:xfrm>
        </p:spPr>
        <p:txBody>
          <a:bodyPr>
            <a:normAutofit/>
          </a:bodyPr>
          <a:lstStyle/>
          <a:p>
            <a:r>
              <a:rPr lang="en-US" dirty="0"/>
              <a:t>Association Volunteers</a:t>
            </a:r>
          </a:p>
        </p:txBody>
      </p:sp>
      <p:sp>
        <p:nvSpPr>
          <p:cNvPr id="4" name="TextBox 3">
            <a:extLst>
              <a:ext uri="{FF2B5EF4-FFF2-40B4-BE49-F238E27FC236}">
                <a16:creationId xmlns:a16="http://schemas.microsoft.com/office/drawing/2014/main" id="{DE8094B7-89B2-DD8C-B1A1-F678157A5597}"/>
              </a:ext>
            </a:extLst>
          </p:cNvPr>
          <p:cNvSpPr txBox="1"/>
          <p:nvPr/>
        </p:nvSpPr>
        <p:spPr>
          <a:xfrm>
            <a:off x="616789" y="1238976"/>
            <a:ext cx="10396882" cy="4867999"/>
          </a:xfrm>
          <a:prstGeom prst="rect">
            <a:avLst/>
          </a:prstGeom>
          <a:noFill/>
        </p:spPr>
        <p:txBody>
          <a:bodyPr wrap="square">
            <a:spAutoFit/>
          </a:bodyPr>
          <a:lstStyle/>
          <a:p>
            <a:pPr algn="ctr" fontAlgn="base"/>
            <a:r>
              <a:rPr lang="en-US" dirty="0">
                <a:latin typeface="Lucida Sans Unicode" panose="020B0602030504020204" pitchFamily="34" charset="0"/>
                <a:cs typeface="Lucida Sans Unicode" panose="020B0602030504020204" pitchFamily="34" charset="0"/>
              </a:rPr>
              <a:t>THANK YOU Volunteers for all that you do!</a:t>
            </a:r>
          </a:p>
          <a:p>
            <a:pPr algn="ctr" fontAlgn="base"/>
            <a:r>
              <a:rPr lang="en-US" dirty="0">
                <a:latin typeface="Lucida Sans Unicode" panose="020B0602030504020204" pitchFamily="34" charset="0"/>
                <a:cs typeface="Lucida Sans Unicode" panose="020B0602030504020204" pitchFamily="34" charset="0"/>
              </a:rPr>
              <a:t>Volunteers are vital to the success of our Association.  Without the selfless dedication of our volunteers, we would not be able to run our programs</a:t>
            </a:r>
          </a:p>
          <a:p>
            <a:pPr algn="ctr" fontAlgn="base"/>
            <a:endParaRPr lang="en-US" dirty="0">
              <a:latin typeface="Lucida Sans Unicode" panose="020B0602030504020204" pitchFamily="34" charset="0"/>
              <a:cs typeface="Lucida Sans Unicode" panose="020B0602030504020204" pitchFamily="34" charset="0"/>
            </a:endParaRPr>
          </a:p>
          <a:p>
            <a:pPr marL="285750" indent="-285750" fontAlgn="base">
              <a:buFont typeface="Arial" panose="020B0604020202020204" pitchFamily="34" charset="0"/>
              <a:buChar char="•"/>
            </a:pPr>
            <a:r>
              <a:rPr lang="en-US" sz="1600" dirty="0">
                <a:latin typeface="Lucida Sans Unicode" panose="020B0602030504020204" pitchFamily="34" charset="0"/>
                <a:cs typeface="Lucida Sans Unicode" panose="020B0602030504020204" pitchFamily="34" charset="0"/>
              </a:rPr>
              <a:t>Apparel Committee - Laura Moon and Megan Menden</a:t>
            </a:r>
          </a:p>
          <a:p>
            <a:pPr marL="285750" indent="-285750" fontAlgn="base">
              <a:buFont typeface="Arial" panose="020B0604020202020204" pitchFamily="34" charset="0"/>
              <a:buChar char="•"/>
            </a:pPr>
            <a:r>
              <a:rPr lang="en-US" sz="1600" dirty="0">
                <a:latin typeface="Lucida Sans Unicode" panose="020B0602030504020204" pitchFamily="34" charset="0"/>
                <a:cs typeface="Lucida Sans Unicode" panose="020B0602030504020204" pitchFamily="34" charset="0"/>
              </a:rPr>
              <a:t>Golf Tournament - Jess Violette, Chris Schmieg</a:t>
            </a:r>
          </a:p>
          <a:p>
            <a:pPr marL="285750" indent="-285750" fontAlgn="base">
              <a:buFont typeface="Arial" panose="020B0604020202020204" pitchFamily="34" charset="0"/>
              <a:buChar char="•"/>
            </a:pPr>
            <a:r>
              <a:rPr lang="en-US" sz="1600" dirty="0">
                <a:latin typeface="Lucida Sans Unicode" panose="020B0602030504020204" pitchFamily="34" charset="0"/>
                <a:cs typeface="Lucida Sans Unicode" panose="020B0602030504020204" pitchFamily="34" charset="0"/>
              </a:rPr>
              <a:t>Concessions - Chris Johnson, Jesse Thomas, Wendy Raymaker, Jenny Lorenz, Ali Hemphill, Angie Ponce</a:t>
            </a:r>
          </a:p>
          <a:p>
            <a:pPr marL="285750" indent="-285750" fontAlgn="base">
              <a:buFont typeface="Arial" panose="020B0604020202020204" pitchFamily="34" charset="0"/>
              <a:buChar char="•"/>
            </a:pPr>
            <a:r>
              <a:rPr lang="en-US" sz="1600" dirty="0">
                <a:latin typeface="Lucida Sans Unicode" panose="020B0602030504020204" pitchFamily="34" charset="0"/>
                <a:cs typeface="Lucida Sans Unicode" panose="020B0602030504020204" pitchFamily="34" charset="0"/>
              </a:rPr>
              <a:t>SKATE Committee - Shana Meyers</a:t>
            </a:r>
          </a:p>
          <a:p>
            <a:pPr marL="285750" indent="-285750" fontAlgn="base">
              <a:buFont typeface="Arial" panose="020B0604020202020204" pitchFamily="34" charset="0"/>
              <a:buChar char="•"/>
            </a:pPr>
            <a:r>
              <a:rPr lang="en-US" sz="1600" dirty="0">
                <a:latin typeface="Lucida Sans Unicode" panose="020B0602030504020204" pitchFamily="34" charset="0"/>
                <a:cs typeface="Lucida Sans Unicode" panose="020B0602030504020204" pitchFamily="34" charset="0"/>
              </a:rPr>
              <a:t>Social Media - Tina Johnson - www.socialmedia@shakopeehockey.com</a:t>
            </a:r>
          </a:p>
          <a:p>
            <a:pPr marL="285750" indent="-285750" fontAlgn="base">
              <a:buFont typeface="Arial" panose="020B0604020202020204" pitchFamily="34" charset="0"/>
              <a:buChar char="•"/>
            </a:pPr>
            <a:r>
              <a:rPr lang="en-US" sz="1600" dirty="0">
                <a:latin typeface="Lucida Sans Unicode" panose="020B0602030504020204" pitchFamily="34" charset="0"/>
                <a:cs typeface="Lucida Sans Unicode" panose="020B0602030504020204" pitchFamily="34" charset="0"/>
              </a:rPr>
              <a:t>Fundraising - All</a:t>
            </a:r>
          </a:p>
          <a:p>
            <a:pPr marL="285750" indent="-285750" fontAlgn="base">
              <a:buFont typeface="Arial" panose="020B0604020202020204" pitchFamily="34" charset="0"/>
              <a:buChar char="•"/>
            </a:pPr>
            <a:r>
              <a:rPr lang="en-US" sz="1600" dirty="0">
                <a:latin typeface="Lucida Sans Unicode" panose="020B0602030504020204" pitchFamily="34" charset="0"/>
                <a:cs typeface="Lucida Sans Unicode" panose="020B0602030504020204" pitchFamily="34" charset="0"/>
              </a:rPr>
              <a:t>Sponsorships - All</a:t>
            </a:r>
          </a:p>
          <a:p>
            <a:pPr marL="285750" indent="-285750" fontAlgn="base">
              <a:buFont typeface="Arial" panose="020B0604020202020204" pitchFamily="34" charset="0"/>
              <a:buChar char="•"/>
            </a:pPr>
            <a:r>
              <a:rPr lang="en-US" sz="1600" dirty="0">
                <a:latin typeface="Lucida Sans Unicode" panose="020B0602030504020204" pitchFamily="34" charset="0"/>
                <a:cs typeface="Lucida Sans Unicode" panose="020B0602030504020204" pitchFamily="34" charset="0"/>
              </a:rPr>
              <a:t>Travel Manager Coordinator - Jackie </a:t>
            </a:r>
            <a:r>
              <a:rPr lang="en-US" sz="1600" dirty="0" err="1">
                <a:latin typeface="Lucida Sans Unicode" panose="020B0602030504020204" pitchFamily="34" charset="0"/>
                <a:cs typeface="Lucida Sans Unicode" panose="020B0602030504020204" pitchFamily="34" charset="0"/>
              </a:rPr>
              <a:t>Grumish</a:t>
            </a:r>
            <a:endParaRPr lang="en-US" sz="1600" dirty="0">
              <a:latin typeface="Lucida Sans Unicode" panose="020B0602030504020204" pitchFamily="34" charset="0"/>
              <a:cs typeface="Lucida Sans Unicode" panose="020B0602030504020204" pitchFamily="34" charset="0"/>
            </a:endParaRPr>
          </a:p>
          <a:p>
            <a:pPr marL="285750" indent="-285750" fontAlgn="base">
              <a:buFont typeface="Arial" panose="020B0604020202020204" pitchFamily="34" charset="0"/>
              <a:buChar char="•"/>
            </a:pPr>
            <a:r>
              <a:rPr lang="en-US" sz="1600" dirty="0">
                <a:latin typeface="Lucida Sans Unicode" panose="020B0602030504020204" pitchFamily="34" charset="0"/>
                <a:cs typeface="Lucida Sans Unicode" panose="020B0602030504020204" pitchFamily="34" charset="0"/>
              </a:rPr>
              <a:t>Dibs Coordinator - Jenny Kaufhold</a:t>
            </a:r>
          </a:p>
          <a:p>
            <a:pPr marL="285750" indent="-285750" fontAlgn="base">
              <a:buFont typeface="Arial" panose="020B0604020202020204" pitchFamily="34" charset="0"/>
              <a:buChar char="•"/>
            </a:pPr>
            <a:endParaRPr lang="en-US" sz="1600" dirty="0">
              <a:latin typeface="Lucida Sans Unicode" panose="020B0602030504020204" pitchFamily="34" charset="0"/>
              <a:cs typeface="Lucida Sans Unicode" panose="020B0602030504020204" pitchFamily="34" charset="0"/>
            </a:endParaRPr>
          </a:p>
          <a:p>
            <a:pPr algn="ctr" fontAlgn="base"/>
            <a:r>
              <a:rPr lang="en-US" dirty="0">
                <a:latin typeface="Lucida Sans Unicode" panose="020B0602030504020204" pitchFamily="34" charset="0"/>
                <a:cs typeface="Lucida Sans Unicode" panose="020B0602030504020204" pitchFamily="34" charset="0"/>
              </a:rPr>
              <a:t>THESE ARE A FEW BUT NOT ALL OF OUR AMAZING VOLUNTEERS! WE APPRECIATE EACH AND EVERYONE OF THEM. </a:t>
            </a:r>
          </a:p>
          <a:p>
            <a:pPr fontAlgn="base">
              <a:spcBef>
                <a:spcPts val="1000"/>
              </a:spcBef>
              <a:buFont typeface="Arial" panose="020B0604020202020204" pitchFamily="34" charset="0"/>
              <a:buChar char="•"/>
            </a:pPr>
            <a:endParaRPr lang="en-US" b="0" i="0" u="none" strike="noStrike" dirty="0">
              <a:solidFill>
                <a:srgbClr val="000000"/>
              </a:solidFill>
              <a:effectLst/>
              <a:latin typeface="Lucida Sans Unicode" panose="020B0602030504020204" pitchFamily="34" charset="0"/>
              <a:cs typeface="Lucida Sans Unicode" panose="020B0602030504020204" pitchFamily="34" charset="0"/>
            </a:endParaRPr>
          </a:p>
        </p:txBody>
      </p:sp>
      <p:pic>
        <p:nvPicPr>
          <p:cNvPr id="5" name="Picture 4" descr="A logo of a hockey team&#10;&#10;AI-generated content may be incorrect.">
            <a:extLst>
              <a:ext uri="{FF2B5EF4-FFF2-40B4-BE49-F238E27FC236}">
                <a16:creationId xmlns:a16="http://schemas.microsoft.com/office/drawing/2014/main" id="{E6281DD0-5274-7A55-9998-27828D8D4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373" y="5417050"/>
            <a:ext cx="1151965" cy="1151965"/>
          </a:xfrm>
          <a:prstGeom prst="rect">
            <a:avLst/>
          </a:prstGeom>
        </p:spPr>
      </p:pic>
    </p:spTree>
    <p:extLst>
      <p:ext uri="{BB962C8B-B14F-4D97-AF65-F5344CB8AC3E}">
        <p14:creationId xmlns:p14="http://schemas.microsoft.com/office/powerpoint/2010/main" val="865829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F6AB2-6EE5-36A6-F8EB-FB45F87CDE09}"/>
              </a:ext>
            </a:extLst>
          </p:cNvPr>
          <p:cNvSpPr>
            <a:spLocks noGrp="1"/>
          </p:cNvSpPr>
          <p:nvPr>
            <p:ph type="title"/>
          </p:nvPr>
        </p:nvSpPr>
        <p:spPr/>
        <p:txBody>
          <a:bodyPr/>
          <a:lstStyle/>
          <a:p>
            <a:r>
              <a:rPr lang="en-US" dirty="0"/>
              <a:t>Let’s play hockey</a:t>
            </a:r>
          </a:p>
        </p:txBody>
      </p:sp>
      <p:pic>
        <p:nvPicPr>
          <p:cNvPr id="4" name="Picture 3" descr="A logo of a hockey team&#10;&#10;AI-generated content may be incorrect.">
            <a:extLst>
              <a:ext uri="{FF2B5EF4-FFF2-40B4-BE49-F238E27FC236}">
                <a16:creationId xmlns:a16="http://schemas.microsoft.com/office/drawing/2014/main" id="{62AA5AA5-BE43-32D7-1C71-0F2D202391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373" y="5417050"/>
            <a:ext cx="1151965" cy="1151965"/>
          </a:xfrm>
          <a:prstGeom prst="rect">
            <a:avLst/>
          </a:prstGeom>
        </p:spPr>
      </p:pic>
    </p:spTree>
    <p:extLst>
      <p:ext uri="{BB962C8B-B14F-4D97-AF65-F5344CB8AC3E}">
        <p14:creationId xmlns:p14="http://schemas.microsoft.com/office/powerpoint/2010/main" val="3884390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4674</TotalTime>
  <Words>1843</Words>
  <Application>Microsoft Office PowerPoint</Application>
  <PresentationFormat>Widescreen</PresentationFormat>
  <Paragraphs>290</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 Narrow</vt:lpstr>
      <vt:lpstr>Arial</vt:lpstr>
      <vt:lpstr>Calibri</vt:lpstr>
      <vt:lpstr>Courier New</vt:lpstr>
      <vt:lpstr>Impact</vt:lpstr>
      <vt:lpstr>Lucida Sans Unicode</vt:lpstr>
      <vt:lpstr>Varsity Regular</vt:lpstr>
      <vt:lpstr>Main Event</vt:lpstr>
      <vt:lpstr>Mite parent meeting</vt:lpstr>
      <vt:lpstr>Agenda</vt:lpstr>
      <vt:lpstr>Introductions</vt:lpstr>
      <vt:lpstr>Mite Contacts</vt:lpstr>
      <vt:lpstr>2025 – 26 board Members</vt:lpstr>
      <vt:lpstr>Role of the board</vt:lpstr>
      <vt:lpstr>Hockey development committee (HDC)</vt:lpstr>
      <vt:lpstr>Association Volunteers</vt:lpstr>
      <vt:lpstr>Let’s play hockey</vt:lpstr>
      <vt:lpstr>Required equipment</vt:lpstr>
      <vt:lpstr>D6 rules</vt:lpstr>
      <vt:lpstr>Practices</vt:lpstr>
      <vt:lpstr>Scrimmages </vt:lpstr>
      <vt:lpstr>Jamborees</vt:lpstr>
      <vt:lpstr>Registration &amp; Teams</vt:lpstr>
      <vt:lpstr>Important dates</vt:lpstr>
      <vt:lpstr>Team recognition &amp; flag bearers</vt:lpstr>
      <vt:lpstr>Dibs/volunteering</vt:lpstr>
      <vt:lpstr>Mite Team Managers</vt:lpstr>
      <vt:lpstr>fundraising</vt:lpstr>
      <vt:lpstr>Supporting syha in the community</vt:lpstr>
      <vt:lpstr>Saber night with the wild</vt:lpstr>
      <vt:lpstr>questions, concerns &amp;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Cecelia Backman</dc:creator>
  <cp:lastModifiedBy>Cecelia Backman</cp:lastModifiedBy>
  <cp:revision>3</cp:revision>
  <dcterms:created xsi:type="dcterms:W3CDTF">2025-09-20T18:20:28Z</dcterms:created>
  <dcterms:modified xsi:type="dcterms:W3CDTF">2025-10-26T15:59:18Z</dcterms:modified>
</cp:coreProperties>
</file>