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Play"/>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h56tF8PLGev81/oJoQLL1EwtQP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26F8CC-EC38-4CDD-A066-216A6D6FEFC1}">
  <a:tblStyle styleId="{FE26F8CC-EC38-4CDD-A066-216A6D6FEFC1}"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rgbClr val="FFFFFF"/>
      </a:tcTxStyle>
      <a:tcStyle>
        <a:fill>
          <a:solidFill>
            <a:srgbClr val="4472C4"/>
          </a:solidFill>
        </a:fill>
      </a:tcStyle>
    </a:lastCol>
    <a:firstCol>
      <a:tcTxStyle b="on" i="off">
        <a:font>
          <a:latin typeface="Calibri"/>
          <a:ea typeface="Calibri"/>
          <a:cs typeface="Calibri"/>
        </a:font>
        <a:srgbClr val="FFFFFF"/>
      </a:tcTxStyle>
      <a:tcStyle>
        <a:fill>
          <a:solidFill>
            <a:srgbClr val="4472C4"/>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4472C4"/>
          </a:solidFill>
        </a:fill>
      </a:tcStyle>
    </a:lastRow>
    <a:seCell>
      <a:tcTxStyle b="off" i="off"/>
    </a:seCell>
    <a:swCell>
      <a:tcTxStyle b="off" i="off"/>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4472C4"/>
          </a:solidFill>
        </a:fill>
      </a:tcStyle>
    </a:firstRow>
    <a:neCell>
      <a:tcTxStyle b="off" i="off"/>
    </a:neCell>
    <a:nwCell>
      <a:tcTxStyle b="off" i="off"/>
    </a:nwCell>
  </a:tblStyle>
  <a:tblStyle styleId="{B31D575A-142F-4DD1-ACE5-A90237893801}"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lay-bold.fntdata"/><Relationship Id="rId23" Type="http://schemas.openxmlformats.org/officeDocument/2006/relationships/font" Target="fonts/Pl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 name="Google Shape;7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c55c9130ff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3c55c9130ff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c55c9130ff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g3c55c9130ff_0_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c55c9130ff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3c55c9130ff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3c55c9130ff_0_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c55c9130ff_0_4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g3c55c9130ff_0_4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c55c9130ff_0_5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g3c55c9130ff_0_5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c55c9130ff_0_2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3c55c9130ff_0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c55c9130ff_0_3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g3c55c9130ff_0_3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c55c9130ff_0_6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g3c55c9130ff_0_6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c55c9130ff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g3c55c9130ff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c55c9130ff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3c55c9130ff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3c55c9130ff_0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c55c9130ff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g3c55c9130ff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c55c9130ff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3c55c9130ff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da02f9f209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3da02f9f209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3da02f9f209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0"/>
          <p:cNvSpPr txBox="1"/>
          <p:nvPr>
            <p:ph type="ctrTitle"/>
          </p:nvPr>
        </p:nvSpPr>
        <p:spPr>
          <a:xfrm>
            <a:off x="385313" y="4477109"/>
            <a:ext cx="7007525" cy="884095"/>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400"/>
              <a:buFont typeface="Play"/>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0"/>
          <p:cNvSpPr txBox="1"/>
          <p:nvPr>
            <p:ph idx="1" type="subTitle"/>
          </p:nvPr>
        </p:nvSpPr>
        <p:spPr>
          <a:xfrm>
            <a:off x="385313" y="5443268"/>
            <a:ext cx="7007525" cy="70641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0"/>
          <p:cNvSpPr txBox="1"/>
          <p:nvPr>
            <p:ph idx="11" type="ftr"/>
          </p:nvPr>
        </p:nvSpPr>
        <p:spPr>
          <a:xfrm>
            <a:off x="4038600" y="6356350"/>
            <a:ext cx="3354238"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Looking down on a pair of Lacrosse sticks and a white ball sitting on the white Midfield-line of an artificial turf sports field." id="20" name="Google Shape;20;p10"/>
          <p:cNvPicPr preferRelativeResize="0"/>
          <p:nvPr/>
        </p:nvPicPr>
        <p:blipFill rotWithShape="1">
          <a:blip r:embed="rId2">
            <a:alphaModFix/>
          </a:blip>
          <a:srcRect b="12943" l="0" r="0" t="4468"/>
          <a:stretch/>
        </p:blipFill>
        <p:spPr>
          <a:xfrm>
            <a:off x="152400" y="136525"/>
            <a:ext cx="11887200" cy="6553197"/>
          </a:xfrm>
          <a:custGeom>
            <a:rect b="b" l="l" r="r" t="t"/>
            <a:pathLst>
              <a:path extrusionOk="0" h="6553197" w="11887200">
                <a:moveTo>
                  <a:pt x="349231" y="0"/>
                </a:moveTo>
                <a:lnTo>
                  <a:pt x="5672697" y="0"/>
                </a:lnTo>
                <a:lnTo>
                  <a:pt x="5727277" y="5502"/>
                </a:lnTo>
                <a:cubicBezTo>
                  <a:pt x="5850732" y="30765"/>
                  <a:pt x="5943600" y="139999"/>
                  <a:pt x="5943600" y="270922"/>
                </a:cubicBezTo>
                <a:cubicBezTo>
                  <a:pt x="5943600" y="420548"/>
                  <a:pt x="6064898" y="541844"/>
                  <a:pt x="6214523" y="541844"/>
                </a:cubicBezTo>
                <a:lnTo>
                  <a:pt x="11537950" y="541845"/>
                </a:lnTo>
                <a:cubicBezTo>
                  <a:pt x="11730863" y="541845"/>
                  <a:pt x="11887200" y="698212"/>
                  <a:pt x="11887200" y="891094"/>
                </a:cubicBezTo>
                <a:lnTo>
                  <a:pt x="11887200" y="6203948"/>
                </a:lnTo>
                <a:cubicBezTo>
                  <a:pt x="11887200" y="6396861"/>
                  <a:pt x="11730863" y="6553197"/>
                  <a:pt x="11537950" y="6553197"/>
                </a:cubicBezTo>
                <a:lnTo>
                  <a:pt x="7664450" y="6553197"/>
                </a:lnTo>
                <a:cubicBezTo>
                  <a:pt x="7471537" y="6553197"/>
                  <a:pt x="7315200" y="6396861"/>
                  <a:pt x="7315200" y="6203948"/>
                </a:cubicBezTo>
                <a:lnTo>
                  <a:pt x="7315200" y="4548693"/>
                </a:lnTo>
                <a:cubicBezTo>
                  <a:pt x="7315200" y="4355806"/>
                  <a:pt x="7158863" y="4199443"/>
                  <a:pt x="6965950" y="4199443"/>
                </a:cubicBezTo>
                <a:lnTo>
                  <a:pt x="349250" y="4199443"/>
                </a:lnTo>
                <a:cubicBezTo>
                  <a:pt x="156365" y="4199443"/>
                  <a:pt x="0" y="4043081"/>
                  <a:pt x="0" y="3850193"/>
                </a:cubicBezTo>
                <a:lnTo>
                  <a:pt x="0" y="349248"/>
                </a:lnTo>
                <a:cubicBezTo>
                  <a:pt x="0" y="180474"/>
                  <a:pt x="119717" y="39660"/>
                  <a:pt x="278864" y="7094"/>
                </a:cubicBezTo>
                <a:close/>
              </a:path>
            </a:pathLst>
          </a:custGeom>
          <a:noFill/>
          <a:ln>
            <a:noFill/>
          </a:ln>
        </p:spPr>
      </p:pic>
      <p:pic>
        <p:nvPicPr>
          <p:cNvPr id="21" name="Google Shape;21;p10"/>
          <p:cNvPicPr preferRelativeResize="0"/>
          <p:nvPr/>
        </p:nvPicPr>
        <p:blipFill rotWithShape="1">
          <a:blip r:embed="rId3">
            <a:alphaModFix/>
          </a:blip>
          <a:srcRect b="0" l="0" r="0" t="0"/>
          <a:stretch/>
        </p:blipFill>
        <p:spPr>
          <a:xfrm>
            <a:off x="573053" y="-260939"/>
            <a:ext cx="3293827" cy="49419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1"/>
          <p:cNvSpPr/>
          <p:nvPr/>
        </p:nvSpPr>
        <p:spPr>
          <a:xfrm>
            <a:off x="0" y="0"/>
            <a:ext cx="12188952" cy="1690688"/>
          </a:xfrm>
          <a:prstGeom prst="rect">
            <a:avLst/>
          </a:prstGeom>
          <a:solidFill>
            <a:srgbClr val="0E26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 name="Google Shape;2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9" name="Google Shape;29;p11"/>
          <p:cNvPicPr preferRelativeResize="0"/>
          <p:nvPr/>
        </p:nvPicPr>
        <p:blipFill rotWithShape="1">
          <a:blip r:embed="rId2">
            <a:alphaModFix/>
          </a:blip>
          <a:srcRect b="0" l="0" r="0" t="0"/>
          <a:stretch/>
        </p:blipFill>
        <p:spPr>
          <a:xfrm>
            <a:off x="11478564" y="5978105"/>
            <a:ext cx="664872" cy="9975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13"/>
          <p:cNvSpPr/>
          <p:nvPr/>
        </p:nvSpPr>
        <p:spPr>
          <a:xfrm>
            <a:off x="0" y="0"/>
            <a:ext cx="12188952" cy="1690688"/>
          </a:xfrm>
          <a:prstGeom prst="rect">
            <a:avLst/>
          </a:prstGeom>
          <a:solidFill>
            <a:srgbClr val="0E26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 name="Google Shape;3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8" name="Google Shape;38;p13"/>
          <p:cNvPicPr preferRelativeResize="0"/>
          <p:nvPr/>
        </p:nvPicPr>
        <p:blipFill rotWithShape="1">
          <a:blip r:embed="rId2">
            <a:alphaModFix/>
          </a:blip>
          <a:srcRect b="0" l="0" r="0" t="0"/>
          <a:stretch/>
        </p:blipFill>
        <p:spPr>
          <a:xfrm>
            <a:off x="11478564" y="5978105"/>
            <a:ext cx="664872" cy="99755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15"/>
          <p:cNvSpPr/>
          <p:nvPr/>
        </p:nvSpPr>
        <p:spPr>
          <a:xfrm>
            <a:off x="0" y="0"/>
            <a:ext cx="12188952" cy="1690688"/>
          </a:xfrm>
          <a:prstGeom prst="rect">
            <a:avLst/>
          </a:prstGeom>
          <a:solidFill>
            <a:srgbClr val="0E26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 name="Google Shape;4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 name="Google Shape;45;p15"/>
          <p:cNvPicPr preferRelativeResize="0"/>
          <p:nvPr/>
        </p:nvPicPr>
        <p:blipFill rotWithShape="1">
          <a:blip r:embed="rId2">
            <a:alphaModFix/>
          </a:blip>
          <a:srcRect b="0" l="0" r="0" t="0"/>
          <a:stretch/>
        </p:blipFill>
        <p:spPr>
          <a:xfrm>
            <a:off x="11478564" y="5978105"/>
            <a:ext cx="664872" cy="99755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14"/>
          <p:cNvSpPr/>
          <p:nvPr/>
        </p:nvSpPr>
        <p:spPr>
          <a:xfrm>
            <a:off x="0" y="0"/>
            <a:ext cx="12188952" cy="1690688"/>
          </a:xfrm>
          <a:prstGeom prst="rect">
            <a:avLst/>
          </a:prstGeom>
          <a:solidFill>
            <a:srgbClr val="0E26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 name="Google Shape;48;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Pla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6" name="Google Shape;56;p14"/>
          <p:cNvPicPr preferRelativeResize="0"/>
          <p:nvPr/>
        </p:nvPicPr>
        <p:blipFill rotWithShape="1">
          <a:blip r:embed="rId2">
            <a:alphaModFix/>
          </a:blip>
          <a:srcRect b="0" l="0" r="0" t="0"/>
          <a:stretch/>
        </p:blipFill>
        <p:spPr>
          <a:xfrm>
            <a:off x="11478564" y="5978105"/>
            <a:ext cx="664872" cy="99755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12"/>
          <p:cNvSpPr/>
          <p:nvPr/>
        </p:nvSpPr>
        <p:spPr>
          <a:xfrm>
            <a:off x="3048" y="4589463"/>
            <a:ext cx="12188952" cy="1690688"/>
          </a:xfrm>
          <a:prstGeom prst="rect">
            <a:avLst/>
          </a:prstGeom>
          <a:solidFill>
            <a:srgbClr val="0E26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9" name="Google Shape;59;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61" name="Google Shape;6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4" name="Google Shape;64;p12"/>
          <p:cNvPicPr preferRelativeResize="0"/>
          <p:nvPr/>
        </p:nvPicPr>
        <p:blipFill rotWithShape="1">
          <a:blip r:embed="rId2">
            <a:alphaModFix/>
          </a:blip>
          <a:srcRect b="0" l="0" r="0" t="0"/>
          <a:stretch/>
        </p:blipFill>
        <p:spPr>
          <a:xfrm>
            <a:off x="11478564" y="5978105"/>
            <a:ext cx="664872" cy="99755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9" name="Google Shape;69;p16"/>
          <p:cNvPicPr preferRelativeResize="0"/>
          <p:nvPr/>
        </p:nvPicPr>
        <p:blipFill rotWithShape="1">
          <a:blip r:embed="rId2">
            <a:alphaModFix/>
          </a:blip>
          <a:srcRect b="0" l="0" r="0" t="0"/>
          <a:stretch/>
        </p:blipFill>
        <p:spPr>
          <a:xfrm>
            <a:off x="11478564" y="5978105"/>
            <a:ext cx="664872" cy="99755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
          <p:cNvSpPr txBox="1"/>
          <p:nvPr>
            <p:ph type="ctrTitle"/>
          </p:nvPr>
        </p:nvSpPr>
        <p:spPr>
          <a:xfrm>
            <a:off x="385313" y="4477109"/>
            <a:ext cx="7007525" cy="88409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Play"/>
              <a:buNone/>
            </a:pPr>
            <a:r>
              <a:rPr lang="en-US"/>
              <a:t>Woodbury United Lacrosse</a:t>
            </a:r>
            <a:endParaRPr/>
          </a:p>
        </p:txBody>
      </p:sp>
      <p:sp>
        <p:nvSpPr>
          <p:cNvPr id="75" name="Google Shape;75;p1"/>
          <p:cNvSpPr txBox="1"/>
          <p:nvPr>
            <p:ph idx="1" type="subTitle"/>
          </p:nvPr>
        </p:nvSpPr>
        <p:spPr>
          <a:xfrm>
            <a:off x="385313" y="5443268"/>
            <a:ext cx="7007525" cy="70641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2026 Kick-off Parent Meeting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c55c9130ff_0_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US"/>
              <a:t>Tourney Recap (Weekends)</a:t>
            </a:r>
            <a:endParaRPr/>
          </a:p>
        </p:txBody>
      </p:sp>
      <p:graphicFrame>
        <p:nvGraphicFramePr>
          <p:cNvPr id="136" name="Google Shape;136;g3c55c9130ff_0_26"/>
          <p:cNvGraphicFramePr/>
          <p:nvPr/>
        </p:nvGraphicFramePr>
        <p:xfrm>
          <a:off x="649819" y="2476500"/>
          <a:ext cx="3000000" cy="3000000"/>
        </p:xfrm>
        <a:graphic>
          <a:graphicData uri="http://schemas.openxmlformats.org/drawingml/2006/table">
            <a:tbl>
              <a:tblPr>
                <a:noFill/>
                <a:tableStyleId>{B31D575A-142F-4DD1-ACE5-A90237893801}</a:tableStyleId>
              </a:tblPr>
              <a:tblGrid>
                <a:gridCol w="703800"/>
                <a:gridCol w="1497525"/>
                <a:gridCol w="1561050"/>
                <a:gridCol w="1423450"/>
              </a:tblGrid>
              <a:tr h="6586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sng" cap="none" strike="noStrike"/>
                        <a:t>May</a:t>
                      </a:r>
                      <a:endParaRPr b="1" sz="1400" u="sng"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sng" cap="none" strike="noStrike"/>
                        <a:t>June</a:t>
                      </a:r>
                      <a:endParaRPr b="1" sz="1400" u="sng"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sng" cap="none" strike="noStrike"/>
                        <a:t>July</a:t>
                      </a:r>
                      <a:endParaRPr b="1" sz="1400" u="sng" cap="none" strike="noStrike"/>
                    </a:p>
                  </a:txBody>
                  <a:tcPr marT="91425" marB="91425" marR="91425" marL="91425"/>
                </a:tc>
              </a:tr>
              <a:tr h="6586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U8</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N/A</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6/26-6/28</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TBD</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6586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U10</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5/15-5/16</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t>5/29-5/31</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6/26-6/28</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7/25-7/26</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6586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U12</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rPr>
                        <a:t>5/15-5/16</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5/29-5/31</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6/26-6/28</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7/25-7/26</a:t>
                      </a:r>
                      <a:endParaRPr sz="1400" u="none" cap="none" strike="noStrike"/>
                    </a:p>
                  </a:txBody>
                  <a:tcPr marT="91425" marB="91425" marR="91425" marL="91425"/>
                </a:tc>
              </a:tr>
              <a:tr h="65867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U14</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rPr>
                        <a:t>5/15-5/16</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5/29-5/31</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6/26-6/28</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7/25-7/26</a:t>
                      </a:r>
                      <a:endParaRPr sz="1400" u="none" cap="none" strike="noStrike"/>
                    </a:p>
                  </a:txBody>
                  <a:tcPr marT="91425" marB="91425" marR="91425" marL="91425"/>
                </a:tc>
              </a:tr>
            </a:tbl>
          </a:graphicData>
        </a:graphic>
      </p:graphicFrame>
      <p:graphicFrame>
        <p:nvGraphicFramePr>
          <p:cNvPr id="137" name="Google Shape;137;g3c55c9130ff_0_26"/>
          <p:cNvGraphicFramePr/>
          <p:nvPr/>
        </p:nvGraphicFramePr>
        <p:xfrm>
          <a:off x="6136219" y="2482625"/>
          <a:ext cx="3000000" cy="3000000"/>
        </p:xfrm>
        <a:graphic>
          <a:graphicData uri="http://schemas.openxmlformats.org/drawingml/2006/table">
            <a:tbl>
              <a:tblPr>
                <a:noFill/>
                <a:tableStyleId>{B31D575A-142F-4DD1-ACE5-A90237893801}</a:tableStyleId>
              </a:tblPr>
              <a:tblGrid>
                <a:gridCol w="777875"/>
                <a:gridCol w="1393825"/>
                <a:gridCol w="1590675"/>
                <a:gridCol w="1518700"/>
              </a:tblGrid>
              <a:tr h="6754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sng" cap="none" strike="noStrike"/>
                        <a:t>May</a:t>
                      </a:r>
                      <a:endParaRPr b="1" sz="1400" u="sng"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sng" cap="none" strike="noStrike"/>
                        <a:t>June</a:t>
                      </a:r>
                      <a:endParaRPr b="1" sz="1400" u="sng"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sng" cap="none" strike="noStrike"/>
                        <a:t>July</a:t>
                      </a:r>
                      <a:endParaRPr b="1" sz="1400" u="sng" cap="none" strike="noStrike"/>
                    </a:p>
                  </a:txBody>
                  <a:tcPr marT="91425" marB="91425" marR="91425" marL="91425"/>
                </a:tc>
              </a:tr>
              <a:tr h="6817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U8</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N/A</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6/26-6/28</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7/18-7/19</a:t>
                      </a:r>
                      <a:endParaRPr sz="1400" u="none" cap="none" strike="noStrike"/>
                    </a:p>
                  </a:txBody>
                  <a:tcPr marT="91425" marB="91425" marR="91425" marL="91425"/>
                </a:tc>
              </a:tr>
              <a:tr h="7886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U10</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5/15-5/16</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rPr>
                        <a:t>6/5-6/7</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6/26-6/28</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7/18-7/19</a:t>
                      </a:r>
                      <a:endParaRPr sz="1400" u="none" cap="none" strike="noStrike"/>
                    </a:p>
                  </a:txBody>
                  <a:tcPr marT="91425" marB="91425" marR="91425" marL="91425"/>
                </a:tc>
              </a:tr>
              <a:tr h="8517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U12</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5/15-5/16</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rPr>
                        <a:t>6/5-6/7</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6/26-6/28</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7/25-7/26</a:t>
                      </a:r>
                      <a:endParaRPr sz="1400" u="none" cap="none" strike="noStrike"/>
                    </a:p>
                  </a:txBody>
                  <a:tcPr marT="91425" marB="91425" marR="91425" marL="91425"/>
                </a:tc>
              </a:tr>
              <a:tr h="788625">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U14</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5/15-5/16</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dk1"/>
                          </a:solidFill>
                        </a:rPr>
                        <a:t>6/5-6/7</a:t>
                      </a:r>
                      <a:endParaRPr sz="1400" u="none" cap="none" strike="noStrike">
                        <a:solidFill>
                          <a:schemeClr val="dk1"/>
                        </a:solidFill>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6/26-6/28</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rPr>
                        <a:t>7/25-7/26</a:t>
                      </a:r>
                      <a:endParaRPr sz="1400" u="none" cap="none" strike="noStrike"/>
                    </a:p>
                  </a:txBody>
                  <a:tcPr marT="91425" marB="91425" marR="91425" marL="91425"/>
                </a:tc>
              </a:tr>
            </a:tbl>
          </a:graphicData>
        </a:graphic>
      </p:graphicFrame>
      <p:sp>
        <p:nvSpPr>
          <p:cNvPr id="138" name="Google Shape;138;g3c55c9130ff_0_26"/>
          <p:cNvSpPr txBox="1"/>
          <p:nvPr/>
        </p:nvSpPr>
        <p:spPr>
          <a:xfrm>
            <a:off x="2716344" y="1868175"/>
            <a:ext cx="24870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sng" cap="none" strike="noStrike">
                <a:solidFill>
                  <a:schemeClr val="dk1"/>
                </a:solidFill>
                <a:latin typeface="Arial"/>
                <a:ea typeface="Arial"/>
                <a:cs typeface="Arial"/>
                <a:sym typeface="Arial"/>
              </a:rPr>
              <a:t>Girls</a:t>
            </a:r>
            <a:endParaRPr b="1" i="0" sz="2800" u="sng" cap="none" strike="noStrike">
              <a:solidFill>
                <a:schemeClr val="dk1"/>
              </a:solidFill>
              <a:latin typeface="Arial"/>
              <a:ea typeface="Arial"/>
              <a:cs typeface="Arial"/>
              <a:sym typeface="Arial"/>
            </a:endParaRPr>
          </a:p>
        </p:txBody>
      </p:sp>
      <p:sp>
        <p:nvSpPr>
          <p:cNvPr id="139" name="Google Shape;139;g3c55c9130ff_0_26"/>
          <p:cNvSpPr txBox="1"/>
          <p:nvPr/>
        </p:nvSpPr>
        <p:spPr>
          <a:xfrm>
            <a:off x="8107510" y="1904175"/>
            <a:ext cx="24870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sng" cap="none" strike="noStrike">
                <a:solidFill>
                  <a:schemeClr val="dk1"/>
                </a:solidFill>
                <a:latin typeface="Arial"/>
                <a:ea typeface="Arial"/>
                <a:cs typeface="Arial"/>
                <a:sym typeface="Arial"/>
              </a:rPr>
              <a:t>Boys</a:t>
            </a:r>
            <a:endParaRPr b="1" i="0" sz="2800" u="sng"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c55c9130ff_0_179"/>
          <p:cNvSpPr txBox="1"/>
          <p:nvPr>
            <p:ph type="title"/>
          </p:nvPr>
        </p:nvSpPr>
        <p:spPr>
          <a:xfrm>
            <a:off x="0" y="18255"/>
            <a:ext cx="1148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Team Pictures / Games / Sports Engine / Store</a:t>
            </a:r>
            <a:endParaRPr/>
          </a:p>
        </p:txBody>
      </p:sp>
      <p:sp>
        <p:nvSpPr>
          <p:cNvPr id="145" name="Google Shape;145;g3c55c9130ff_0_179"/>
          <p:cNvSpPr txBox="1"/>
          <p:nvPr/>
        </p:nvSpPr>
        <p:spPr>
          <a:xfrm>
            <a:off x="585672" y="2082300"/>
            <a:ext cx="6952800" cy="507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chemeClr val="dk1"/>
                </a:solidFill>
                <a:latin typeface="Calibri"/>
                <a:ea typeface="Calibri"/>
                <a:cs typeface="Calibri"/>
                <a:sym typeface="Calibri"/>
              </a:rPr>
              <a:t>Team Pictures:</a:t>
            </a:r>
            <a:r>
              <a:rPr b="0" i="0" lang="en-US" sz="1800" u="none" cap="none" strike="noStrike">
                <a:solidFill>
                  <a:schemeClr val="dk1"/>
                </a:solidFill>
                <a:latin typeface="Calibri"/>
                <a:ea typeface="Calibri"/>
                <a:cs typeface="Calibri"/>
                <a:sym typeface="Calibri"/>
              </a:rPr>
              <a:t> in process of being scheduled. Planning on reserving ES Lacrosse so not weather dependent</a:t>
            </a:r>
            <a:endParaRPr b="0" i="0" sz="18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chemeClr val="dk1"/>
                </a:solidFill>
                <a:latin typeface="Calibri"/>
                <a:ea typeface="Calibri"/>
                <a:cs typeface="Calibri"/>
                <a:sym typeface="Calibri"/>
              </a:rPr>
              <a:t>Summer Game schedule</a:t>
            </a:r>
            <a:r>
              <a:rPr b="0" i="0" lang="en-US" sz="1800" u="sng"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will be released by end of May for both boys and girls. We will get loaded into Cross Bar once finalized. Please note games can be scheduled for any day of the week Mon-Thurs.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We utilize </a:t>
            </a:r>
            <a:r>
              <a:rPr b="1" i="0" lang="en-US" sz="1800" u="sng" cap="none" strike="noStrike">
                <a:solidFill>
                  <a:schemeClr val="dk1"/>
                </a:solidFill>
                <a:latin typeface="Calibri"/>
                <a:ea typeface="Calibri"/>
                <a:cs typeface="Calibri"/>
                <a:sym typeface="Calibri"/>
              </a:rPr>
              <a:t>Crossbar </a:t>
            </a:r>
            <a:r>
              <a:rPr b="0" i="0" lang="en-US" sz="1800" u="none" cap="none" strike="noStrike">
                <a:solidFill>
                  <a:schemeClr val="dk1"/>
                </a:solidFill>
                <a:latin typeface="Calibri"/>
                <a:ea typeface="Calibri"/>
                <a:cs typeface="Calibri"/>
                <a:sym typeface="Calibri"/>
              </a:rPr>
              <a:t>to communicate rosters &amp; schedules. Please utilize the RSVP function within Crossbar to inform your coaches when you will/won’t be at practice to allow them to better plan for practices and games.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If you are interested in getting any </a:t>
            </a:r>
            <a:r>
              <a:rPr b="1" i="0" lang="en-US" sz="1800" u="sng" cap="none" strike="noStrike">
                <a:solidFill>
                  <a:schemeClr val="dk1"/>
                </a:solidFill>
                <a:latin typeface="Calibri"/>
                <a:ea typeface="Calibri"/>
                <a:cs typeface="Calibri"/>
                <a:sym typeface="Calibri"/>
              </a:rPr>
              <a:t>WULAX branded gear</a:t>
            </a:r>
            <a:r>
              <a:rPr b="0" i="0" lang="en-US" sz="1800" u="none" cap="none" strike="noStrike">
                <a:solidFill>
                  <a:schemeClr val="dk1"/>
                </a:solidFill>
                <a:latin typeface="Calibri"/>
                <a:ea typeface="Calibri"/>
                <a:cs typeface="Calibri"/>
                <a:sym typeface="Calibri"/>
              </a:rPr>
              <a:t> the store is open thru March 23</a:t>
            </a:r>
            <a:r>
              <a:rPr b="0" baseline="30000" i="0" lang="en-US" sz="1800" u="none" cap="none" strike="noStrike">
                <a:solidFill>
                  <a:schemeClr val="dk1"/>
                </a:solidFill>
                <a:latin typeface="Calibri"/>
                <a:ea typeface="Calibri"/>
                <a:cs typeface="Calibri"/>
                <a:sym typeface="Calibri"/>
              </a:rPr>
              <a:t>rd</a:t>
            </a:r>
            <a:r>
              <a:rPr b="0" i="0" lang="en-US" sz="1800" u="none" cap="none" strike="noStrike">
                <a:solidFill>
                  <a:schemeClr val="dk1"/>
                </a:solidFill>
                <a:latin typeface="Calibri"/>
                <a:ea typeface="Calibri"/>
                <a:cs typeface="Calibri"/>
                <a:sym typeface="Calibri"/>
              </a:rPr>
              <a:t>, apparel will be ready 3 weeks after the store closes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odbury United Lacrosse" id="146" name="Google Shape;146;g3c55c9130ff_0_179"/>
          <p:cNvPicPr preferRelativeResize="0"/>
          <p:nvPr/>
        </p:nvPicPr>
        <p:blipFill rotWithShape="1">
          <a:blip r:embed="rId3">
            <a:alphaModFix/>
          </a:blip>
          <a:srcRect b="2753" l="50006" r="26857" t="73102"/>
          <a:stretch/>
        </p:blipFill>
        <p:spPr>
          <a:xfrm>
            <a:off x="10820400" y="5919569"/>
            <a:ext cx="1333348" cy="933559"/>
          </a:xfrm>
          <a:prstGeom prst="rect">
            <a:avLst/>
          </a:prstGeom>
          <a:noFill/>
          <a:ln>
            <a:noFill/>
          </a:ln>
        </p:spPr>
      </p:pic>
      <p:pic>
        <p:nvPicPr>
          <p:cNvPr id="147" name="Google Shape;147;g3c55c9130ff_0_179"/>
          <p:cNvPicPr preferRelativeResize="0"/>
          <p:nvPr/>
        </p:nvPicPr>
        <p:blipFill rotWithShape="1">
          <a:blip r:embed="rId4">
            <a:alphaModFix/>
          </a:blip>
          <a:srcRect b="0" l="0" r="0" t="0"/>
          <a:stretch/>
        </p:blipFill>
        <p:spPr>
          <a:xfrm>
            <a:off x="8337425" y="2896649"/>
            <a:ext cx="3097152" cy="30713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c55c9130ff_0_62"/>
          <p:cNvSpPr txBox="1"/>
          <p:nvPr>
            <p:ph type="title"/>
          </p:nvPr>
        </p:nvSpPr>
        <p:spPr>
          <a:xfrm>
            <a:off x="838200" y="365125"/>
            <a:ext cx="110073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What does it take to be a coach?</a:t>
            </a:r>
            <a:endParaRPr/>
          </a:p>
        </p:txBody>
      </p:sp>
      <p:sp>
        <p:nvSpPr>
          <p:cNvPr id="154" name="Google Shape;154;g3c55c9130ff_0_6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5" name="Google Shape;155;g3c55c9130ff_0_62"/>
          <p:cNvSpPr txBox="1"/>
          <p:nvPr/>
        </p:nvSpPr>
        <p:spPr>
          <a:xfrm>
            <a:off x="838200" y="2005150"/>
            <a:ext cx="10515600" cy="4351200"/>
          </a:xfrm>
          <a:prstGeom prst="rect">
            <a:avLst/>
          </a:prstGeom>
          <a:noFill/>
          <a:ln>
            <a:noFill/>
          </a:ln>
        </p:spPr>
        <p:txBody>
          <a:bodyPr anchorCtr="0" anchor="t" bIns="45700" lIns="91425" spcFirstLastPara="1" rIns="91425" wrap="square" tIns="45700">
            <a:normAutofit/>
          </a:bodyPr>
          <a:lstStyle/>
          <a:p>
            <a:pPr indent="-342900" lvl="0" marL="457200" marR="0" rtl="0" algn="l">
              <a:lnSpc>
                <a:spcPct val="90000"/>
              </a:lnSpc>
              <a:spcBef>
                <a:spcPts val="1000"/>
              </a:spcBef>
              <a:spcAft>
                <a:spcPts val="0"/>
              </a:spcAft>
              <a:buClr>
                <a:srgbClr val="000000"/>
              </a:buClr>
              <a:buSzPts val="1800"/>
              <a:buFont typeface="Arial"/>
              <a:buChar char="•"/>
            </a:pPr>
            <a:r>
              <a:rPr b="0" i="0" lang="en-US" sz="2800" u="none" cap="none" strike="noStrike">
                <a:solidFill>
                  <a:srgbClr val="000000"/>
                </a:solidFill>
                <a:latin typeface="Calibri"/>
                <a:ea typeface="Calibri"/>
                <a:cs typeface="Calibri"/>
                <a:sym typeface="Calibri"/>
              </a:rPr>
              <a:t>USA Lacrosse Certification (includes Bronze level) </a:t>
            </a:r>
            <a:endParaRPr b="0" i="0" sz="2800" u="none" cap="none" strike="noStrike">
              <a:solidFill>
                <a:srgbClr val="000000"/>
              </a:solidFill>
              <a:latin typeface="Calibri"/>
              <a:ea typeface="Calibri"/>
              <a:cs typeface="Calibri"/>
              <a:sym typeface="Calibri"/>
            </a:endParaRPr>
          </a:p>
          <a:p>
            <a:pPr indent="-342900" lvl="1" marL="914400" marR="0" rtl="0" algn="l">
              <a:lnSpc>
                <a:spcPct val="90000"/>
              </a:lnSpc>
              <a:spcBef>
                <a:spcPts val="0"/>
              </a:spcBef>
              <a:spcAft>
                <a:spcPts val="0"/>
              </a:spcAft>
              <a:buClr>
                <a:srgbClr val="000000"/>
              </a:buClr>
              <a:buSzPts val="1800"/>
              <a:buFont typeface="Arial"/>
              <a:buChar char="•"/>
            </a:pPr>
            <a:r>
              <a:rPr b="0" i="0" lang="en-US" sz="2400" u="none" cap="none" strike="noStrike">
                <a:solidFill>
                  <a:srgbClr val="000000"/>
                </a:solidFill>
                <a:latin typeface="Calibri"/>
                <a:ea typeface="Calibri"/>
                <a:cs typeface="Calibri"/>
                <a:sym typeface="Calibri"/>
              </a:rPr>
              <a:t>U12/U14 - Silver Certification</a:t>
            </a:r>
            <a:endParaRPr b="0" i="0" sz="2400" u="none" cap="none" strike="noStrike">
              <a:solidFill>
                <a:srgbClr val="000000"/>
              </a:solidFill>
              <a:latin typeface="Calibri"/>
              <a:ea typeface="Calibri"/>
              <a:cs typeface="Calibri"/>
              <a:sym typeface="Calibri"/>
            </a:endParaRPr>
          </a:p>
          <a:p>
            <a:pPr indent="-342900" lvl="1" marL="914400" marR="0" rtl="0" algn="l">
              <a:lnSpc>
                <a:spcPct val="90000"/>
              </a:lnSpc>
              <a:spcBef>
                <a:spcPts val="0"/>
              </a:spcBef>
              <a:spcAft>
                <a:spcPts val="0"/>
              </a:spcAft>
              <a:buClr>
                <a:srgbClr val="000000"/>
              </a:buClr>
              <a:buSzPts val="1800"/>
              <a:buFont typeface="Arial"/>
              <a:buChar char="•"/>
            </a:pPr>
            <a:r>
              <a:rPr b="0" i="0" lang="en-US" sz="2400" u="none" cap="none" strike="noStrike">
                <a:solidFill>
                  <a:srgbClr val="000000"/>
                </a:solidFill>
                <a:latin typeface="Calibri"/>
                <a:ea typeface="Calibri"/>
                <a:cs typeface="Calibri"/>
                <a:sym typeface="Calibri"/>
              </a:rPr>
              <a:t>Certifications are reimbursable from WULAX</a:t>
            </a:r>
            <a:endParaRPr b="0" i="0" sz="2400" u="none" cap="none" strike="noStrike">
              <a:solidFill>
                <a:srgbClr val="000000"/>
              </a:solidFill>
              <a:latin typeface="Calibri"/>
              <a:ea typeface="Calibri"/>
              <a:cs typeface="Calibri"/>
              <a:sym typeface="Calibri"/>
            </a:endParaRPr>
          </a:p>
          <a:p>
            <a:pPr indent="-342900" lvl="0" marL="457200" marR="0" rtl="0" algn="l">
              <a:lnSpc>
                <a:spcPct val="90000"/>
              </a:lnSpc>
              <a:spcBef>
                <a:spcPts val="0"/>
              </a:spcBef>
              <a:spcAft>
                <a:spcPts val="0"/>
              </a:spcAft>
              <a:buClr>
                <a:srgbClr val="000000"/>
              </a:buClr>
              <a:buSzPts val="1800"/>
              <a:buFont typeface="Arial"/>
              <a:buChar char="•"/>
            </a:pPr>
            <a:r>
              <a:rPr b="0" i="0" lang="en-US" sz="2800" u="none" cap="none" strike="noStrike">
                <a:solidFill>
                  <a:srgbClr val="000000"/>
                </a:solidFill>
                <a:latin typeface="Calibri"/>
                <a:ea typeface="Calibri"/>
                <a:cs typeface="Calibri"/>
                <a:sym typeface="Calibri"/>
              </a:rPr>
              <a:t>Leverage existing coaches manuels created by WULAX</a:t>
            </a:r>
            <a:endParaRPr b="0" i="0" sz="2800" u="none" cap="none" strike="noStrike">
              <a:solidFill>
                <a:srgbClr val="000000"/>
              </a:solidFill>
              <a:latin typeface="Calibri"/>
              <a:ea typeface="Calibri"/>
              <a:cs typeface="Calibri"/>
              <a:sym typeface="Calibri"/>
            </a:endParaRPr>
          </a:p>
          <a:p>
            <a:pPr indent="-342900" lvl="0" marL="457200" marR="0" rtl="0" algn="l">
              <a:lnSpc>
                <a:spcPct val="90000"/>
              </a:lnSpc>
              <a:spcBef>
                <a:spcPts val="0"/>
              </a:spcBef>
              <a:spcAft>
                <a:spcPts val="0"/>
              </a:spcAft>
              <a:buClr>
                <a:srgbClr val="000000"/>
              </a:buClr>
              <a:buSzPts val="1800"/>
              <a:buFont typeface="Arial"/>
              <a:buChar char="•"/>
            </a:pPr>
            <a:r>
              <a:rPr b="0" i="0" lang="en-US" sz="2800" u="none" cap="none" strike="noStrike">
                <a:solidFill>
                  <a:srgbClr val="000000"/>
                </a:solidFill>
                <a:latin typeface="Calibri"/>
                <a:ea typeface="Calibri"/>
                <a:cs typeface="Calibri"/>
                <a:sym typeface="Calibri"/>
              </a:rPr>
              <a:t>Will receive full season reimbursement for coaching entire season</a:t>
            </a:r>
            <a:endParaRPr b="0" i="0" sz="2800" u="none" cap="none" strike="noStrike">
              <a:solidFill>
                <a:srgbClr val="000000"/>
              </a:solidFill>
              <a:latin typeface="Calibri"/>
              <a:ea typeface="Calibri"/>
              <a:cs typeface="Calibri"/>
              <a:sym typeface="Calibri"/>
            </a:endParaRPr>
          </a:p>
          <a:p>
            <a:pPr indent="-342900" lvl="0" marL="457200" marR="0" rtl="0" algn="l">
              <a:lnSpc>
                <a:spcPct val="90000"/>
              </a:lnSpc>
              <a:spcBef>
                <a:spcPts val="0"/>
              </a:spcBef>
              <a:spcAft>
                <a:spcPts val="0"/>
              </a:spcAft>
              <a:buClr>
                <a:srgbClr val="000000"/>
              </a:buClr>
              <a:buSzPts val="1800"/>
              <a:buFont typeface="Arial"/>
              <a:buChar char="•"/>
            </a:pPr>
            <a:r>
              <a:rPr b="0" i="0" lang="en-US" sz="2800" u="none" cap="none" strike="noStrike">
                <a:solidFill>
                  <a:srgbClr val="000000"/>
                </a:solidFill>
                <a:latin typeface="Calibri"/>
                <a:ea typeface="Calibri"/>
                <a:cs typeface="Calibri"/>
                <a:sym typeface="Calibri"/>
              </a:rPr>
              <a:t>$50 towards WULAX Branded Gear Store</a:t>
            </a:r>
            <a:endParaRPr b="0" i="0" sz="2800" u="none" cap="none" strike="noStrike">
              <a:solidFill>
                <a:srgbClr val="000000"/>
              </a:solidFill>
              <a:latin typeface="Calibri"/>
              <a:ea typeface="Calibri"/>
              <a:cs typeface="Calibri"/>
              <a:sym typeface="Calibri"/>
            </a:endParaRPr>
          </a:p>
          <a:p>
            <a:pPr indent="-342900" lvl="0" marL="457200" marR="0" rtl="0" algn="l">
              <a:lnSpc>
                <a:spcPct val="90000"/>
              </a:lnSpc>
              <a:spcBef>
                <a:spcPts val="0"/>
              </a:spcBef>
              <a:spcAft>
                <a:spcPts val="0"/>
              </a:spcAft>
              <a:buClr>
                <a:srgbClr val="000000"/>
              </a:buClr>
              <a:buSzPts val="1800"/>
              <a:buFont typeface="Arial"/>
              <a:buChar char="•"/>
            </a:pPr>
            <a:r>
              <a:rPr b="0" i="0" lang="en-US" sz="2800" u="none" cap="none" strike="noStrike">
                <a:solidFill>
                  <a:srgbClr val="000000"/>
                </a:solidFill>
                <a:latin typeface="Calibri"/>
                <a:ea typeface="Calibri"/>
                <a:cs typeface="Calibri"/>
                <a:sym typeface="Calibri"/>
              </a:rPr>
              <a:t>Covers Season DIBS</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c55c9130ff_0_432"/>
          <p:cNvSpPr txBox="1"/>
          <p:nvPr>
            <p:ph type="title"/>
          </p:nvPr>
        </p:nvSpPr>
        <p:spPr>
          <a:xfrm>
            <a:off x="70525" y="2"/>
            <a:ext cx="9978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Evaluation Process </a:t>
            </a:r>
            <a:endParaRPr/>
          </a:p>
        </p:txBody>
      </p:sp>
      <p:sp>
        <p:nvSpPr>
          <p:cNvPr id="161" name="Google Shape;161;g3c55c9130ff_0_432"/>
          <p:cNvSpPr txBox="1"/>
          <p:nvPr>
            <p:ph idx="1" type="body"/>
          </p:nvPr>
        </p:nvSpPr>
        <p:spPr>
          <a:xfrm>
            <a:off x="108525" y="1553800"/>
            <a:ext cx="11757900" cy="5075700"/>
          </a:xfrm>
          <a:prstGeom prst="rect">
            <a:avLst/>
          </a:prstGeom>
          <a:noFill/>
          <a:ln>
            <a:noFill/>
          </a:ln>
        </p:spPr>
        <p:txBody>
          <a:bodyPr anchorCtr="0" anchor="t" bIns="45700" lIns="91425" spcFirstLastPara="1" rIns="91425" wrap="square" tIns="45700">
            <a:normAutofit fontScale="25000"/>
          </a:bodyPr>
          <a:lstStyle/>
          <a:p>
            <a:pPr indent="0" lvl="0" marL="0" rtl="0" algn="l">
              <a:lnSpc>
                <a:spcPct val="115000"/>
              </a:lnSpc>
              <a:spcBef>
                <a:spcPts val="0"/>
              </a:spcBef>
              <a:spcAft>
                <a:spcPts val="0"/>
              </a:spcAft>
              <a:buClr>
                <a:schemeClr val="dk1"/>
              </a:buClr>
              <a:buSzPct val="100000"/>
              <a:buNone/>
            </a:pPr>
            <a:r>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275"/>
              <a:buNone/>
            </a:pPr>
            <a:r>
              <a:rPr b="1" lang="en-US" sz="8000" u="sng">
                <a:latin typeface="Arial"/>
                <a:ea typeface="Arial"/>
                <a:cs typeface="Arial"/>
                <a:sym typeface="Arial"/>
              </a:rPr>
              <a:t>The full Evaluations Policy is on the WULAX Website. Key Points are below:</a:t>
            </a:r>
            <a:endParaRPr b="1" sz="8000" u="sng">
              <a:latin typeface="Arial"/>
              <a:ea typeface="Arial"/>
              <a:cs typeface="Arial"/>
              <a:sym typeface="Arial"/>
            </a:endParaRPr>
          </a:p>
          <a:p>
            <a:pPr indent="-336550" lvl="0" marL="457200" rtl="0" algn="l">
              <a:lnSpc>
                <a:spcPct val="115000"/>
              </a:lnSpc>
              <a:spcBef>
                <a:spcPts val="1200"/>
              </a:spcBef>
              <a:spcAft>
                <a:spcPts val="0"/>
              </a:spcAft>
              <a:buSzPct val="100000"/>
              <a:buFont typeface="Arial"/>
              <a:buChar char="•"/>
            </a:pPr>
            <a:r>
              <a:rPr lang="en-US" sz="6800">
                <a:highlight>
                  <a:schemeClr val="lt1"/>
                </a:highlight>
              </a:rPr>
              <a:t>E</a:t>
            </a:r>
            <a:r>
              <a:rPr lang="en-US" sz="6800">
                <a:highlight>
                  <a:schemeClr val="lt1"/>
                </a:highlight>
                <a:latin typeface="Arial"/>
                <a:ea typeface="Arial"/>
                <a:cs typeface="Arial"/>
                <a:sym typeface="Arial"/>
              </a:rPr>
              <a:t>valuation results will be used to form ‘A’ teams for </a:t>
            </a:r>
            <a:r>
              <a:rPr lang="en-US" sz="6800">
                <a:highlight>
                  <a:schemeClr val="lt1"/>
                </a:highlight>
              </a:rPr>
              <a:t>B</a:t>
            </a:r>
            <a:r>
              <a:rPr lang="en-US" sz="6800">
                <a:highlight>
                  <a:schemeClr val="lt1"/>
                </a:highlight>
                <a:latin typeface="Arial"/>
                <a:ea typeface="Arial"/>
                <a:cs typeface="Arial"/>
                <a:sym typeface="Arial"/>
              </a:rPr>
              <a:t>oys 12U/14U and </a:t>
            </a:r>
            <a:r>
              <a:rPr lang="en-US" sz="6800">
                <a:highlight>
                  <a:schemeClr val="lt1"/>
                </a:highlight>
              </a:rPr>
              <a:t>G</a:t>
            </a:r>
            <a:r>
              <a:rPr lang="en-US" sz="6800">
                <a:highlight>
                  <a:schemeClr val="lt1"/>
                </a:highlight>
                <a:latin typeface="Arial"/>
                <a:ea typeface="Arial"/>
                <a:cs typeface="Arial"/>
                <a:sym typeface="Arial"/>
              </a:rPr>
              <a:t>irls 10U/12U/14U and balanced teams across all other levels. Failure to attend will result in a lower draft ranking, except for an injury</a:t>
            </a:r>
            <a:r>
              <a:rPr lang="en-US" sz="6800">
                <a:highlight>
                  <a:schemeClr val="lt1"/>
                </a:highlight>
              </a:rPr>
              <a:t> or excused</a:t>
            </a:r>
            <a:r>
              <a:rPr lang="en-US" sz="6800">
                <a:highlight>
                  <a:schemeClr val="lt1"/>
                </a:highlight>
                <a:latin typeface="Arial"/>
                <a:ea typeface="Arial"/>
                <a:cs typeface="Arial"/>
                <a:sym typeface="Arial"/>
              </a:rPr>
              <a:t>.</a:t>
            </a:r>
            <a:endParaRPr sz="6800">
              <a:highlight>
                <a:schemeClr val="lt1"/>
              </a:highlight>
              <a:latin typeface="Arial"/>
              <a:ea typeface="Arial"/>
              <a:cs typeface="Arial"/>
              <a:sym typeface="Arial"/>
            </a:endParaRPr>
          </a:p>
          <a:p>
            <a:pPr indent="-336550" lvl="0" marL="457200" rtl="0" algn="l">
              <a:lnSpc>
                <a:spcPct val="115000"/>
              </a:lnSpc>
              <a:spcBef>
                <a:spcPts val="0"/>
              </a:spcBef>
              <a:spcAft>
                <a:spcPts val="0"/>
              </a:spcAft>
              <a:buSzPct val="100000"/>
              <a:buFont typeface="Arial"/>
              <a:buChar char="•"/>
            </a:pPr>
            <a:r>
              <a:rPr lang="en-US" sz="6800">
                <a:highlight>
                  <a:schemeClr val="lt1"/>
                </a:highlight>
                <a:latin typeface="Arial"/>
                <a:ea typeface="Arial"/>
                <a:cs typeface="Arial"/>
                <a:sym typeface="Arial"/>
              </a:rPr>
              <a:t>Any player missing an evaluation will not be eligible for an ‘A’ team unless pr</a:t>
            </a:r>
            <a:r>
              <a:rPr lang="en-US" sz="6800">
                <a:highlight>
                  <a:schemeClr val="lt1"/>
                </a:highlight>
              </a:rPr>
              <a:t>ior</a:t>
            </a:r>
            <a:r>
              <a:rPr lang="en-US" sz="6800">
                <a:highlight>
                  <a:schemeClr val="lt1"/>
                </a:highlight>
                <a:latin typeface="Arial"/>
                <a:ea typeface="Arial"/>
                <a:cs typeface="Arial"/>
                <a:sym typeface="Arial"/>
              </a:rPr>
              <a:t> approval by WULAX Board.</a:t>
            </a:r>
            <a:endParaRPr sz="6800">
              <a:highlight>
                <a:schemeClr val="lt1"/>
              </a:highlight>
              <a:latin typeface="Arial"/>
              <a:ea typeface="Arial"/>
              <a:cs typeface="Arial"/>
              <a:sym typeface="Arial"/>
            </a:endParaRPr>
          </a:p>
          <a:p>
            <a:pPr indent="-336550" lvl="0" marL="457200" rtl="0" algn="l">
              <a:lnSpc>
                <a:spcPct val="115000"/>
              </a:lnSpc>
              <a:spcBef>
                <a:spcPts val="0"/>
              </a:spcBef>
              <a:spcAft>
                <a:spcPts val="0"/>
              </a:spcAft>
              <a:buSzPct val="100000"/>
              <a:buChar char="•"/>
            </a:pPr>
            <a:r>
              <a:rPr lang="en-US" sz="6800">
                <a:highlight>
                  <a:schemeClr val="lt1"/>
                </a:highlight>
              </a:rPr>
              <a:t>If a player misses an evaluation day and has prior approval for an excused absence or injury, they will be evaluated based on past coaches recommendations.</a:t>
            </a:r>
            <a:endParaRPr sz="6800">
              <a:highlight>
                <a:schemeClr val="lt1"/>
              </a:highlight>
            </a:endParaRPr>
          </a:p>
          <a:p>
            <a:pPr indent="-336550" lvl="0" marL="457200" rtl="0" algn="l">
              <a:lnSpc>
                <a:spcPct val="115000"/>
              </a:lnSpc>
              <a:spcBef>
                <a:spcPts val="0"/>
              </a:spcBef>
              <a:spcAft>
                <a:spcPts val="0"/>
              </a:spcAft>
              <a:buSzPct val="100000"/>
              <a:buFont typeface="Arial"/>
              <a:buChar char="•"/>
            </a:pPr>
            <a:r>
              <a:rPr lang="en-US" sz="6800">
                <a:highlight>
                  <a:schemeClr val="lt1"/>
                </a:highlight>
                <a:latin typeface="Arial"/>
                <a:ea typeface="Arial"/>
                <a:cs typeface="Arial"/>
                <a:sym typeface="Arial"/>
              </a:rPr>
              <a:t>If a player is more than 20 minutes late to an evaluation, they will not be allowed to participate in the evaluation.</a:t>
            </a:r>
            <a:endParaRPr sz="6800">
              <a:highlight>
                <a:schemeClr val="lt1"/>
              </a:highlight>
              <a:latin typeface="Arial"/>
              <a:ea typeface="Arial"/>
              <a:cs typeface="Arial"/>
              <a:sym typeface="Arial"/>
            </a:endParaRPr>
          </a:p>
          <a:p>
            <a:pPr indent="-336550" lvl="0" marL="457200" rtl="0" algn="l">
              <a:lnSpc>
                <a:spcPct val="115000"/>
              </a:lnSpc>
              <a:spcBef>
                <a:spcPts val="0"/>
              </a:spcBef>
              <a:spcAft>
                <a:spcPts val="0"/>
              </a:spcAft>
              <a:buSzPct val="100000"/>
              <a:buFont typeface="Arial"/>
              <a:buChar char="•"/>
            </a:pPr>
            <a:r>
              <a:rPr lang="en-US" sz="6800">
                <a:highlight>
                  <a:schemeClr val="lt1"/>
                </a:highlight>
                <a:latin typeface="Arial"/>
                <a:ea typeface="Arial"/>
                <a:cs typeface="Arial"/>
                <a:sym typeface="Arial"/>
              </a:rPr>
              <a:t>If a player misses an evaluation day due to family obligations or other unexcused absence and does not let the WULAX Board know ahead of time the player will be placed on a B team.</a:t>
            </a:r>
            <a:endParaRPr sz="7200">
              <a:highlight>
                <a:schemeClr val="lt1"/>
              </a:highlight>
              <a:latin typeface="Arial"/>
              <a:ea typeface="Arial"/>
              <a:cs typeface="Arial"/>
              <a:sym typeface="Arial"/>
            </a:endParaRPr>
          </a:p>
          <a:p>
            <a:pPr indent="-336550" lvl="0" marL="457200" rtl="0" algn="l">
              <a:lnSpc>
                <a:spcPct val="115000"/>
              </a:lnSpc>
              <a:spcBef>
                <a:spcPts val="0"/>
              </a:spcBef>
              <a:spcAft>
                <a:spcPts val="0"/>
              </a:spcAft>
              <a:buSzPct val="100000"/>
              <a:buChar char="•"/>
            </a:pPr>
            <a:r>
              <a:rPr lang="en-US" sz="6800">
                <a:highlight>
                  <a:schemeClr val="lt1"/>
                </a:highlight>
              </a:rPr>
              <a:t>Evaluations will be organized and coordinated by the WULAX Board in conjunction with the evaluation committee, coaches, and support from ERHS and WHS.  </a:t>
            </a:r>
            <a:r>
              <a:rPr i="1" lang="en-US" sz="6800">
                <a:highlight>
                  <a:schemeClr val="lt1"/>
                </a:highlight>
              </a:rPr>
              <a:t>Parent Coaches/Board Members are NOT permitted to evaluate their own child</a:t>
            </a:r>
            <a:r>
              <a:rPr lang="en-US" sz="6800">
                <a:highlight>
                  <a:schemeClr val="lt1"/>
                </a:highlight>
              </a:rPr>
              <a:t>. </a:t>
            </a:r>
            <a:endParaRPr sz="6800">
              <a:highlight>
                <a:schemeClr val="lt1"/>
              </a:highlight>
            </a:endParaRPr>
          </a:p>
          <a:p>
            <a:pPr indent="-336550" lvl="0" marL="457200" rtl="0" algn="l">
              <a:lnSpc>
                <a:spcPct val="115000"/>
              </a:lnSpc>
              <a:spcBef>
                <a:spcPts val="0"/>
              </a:spcBef>
              <a:spcAft>
                <a:spcPts val="0"/>
              </a:spcAft>
              <a:buSzPct val="100000"/>
              <a:buChar char="•"/>
            </a:pPr>
            <a:r>
              <a:rPr lang="en-US" sz="6800">
                <a:highlight>
                  <a:schemeClr val="lt1"/>
                </a:highlight>
              </a:rPr>
              <a:t>The evaluations committee shall not have the authorization to change player rankings and an audit trail is enabled. </a:t>
            </a:r>
            <a:endParaRPr sz="6800">
              <a:highlight>
                <a:schemeClr val="lt1"/>
              </a:highlight>
            </a:endParaRPr>
          </a:p>
          <a:p>
            <a:pPr indent="-336550" lvl="0" marL="457200" rtl="0" algn="l">
              <a:lnSpc>
                <a:spcPct val="115000"/>
              </a:lnSpc>
              <a:spcBef>
                <a:spcPts val="0"/>
              </a:spcBef>
              <a:spcAft>
                <a:spcPts val="0"/>
              </a:spcAft>
              <a:buSzPct val="100000"/>
              <a:buChar char="•"/>
            </a:pPr>
            <a:r>
              <a:rPr lang="en-US" sz="6800">
                <a:highlight>
                  <a:schemeClr val="lt1"/>
                </a:highlight>
              </a:rPr>
              <a:t>Evaluators shall have no stake in the outcome.</a:t>
            </a:r>
            <a:endParaRPr sz="6800">
              <a:highlight>
                <a:schemeClr val="lt1"/>
              </a:highlight>
            </a:endParaRPr>
          </a:p>
          <a:p>
            <a:pPr indent="-336550" lvl="0" marL="457200" rtl="0" algn="l">
              <a:lnSpc>
                <a:spcPct val="115000"/>
              </a:lnSpc>
              <a:spcBef>
                <a:spcPts val="0"/>
              </a:spcBef>
              <a:spcAft>
                <a:spcPts val="0"/>
              </a:spcAft>
              <a:buSzPct val="100000"/>
              <a:buChar char="•"/>
            </a:pPr>
            <a:r>
              <a:rPr lang="en-US" sz="6800">
                <a:highlight>
                  <a:schemeClr val="lt1"/>
                </a:highlight>
              </a:rPr>
              <a:t>Please observe the “24 Hour Cooling Off Period” for any grievances after teams are placed.</a:t>
            </a:r>
            <a:endParaRPr sz="6800">
              <a:highlight>
                <a:schemeClr val="lt1"/>
              </a:highlight>
            </a:endParaRPr>
          </a:p>
        </p:txBody>
      </p:sp>
      <p:sp>
        <p:nvSpPr>
          <p:cNvPr id="162" name="Google Shape;162;g3c55c9130ff_0_432"/>
          <p:cNvSpPr txBox="1"/>
          <p:nvPr/>
        </p:nvSpPr>
        <p:spPr>
          <a:xfrm>
            <a:off x="9425354" y="228600"/>
            <a:ext cx="2066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Woodbury United Lacrosse" id="163" name="Google Shape;163;g3c55c9130ff_0_432"/>
          <p:cNvPicPr preferRelativeResize="0"/>
          <p:nvPr/>
        </p:nvPicPr>
        <p:blipFill rotWithShape="1">
          <a:blip r:embed="rId3">
            <a:alphaModFix/>
          </a:blip>
          <a:srcRect b="2753" l="50006" r="26857" t="73102"/>
          <a:stretch/>
        </p:blipFill>
        <p:spPr>
          <a:xfrm>
            <a:off x="10820400" y="5919569"/>
            <a:ext cx="1333348" cy="9335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c55c9130ff_0_535"/>
          <p:cNvSpPr txBox="1"/>
          <p:nvPr>
            <p:ph type="title"/>
          </p:nvPr>
        </p:nvSpPr>
        <p:spPr>
          <a:xfrm>
            <a:off x="0" y="1825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Evaluation Process</a:t>
            </a:r>
            <a:endParaRPr/>
          </a:p>
        </p:txBody>
      </p:sp>
      <p:sp>
        <p:nvSpPr>
          <p:cNvPr id="169" name="Google Shape;169;g3c55c9130ff_0_535"/>
          <p:cNvSpPr txBox="1"/>
          <p:nvPr>
            <p:ph idx="1" type="body"/>
          </p:nvPr>
        </p:nvSpPr>
        <p:spPr>
          <a:xfrm>
            <a:off x="685000" y="185117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200"/>
              </a:spcBef>
              <a:spcAft>
                <a:spcPts val="0"/>
              </a:spcAft>
              <a:buSzPts val="1800"/>
              <a:buNone/>
            </a:pPr>
            <a:r>
              <a:rPr b="1" lang="en-US" sz="2400" u="sng"/>
              <a:t>Evaluation Scoring Metric</a:t>
            </a:r>
            <a:endParaRPr b="1" sz="2400" u="sng"/>
          </a:p>
          <a:p>
            <a:pPr indent="0" lvl="0" marL="0" rtl="0" algn="l">
              <a:lnSpc>
                <a:spcPct val="115000"/>
              </a:lnSpc>
              <a:spcBef>
                <a:spcPts val="1200"/>
              </a:spcBef>
              <a:spcAft>
                <a:spcPts val="0"/>
              </a:spcAft>
              <a:buSzPts val="1800"/>
              <a:buNone/>
            </a:pPr>
            <a:r>
              <a:rPr lang="en-US" sz="1800"/>
              <a:t>Evaluators for all age levels and genders will evaluate athletes based on the following criteria:</a:t>
            </a:r>
            <a:endParaRPr sz="1800"/>
          </a:p>
          <a:p>
            <a:pPr indent="-342900" lvl="0" marL="457200" rtl="0" algn="l">
              <a:lnSpc>
                <a:spcPct val="115000"/>
              </a:lnSpc>
              <a:spcBef>
                <a:spcPts val="1200"/>
              </a:spcBef>
              <a:spcAft>
                <a:spcPts val="0"/>
              </a:spcAft>
              <a:buSzPts val="1800"/>
              <a:buAutoNum type="arabicPeriod"/>
            </a:pPr>
            <a:r>
              <a:rPr b="1" lang="en-US" sz="1800" u="sng"/>
              <a:t>Stick Skills</a:t>
            </a:r>
            <a:r>
              <a:rPr lang="en-US" sz="1800"/>
              <a:t> - </a:t>
            </a:r>
            <a:r>
              <a:rPr i="1" lang="en-US" sz="1800"/>
              <a:t>passing, catching, ground ball scooping, cradling, shooting</a:t>
            </a:r>
            <a:endParaRPr i="1" sz="1800"/>
          </a:p>
          <a:p>
            <a:pPr indent="-342900" lvl="0" marL="457200" rtl="0" algn="l">
              <a:lnSpc>
                <a:spcPct val="115000"/>
              </a:lnSpc>
              <a:spcBef>
                <a:spcPts val="0"/>
              </a:spcBef>
              <a:spcAft>
                <a:spcPts val="0"/>
              </a:spcAft>
              <a:buSzPts val="1800"/>
              <a:buAutoNum type="arabicPeriod"/>
            </a:pPr>
            <a:r>
              <a:rPr b="1" lang="en-US" sz="1800" u="sng"/>
              <a:t>LAX IQ</a:t>
            </a:r>
            <a:r>
              <a:rPr lang="en-US" sz="1800"/>
              <a:t> - </a:t>
            </a:r>
            <a:r>
              <a:rPr i="1" lang="en-US" sz="1800"/>
              <a:t>does the athlete know position play, basic lacrosse movement on field</a:t>
            </a:r>
            <a:endParaRPr i="1" sz="1800"/>
          </a:p>
          <a:p>
            <a:pPr indent="-342900" lvl="0" marL="457200" rtl="0" algn="l">
              <a:lnSpc>
                <a:spcPct val="115000"/>
              </a:lnSpc>
              <a:spcBef>
                <a:spcPts val="0"/>
              </a:spcBef>
              <a:spcAft>
                <a:spcPts val="0"/>
              </a:spcAft>
              <a:buSzPts val="1800"/>
              <a:buAutoNum type="arabicPeriod"/>
            </a:pPr>
            <a:r>
              <a:rPr b="1" lang="en-US" sz="1800" u="sng"/>
              <a:t>Athleticism</a:t>
            </a:r>
            <a:r>
              <a:rPr lang="en-US" sz="1800"/>
              <a:t> - </a:t>
            </a:r>
            <a:r>
              <a:rPr i="1" lang="en-US" sz="1800"/>
              <a:t>body control, strength, speed &amp; agility</a:t>
            </a:r>
            <a:endParaRPr i="1" sz="1800"/>
          </a:p>
          <a:p>
            <a:pPr indent="-342900" lvl="0" marL="457200" rtl="0" algn="l">
              <a:lnSpc>
                <a:spcPct val="115000"/>
              </a:lnSpc>
              <a:spcBef>
                <a:spcPts val="0"/>
              </a:spcBef>
              <a:spcAft>
                <a:spcPts val="0"/>
              </a:spcAft>
              <a:buSzPts val="1800"/>
              <a:buAutoNum type="arabicPeriod"/>
            </a:pPr>
            <a:r>
              <a:rPr b="1" lang="en-US" sz="1800" u="sng"/>
              <a:t>Hustle</a:t>
            </a:r>
            <a:r>
              <a:rPr lang="en-US" sz="1800"/>
              <a:t> - </a:t>
            </a:r>
            <a:r>
              <a:rPr i="1" lang="en-US" sz="1800"/>
              <a:t>always moving feet, never giving up - NO WALKING</a:t>
            </a:r>
            <a:endParaRPr i="1" sz="1800"/>
          </a:p>
          <a:p>
            <a:pPr indent="-342900" lvl="0" marL="457200" rtl="0" algn="l">
              <a:lnSpc>
                <a:spcPct val="115000"/>
              </a:lnSpc>
              <a:spcBef>
                <a:spcPts val="0"/>
              </a:spcBef>
              <a:spcAft>
                <a:spcPts val="0"/>
              </a:spcAft>
              <a:buSzPts val="1800"/>
              <a:buAutoNum type="arabicPeriod"/>
            </a:pPr>
            <a:r>
              <a:rPr b="1" lang="en-US" sz="1800" u="sng"/>
              <a:t>Team Play</a:t>
            </a:r>
            <a:r>
              <a:rPr lang="en-US" sz="1800"/>
              <a:t> - </a:t>
            </a:r>
            <a:r>
              <a:rPr i="1" lang="en-US" sz="1800"/>
              <a:t>coachability, communication on field, positive attitude</a:t>
            </a:r>
            <a:endParaRPr i="1" sz="1800"/>
          </a:p>
          <a:p>
            <a:pPr indent="-342900" lvl="0" marL="457200" rtl="0" algn="l">
              <a:lnSpc>
                <a:spcPct val="115000"/>
              </a:lnSpc>
              <a:spcBef>
                <a:spcPts val="0"/>
              </a:spcBef>
              <a:spcAft>
                <a:spcPts val="0"/>
              </a:spcAft>
              <a:buSzPts val="1800"/>
              <a:buAutoNum type="arabicPeriod"/>
            </a:pPr>
            <a:r>
              <a:rPr b="1" lang="en-US" sz="1800" u="sng"/>
              <a:t>NOTES</a:t>
            </a:r>
            <a:r>
              <a:rPr lang="en-US" sz="1800"/>
              <a:t> - </a:t>
            </a:r>
            <a:r>
              <a:rPr i="1" lang="en-US" sz="1800"/>
              <a:t>evaluators have option to add notes for any additional details</a:t>
            </a:r>
            <a:endParaRPr i="1" sz="1800"/>
          </a:p>
          <a:p>
            <a:pPr indent="0" lvl="0" marL="0" rtl="0" algn="l">
              <a:lnSpc>
                <a:spcPct val="115000"/>
              </a:lnSpc>
              <a:spcBef>
                <a:spcPts val="1200"/>
              </a:spcBef>
              <a:spcAft>
                <a:spcPts val="0"/>
              </a:spcAft>
              <a:buSzPts val="1800"/>
              <a:buNone/>
            </a:pPr>
            <a:r>
              <a:rPr lang="en-US" sz="1800"/>
              <a:t>Metrics for criterias #1 - #5 above are on a </a:t>
            </a:r>
            <a:r>
              <a:rPr b="1" lang="en-US" sz="1800">
                <a:solidFill>
                  <a:srgbClr val="FF0000"/>
                </a:solidFill>
              </a:rPr>
              <a:t>1 (needs work)</a:t>
            </a:r>
            <a:r>
              <a:rPr lang="en-US" sz="1800"/>
              <a:t> - </a:t>
            </a:r>
            <a:r>
              <a:rPr b="1" lang="en-US" sz="1800">
                <a:solidFill>
                  <a:srgbClr val="4472C4"/>
                </a:solidFill>
              </a:rPr>
              <a:t>2 (average)</a:t>
            </a:r>
            <a:r>
              <a:rPr lang="en-US" sz="1800"/>
              <a:t> - </a:t>
            </a:r>
            <a:r>
              <a:rPr b="1" lang="en-US" sz="1800">
                <a:solidFill>
                  <a:schemeClr val="accent6"/>
                </a:solidFill>
              </a:rPr>
              <a:t>3 (excels)</a:t>
            </a:r>
            <a:r>
              <a:rPr lang="en-US" sz="1800"/>
              <a:t> scale with the ability of the evaluation committee to weight any given score.</a:t>
            </a:r>
            <a:endParaRPr sz="1800"/>
          </a:p>
        </p:txBody>
      </p:sp>
      <p:sp>
        <p:nvSpPr>
          <p:cNvPr id="170" name="Google Shape;170;g3c55c9130ff_0_535"/>
          <p:cNvSpPr txBox="1"/>
          <p:nvPr/>
        </p:nvSpPr>
        <p:spPr>
          <a:xfrm>
            <a:off x="9425354" y="228600"/>
            <a:ext cx="2066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Woodbury United Lacrosse" id="171" name="Google Shape;171;g3c55c9130ff_0_535"/>
          <p:cNvPicPr preferRelativeResize="0"/>
          <p:nvPr/>
        </p:nvPicPr>
        <p:blipFill rotWithShape="1">
          <a:blip r:embed="rId3">
            <a:alphaModFix/>
          </a:blip>
          <a:srcRect b="2753" l="50006" r="26857" t="73102"/>
          <a:stretch/>
        </p:blipFill>
        <p:spPr>
          <a:xfrm>
            <a:off x="10820400" y="5919569"/>
            <a:ext cx="1333348" cy="9335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3c55c9130ff_0_262"/>
          <p:cNvSpPr txBox="1"/>
          <p:nvPr>
            <p:ph type="title"/>
          </p:nvPr>
        </p:nvSpPr>
        <p:spPr>
          <a:xfrm>
            <a:off x="0" y="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Community Night - 5/5/26</a:t>
            </a:r>
            <a:endParaRPr/>
          </a:p>
        </p:txBody>
      </p:sp>
      <p:pic>
        <p:nvPicPr>
          <p:cNvPr id="177" name="Google Shape;177;g3c55c9130ff_0_262"/>
          <p:cNvPicPr preferRelativeResize="0"/>
          <p:nvPr/>
        </p:nvPicPr>
        <p:blipFill rotWithShape="1">
          <a:blip r:embed="rId3">
            <a:alphaModFix/>
          </a:blip>
          <a:srcRect b="0" l="0" r="0" t="0"/>
          <a:stretch/>
        </p:blipFill>
        <p:spPr>
          <a:xfrm>
            <a:off x="9525" y="2819400"/>
            <a:ext cx="12172950" cy="1219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3c55c9130ff_0_343"/>
          <p:cNvSpPr txBox="1"/>
          <p:nvPr>
            <p:ph type="title"/>
          </p:nvPr>
        </p:nvSpPr>
        <p:spPr>
          <a:xfrm>
            <a:off x="0" y="1825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Black and Blue Tourney</a:t>
            </a:r>
            <a:endParaRPr/>
          </a:p>
        </p:txBody>
      </p:sp>
      <p:sp>
        <p:nvSpPr>
          <p:cNvPr id="183" name="Google Shape;183;g3c55c9130ff_0_343"/>
          <p:cNvSpPr txBox="1"/>
          <p:nvPr>
            <p:ph idx="1" type="body"/>
          </p:nvPr>
        </p:nvSpPr>
        <p:spPr>
          <a:xfrm>
            <a:off x="384150" y="1921075"/>
            <a:ext cx="11423700" cy="4519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0"/>
              </a:spcBef>
              <a:spcAft>
                <a:spcPts val="0"/>
              </a:spcAft>
              <a:buClr>
                <a:schemeClr val="dk1"/>
              </a:buClr>
              <a:buSzPts val="2800"/>
              <a:buChar char="•"/>
            </a:pPr>
            <a:r>
              <a:rPr lang="en-US"/>
              <a:t>We are hosting our annual BNB tourney 6/26-6/28 at MHealth Athletic fields</a:t>
            </a:r>
            <a:endParaRPr/>
          </a:p>
          <a:p>
            <a:pPr indent="-228600" lvl="0" marL="228600" rtl="0" algn="l">
              <a:lnSpc>
                <a:spcPct val="100000"/>
              </a:lnSpc>
              <a:spcBef>
                <a:spcPts val="1000"/>
              </a:spcBef>
              <a:spcAft>
                <a:spcPts val="0"/>
              </a:spcAft>
              <a:buClr>
                <a:schemeClr val="dk1"/>
              </a:buClr>
              <a:buSzPts val="2800"/>
              <a:buChar char="•"/>
            </a:pPr>
            <a:r>
              <a:rPr lang="en-US"/>
              <a:t>We have 140 teams registered (sold out in 1 month!)</a:t>
            </a:r>
            <a:endParaRPr/>
          </a:p>
          <a:p>
            <a:pPr indent="-228600" lvl="0" marL="228600" rtl="0" algn="l">
              <a:lnSpc>
                <a:spcPct val="100000"/>
              </a:lnSpc>
              <a:spcBef>
                <a:spcPts val="1000"/>
              </a:spcBef>
              <a:spcAft>
                <a:spcPts val="0"/>
              </a:spcAft>
              <a:buClr>
                <a:schemeClr val="dk1"/>
              </a:buClr>
              <a:buSzPts val="2800"/>
              <a:buChar char="•"/>
            </a:pPr>
            <a:r>
              <a:rPr lang="en-US"/>
              <a:t>DIBS will be shared out in advance for sign-ups. Will be </a:t>
            </a:r>
            <a:r>
              <a:rPr lang="en-US" u="sng"/>
              <a:t>CRITICAL</a:t>
            </a:r>
            <a:r>
              <a:rPr lang="en-US"/>
              <a:t> to get full parent participation to help make the ensure the tourney is a success</a:t>
            </a:r>
            <a:endParaRPr/>
          </a:p>
          <a:p>
            <a:pPr indent="-240030" lvl="1" marL="685800" rtl="0" algn="l">
              <a:lnSpc>
                <a:spcPct val="100000"/>
              </a:lnSpc>
              <a:spcBef>
                <a:spcPts val="500"/>
              </a:spcBef>
              <a:spcAft>
                <a:spcPts val="0"/>
              </a:spcAft>
              <a:buClr>
                <a:schemeClr val="dk1"/>
              </a:buClr>
              <a:buSzPts val="2400"/>
              <a:buChar char="•"/>
            </a:pPr>
            <a:r>
              <a:rPr lang="en-US"/>
              <a:t>DIBS requirement = 4hrs/family with 1 player, 6hrs/family with 2+ players</a:t>
            </a:r>
            <a:endParaRPr/>
          </a:p>
          <a:p>
            <a:pPr indent="-240030" lvl="1" marL="685800" rtl="0" algn="l">
              <a:lnSpc>
                <a:spcPct val="100000"/>
              </a:lnSpc>
              <a:spcBef>
                <a:spcPts val="500"/>
              </a:spcBef>
              <a:spcAft>
                <a:spcPts val="0"/>
              </a:spcAft>
              <a:buClr>
                <a:schemeClr val="dk1"/>
              </a:buClr>
              <a:buSzPts val="2400"/>
              <a:buChar char="•"/>
            </a:pPr>
            <a:r>
              <a:rPr lang="en-US"/>
              <a:t>DIBS buyout is $300.00 </a:t>
            </a:r>
            <a:endParaRPr/>
          </a:p>
          <a:p>
            <a:pPr indent="-228600" lvl="0" marL="228600" rtl="0" algn="l">
              <a:lnSpc>
                <a:spcPct val="100000"/>
              </a:lnSpc>
              <a:spcBef>
                <a:spcPts val="1000"/>
              </a:spcBef>
              <a:spcAft>
                <a:spcPts val="0"/>
              </a:spcAft>
              <a:buClr>
                <a:schemeClr val="dk1"/>
              </a:buClr>
              <a:buSzPts val="2800"/>
              <a:buChar char="•"/>
            </a:pPr>
            <a:r>
              <a:rPr lang="en-US"/>
              <a:t>We have food trucks and multiple food vendors </a:t>
            </a:r>
            <a:endParaRPr/>
          </a:p>
          <a:p>
            <a:pPr indent="-228600" lvl="0" marL="228600" marR="0" rtl="0" algn="l">
              <a:lnSpc>
                <a:spcPct val="100000"/>
              </a:lnSpc>
              <a:spcBef>
                <a:spcPts val="1000"/>
              </a:spcBef>
              <a:spcAft>
                <a:spcPts val="0"/>
              </a:spcAft>
              <a:buSzPts val="2800"/>
              <a:buChar char="•"/>
            </a:pPr>
            <a:r>
              <a:rPr lang="en-US"/>
              <a:t>We will be utilizing all fields </a:t>
            </a:r>
            <a:endParaRPr/>
          </a:p>
        </p:txBody>
      </p:sp>
      <p:pic>
        <p:nvPicPr>
          <p:cNvPr descr="Woodbury United Lacrosse" id="184" name="Google Shape;184;g3c55c9130ff_0_343"/>
          <p:cNvPicPr preferRelativeResize="0"/>
          <p:nvPr/>
        </p:nvPicPr>
        <p:blipFill rotWithShape="1">
          <a:blip r:embed="rId3">
            <a:alphaModFix/>
          </a:blip>
          <a:srcRect b="2753" l="50006" r="26857" t="73102"/>
          <a:stretch/>
        </p:blipFill>
        <p:spPr>
          <a:xfrm>
            <a:off x="10820400" y="5919569"/>
            <a:ext cx="1333348" cy="93355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c55c9130ff_0_618"/>
          <p:cNvSpPr txBox="1"/>
          <p:nvPr>
            <p:ph type="title"/>
          </p:nvPr>
        </p:nvSpPr>
        <p:spPr>
          <a:xfrm>
            <a:off x="0" y="1825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Sideline Expectations</a:t>
            </a:r>
            <a:endParaRPr/>
          </a:p>
        </p:txBody>
      </p:sp>
      <p:pic>
        <p:nvPicPr>
          <p:cNvPr id="190" name="Google Shape;190;g3c55c9130ff_0_618"/>
          <p:cNvPicPr preferRelativeResize="0"/>
          <p:nvPr/>
        </p:nvPicPr>
        <p:blipFill rotWithShape="1">
          <a:blip r:embed="rId3">
            <a:alphaModFix/>
          </a:blip>
          <a:srcRect b="0" l="0" r="0" t="0"/>
          <a:stretch/>
        </p:blipFill>
        <p:spPr>
          <a:xfrm>
            <a:off x="1114703" y="1860651"/>
            <a:ext cx="9658804" cy="2486229"/>
          </a:xfrm>
          <a:prstGeom prst="rect">
            <a:avLst/>
          </a:prstGeom>
          <a:noFill/>
          <a:ln>
            <a:noFill/>
          </a:ln>
        </p:spPr>
      </p:pic>
      <p:sp>
        <p:nvSpPr>
          <p:cNvPr id="191" name="Google Shape;191;g3c55c9130ff_0_618"/>
          <p:cNvSpPr txBox="1"/>
          <p:nvPr/>
        </p:nvSpPr>
        <p:spPr>
          <a:xfrm>
            <a:off x="1028700" y="4624754"/>
            <a:ext cx="10251900" cy="14775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We will not tolerate disrespectful behavior on the sidelines towards our coaches, players or the referees. Please be an example for our kids and enjoy watching your child play the sport of lacrosse. We encourage cheering the full team on. Please allow our coaches to coach your kids, they have been trained to do so.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Please allow 24hr cooling off period if you have concern!</a:t>
            </a:r>
            <a:endParaRPr b="0" i="0" sz="1800" u="none" cap="none" strike="noStrike">
              <a:solidFill>
                <a:schemeClr val="dk1"/>
              </a:solidFill>
              <a:latin typeface="Calibri"/>
              <a:ea typeface="Calibri"/>
              <a:cs typeface="Calibri"/>
              <a:sym typeface="Calibri"/>
            </a:endParaRPr>
          </a:p>
        </p:txBody>
      </p:sp>
      <p:pic>
        <p:nvPicPr>
          <p:cNvPr descr="Woodbury United Lacrosse" id="192" name="Google Shape;192;g3c55c9130ff_0_618"/>
          <p:cNvPicPr preferRelativeResize="0"/>
          <p:nvPr/>
        </p:nvPicPr>
        <p:blipFill rotWithShape="1">
          <a:blip r:embed="rId4">
            <a:alphaModFix/>
          </a:blip>
          <a:srcRect b="2753" l="50006" r="26857" t="73102"/>
          <a:stretch/>
        </p:blipFill>
        <p:spPr>
          <a:xfrm>
            <a:off x="10820400" y="5919569"/>
            <a:ext cx="1333348" cy="9335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US"/>
              <a:t>Agenda</a:t>
            </a:r>
            <a:endParaRPr/>
          </a:p>
        </p:txBody>
      </p:sp>
      <p:sp>
        <p:nvSpPr>
          <p:cNvPr id="81" name="Google Shape;81;p2"/>
          <p:cNvSpPr txBox="1"/>
          <p:nvPr>
            <p:ph idx="1" type="body"/>
          </p:nvPr>
        </p:nvSpPr>
        <p:spPr>
          <a:xfrm>
            <a:off x="499280" y="2005150"/>
            <a:ext cx="11425200" cy="4351200"/>
          </a:xfrm>
          <a:prstGeom prst="rect">
            <a:avLst/>
          </a:prstGeom>
          <a:noFill/>
          <a:ln>
            <a:noFill/>
          </a:ln>
        </p:spPr>
        <p:txBody>
          <a:bodyPr anchorCtr="0" anchor="t" bIns="45700" lIns="91425" spcFirstLastPara="1" rIns="91425" wrap="square" tIns="45700">
            <a:normAutofit/>
          </a:bodyPr>
          <a:lstStyle/>
          <a:p>
            <a:pPr indent="-387350" lvl="0" marL="457200" rtl="0" algn="l">
              <a:lnSpc>
                <a:spcPct val="90000"/>
              </a:lnSpc>
              <a:spcBef>
                <a:spcPts val="0"/>
              </a:spcBef>
              <a:spcAft>
                <a:spcPts val="0"/>
              </a:spcAft>
              <a:buClr>
                <a:srgbClr val="222222"/>
              </a:buClr>
              <a:buSzPts val="2500"/>
              <a:buAutoNum type="arabicPeriod"/>
            </a:pPr>
            <a:r>
              <a:rPr lang="en-US" sz="2500">
                <a:solidFill>
                  <a:srgbClr val="222222"/>
                </a:solidFill>
                <a:highlight>
                  <a:srgbClr val="FFFFFF"/>
                </a:highlight>
              </a:rPr>
              <a:t>Board Introduction</a:t>
            </a:r>
            <a:endParaRPr sz="2500">
              <a:solidFill>
                <a:srgbClr val="222222"/>
              </a:solidFill>
              <a:highlight>
                <a:srgbClr val="FFFFFF"/>
              </a:highlight>
            </a:endParaRPr>
          </a:p>
          <a:p>
            <a:pPr indent="-387350" lvl="0" marL="457200" rtl="0" algn="l">
              <a:lnSpc>
                <a:spcPct val="90000"/>
              </a:lnSpc>
              <a:spcBef>
                <a:spcPts val="0"/>
              </a:spcBef>
              <a:spcAft>
                <a:spcPts val="0"/>
              </a:spcAft>
              <a:buClr>
                <a:srgbClr val="222222"/>
              </a:buClr>
              <a:buSzPts val="2500"/>
              <a:buAutoNum type="arabicPeriod"/>
            </a:pPr>
            <a:r>
              <a:rPr lang="en-US" sz="2500">
                <a:solidFill>
                  <a:srgbClr val="222222"/>
                </a:solidFill>
                <a:highlight>
                  <a:srgbClr val="FFFFFF"/>
                </a:highlight>
              </a:rPr>
              <a:t>Season Overview</a:t>
            </a:r>
            <a:endParaRPr sz="2500">
              <a:solidFill>
                <a:srgbClr val="222222"/>
              </a:solidFill>
              <a:highlight>
                <a:srgbClr val="FFFFFF"/>
              </a:highlight>
            </a:endParaRPr>
          </a:p>
          <a:p>
            <a:pPr indent="-387350" lvl="0" marL="457200" rtl="0" algn="l">
              <a:lnSpc>
                <a:spcPct val="90000"/>
              </a:lnSpc>
              <a:spcBef>
                <a:spcPts val="0"/>
              </a:spcBef>
              <a:spcAft>
                <a:spcPts val="0"/>
              </a:spcAft>
              <a:buClr>
                <a:srgbClr val="222222"/>
              </a:buClr>
              <a:buSzPts val="2500"/>
              <a:buAutoNum type="arabicPeriod"/>
            </a:pPr>
            <a:r>
              <a:rPr lang="en-US" sz="2500">
                <a:solidFill>
                  <a:srgbClr val="222222"/>
                </a:solidFill>
                <a:highlight>
                  <a:srgbClr val="FFFFFF"/>
                </a:highlight>
              </a:rPr>
              <a:t>Evaluation Process</a:t>
            </a:r>
            <a:endParaRPr sz="2500">
              <a:solidFill>
                <a:srgbClr val="222222"/>
              </a:solidFill>
              <a:highlight>
                <a:srgbClr val="FFFFFF"/>
              </a:highlight>
            </a:endParaRPr>
          </a:p>
          <a:p>
            <a:pPr indent="-387350" lvl="0" marL="457200" rtl="0" algn="l">
              <a:lnSpc>
                <a:spcPct val="90000"/>
              </a:lnSpc>
              <a:spcBef>
                <a:spcPts val="0"/>
              </a:spcBef>
              <a:spcAft>
                <a:spcPts val="0"/>
              </a:spcAft>
              <a:buClr>
                <a:srgbClr val="222222"/>
              </a:buClr>
              <a:buSzPts val="2500"/>
              <a:buAutoNum type="arabicPeriod"/>
            </a:pPr>
            <a:r>
              <a:rPr lang="en-US" sz="2500">
                <a:solidFill>
                  <a:srgbClr val="222222"/>
                </a:solidFill>
                <a:highlight>
                  <a:srgbClr val="FFFFFF"/>
                </a:highlight>
              </a:rPr>
              <a:t>Parent &amp; Player Expectations</a:t>
            </a:r>
            <a:endParaRPr sz="2500">
              <a:solidFill>
                <a:srgbClr val="222222"/>
              </a:solidFill>
              <a:highlight>
                <a:srgbClr val="FFFFFF"/>
              </a:highlight>
            </a:endParaRPr>
          </a:p>
          <a:p>
            <a:pPr indent="-387350" lvl="0" marL="457200" rtl="0" algn="l">
              <a:lnSpc>
                <a:spcPct val="90000"/>
              </a:lnSpc>
              <a:spcBef>
                <a:spcPts val="0"/>
              </a:spcBef>
              <a:spcAft>
                <a:spcPts val="0"/>
              </a:spcAft>
              <a:buClr>
                <a:srgbClr val="222222"/>
              </a:buClr>
              <a:buSzPts val="2500"/>
              <a:buAutoNum type="arabicPeriod"/>
            </a:pPr>
            <a:r>
              <a:rPr lang="en-US" sz="2500">
                <a:solidFill>
                  <a:srgbClr val="222222"/>
                </a:solidFill>
                <a:highlight>
                  <a:srgbClr val="FFFFFF"/>
                </a:highlight>
              </a:rPr>
              <a:t>Black and Blue Tourney / DIBs </a:t>
            </a:r>
            <a:endParaRPr sz="2500">
              <a:solidFill>
                <a:srgbClr val="222222"/>
              </a:solidFill>
              <a:highlight>
                <a:srgbClr val="FFFFFF"/>
              </a:highlight>
            </a:endParaRPr>
          </a:p>
          <a:p>
            <a:pPr indent="-387350" lvl="0" marL="457200" rtl="0" algn="l">
              <a:lnSpc>
                <a:spcPct val="90000"/>
              </a:lnSpc>
              <a:spcBef>
                <a:spcPts val="0"/>
              </a:spcBef>
              <a:spcAft>
                <a:spcPts val="0"/>
              </a:spcAft>
              <a:buClr>
                <a:srgbClr val="222222"/>
              </a:buClr>
              <a:buSzPts val="2500"/>
              <a:buAutoNum type="arabicPeriod"/>
            </a:pPr>
            <a:r>
              <a:rPr lang="en-US" sz="2500">
                <a:solidFill>
                  <a:srgbClr val="222222"/>
                </a:solidFill>
                <a:highlight>
                  <a:srgbClr val="FFFFFF"/>
                </a:highlight>
              </a:rPr>
              <a:t>Community Night</a:t>
            </a:r>
            <a:endParaRPr sz="2500">
              <a:solidFill>
                <a:srgbClr val="222222"/>
              </a:solidFill>
              <a:highlight>
                <a:srgbClr val="FFFFFF"/>
              </a:highlight>
            </a:endParaRPr>
          </a:p>
          <a:p>
            <a:pPr indent="-387350" lvl="0" marL="457200" rtl="0" algn="l">
              <a:lnSpc>
                <a:spcPct val="90000"/>
              </a:lnSpc>
              <a:spcBef>
                <a:spcPts val="0"/>
              </a:spcBef>
              <a:spcAft>
                <a:spcPts val="0"/>
              </a:spcAft>
              <a:buClr>
                <a:srgbClr val="222222"/>
              </a:buClr>
              <a:buSzPts val="2500"/>
              <a:buAutoNum type="arabicPeriod"/>
            </a:pPr>
            <a:r>
              <a:rPr lang="en-US" sz="2500">
                <a:solidFill>
                  <a:srgbClr val="222222"/>
                </a:solidFill>
                <a:highlight>
                  <a:srgbClr val="FFFFFF"/>
                </a:highlight>
              </a:rPr>
              <a:t>Q&amp;A</a:t>
            </a:r>
            <a:endParaRPr sz="2500">
              <a:solidFill>
                <a:srgbClr val="222222"/>
              </a:solidFill>
              <a:highlight>
                <a:srgbClr val="FFFFFF"/>
              </a:highlight>
            </a:endParaRPr>
          </a:p>
          <a:p>
            <a:pPr indent="-50800" lvl="0" marL="228600" rtl="0" algn="l">
              <a:lnSpc>
                <a:spcPct val="90000"/>
              </a:lnSpc>
              <a:spcBef>
                <a:spcPts val="0"/>
              </a:spcBef>
              <a:spcAft>
                <a:spcPts val="0"/>
              </a:spcAft>
              <a:buClr>
                <a:schemeClr val="dk1"/>
              </a:buClr>
              <a:buSzPts val="2800"/>
              <a:buNone/>
            </a:pPr>
            <a:r>
              <a:t/>
            </a:r>
            <a:endParaRPr sz="4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US"/>
              <a:t>Board Members</a:t>
            </a:r>
            <a:endParaRPr/>
          </a:p>
        </p:txBody>
      </p:sp>
      <p:sp>
        <p:nvSpPr>
          <p:cNvPr id="87" name="Google Shape;87;p3"/>
          <p:cNvSpPr txBox="1"/>
          <p:nvPr/>
        </p:nvSpPr>
        <p:spPr>
          <a:xfrm>
            <a:off x="405325" y="1982425"/>
            <a:ext cx="4263000" cy="473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Co-Presidents/Tourney Directors</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Jeff Dansky</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Kristine Glancy</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Incoming Co-Presidents/Girls Director</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Don Emery </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Jaci Skiba</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Treasurer</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Jen Dardis</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Boys Director</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Pat Dardis</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Boys Assist Director/Team Manager</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Ezra King</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Girls Assist Director/Team Manager</a:t>
            </a:r>
            <a:endParaRPr b="0" i="0" sz="1500" u="none" cap="none" strike="noStrike">
              <a:solidFill>
                <a:schemeClr val="dk1"/>
              </a:solidFill>
              <a:latin typeface="Arial"/>
              <a:ea typeface="Arial"/>
              <a:cs typeface="Arial"/>
              <a:sym typeface="Arial"/>
            </a:endParaRPr>
          </a:p>
          <a:p>
            <a:pPr indent="-323850" lvl="0" marL="457200" marR="0" rtl="0" algn="l">
              <a:lnSpc>
                <a:spcPct val="100000"/>
              </a:lnSpc>
              <a:spcBef>
                <a:spcPts val="0"/>
              </a:spcBef>
              <a:spcAft>
                <a:spcPts val="0"/>
              </a:spcAft>
              <a:buClr>
                <a:schemeClr val="dk1"/>
              </a:buClr>
              <a:buSzPts val="1500"/>
              <a:buFont typeface="Arial"/>
              <a:buChar char="●"/>
            </a:pPr>
            <a:r>
              <a:rPr b="0" i="0" lang="en-US" sz="1500" u="none" cap="none" strike="noStrike">
                <a:solidFill>
                  <a:schemeClr val="dk1"/>
                </a:solidFill>
                <a:latin typeface="Arial"/>
                <a:ea typeface="Arial"/>
                <a:cs typeface="Arial"/>
                <a:sym typeface="Arial"/>
              </a:rPr>
              <a:t>Wendy Peterson</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Arial"/>
              <a:ea typeface="Arial"/>
              <a:cs typeface="Arial"/>
              <a:sym typeface="Arial"/>
            </a:endParaRPr>
          </a:p>
        </p:txBody>
      </p:sp>
      <p:sp>
        <p:nvSpPr>
          <p:cNvPr id="88" name="Google Shape;88;p3"/>
          <p:cNvSpPr txBox="1"/>
          <p:nvPr/>
        </p:nvSpPr>
        <p:spPr>
          <a:xfrm>
            <a:off x="6013925" y="2118900"/>
            <a:ext cx="4263000" cy="473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FF0000"/>
                </a:solidFill>
                <a:latin typeface="Arial"/>
                <a:ea typeface="Arial"/>
                <a:cs typeface="Arial"/>
                <a:sym typeface="Arial"/>
              </a:rPr>
              <a:t>Open Positions</a:t>
            </a:r>
            <a:endParaRPr b="1" i="0" sz="1500" u="none" cap="none" strike="noStrike">
              <a:solidFill>
                <a:srgbClr val="FF0000"/>
              </a:solidFill>
              <a:latin typeface="Arial"/>
              <a:ea typeface="Arial"/>
              <a:cs typeface="Arial"/>
              <a:sym typeface="Arial"/>
            </a:endParaRPr>
          </a:p>
          <a:p>
            <a:pPr indent="-323850" lvl="0" marL="457200" marR="0" rtl="0" algn="l">
              <a:lnSpc>
                <a:spcPct val="100000"/>
              </a:lnSpc>
              <a:spcBef>
                <a:spcPts val="0"/>
              </a:spcBef>
              <a:spcAft>
                <a:spcPts val="0"/>
              </a:spcAft>
              <a:buClr>
                <a:srgbClr val="FF0000"/>
              </a:buClr>
              <a:buSzPts val="1500"/>
              <a:buFont typeface="Arial"/>
              <a:buChar char="●"/>
            </a:pPr>
            <a:r>
              <a:rPr b="1" i="0" lang="en-US" sz="1500" u="none" cap="none" strike="noStrike">
                <a:solidFill>
                  <a:srgbClr val="FF0000"/>
                </a:solidFill>
                <a:latin typeface="Arial"/>
                <a:ea typeface="Arial"/>
                <a:cs typeface="Arial"/>
                <a:sym typeface="Arial"/>
              </a:rPr>
              <a:t>Girls Director</a:t>
            </a:r>
            <a:endParaRPr b="1" i="0" sz="1500" u="none" cap="none" strike="noStrike">
              <a:solidFill>
                <a:srgbClr val="FF0000"/>
              </a:solidFill>
              <a:latin typeface="Arial"/>
              <a:ea typeface="Arial"/>
              <a:cs typeface="Arial"/>
              <a:sym typeface="Arial"/>
            </a:endParaRPr>
          </a:p>
          <a:p>
            <a:pPr indent="-323850" lvl="0" marL="457200" marR="0" rtl="0" algn="l">
              <a:lnSpc>
                <a:spcPct val="100000"/>
              </a:lnSpc>
              <a:spcBef>
                <a:spcPts val="0"/>
              </a:spcBef>
              <a:spcAft>
                <a:spcPts val="0"/>
              </a:spcAft>
              <a:buClr>
                <a:srgbClr val="FF0000"/>
              </a:buClr>
              <a:buSzPts val="1500"/>
              <a:buFont typeface="Arial"/>
              <a:buChar char="●"/>
            </a:pPr>
            <a:r>
              <a:rPr b="1" i="0" lang="en-US" sz="1500" u="none" cap="none" strike="noStrike">
                <a:solidFill>
                  <a:srgbClr val="FF0000"/>
                </a:solidFill>
                <a:latin typeface="Arial"/>
                <a:ea typeface="Arial"/>
                <a:cs typeface="Arial"/>
                <a:sym typeface="Arial"/>
              </a:rPr>
              <a:t>Equipment/Scheduler</a:t>
            </a:r>
            <a:endParaRPr b="1" i="0" sz="1500" u="none" cap="none" strike="noStrike">
              <a:solidFill>
                <a:srgbClr val="FF0000"/>
              </a:solidFill>
              <a:latin typeface="Arial"/>
              <a:ea typeface="Arial"/>
              <a:cs typeface="Arial"/>
              <a:sym typeface="Arial"/>
            </a:endParaRPr>
          </a:p>
          <a:p>
            <a:pPr indent="-323850" lvl="0" marL="457200" marR="0" rtl="0" algn="l">
              <a:lnSpc>
                <a:spcPct val="100000"/>
              </a:lnSpc>
              <a:spcBef>
                <a:spcPts val="0"/>
              </a:spcBef>
              <a:spcAft>
                <a:spcPts val="0"/>
              </a:spcAft>
              <a:buClr>
                <a:srgbClr val="FF0000"/>
              </a:buClr>
              <a:buSzPts val="1500"/>
              <a:buFont typeface="Arial"/>
              <a:buChar char="●"/>
            </a:pPr>
            <a:r>
              <a:rPr b="1" i="0" lang="en-US" sz="1500" u="none" cap="none" strike="noStrike">
                <a:solidFill>
                  <a:srgbClr val="FF0000"/>
                </a:solidFill>
                <a:latin typeface="Arial"/>
                <a:ea typeface="Arial"/>
                <a:cs typeface="Arial"/>
                <a:sym typeface="Arial"/>
              </a:rPr>
              <a:t>Tourney Director</a:t>
            </a:r>
            <a:endParaRPr b="1" i="0" sz="15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US"/>
              <a:t>Season Overview</a:t>
            </a:r>
            <a:endParaRPr/>
          </a:p>
        </p:txBody>
      </p:sp>
      <p:sp>
        <p:nvSpPr>
          <p:cNvPr id="94" name="Google Shape;94;p4"/>
          <p:cNvSpPr txBox="1"/>
          <p:nvPr/>
        </p:nvSpPr>
        <p:spPr>
          <a:xfrm>
            <a:off x="7061850" y="0"/>
            <a:ext cx="4889700" cy="1325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200"/>
              <a:buFont typeface="Arial"/>
              <a:buNone/>
            </a:pPr>
            <a:r>
              <a:t/>
            </a:r>
            <a:endParaRPr b="0" i="0" sz="2200" u="none" cap="none" strike="noStrike">
              <a:solidFill>
                <a:srgbClr val="FF0000"/>
              </a:solidFill>
              <a:latin typeface="Arial"/>
              <a:ea typeface="Arial"/>
              <a:cs typeface="Arial"/>
              <a:sym typeface="Arial"/>
            </a:endParaRPr>
          </a:p>
        </p:txBody>
      </p:sp>
      <p:sp>
        <p:nvSpPr>
          <p:cNvPr id="95" name="Google Shape;95;p4"/>
          <p:cNvSpPr txBox="1"/>
          <p:nvPr/>
        </p:nvSpPr>
        <p:spPr>
          <a:xfrm>
            <a:off x="556275" y="1890575"/>
            <a:ext cx="10394700" cy="435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chemeClr val="dk1"/>
                </a:solidFill>
                <a:latin typeface="Arial"/>
                <a:ea typeface="Arial"/>
                <a:cs typeface="Arial"/>
                <a:sym typeface="Arial"/>
              </a:rPr>
              <a:t>We reached a new season high registration in 2026……256 athletes!</a:t>
            </a:r>
            <a:endParaRPr b="0" i="0" sz="2300" u="none" cap="none" strike="noStrike">
              <a:solidFill>
                <a:schemeClr val="dk1"/>
              </a:solidFill>
              <a:latin typeface="Arial"/>
              <a:ea typeface="Arial"/>
              <a:cs typeface="Arial"/>
              <a:sym typeface="Arial"/>
            </a:endParaRPr>
          </a:p>
          <a:p>
            <a:pPr indent="-374650" lvl="0" marL="457200" marR="0" rtl="0" algn="l">
              <a:lnSpc>
                <a:spcPct val="100000"/>
              </a:lnSpc>
              <a:spcBef>
                <a:spcPts val="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156 Boys</a:t>
            </a:r>
            <a:endParaRPr b="0" i="0" sz="2300" u="none" cap="none" strike="noStrike">
              <a:solidFill>
                <a:schemeClr val="dk1"/>
              </a:solidFill>
              <a:latin typeface="Arial"/>
              <a:ea typeface="Arial"/>
              <a:cs typeface="Arial"/>
              <a:sym typeface="Arial"/>
            </a:endParaRPr>
          </a:p>
          <a:p>
            <a:pPr indent="-374650" lvl="0" marL="457200" marR="0" rtl="0" algn="l">
              <a:lnSpc>
                <a:spcPct val="100000"/>
              </a:lnSpc>
              <a:spcBef>
                <a:spcPts val="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100 Girls</a:t>
            </a:r>
            <a:endParaRPr b="0" i="0" sz="2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chemeClr val="dk1"/>
                </a:solidFill>
                <a:latin typeface="Arial"/>
                <a:ea typeface="Arial"/>
                <a:cs typeface="Arial"/>
                <a:sym typeface="Arial"/>
              </a:rPr>
              <a:t>NEW! Every athlete will receive a player pack, inclusive of:</a:t>
            </a:r>
            <a:endParaRPr b="0" i="0" sz="2300" u="none" cap="none" strike="noStrike">
              <a:solidFill>
                <a:schemeClr val="dk1"/>
              </a:solidFill>
              <a:latin typeface="Arial"/>
              <a:ea typeface="Arial"/>
              <a:cs typeface="Arial"/>
              <a:sym typeface="Arial"/>
            </a:endParaRPr>
          </a:p>
          <a:p>
            <a:pPr indent="-374650" lvl="0" marL="457200" marR="0" rtl="0" algn="l">
              <a:lnSpc>
                <a:spcPct val="100000"/>
              </a:lnSpc>
              <a:spcBef>
                <a:spcPts val="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Jersey</a:t>
            </a:r>
            <a:endParaRPr b="0" i="0" sz="2300" u="none" cap="none" strike="noStrike">
              <a:solidFill>
                <a:schemeClr val="dk1"/>
              </a:solidFill>
              <a:latin typeface="Arial"/>
              <a:ea typeface="Arial"/>
              <a:cs typeface="Arial"/>
              <a:sym typeface="Arial"/>
            </a:endParaRPr>
          </a:p>
          <a:p>
            <a:pPr indent="-374650" lvl="0" marL="457200" marR="0" rtl="0" algn="l">
              <a:lnSpc>
                <a:spcPct val="100000"/>
              </a:lnSpc>
              <a:spcBef>
                <a:spcPts val="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Shorts</a:t>
            </a:r>
            <a:endParaRPr b="0" i="0" sz="2300" u="none" cap="none" strike="noStrike">
              <a:solidFill>
                <a:schemeClr val="dk1"/>
              </a:solidFill>
              <a:latin typeface="Arial"/>
              <a:ea typeface="Arial"/>
              <a:cs typeface="Arial"/>
              <a:sym typeface="Arial"/>
            </a:endParaRPr>
          </a:p>
          <a:p>
            <a:pPr indent="-374650" lvl="0" marL="457200" marR="0" rtl="0" algn="l">
              <a:lnSpc>
                <a:spcPct val="100000"/>
              </a:lnSpc>
              <a:spcBef>
                <a:spcPts val="0"/>
              </a:spcBef>
              <a:spcAft>
                <a:spcPts val="0"/>
              </a:spcAft>
              <a:buClr>
                <a:schemeClr val="dk1"/>
              </a:buClr>
              <a:buSzPts val="2300"/>
              <a:buFont typeface="Arial"/>
              <a:buChar char="●"/>
            </a:pPr>
            <a:r>
              <a:rPr b="0" i="0" lang="en-US" sz="2300" u="none" cap="none" strike="noStrike">
                <a:solidFill>
                  <a:schemeClr val="dk1"/>
                </a:solidFill>
                <a:latin typeface="Arial"/>
                <a:ea typeface="Arial"/>
                <a:cs typeface="Arial"/>
                <a:sym typeface="Arial"/>
              </a:rPr>
              <a:t>Sweatshirt</a:t>
            </a:r>
            <a:endParaRPr b="0" i="0" sz="2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p:txBody>
      </p:sp>
      <p:pic>
        <p:nvPicPr>
          <p:cNvPr id="96" name="Google Shape;96;p4"/>
          <p:cNvPicPr preferRelativeResize="0"/>
          <p:nvPr/>
        </p:nvPicPr>
        <p:blipFill rotWithShape="1">
          <a:blip r:embed="rId3">
            <a:alphaModFix/>
          </a:blip>
          <a:srcRect b="0" l="0" r="0" t="0"/>
          <a:stretch/>
        </p:blipFill>
        <p:spPr>
          <a:xfrm>
            <a:off x="3072276" y="4238450"/>
            <a:ext cx="2837775" cy="2445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c55c9130ff_0_3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US"/>
              <a:t>Season Overview</a:t>
            </a:r>
            <a:endParaRPr/>
          </a:p>
        </p:txBody>
      </p:sp>
      <p:sp>
        <p:nvSpPr>
          <p:cNvPr id="102" name="Google Shape;102;g3c55c9130ff_0_36"/>
          <p:cNvSpPr txBox="1"/>
          <p:nvPr/>
        </p:nvSpPr>
        <p:spPr>
          <a:xfrm>
            <a:off x="7061850" y="0"/>
            <a:ext cx="4889700" cy="1325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200"/>
              <a:buFont typeface="Arial"/>
              <a:buNone/>
            </a:pPr>
            <a:r>
              <a:t/>
            </a:r>
            <a:endParaRPr b="0" i="0" sz="2200" u="none" cap="none" strike="noStrike">
              <a:solidFill>
                <a:srgbClr val="FF0000"/>
              </a:solidFill>
              <a:latin typeface="Arial"/>
              <a:ea typeface="Arial"/>
              <a:cs typeface="Arial"/>
              <a:sym typeface="Arial"/>
            </a:endParaRPr>
          </a:p>
        </p:txBody>
      </p:sp>
      <p:sp>
        <p:nvSpPr>
          <p:cNvPr id="103" name="Google Shape;103;g3c55c9130ff_0_36"/>
          <p:cNvSpPr txBox="1"/>
          <p:nvPr/>
        </p:nvSpPr>
        <p:spPr>
          <a:xfrm>
            <a:off x="273150" y="1890575"/>
            <a:ext cx="11731800" cy="4356300"/>
          </a:xfrm>
          <a:prstGeom prst="rect">
            <a:avLst/>
          </a:prstGeom>
          <a:noFill/>
          <a:ln>
            <a:noFill/>
          </a:ln>
        </p:spPr>
        <p:txBody>
          <a:bodyPr anchorCtr="0" anchor="t" bIns="91425" lIns="91425" spcFirstLastPara="1" rIns="91425" wrap="square" tIns="91425">
            <a:noAutofit/>
          </a:bodyPr>
          <a:lstStyle/>
          <a:p>
            <a:pPr indent="-336550" lvl="0" marL="45720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Season starts April 7th (U10+) practice 1x per week (indoor practices)</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Starting May 8th, (U8+) practice 2x per week (outdoors)</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NEW this year is U6 program, 5/4-6/22, 1 practice/week + 4-6 games</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U10+ includes 6 Spring Games (4/25-5/30) - weekend double headers (3 weekend days) as well as 2 Tourneys</a:t>
            </a:r>
            <a:endParaRPr b="0" i="0" sz="1700" u="none" cap="none" strike="noStrike">
              <a:solidFill>
                <a:schemeClr val="dk1"/>
              </a:solidFill>
              <a:latin typeface="Arial"/>
              <a:ea typeface="Arial"/>
              <a:cs typeface="Arial"/>
              <a:sym typeface="Arial"/>
            </a:endParaRPr>
          </a:p>
          <a:p>
            <a:pPr indent="-336550" lvl="1" marL="914400" marR="0" rtl="0" algn="l">
              <a:lnSpc>
                <a:spcPct val="100000"/>
              </a:lnSpc>
              <a:spcBef>
                <a:spcPts val="0"/>
              </a:spcBef>
              <a:spcAft>
                <a:spcPts val="0"/>
              </a:spcAft>
              <a:buClr>
                <a:schemeClr val="dk1"/>
              </a:buClr>
              <a:buSzPts val="1700"/>
              <a:buFont typeface="Arial"/>
              <a:buChar char="○"/>
            </a:pPr>
            <a:r>
              <a:rPr b="0" i="1" lang="en-US" sz="1700" u="none" cap="none" strike="noStrike">
                <a:solidFill>
                  <a:schemeClr val="dk1"/>
                </a:solidFill>
                <a:latin typeface="Arial"/>
                <a:ea typeface="Arial"/>
                <a:cs typeface="Arial"/>
                <a:sym typeface="Arial"/>
              </a:rPr>
              <a:t>Note U14 Boys will have 1 additional day (2 games) due to Spring Team Size</a:t>
            </a:r>
            <a:endParaRPr b="0" i="1"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All Teams include 8-10 Summer Games (weekdays) as well as 2 Tourneys (weekends)</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All Families are required to complete 4hrs of DIBS (6hrs for 2+ Athletes) at BNB Tourney unless payment of $300 to opt out of hours was completed</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Char char="●"/>
            </a:pPr>
            <a:r>
              <a:rPr b="0" i="0" lang="en-US" sz="1700" u="none" cap="none" strike="noStrike">
                <a:solidFill>
                  <a:schemeClr val="dk1"/>
                </a:solidFill>
                <a:latin typeface="Arial"/>
                <a:ea typeface="Arial"/>
                <a:cs typeface="Arial"/>
                <a:sym typeface="Arial"/>
              </a:rPr>
              <a:t>Every team will have a minimum of 2 coaches + 1 Team Manager</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c55c9130ff_0_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Registered Players &amp; Team Plan</a:t>
            </a:r>
            <a:endParaRPr/>
          </a:p>
        </p:txBody>
      </p:sp>
      <p:graphicFrame>
        <p:nvGraphicFramePr>
          <p:cNvPr id="110" name="Google Shape;110;g3c55c9130ff_0_43"/>
          <p:cNvGraphicFramePr/>
          <p:nvPr/>
        </p:nvGraphicFramePr>
        <p:xfrm>
          <a:off x="441935" y="1799155"/>
          <a:ext cx="3000000" cy="3000000"/>
        </p:xfrm>
        <a:graphic>
          <a:graphicData uri="http://schemas.openxmlformats.org/drawingml/2006/table">
            <a:tbl>
              <a:tblPr>
                <a:noFill/>
                <a:tableStyleId>{FE26F8CC-EC38-4CDD-A066-216A6D6FEFC1}</a:tableStyleId>
              </a:tblPr>
              <a:tblGrid>
                <a:gridCol w="947950"/>
                <a:gridCol w="1584175"/>
                <a:gridCol w="1759175"/>
                <a:gridCol w="1500150"/>
                <a:gridCol w="228250"/>
                <a:gridCol w="1684950"/>
                <a:gridCol w="1781250"/>
                <a:gridCol w="1686275"/>
              </a:tblGrid>
              <a:tr h="100000">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rgbClr val="000000"/>
                        </a:solidFill>
                        <a:latin typeface="Calibri"/>
                        <a:ea typeface="Calibri"/>
                        <a:cs typeface="Calibri"/>
                        <a:sym typeface="Calibri"/>
                      </a:endParaRPr>
                    </a:p>
                  </a:txBody>
                  <a:tcPr marT="14125" marB="0" marR="14125" marL="141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400" u="none" cap="none" strike="noStrike"/>
                        <a:t># of Kids Registered Spring</a:t>
                      </a:r>
                      <a:endParaRPr b="1" sz="14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400" u="none" cap="none" strike="noStrike"/>
                        <a:t># of Teams Planned Spring</a:t>
                      </a:r>
                      <a:endParaRPr b="1" sz="14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400" u="none" cap="none" strike="noStrike"/>
                        <a:t>Avg Kids Per Team Spring</a:t>
                      </a:r>
                      <a:endParaRPr b="1" sz="14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400" u="none" cap="none" strike="noStrike"/>
                        <a:t># of Kids Registered</a:t>
                      </a:r>
                      <a:endParaRPr b="1" sz="1400" u="none" cap="none" strike="noStrike"/>
                    </a:p>
                    <a:p>
                      <a:pPr indent="0" lvl="0" marL="0" marR="0" rtl="0" algn="ctr">
                        <a:lnSpc>
                          <a:spcPct val="100000"/>
                        </a:lnSpc>
                        <a:spcBef>
                          <a:spcPts val="0"/>
                        </a:spcBef>
                        <a:spcAft>
                          <a:spcPts val="0"/>
                        </a:spcAft>
                        <a:buClr>
                          <a:srgbClr val="000000"/>
                        </a:buClr>
                        <a:buSzPts val="1800"/>
                        <a:buFont typeface="Arial"/>
                        <a:buNone/>
                      </a:pPr>
                      <a:r>
                        <a:rPr b="1" lang="en-US" sz="1400" u="none" cap="none" strike="noStrike"/>
                        <a:t>Summer</a:t>
                      </a:r>
                      <a:endParaRPr b="1" sz="14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400" u="none" cap="none" strike="noStrike"/>
                        <a:t># of Teams Planned</a:t>
                      </a:r>
                      <a:endParaRPr b="1" sz="1400" u="none" cap="none" strike="noStrike"/>
                    </a:p>
                    <a:p>
                      <a:pPr indent="0" lvl="0" marL="0" marR="0" rtl="0" algn="ctr">
                        <a:lnSpc>
                          <a:spcPct val="100000"/>
                        </a:lnSpc>
                        <a:spcBef>
                          <a:spcPts val="0"/>
                        </a:spcBef>
                        <a:spcAft>
                          <a:spcPts val="0"/>
                        </a:spcAft>
                        <a:buClr>
                          <a:srgbClr val="000000"/>
                        </a:buClr>
                        <a:buSzPts val="1800"/>
                        <a:buFont typeface="Arial"/>
                        <a:buNone/>
                      </a:pPr>
                      <a:r>
                        <a:rPr b="1" lang="en-US" sz="1400" u="none" cap="none" strike="noStrike"/>
                        <a:t>Summer</a:t>
                      </a:r>
                      <a:endParaRPr b="1" sz="14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400" u="none" cap="none" strike="noStrike"/>
                        <a:t>Avg Kids Per Team</a:t>
                      </a:r>
                      <a:endParaRPr b="1" sz="1400" u="none" cap="none" strike="noStrike"/>
                    </a:p>
                    <a:p>
                      <a:pPr indent="0" lvl="0" marL="0" marR="0" rtl="0" algn="ctr">
                        <a:lnSpc>
                          <a:spcPct val="100000"/>
                        </a:lnSpc>
                        <a:spcBef>
                          <a:spcPts val="0"/>
                        </a:spcBef>
                        <a:spcAft>
                          <a:spcPts val="0"/>
                        </a:spcAft>
                        <a:buClr>
                          <a:srgbClr val="000000"/>
                        </a:buClr>
                        <a:buSzPts val="1800"/>
                        <a:buFont typeface="Arial"/>
                        <a:buNone/>
                      </a:pPr>
                      <a:r>
                        <a:rPr b="1" lang="en-US" sz="1400" u="none" cap="none" strike="noStrike"/>
                        <a:t>Summer</a:t>
                      </a:r>
                      <a:endParaRPr b="1" sz="14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67700">
                <a:tc>
                  <a:txBody>
                    <a:bodyPr/>
                    <a:lstStyle/>
                    <a:p>
                      <a:pPr indent="0" lvl="0" marL="0" marR="0" rtl="0" algn="l">
                        <a:lnSpc>
                          <a:spcPct val="100000"/>
                        </a:lnSpc>
                        <a:spcBef>
                          <a:spcPts val="0"/>
                        </a:spcBef>
                        <a:spcAft>
                          <a:spcPts val="0"/>
                        </a:spcAft>
                        <a:buClr>
                          <a:srgbClr val="000000"/>
                        </a:buClr>
                        <a:buSzPts val="1800"/>
                        <a:buFont typeface="Arial"/>
                        <a:buNone/>
                      </a:pPr>
                      <a:r>
                        <a:rPr b="1" lang="en-US" sz="1400" u="none" cap="none" strike="noStrike"/>
                        <a:t>U8 Boys </a:t>
                      </a:r>
                      <a:endParaRPr b="1" i="0" sz="1400" u="none" cap="none" strike="noStrike">
                        <a:solidFill>
                          <a:srgbClr val="000000"/>
                        </a:solidFill>
                        <a:latin typeface="Calibri"/>
                        <a:ea typeface="Calibri"/>
                        <a:cs typeface="Calibri"/>
                        <a:sym typeface="Calibri"/>
                      </a:endParaRPr>
                    </a:p>
                  </a:txBody>
                  <a:tcPr marT="14125" marB="0" marR="14125" marL="141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0</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0</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0</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000000"/>
                        </a:solidFill>
                      </a:endParaRPr>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32</a:t>
                      </a:r>
                      <a:endParaRPr sz="1200" u="none" cap="none" strike="noStrike">
                        <a:solidFill>
                          <a:srgbClr val="000000"/>
                        </a:solidFill>
                      </a:endParaRPr>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a:t>
                      </a:r>
                      <a:endParaRPr sz="1200" u="none" cap="none" strike="noStrike">
                        <a:solidFill>
                          <a:srgbClr val="000000"/>
                        </a:solidFill>
                      </a:endParaRPr>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16</a:t>
                      </a:r>
                      <a:endParaRPr sz="1200" u="none" cap="none" strike="noStrike">
                        <a:solidFill>
                          <a:srgbClr val="000000"/>
                        </a:solidFill>
                      </a:endParaRPr>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67700">
                <a:tc>
                  <a:txBody>
                    <a:bodyPr/>
                    <a:lstStyle/>
                    <a:p>
                      <a:pPr indent="0" lvl="0" marL="0" marR="0" rtl="0" algn="l">
                        <a:lnSpc>
                          <a:spcPct val="100000"/>
                        </a:lnSpc>
                        <a:spcBef>
                          <a:spcPts val="0"/>
                        </a:spcBef>
                        <a:spcAft>
                          <a:spcPts val="0"/>
                        </a:spcAft>
                        <a:buClr>
                          <a:srgbClr val="000000"/>
                        </a:buClr>
                        <a:buSzPts val="1800"/>
                        <a:buFont typeface="Arial"/>
                        <a:buNone/>
                      </a:pPr>
                      <a:r>
                        <a:rPr b="1" lang="en-US" sz="1400" u="none" cap="none" strike="noStrike"/>
                        <a:t>U8 Girls </a:t>
                      </a:r>
                      <a:endParaRPr b="1" i="0" sz="1400" u="none" cap="none" strike="noStrike">
                        <a:solidFill>
                          <a:srgbClr val="000000"/>
                        </a:solidFill>
                        <a:latin typeface="Calibri"/>
                        <a:ea typeface="Calibri"/>
                        <a:cs typeface="Calibri"/>
                        <a:sym typeface="Calibri"/>
                      </a:endParaRPr>
                    </a:p>
                  </a:txBody>
                  <a:tcPr marT="14125" marB="0" marR="14125" marL="141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0</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0</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0</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14</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1</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14</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67700">
                <a:tc>
                  <a:txBody>
                    <a:bodyPr/>
                    <a:lstStyle/>
                    <a:p>
                      <a:pPr indent="0" lvl="0" marL="0" marR="0" rtl="0" algn="l">
                        <a:lnSpc>
                          <a:spcPct val="100000"/>
                        </a:lnSpc>
                        <a:spcBef>
                          <a:spcPts val="0"/>
                        </a:spcBef>
                        <a:spcAft>
                          <a:spcPts val="0"/>
                        </a:spcAft>
                        <a:buClr>
                          <a:srgbClr val="000000"/>
                        </a:buClr>
                        <a:buSzPts val="1800"/>
                        <a:buFont typeface="Arial"/>
                        <a:buNone/>
                      </a:pPr>
                      <a:r>
                        <a:rPr b="1" lang="en-US" sz="1400" u="none" cap="none" strike="noStrike"/>
                        <a:t>U10 Boys</a:t>
                      </a:r>
                      <a:endParaRPr b="1" i="0" sz="1400" u="none" cap="none" strike="noStrike">
                        <a:solidFill>
                          <a:srgbClr val="000000"/>
                        </a:solidFill>
                        <a:latin typeface="Calibri"/>
                        <a:ea typeface="Calibri"/>
                        <a:cs typeface="Calibri"/>
                        <a:sym typeface="Calibri"/>
                      </a:endParaRPr>
                    </a:p>
                  </a:txBody>
                  <a:tcPr marT="14125" marB="0" marR="14125" marL="141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40</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3</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13-14</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40</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3</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13-14</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67700">
                <a:tc>
                  <a:txBody>
                    <a:bodyPr/>
                    <a:lstStyle/>
                    <a:p>
                      <a:pPr indent="0" lvl="0" marL="0" marR="0" rtl="0" algn="l">
                        <a:lnSpc>
                          <a:spcPct val="100000"/>
                        </a:lnSpc>
                        <a:spcBef>
                          <a:spcPts val="0"/>
                        </a:spcBef>
                        <a:spcAft>
                          <a:spcPts val="0"/>
                        </a:spcAft>
                        <a:buClr>
                          <a:srgbClr val="000000"/>
                        </a:buClr>
                        <a:buSzPts val="1800"/>
                        <a:buFont typeface="Arial"/>
                        <a:buNone/>
                      </a:pPr>
                      <a:r>
                        <a:rPr b="1" lang="en-US" sz="1400" u="none" cap="none" strike="noStrike"/>
                        <a:t>U10 Girls</a:t>
                      </a:r>
                      <a:endParaRPr b="1" i="0" sz="1400" u="none" cap="none" strike="noStrike">
                        <a:solidFill>
                          <a:srgbClr val="000000"/>
                        </a:solidFill>
                        <a:latin typeface="Calibri"/>
                        <a:ea typeface="Calibri"/>
                        <a:cs typeface="Calibri"/>
                        <a:sym typeface="Calibri"/>
                      </a:endParaRPr>
                    </a:p>
                  </a:txBody>
                  <a:tcPr marT="14125" marB="0" marR="14125" marL="141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25</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12-13</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25</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12-13</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67700">
                <a:tc>
                  <a:txBody>
                    <a:bodyPr/>
                    <a:lstStyle/>
                    <a:p>
                      <a:pPr indent="0" lvl="0" marL="0" marR="0" rtl="0" algn="l">
                        <a:lnSpc>
                          <a:spcPct val="100000"/>
                        </a:lnSpc>
                        <a:spcBef>
                          <a:spcPts val="0"/>
                        </a:spcBef>
                        <a:spcAft>
                          <a:spcPts val="0"/>
                        </a:spcAft>
                        <a:buClr>
                          <a:srgbClr val="000000"/>
                        </a:buClr>
                        <a:buSzPts val="1800"/>
                        <a:buFont typeface="Arial"/>
                        <a:buNone/>
                      </a:pPr>
                      <a:r>
                        <a:rPr b="1" lang="en-US" sz="1400" u="none" cap="none" strike="noStrike"/>
                        <a:t>U12 Boys</a:t>
                      </a:r>
                      <a:endParaRPr b="1" i="0" sz="1400" u="none" cap="none" strike="noStrike">
                        <a:solidFill>
                          <a:srgbClr val="000000"/>
                        </a:solidFill>
                        <a:latin typeface="Calibri"/>
                        <a:ea typeface="Calibri"/>
                        <a:cs typeface="Calibri"/>
                        <a:sym typeface="Calibri"/>
                      </a:endParaRPr>
                    </a:p>
                  </a:txBody>
                  <a:tcPr marT="14125" marB="0" marR="14125" marL="141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45</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22-23</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45</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22-23</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67700">
                <a:tc>
                  <a:txBody>
                    <a:bodyPr/>
                    <a:lstStyle/>
                    <a:p>
                      <a:pPr indent="0" lvl="0" marL="0" marR="0" rtl="0" algn="l">
                        <a:lnSpc>
                          <a:spcPct val="100000"/>
                        </a:lnSpc>
                        <a:spcBef>
                          <a:spcPts val="0"/>
                        </a:spcBef>
                        <a:spcAft>
                          <a:spcPts val="0"/>
                        </a:spcAft>
                        <a:buClr>
                          <a:srgbClr val="000000"/>
                        </a:buClr>
                        <a:buSzPts val="1800"/>
                        <a:buFont typeface="Arial"/>
                        <a:buNone/>
                      </a:pPr>
                      <a:r>
                        <a:rPr b="1" lang="en-US" sz="1400" u="none" cap="none" strike="noStrike"/>
                        <a:t>U12 Girls</a:t>
                      </a:r>
                      <a:endParaRPr b="1" i="0" sz="1400" u="none" cap="none" strike="noStrike">
                        <a:solidFill>
                          <a:srgbClr val="000000"/>
                        </a:solidFill>
                        <a:latin typeface="Calibri"/>
                        <a:ea typeface="Calibri"/>
                        <a:cs typeface="Calibri"/>
                        <a:sym typeface="Calibri"/>
                      </a:endParaRPr>
                    </a:p>
                  </a:txBody>
                  <a:tcPr marT="14125" marB="0" marR="14125" marL="141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30</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1</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23*</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30</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1</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23*</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67700">
                <a:tc>
                  <a:txBody>
                    <a:bodyPr/>
                    <a:lstStyle/>
                    <a:p>
                      <a:pPr indent="0" lvl="0" marL="0" marR="0" rtl="0" algn="l">
                        <a:lnSpc>
                          <a:spcPct val="100000"/>
                        </a:lnSpc>
                        <a:spcBef>
                          <a:spcPts val="0"/>
                        </a:spcBef>
                        <a:spcAft>
                          <a:spcPts val="0"/>
                        </a:spcAft>
                        <a:buClr>
                          <a:srgbClr val="000000"/>
                        </a:buClr>
                        <a:buSzPts val="1800"/>
                        <a:buFont typeface="Arial"/>
                        <a:buNone/>
                      </a:pPr>
                      <a:r>
                        <a:rPr b="1" lang="en-US" sz="1400" u="none" cap="none" strike="noStrike"/>
                        <a:t>U14 Boys</a:t>
                      </a:r>
                      <a:endParaRPr b="1" i="0" sz="1400" u="none" cap="none" strike="noStrike">
                        <a:solidFill>
                          <a:srgbClr val="000000"/>
                        </a:solidFill>
                        <a:latin typeface="Calibri"/>
                        <a:ea typeface="Calibri"/>
                        <a:cs typeface="Calibri"/>
                        <a:sym typeface="Calibri"/>
                      </a:endParaRPr>
                    </a:p>
                  </a:txBody>
                  <a:tcPr marT="14125" marB="0" marR="14125" marL="141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31</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1</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31</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39</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19-20</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67700">
                <a:tc>
                  <a:txBody>
                    <a:bodyPr/>
                    <a:lstStyle/>
                    <a:p>
                      <a:pPr indent="0" lvl="0" marL="0" marR="0" rtl="0" algn="l">
                        <a:lnSpc>
                          <a:spcPct val="100000"/>
                        </a:lnSpc>
                        <a:spcBef>
                          <a:spcPts val="0"/>
                        </a:spcBef>
                        <a:spcAft>
                          <a:spcPts val="0"/>
                        </a:spcAft>
                        <a:buClr>
                          <a:srgbClr val="000000"/>
                        </a:buClr>
                        <a:buSzPts val="1800"/>
                        <a:buFont typeface="Arial"/>
                        <a:buNone/>
                      </a:pPr>
                      <a:r>
                        <a:rPr b="1" lang="en-US" sz="1400" u="none" cap="none" strike="noStrike"/>
                        <a:t>U14 Girls</a:t>
                      </a:r>
                      <a:endParaRPr b="1" i="0" sz="1400" u="none" cap="none" strike="noStrike">
                        <a:solidFill>
                          <a:srgbClr val="000000"/>
                        </a:solidFill>
                        <a:latin typeface="Calibri"/>
                        <a:ea typeface="Calibri"/>
                        <a:cs typeface="Calibri"/>
                        <a:sym typeface="Calibri"/>
                      </a:endParaRPr>
                    </a:p>
                  </a:txBody>
                  <a:tcPr marT="14125" marB="0" marR="14125" marL="141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14</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1</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21</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31</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21</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677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t>Total</a:t>
                      </a:r>
                      <a:endParaRPr b="1" sz="1400" u="none" cap="none" strike="noStrike"/>
                    </a:p>
                  </a:txBody>
                  <a:tcPr marT="14125" marB="0" marR="14125" marL="14125" anchor="b">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185</a:t>
                      </a:r>
                      <a:endParaRPr b="1"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10</a:t>
                      </a:r>
                      <a:endParaRPr b="1"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256</a:t>
                      </a:r>
                      <a:endParaRPr b="1"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15</a:t>
                      </a:r>
                      <a:endParaRPr b="1"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14125" marB="0" marR="14125" marL="141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c55c9130ff_0_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16" name="Google Shape;116;g3c55c9130ff_0_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US"/>
              <a:t>Season Overview - Girls</a:t>
            </a:r>
            <a:endParaRPr/>
          </a:p>
        </p:txBody>
      </p:sp>
      <p:graphicFrame>
        <p:nvGraphicFramePr>
          <p:cNvPr id="117" name="Google Shape;117;g3c55c9130ff_0_13"/>
          <p:cNvGraphicFramePr/>
          <p:nvPr/>
        </p:nvGraphicFramePr>
        <p:xfrm>
          <a:off x="1785463" y="1720093"/>
          <a:ext cx="3000000" cy="3000000"/>
        </p:xfrm>
        <a:graphic>
          <a:graphicData uri="http://schemas.openxmlformats.org/drawingml/2006/table">
            <a:tbl>
              <a:tblPr>
                <a:noFill/>
                <a:tableStyleId>{B31D575A-142F-4DD1-ACE5-A90237893801}</a:tableStyleId>
              </a:tblPr>
              <a:tblGrid>
                <a:gridCol w="820600"/>
                <a:gridCol w="1851175"/>
                <a:gridCol w="2137050"/>
                <a:gridCol w="2096975"/>
                <a:gridCol w="2243950"/>
              </a:tblGrid>
              <a:tr h="225175">
                <a:tc>
                  <a:txBody>
                    <a:bodyPr/>
                    <a:lstStyle/>
                    <a:p>
                      <a:pPr indent="0" lvl="0" marL="0" marR="0" rtl="0" algn="l">
                        <a:lnSpc>
                          <a:spcPct val="100000"/>
                        </a:lnSpc>
                        <a:spcBef>
                          <a:spcPts val="0"/>
                        </a:spcBef>
                        <a:spcAft>
                          <a:spcPts val="0"/>
                        </a:spcAft>
                        <a:buClr>
                          <a:srgbClr val="000000"/>
                        </a:buClr>
                        <a:buSzPts val="500"/>
                        <a:buFont typeface="Arial"/>
                        <a:buNone/>
                      </a:pPr>
                      <a:r>
                        <a:t/>
                      </a:r>
                      <a:endParaRPr sz="5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sng" cap="none" strike="noStrike"/>
                        <a:t>April</a:t>
                      </a:r>
                      <a:endParaRPr b="1" sz="600" u="sng" cap="none" strike="noStrike"/>
                    </a:p>
                  </a:txBody>
                  <a:tcPr marT="91425" marB="91425" marR="91425" marL="91425">
                    <a:lnB cap="flat" cmpd="sng" w="9525">
                      <a:solidFill>
                        <a:srgbClr val="75757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sng" cap="none" strike="noStrike"/>
                        <a:t>May</a:t>
                      </a:r>
                      <a:endParaRPr b="1" sz="600" u="sng"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sng" cap="none" strike="noStrike"/>
                        <a:t>June</a:t>
                      </a:r>
                      <a:endParaRPr b="1" sz="600" u="sng"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600"/>
                        <a:buFont typeface="Arial"/>
                        <a:buNone/>
                      </a:pPr>
                      <a:r>
                        <a:rPr b="1" lang="en-US" sz="600" u="sng" cap="none" strike="noStrike"/>
                        <a:t>July</a:t>
                      </a:r>
                      <a:endParaRPr b="1" sz="600" u="sng" cap="none" strike="noStrike"/>
                    </a:p>
                  </a:txBody>
                  <a:tcPr marT="91425" marB="91425" marR="91425" marL="91425"/>
                </a:tc>
              </a:tr>
              <a:tr h="907475">
                <a:tc>
                  <a:txBody>
                    <a:bodyPr/>
                    <a:lstStyle/>
                    <a:p>
                      <a:pPr indent="0" lvl="0" marL="0" marR="0" rtl="0" algn="l">
                        <a:lnSpc>
                          <a:spcPct val="100000"/>
                        </a:lnSpc>
                        <a:spcBef>
                          <a:spcPts val="0"/>
                        </a:spcBef>
                        <a:spcAft>
                          <a:spcPts val="0"/>
                        </a:spcAft>
                        <a:buClr>
                          <a:srgbClr val="000000"/>
                        </a:buClr>
                        <a:buSzPts val="700"/>
                        <a:buFont typeface="Arial"/>
                        <a:buNone/>
                      </a:pPr>
                      <a:r>
                        <a:rPr b="1" lang="en-US" sz="700" u="none" cap="none" strike="noStrike"/>
                        <a:t>U8</a:t>
                      </a:r>
                      <a:endParaRPr b="1" sz="700" u="none" cap="none" strike="noStrike"/>
                    </a:p>
                  </a:txBody>
                  <a:tcPr marT="91425" marB="91425" marR="91425" marL="91425">
                    <a:lnR cap="flat" cmpd="sng" w="9525">
                      <a:solidFill>
                        <a:srgbClr val="757575"/>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700"/>
                        <a:buFont typeface="Arial"/>
                        <a:buNone/>
                      </a:pPr>
                      <a:r>
                        <a:rPr lang="en-US" sz="700" u="none" cap="none" strike="noStrike">
                          <a:highlight>
                            <a:schemeClr val="lt1"/>
                          </a:highlight>
                        </a:rPr>
                        <a:t>N/A</a:t>
                      </a:r>
                      <a:endParaRPr sz="700" u="none" cap="none" strike="noStrike">
                        <a:highlight>
                          <a:schemeClr val="lt1"/>
                        </a:highlight>
                      </a:endParaRPr>
                    </a:p>
                  </a:txBody>
                  <a:tcPr marT="91425" marB="91425" marR="91425" marL="91425">
                    <a:lnL cap="flat" cmpd="sng" w="9525">
                      <a:solidFill>
                        <a:srgbClr val="757575"/>
                      </a:solidFill>
                      <a:prstDash val="solid"/>
                      <a:round/>
                      <a:headEnd len="sm" w="sm" type="none"/>
                      <a:tailEnd len="sm" w="sm" type="none"/>
                    </a:lnL>
                    <a:lnR cap="flat" cmpd="sng" w="9525">
                      <a:solidFill>
                        <a:srgbClr val="757575"/>
                      </a:solidFill>
                      <a:prstDash val="solid"/>
                      <a:round/>
                      <a:headEnd len="sm" w="sm" type="none"/>
                      <a:tailEnd len="sm" w="sm" type="none"/>
                    </a:lnR>
                    <a:lnT cap="flat" cmpd="sng" w="9525">
                      <a:solidFill>
                        <a:srgbClr val="757575"/>
                      </a:solidFill>
                      <a:prstDash val="solid"/>
                      <a:round/>
                      <a:headEnd len="sm" w="sm" type="none"/>
                      <a:tailEnd len="sm" w="sm" type="none"/>
                    </a:lnT>
                    <a:lnB cap="flat" cmpd="sng" w="9525">
                      <a:solidFill>
                        <a:srgbClr val="75757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t>2 practices/week (60min)</a:t>
                      </a:r>
                      <a:endParaRPr b="1" sz="700" u="none" cap="none" strike="noStrike"/>
                    </a:p>
                  </a:txBody>
                  <a:tcPr marT="91425" marB="91425" marR="91425" marL="91425">
                    <a:lnL cap="flat" cmpd="sng" w="9525">
                      <a:solidFill>
                        <a:srgbClr val="757575"/>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rPr>
                        <a:t>2 practices/week (60min)</a:t>
                      </a:r>
                      <a:endParaRPr b="1"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In-Season Games</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lang="en-US" sz="700" u="none" cap="none" strike="noStrike">
                          <a:solidFill>
                            <a:schemeClr val="dk1"/>
                          </a:solidFill>
                        </a:rPr>
                        <a:t>6/26-6/28 - BNB Tourney </a:t>
                      </a:r>
                      <a:endParaRPr sz="7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rPr>
                        <a:t>2 practices/week (60min)</a:t>
                      </a:r>
                      <a:endParaRPr b="1"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In-Season Games</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lang="en-US" sz="700" u="none" cap="none" strike="noStrike">
                          <a:solidFill>
                            <a:schemeClr val="dk1"/>
                          </a:solidFill>
                        </a:rPr>
                        <a:t>7/25-7/26 - State Tourney </a:t>
                      </a:r>
                      <a:endParaRPr sz="700" u="none" cap="none" strike="noStrike">
                        <a:solidFill>
                          <a:schemeClr val="dk1"/>
                        </a:solidFill>
                      </a:endParaRPr>
                    </a:p>
                  </a:txBody>
                  <a:tcPr marT="91425" marB="91425" marR="91425" marL="91425"/>
                </a:tc>
              </a:tr>
              <a:tr h="1102525">
                <a:tc>
                  <a:txBody>
                    <a:bodyPr/>
                    <a:lstStyle/>
                    <a:p>
                      <a:pPr indent="0" lvl="0" marL="0" marR="0" rtl="0" algn="l">
                        <a:lnSpc>
                          <a:spcPct val="100000"/>
                        </a:lnSpc>
                        <a:spcBef>
                          <a:spcPts val="0"/>
                        </a:spcBef>
                        <a:spcAft>
                          <a:spcPts val="0"/>
                        </a:spcAft>
                        <a:buClr>
                          <a:srgbClr val="000000"/>
                        </a:buClr>
                        <a:buSzPts val="700"/>
                        <a:buFont typeface="Arial"/>
                        <a:buNone/>
                      </a:pPr>
                      <a:r>
                        <a:rPr b="1" lang="en-US" sz="700" u="none" cap="none" strike="noStrike"/>
                        <a:t>U10</a:t>
                      </a:r>
                      <a:endParaRPr b="1" sz="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t>1 practice/week (60min)</a:t>
                      </a:r>
                      <a:endParaRPr b="1" sz="700" u="none" cap="none" strike="noStrike"/>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p>
                    <a:p>
                      <a:pPr indent="0" lvl="0" marL="0" marR="0" rtl="0" algn="ctr">
                        <a:lnSpc>
                          <a:spcPct val="100000"/>
                        </a:lnSpc>
                        <a:spcBef>
                          <a:spcPts val="0"/>
                        </a:spcBef>
                        <a:spcAft>
                          <a:spcPts val="0"/>
                        </a:spcAft>
                        <a:buClr>
                          <a:srgbClr val="000000"/>
                        </a:buClr>
                        <a:buSzPts val="700"/>
                        <a:buFont typeface="Arial"/>
                        <a:buNone/>
                      </a:pPr>
                      <a:r>
                        <a:rPr lang="en-US" sz="700" u="none" cap="none" strike="noStrike"/>
                        <a:t>4/26 - Games </a:t>
                      </a:r>
                      <a:endParaRPr sz="700" u="none" cap="none" strike="noStrike"/>
                    </a:p>
                  </a:txBody>
                  <a:tcPr marT="91425" marB="91425" marR="91425" marL="91425">
                    <a:lnT cap="flat" cmpd="sng" w="9525">
                      <a:solidFill>
                        <a:srgbClr val="757575"/>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rPr>
                        <a:t>2 practices/week (60min)</a:t>
                      </a:r>
                      <a:endParaRPr b="1"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5/2-5/3 - Games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5/15-5/16 - Wayzata Tourney</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5/29-5/31 - State Tourney </a:t>
                      </a:r>
                      <a:endParaRPr sz="7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rPr>
                        <a:t>2 practices/week (60min)</a:t>
                      </a:r>
                      <a:endParaRPr b="1"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In-Season Games</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lang="en-US" sz="700" u="none" cap="none" strike="noStrike">
                          <a:solidFill>
                            <a:schemeClr val="dk1"/>
                          </a:solidFill>
                        </a:rPr>
                        <a:t>6/26-6/28 - BNB Tourney </a:t>
                      </a:r>
                      <a:endParaRPr sz="7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rPr>
                        <a:t>2 practices/week (60min)</a:t>
                      </a:r>
                      <a:endParaRPr b="1"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In-Season Games</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7/25-7/26 - State Tourney</a:t>
                      </a:r>
                      <a:endParaRPr sz="7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t/>
                      </a:r>
                      <a:endParaRPr sz="700" u="none" cap="none" strike="noStrike">
                        <a:solidFill>
                          <a:schemeClr val="dk1"/>
                        </a:solidFill>
                      </a:endParaRPr>
                    </a:p>
                  </a:txBody>
                  <a:tcPr marT="91425" marB="91425" marR="91425" marL="91425"/>
                </a:tc>
              </a:tr>
              <a:tr h="1340825">
                <a:tc>
                  <a:txBody>
                    <a:bodyPr/>
                    <a:lstStyle/>
                    <a:p>
                      <a:pPr indent="0" lvl="0" marL="0" marR="0" rtl="0" algn="l">
                        <a:lnSpc>
                          <a:spcPct val="100000"/>
                        </a:lnSpc>
                        <a:spcBef>
                          <a:spcPts val="0"/>
                        </a:spcBef>
                        <a:spcAft>
                          <a:spcPts val="0"/>
                        </a:spcAft>
                        <a:buClr>
                          <a:srgbClr val="000000"/>
                        </a:buClr>
                        <a:buSzPts val="700"/>
                        <a:buFont typeface="Arial"/>
                        <a:buNone/>
                      </a:pPr>
                      <a:r>
                        <a:rPr b="1" lang="en-US" sz="700" u="none" cap="none" strike="noStrike"/>
                        <a:t>U12</a:t>
                      </a:r>
                      <a:endParaRPr b="1" sz="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rPr>
                        <a:t>1 practice/week (60min)</a:t>
                      </a:r>
                      <a:endParaRPr b="1"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lang="en-US" sz="700" u="none" cap="none" strike="noStrike">
                          <a:solidFill>
                            <a:schemeClr val="dk1"/>
                          </a:solidFill>
                        </a:rPr>
                        <a:t>4/26 - Games </a:t>
                      </a:r>
                      <a:endParaRPr sz="7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rPr>
                        <a:t>2 practices/week (90min)</a:t>
                      </a:r>
                      <a:endParaRPr b="1"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5/3 - Games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5/9 - Games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5/15-5/16 - Wayzata Tourney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lang="en-US" sz="700" u="none" cap="none" strike="noStrike">
                          <a:solidFill>
                            <a:schemeClr val="dk1"/>
                          </a:solidFill>
                        </a:rPr>
                        <a:t>5/29-5/31 - State Tourney </a:t>
                      </a:r>
                      <a:endParaRPr sz="7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rPr>
                        <a:t>2 practices/week (90min)</a:t>
                      </a:r>
                      <a:endParaRPr b="1"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In-Season Games</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6/26-6/28 - BNB Tourney </a:t>
                      </a:r>
                      <a:endParaRPr sz="7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t/>
                      </a:r>
                      <a:endParaRPr sz="7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rPr>
                        <a:t>2 practices/week (90min)</a:t>
                      </a:r>
                      <a:endParaRPr b="1"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In-Season Games</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7/25-7/26 - State Tourney</a:t>
                      </a:r>
                      <a:endParaRPr sz="7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t/>
                      </a:r>
                      <a:endParaRPr sz="700" u="none" cap="none" strike="noStrike">
                        <a:solidFill>
                          <a:schemeClr val="dk1"/>
                        </a:solidFill>
                      </a:endParaRPr>
                    </a:p>
                  </a:txBody>
                  <a:tcPr marT="91425" marB="91425" marR="91425" marL="91425"/>
                </a:tc>
              </a:tr>
              <a:tr h="913000">
                <a:tc>
                  <a:txBody>
                    <a:bodyPr/>
                    <a:lstStyle/>
                    <a:p>
                      <a:pPr indent="0" lvl="0" marL="0" marR="0" rtl="0" algn="l">
                        <a:lnSpc>
                          <a:spcPct val="100000"/>
                        </a:lnSpc>
                        <a:spcBef>
                          <a:spcPts val="0"/>
                        </a:spcBef>
                        <a:spcAft>
                          <a:spcPts val="0"/>
                        </a:spcAft>
                        <a:buClr>
                          <a:srgbClr val="000000"/>
                        </a:buClr>
                        <a:buSzPts val="700"/>
                        <a:buFont typeface="Arial"/>
                        <a:buNone/>
                      </a:pPr>
                      <a:r>
                        <a:rPr b="1" lang="en-US" sz="700" u="none" cap="none" strike="noStrike"/>
                        <a:t>U14</a:t>
                      </a:r>
                      <a:endParaRPr b="1" sz="7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rPr>
                        <a:t>1 practice/week (60min)</a:t>
                      </a:r>
                      <a:endParaRPr b="1" sz="7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lang="en-US" sz="700" u="none" cap="none" strike="noStrike">
                          <a:solidFill>
                            <a:schemeClr val="dk1"/>
                          </a:solidFill>
                        </a:rPr>
                        <a:t>4/26 - Games </a:t>
                      </a:r>
                      <a:endParaRPr sz="7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rPr>
                        <a:t>2 practices/week (90min)</a:t>
                      </a:r>
                      <a:endParaRPr b="1"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5/2-5/3 - Games</a:t>
                      </a:r>
                      <a:endParaRPr sz="700" u="none" cap="none" strike="noStrike">
                        <a:solidFill>
                          <a:schemeClr val="dk1"/>
                        </a:solidFill>
                      </a:endParaRPr>
                    </a:p>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5/15-5/16 - Wayzata Tourney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lang="en-US" sz="700" u="none" cap="none" strike="noStrike">
                          <a:solidFill>
                            <a:schemeClr val="dk1"/>
                          </a:solidFill>
                        </a:rPr>
                        <a:t>5/29-5/31 - State Tourney </a:t>
                      </a:r>
                      <a:endParaRPr sz="7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rPr>
                        <a:t>2 practices/week (90min)</a:t>
                      </a:r>
                      <a:endParaRPr b="1"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b="1"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In-Season Games</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lang="en-US" sz="700" u="none" cap="none" strike="noStrike">
                          <a:solidFill>
                            <a:schemeClr val="dk1"/>
                          </a:solidFill>
                        </a:rPr>
                        <a:t>6/26-6/28 - BNB Tourney </a:t>
                      </a:r>
                      <a:endParaRPr sz="7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700"/>
                        <a:buFont typeface="Arial"/>
                        <a:buNone/>
                      </a:pPr>
                      <a:r>
                        <a:rPr b="1" lang="en-US" sz="700" u="none" cap="none" strike="noStrike">
                          <a:solidFill>
                            <a:schemeClr val="dk1"/>
                          </a:solidFill>
                        </a:rPr>
                        <a:t>2 practices/week (90min)</a:t>
                      </a:r>
                      <a:endParaRPr b="1"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In-Season Games</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t/>
                      </a:r>
                      <a:endParaRPr sz="700" u="none" cap="none" strike="noStrike">
                        <a:solidFill>
                          <a:schemeClr val="dk1"/>
                        </a:solidFill>
                      </a:endParaRPr>
                    </a:p>
                    <a:p>
                      <a:pPr indent="0" lvl="0" marL="0" marR="0" rtl="0" algn="ctr">
                        <a:lnSpc>
                          <a:spcPct val="100000"/>
                        </a:lnSpc>
                        <a:spcBef>
                          <a:spcPts val="0"/>
                        </a:spcBef>
                        <a:spcAft>
                          <a:spcPts val="0"/>
                        </a:spcAft>
                        <a:buClr>
                          <a:srgbClr val="000000"/>
                        </a:buClr>
                        <a:buSzPts val="700"/>
                        <a:buFont typeface="Arial"/>
                        <a:buNone/>
                      </a:pPr>
                      <a:r>
                        <a:rPr lang="en-US" sz="700" u="none" cap="none" strike="noStrike">
                          <a:solidFill>
                            <a:schemeClr val="dk1"/>
                          </a:solidFill>
                        </a:rPr>
                        <a:t>7/25-7/26 - State Tourney</a:t>
                      </a:r>
                      <a:endParaRPr sz="7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t/>
                      </a:r>
                      <a:endParaRPr sz="700" u="none" cap="none" strike="noStrike">
                        <a:solidFill>
                          <a:schemeClr val="dk1"/>
                        </a:solidFill>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3c55c9130ff_0_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Play"/>
              <a:buNone/>
            </a:pPr>
            <a:r>
              <a:rPr lang="en-US"/>
              <a:t>Season Overview - Boys</a:t>
            </a:r>
            <a:endParaRPr/>
          </a:p>
        </p:txBody>
      </p:sp>
      <p:graphicFrame>
        <p:nvGraphicFramePr>
          <p:cNvPr id="123" name="Google Shape;123;g3c55c9130ff_0_20"/>
          <p:cNvGraphicFramePr/>
          <p:nvPr/>
        </p:nvGraphicFramePr>
        <p:xfrm>
          <a:off x="1596488" y="1848867"/>
          <a:ext cx="3000000" cy="3000000"/>
        </p:xfrm>
        <a:graphic>
          <a:graphicData uri="http://schemas.openxmlformats.org/drawingml/2006/table">
            <a:tbl>
              <a:tblPr>
                <a:noFill/>
                <a:tableStyleId>{B31D575A-142F-4DD1-ACE5-A90237893801}</a:tableStyleId>
              </a:tblPr>
              <a:tblGrid>
                <a:gridCol w="925250"/>
                <a:gridCol w="1944025"/>
                <a:gridCol w="2233300"/>
                <a:gridCol w="2140000"/>
                <a:gridCol w="2101100"/>
              </a:tblGrid>
              <a:tr h="339025">
                <a:tc>
                  <a:txBody>
                    <a:bodyPr/>
                    <a:lstStyle/>
                    <a:p>
                      <a:pPr indent="0" lvl="0" marL="0" marR="0" rtl="0" algn="l">
                        <a:lnSpc>
                          <a:spcPct val="100000"/>
                        </a:lnSpc>
                        <a:spcBef>
                          <a:spcPts val="0"/>
                        </a:spcBef>
                        <a:spcAft>
                          <a:spcPts val="0"/>
                        </a:spcAft>
                        <a:buClr>
                          <a:srgbClr val="000000"/>
                        </a:buClr>
                        <a:buSzPts val="900"/>
                        <a:buFont typeface="Arial"/>
                        <a:buNone/>
                      </a:pPr>
                      <a:r>
                        <a:t/>
                      </a:r>
                      <a:endParaRPr sz="9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sng" cap="none" strike="noStrike"/>
                        <a:t>April</a:t>
                      </a:r>
                      <a:endParaRPr b="1" sz="900" u="sng" cap="none" strike="noStrike"/>
                    </a:p>
                  </a:txBody>
                  <a:tcPr marT="91425" marB="91425" marR="91425" marL="91425">
                    <a:lnB cap="flat" cmpd="sng" w="9525">
                      <a:solidFill>
                        <a:srgbClr val="75757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sng" cap="none" strike="noStrike"/>
                        <a:t>May</a:t>
                      </a:r>
                      <a:endParaRPr b="1" sz="900" u="sng"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sng" cap="none" strike="noStrike"/>
                        <a:t>June</a:t>
                      </a:r>
                      <a:endParaRPr b="1" sz="900" u="sng"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sng" cap="none" strike="noStrike"/>
                        <a:t>July</a:t>
                      </a:r>
                      <a:endParaRPr b="1" sz="900" u="sng" cap="none" strike="noStrike"/>
                    </a:p>
                  </a:txBody>
                  <a:tcPr marT="91425" marB="91425" marR="91425" marL="91425"/>
                </a:tc>
              </a:tr>
              <a:tr h="902275">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U8</a:t>
                      </a:r>
                      <a:endParaRPr sz="900" u="none" cap="none" strike="noStrike"/>
                    </a:p>
                  </a:txBody>
                  <a:tcPr marT="91425" marB="91425" marR="91425" marL="91425">
                    <a:lnR cap="flat" cmpd="sng" w="9525">
                      <a:solidFill>
                        <a:srgbClr val="757575"/>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900"/>
                        <a:buFont typeface="Arial"/>
                        <a:buNone/>
                      </a:pPr>
                      <a:r>
                        <a:rPr lang="en-US" sz="900" u="none" cap="none" strike="noStrike">
                          <a:highlight>
                            <a:schemeClr val="lt1"/>
                          </a:highlight>
                        </a:rPr>
                        <a:t>N/A</a:t>
                      </a:r>
                      <a:endParaRPr sz="900" u="none" cap="none" strike="noStrike">
                        <a:highlight>
                          <a:schemeClr val="lt1"/>
                        </a:highlight>
                      </a:endParaRPr>
                    </a:p>
                  </a:txBody>
                  <a:tcPr marT="91425" marB="91425" marR="91425" marL="91425">
                    <a:lnL cap="flat" cmpd="sng" w="9525">
                      <a:solidFill>
                        <a:srgbClr val="757575"/>
                      </a:solidFill>
                      <a:prstDash val="solid"/>
                      <a:round/>
                      <a:headEnd len="sm" w="sm" type="none"/>
                      <a:tailEnd len="sm" w="sm" type="none"/>
                    </a:lnL>
                    <a:lnR cap="flat" cmpd="sng" w="9525">
                      <a:solidFill>
                        <a:srgbClr val="757575"/>
                      </a:solidFill>
                      <a:prstDash val="solid"/>
                      <a:round/>
                      <a:headEnd len="sm" w="sm" type="none"/>
                      <a:tailEnd len="sm" w="sm" type="none"/>
                    </a:lnR>
                    <a:lnT cap="flat" cmpd="sng" w="9525">
                      <a:solidFill>
                        <a:srgbClr val="757575"/>
                      </a:solidFill>
                      <a:prstDash val="solid"/>
                      <a:round/>
                      <a:headEnd len="sm" w="sm" type="none"/>
                      <a:tailEnd len="sm" w="sm" type="none"/>
                    </a:lnT>
                    <a:lnB cap="flat" cmpd="sng" w="9525">
                      <a:solidFill>
                        <a:srgbClr val="75757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t>2 practices/week (60min)</a:t>
                      </a:r>
                      <a:endParaRPr b="1" sz="900" u="none" cap="none" strike="noStrike"/>
                    </a:p>
                  </a:txBody>
                  <a:tcPr marT="91425" marB="91425" marR="91425" marL="91425">
                    <a:lnL cap="flat" cmpd="sng" w="9525">
                      <a:solidFill>
                        <a:srgbClr val="757575"/>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dk1"/>
                          </a:solidFill>
                        </a:rPr>
                        <a:t>2 practices/week (60min)</a:t>
                      </a:r>
                      <a:endParaRPr b="1"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In-Season Games</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6/26-6/28 - BNB Tourney </a:t>
                      </a:r>
                      <a:endParaRPr sz="9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dk1"/>
                          </a:solidFill>
                        </a:rPr>
                        <a:t>2 practices/week (60min)</a:t>
                      </a:r>
                      <a:endParaRPr b="1"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In-Season Games</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7/18-7/19 - State Tourney </a:t>
                      </a:r>
                      <a:endParaRPr sz="900" u="none" cap="none" strike="noStrike">
                        <a:solidFill>
                          <a:schemeClr val="dk1"/>
                        </a:solidFill>
                      </a:endParaRPr>
                    </a:p>
                  </a:txBody>
                  <a:tcPr marT="91425" marB="91425" marR="91425" marL="91425"/>
                </a:tc>
              </a:tr>
              <a:tr h="118720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U10</a:t>
                      </a:r>
                      <a:endParaRPr sz="9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t>1 practice/week (60min)</a:t>
                      </a:r>
                      <a:endParaRPr b="1" sz="900" u="none" cap="none" strike="noStrike"/>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p>
                      <a:pPr indent="0" lvl="0" marL="0" marR="0" rtl="0" algn="ctr">
                        <a:lnSpc>
                          <a:spcPct val="100000"/>
                        </a:lnSpc>
                        <a:spcBef>
                          <a:spcPts val="0"/>
                        </a:spcBef>
                        <a:spcAft>
                          <a:spcPts val="0"/>
                        </a:spcAft>
                        <a:buClr>
                          <a:srgbClr val="000000"/>
                        </a:buClr>
                        <a:buSzPts val="900"/>
                        <a:buFont typeface="Arial"/>
                        <a:buNone/>
                      </a:pPr>
                      <a:r>
                        <a:rPr lang="en-US" sz="900" u="none" cap="none" strike="noStrike"/>
                        <a:t>4/25-4/26 - Games </a:t>
                      </a:r>
                      <a:endParaRPr sz="900" u="none" cap="none" strike="noStrike"/>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91425" marB="91425" marR="91425" marL="91425">
                    <a:lnT cap="flat" cmpd="sng" w="9525">
                      <a:solidFill>
                        <a:srgbClr val="757575"/>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dk1"/>
                          </a:solidFill>
                        </a:rPr>
                        <a:t>2 practices/week (60min)</a:t>
                      </a:r>
                      <a:endParaRPr b="1"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5/15-5/16 - Tourney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5/30 - Games </a:t>
                      </a:r>
                      <a:endParaRPr sz="9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dk1"/>
                          </a:solidFill>
                        </a:rPr>
                        <a:t>2 practices/week (60min)</a:t>
                      </a:r>
                      <a:endParaRPr b="1"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In-Season Games</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6/5-6/7 - State Tourney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6/26-6/28 - BNB Tourney</a:t>
                      </a:r>
                      <a:endParaRPr sz="9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dk1"/>
                          </a:solidFill>
                        </a:rPr>
                        <a:t>2 practices/week (60min)</a:t>
                      </a:r>
                      <a:endParaRPr b="1"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In-Season Games</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7/18-7/19 - State Tourney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txBody>
                  <a:tcPr marT="91425" marB="91425" marR="91425" marL="91425"/>
                </a:tc>
              </a:tr>
              <a:tr h="118720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U12</a:t>
                      </a:r>
                      <a:endParaRPr sz="9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dk1"/>
                          </a:solidFill>
                        </a:rPr>
                        <a:t>1 practice/week (60min)</a:t>
                      </a:r>
                      <a:endParaRPr b="1"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4/25-4/26 - Games</a:t>
                      </a:r>
                      <a:endParaRPr sz="9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dk1"/>
                          </a:solidFill>
                        </a:rPr>
                        <a:t>2 practices/week (90min)</a:t>
                      </a:r>
                      <a:endParaRPr b="1"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5/9 - Games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5/10 - Games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5/15-5/16 - Tourney </a:t>
                      </a:r>
                      <a:endParaRPr sz="9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dk1"/>
                          </a:solidFill>
                        </a:rPr>
                        <a:t>2 practices/week (90min)</a:t>
                      </a:r>
                      <a:endParaRPr b="1"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In-Season Games</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6/5-6/7 - State Tourney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6/26-6/28 - BNB Tourney </a:t>
                      </a:r>
                      <a:endParaRPr sz="9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dk1"/>
                          </a:solidFill>
                        </a:rPr>
                        <a:t>2 practices/week (90min)</a:t>
                      </a:r>
                      <a:endParaRPr b="1"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In-Season Games</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7/25-7/26 -State Tourney</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txBody>
                  <a:tcPr marT="91425" marB="91425" marR="91425" marL="91425"/>
                </a:tc>
              </a:tr>
              <a:tr h="1187200">
                <a:tc>
                  <a:txBody>
                    <a:bodyPr/>
                    <a:lstStyle/>
                    <a:p>
                      <a:pPr indent="0" lvl="0" marL="0" marR="0" rtl="0" algn="l">
                        <a:lnSpc>
                          <a:spcPct val="100000"/>
                        </a:lnSpc>
                        <a:spcBef>
                          <a:spcPts val="0"/>
                        </a:spcBef>
                        <a:spcAft>
                          <a:spcPts val="0"/>
                        </a:spcAft>
                        <a:buClr>
                          <a:srgbClr val="000000"/>
                        </a:buClr>
                        <a:buSzPts val="900"/>
                        <a:buFont typeface="Arial"/>
                        <a:buNone/>
                      </a:pPr>
                      <a:r>
                        <a:rPr lang="en-US" sz="900" u="none" cap="none" strike="noStrike"/>
                        <a:t>U14</a:t>
                      </a:r>
                      <a:endParaRPr sz="9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dk1"/>
                          </a:solidFill>
                        </a:rPr>
                        <a:t>1 practice/week (60min)</a:t>
                      </a:r>
                      <a:endParaRPr b="1"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4/25-4/26 - Games </a:t>
                      </a:r>
                      <a:endParaRPr sz="9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dk1"/>
                          </a:solidFill>
                        </a:rPr>
                        <a:t>2 practices/week (90min)</a:t>
                      </a:r>
                      <a:endParaRPr b="1"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5/2 - Games</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5/9 - Games </a:t>
                      </a:r>
                      <a:endParaRPr sz="900" u="none" cap="none" strike="noStrike">
                        <a:solidFill>
                          <a:schemeClr val="dk1"/>
                        </a:solidFill>
                      </a:endParaRPr>
                    </a:p>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5/15-5/16 - Tourney </a:t>
                      </a:r>
                      <a:endParaRPr sz="9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dk1"/>
                          </a:solidFill>
                        </a:rPr>
                        <a:t>2 practices/week (90min)</a:t>
                      </a:r>
                      <a:endParaRPr b="1"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b="1"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In-Season Games</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6/5-6/7 - State Tourney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6/26-6/28 - BNB Tourney </a:t>
                      </a:r>
                      <a:endParaRPr sz="9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900"/>
                        <a:buFont typeface="Arial"/>
                        <a:buNone/>
                      </a:pPr>
                      <a:r>
                        <a:rPr b="1" lang="en-US" sz="900" u="none" cap="none" strike="noStrike">
                          <a:solidFill>
                            <a:schemeClr val="dk1"/>
                          </a:solidFill>
                        </a:rPr>
                        <a:t>2 practices/week (90min)</a:t>
                      </a:r>
                      <a:endParaRPr b="1"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In-Season Games</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rPr lang="en-US" sz="900" u="none" cap="none" strike="noStrike">
                          <a:solidFill>
                            <a:schemeClr val="dk1"/>
                          </a:solidFill>
                        </a:rPr>
                        <a:t>7/25-7/26 - State Tourney</a:t>
                      </a:r>
                      <a:endParaRPr sz="900" u="none" cap="none" strike="noStrike">
                        <a:solidFill>
                          <a:schemeClr val="dk1"/>
                        </a:solidFill>
                      </a:endParaRPr>
                    </a:p>
                    <a:p>
                      <a:pPr indent="0" lvl="0" marL="0" marR="0" rtl="0" algn="ctr">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da02f9f209_0_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lang="en-US"/>
              <a:t>DRAFT: Practice Schedule</a:t>
            </a:r>
            <a:endParaRPr/>
          </a:p>
          <a:p>
            <a:pPr indent="0" lvl="0" marL="0" rtl="0" algn="l">
              <a:lnSpc>
                <a:spcPct val="90000"/>
              </a:lnSpc>
              <a:spcBef>
                <a:spcPts val="0"/>
              </a:spcBef>
              <a:spcAft>
                <a:spcPts val="0"/>
              </a:spcAft>
              <a:buSzPts val="4400"/>
              <a:buNone/>
            </a:pPr>
            <a:r>
              <a:rPr i="1" lang="en-US" sz="2800"/>
              <a:t>**Subject to change</a:t>
            </a:r>
            <a:endParaRPr i="1" sz="2800"/>
          </a:p>
        </p:txBody>
      </p:sp>
      <p:pic>
        <p:nvPicPr>
          <p:cNvPr id="130" name="Google Shape;130;g3da02f9f209_0_7"/>
          <p:cNvPicPr preferRelativeResize="0"/>
          <p:nvPr/>
        </p:nvPicPr>
        <p:blipFill rotWithShape="1">
          <a:blip r:embed="rId3">
            <a:alphaModFix/>
          </a:blip>
          <a:srcRect b="0" l="0" r="0" t="0"/>
          <a:stretch/>
        </p:blipFill>
        <p:spPr>
          <a:xfrm>
            <a:off x="1222050" y="1750075"/>
            <a:ext cx="9628698" cy="5025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2026-02-09T21:40:21Z</dcterms:created>
  <dc:creator>Emery, Donald</dc:creator>
</cp:coreProperties>
</file>