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6858000" cy="9144000"/>
  <p:embeddedFontLst>
    <p:embeddedFont>
      <p:font typeface="Archivo"/>
      <p:regular r:id="rId32"/>
      <p:bold r:id="rId33"/>
      <p:italic r:id="rId34"/>
      <p:boldItalic r:id="rId35"/>
    </p:embeddedFont>
    <p:embeddedFont>
      <p:font typeface="Archivo SemiBold"/>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0" roundtripDataSignature="AMtx7miNNNcwJJp2ViJy81xV/pF3Mo3xn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Lindsey LeBlanc"/>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customschemas.google.com/relationships/presentationmetadata" Target="meta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Archivo-bold.fntdata"/><Relationship Id="rId10" Type="http://schemas.openxmlformats.org/officeDocument/2006/relationships/slide" Target="slides/slide5.xml"/><Relationship Id="rId32" Type="http://schemas.openxmlformats.org/officeDocument/2006/relationships/font" Target="fonts/Archivo-regular.fntdata"/><Relationship Id="rId13" Type="http://schemas.openxmlformats.org/officeDocument/2006/relationships/slide" Target="slides/slide8.xml"/><Relationship Id="rId35" Type="http://schemas.openxmlformats.org/officeDocument/2006/relationships/font" Target="fonts/Archivo-boldItalic.fntdata"/><Relationship Id="rId12" Type="http://schemas.openxmlformats.org/officeDocument/2006/relationships/slide" Target="slides/slide7.xml"/><Relationship Id="rId34" Type="http://schemas.openxmlformats.org/officeDocument/2006/relationships/font" Target="fonts/Archivo-italic.fntdata"/><Relationship Id="rId15" Type="http://schemas.openxmlformats.org/officeDocument/2006/relationships/slide" Target="slides/slide10.xml"/><Relationship Id="rId37" Type="http://schemas.openxmlformats.org/officeDocument/2006/relationships/font" Target="fonts/ArchivoSemiBold-bold.fntdata"/><Relationship Id="rId14" Type="http://schemas.openxmlformats.org/officeDocument/2006/relationships/slide" Target="slides/slide9.xml"/><Relationship Id="rId36" Type="http://schemas.openxmlformats.org/officeDocument/2006/relationships/font" Target="fonts/ArchivoSemiBold-regular.fntdata"/><Relationship Id="rId17" Type="http://schemas.openxmlformats.org/officeDocument/2006/relationships/slide" Target="slides/slide12.xml"/><Relationship Id="rId39" Type="http://schemas.openxmlformats.org/officeDocument/2006/relationships/font" Target="fonts/ArchivoSemiBold-boldItalic.fntdata"/><Relationship Id="rId16" Type="http://schemas.openxmlformats.org/officeDocument/2006/relationships/slide" Target="slides/slide11.xml"/><Relationship Id="rId38" Type="http://schemas.openxmlformats.org/officeDocument/2006/relationships/font" Target="fonts/ArchivoSemiBold-italic.fntdata"/><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3-14T17:45:17.005">
    <p:pos x="6000" y="0"/>
    <p:text>Fitting dates need to be updated.</p:text>
    <p:extLst>
      <p:ext uri="{C676402C-5697-4E1C-873F-D02D1690AC5C}">
        <p15:threadingInfo timeZoneBias="0"/>
      </p:ext>
      <p:ext uri="http://customooxmlschemas.google.com/">
        <go:slidesCustomData xmlns:go="http://customooxmlschemas.google.com/" commentPostId="AAABe8q-efQ"/>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2" name="Google Shape;30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9" name="Google Shape;30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6" name="Google Shape;31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3" name="Google Shape;3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0" name="Google Shape;33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8" name="Google Shape;33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5" name="Google Shape;34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2" name="Google Shape;35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2" name="Google Shape;36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9" name="Google Shape;36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6" name="Google Shape;37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3" name="Google Shape;38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0" name="Google Shape;39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7" name="Google Shape;39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4" name="Google Shape;40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1" name="Google Shape;411;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8" name="Google Shape;41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6" name="Google Shape;17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8" name="Google Shape;24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6" name="Google Shape;26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4" name="Google Shape;28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28"/>
          <p:cNvGrpSpPr/>
          <p:nvPr/>
        </p:nvGrpSpPr>
        <p:grpSpPr>
          <a:xfrm>
            <a:off x="0" y="-8467"/>
            <a:ext cx="12192000" cy="6866467"/>
            <a:chOff x="0" y="-8467"/>
            <a:chExt cx="12192000" cy="6866467"/>
          </a:xfrm>
        </p:grpSpPr>
        <p:cxnSp>
          <p:nvCxnSpPr>
            <p:cNvPr id="24" name="Google Shape;24;p2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2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6" name="Google Shape;26;p2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27" name="Google Shape;27;p2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2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2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30" name="Google Shape;30;p2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31" name="Google Shape;31;p2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32" name="Google Shape;32;p2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8"/>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28"/>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8"/>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37"/>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37"/>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3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3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3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38"/>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38"/>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3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3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03" name="Google Shape;103;p3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3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800" u="none" cap="none" strike="noStrike">
              <a:solidFill>
                <a:srgbClr val="EAEAEA"/>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9"/>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9"/>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40"/>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40"/>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40"/>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4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4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4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18" name="Google Shape;118;p40"/>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40"/>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41"/>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4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4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4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4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4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42"/>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4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4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4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43"/>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43"/>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4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4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9"/>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30"/>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0"/>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3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1"/>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31"/>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3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2"/>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32"/>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32"/>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32"/>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35"/>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5"/>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35"/>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3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36"/>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6"/>
          <p:cNvSpPr/>
          <p:nvPr>
            <p:ph idx="2" type="pic"/>
          </p:nvPr>
        </p:nvSpPr>
        <p:spPr>
          <a:xfrm>
            <a:off x="677334" y="609600"/>
            <a:ext cx="8596668" cy="3845718"/>
          </a:xfrm>
          <a:prstGeom prst="rect">
            <a:avLst/>
          </a:prstGeom>
          <a:noFill/>
          <a:ln>
            <a:noFill/>
          </a:ln>
        </p:spPr>
      </p:sp>
      <p:sp>
        <p:nvSpPr>
          <p:cNvPr id="86" name="Google Shape;86;p36"/>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3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3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3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27"/>
          <p:cNvGrpSpPr/>
          <p:nvPr/>
        </p:nvGrpSpPr>
        <p:grpSpPr>
          <a:xfrm>
            <a:off x="0" y="-8467"/>
            <a:ext cx="12192000" cy="6866467"/>
            <a:chOff x="0" y="-8467"/>
            <a:chExt cx="12192000" cy="6866467"/>
          </a:xfrm>
        </p:grpSpPr>
        <p:cxnSp>
          <p:nvCxnSpPr>
            <p:cNvPr id="7" name="Google Shape;7;p2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2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9" name="Google Shape;9;p2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0" name="Google Shape;10;p2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2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2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13" name="Google Shape;13;p2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14" name="Google Shape;14;p2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5" name="Google Shape;15;p2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7"/>
            <p:cNvSpPr/>
            <p:nvPr/>
          </p:nvSpPr>
          <p:spPr>
            <a:xfrm>
              <a:off x="0" y="4013200"/>
              <a:ext cx="448733" cy="2844800"/>
            </a:xfrm>
            <a:prstGeom prst="triangle">
              <a:avLst>
                <a:gd fmla="val 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2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2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 Id="rId4" Type="http://schemas.openxmlformats.org/officeDocument/2006/relationships/hyperlink" Target="http://www.sanantonioyouthhockey.com" TargetMode="External"/><Relationship Id="rId5" Type="http://schemas.openxmlformats.org/officeDocument/2006/relationships/hyperlink" Target="https://xjerseys.us/collections/san-antonio-rampag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5.png"/><Relationship Id="rId7"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comments" Target="../comments/commen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png"/><Relationship Id="rId4" Type="http://schemas.openxmlformats.org/officeDocument/2006/relationships/hyperlink" Target="http://www.sanantonioyouthhockey.com" TargetMode="External"/><Relationship Id="rId5" Type="http://schemas.openxmlformats.org/officeDocument/2006/relationships/hyperlink" Target="http://www.jrrampage.com" TargetMode="External"/><Relationship Id="rId6" Type="http://schemas.openxmlformats.org/officeDocument/2006/relationships/hyperlink" Target="mailto:board@sanantonioyouthhockey.co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www.sanantonioyouthhockey.com" TargetMode="External"/><Relationship Id="rId4" Type="http://schemas.openxmlformats.org/officeDocument/2006/relationships/hyperlink" Target="http://www.jrrampage.com" TargetMode="External"/><Relationship Id="rId5" Type="http://schemas.openxmlformats.org/officeDocument/2006/relationships/hyperlink" Target="mailto:board@sanantonioyouthhockey.com" TargetMode="External"/><Relationship Id="rId6"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hyperlink" Target="https://www.tahahockey.org/out-of-communit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2" name="Shape 142"/>
        <p:cNvGrpSpPr/>
        <p:nvPr/>
      </p:nvGrpSpPr>
      <p:grpSpPr>
        <a:xfrm>
          <a:off x="0" y="0"/>
          <a:ext cx="0" cy="0"/>
          <a:chOff x="0" y="0"/>
          <a:chExt cx="0" cy="0"/>
        </a:xfrm>
      </p:grpSpPr>
      <p:grpSp>
        <p:nvGrpSpPr>
          <p:cNvPr id="143" name="Google Shape;143;p1"/>
          <p:cNvGrpSpPr/>
          <p:nvPr/>
        </p:nvGrpSpPr>
        <p:grpSpPr>
          <a:xfrm>
            <a:off x="0" y="-8467"/>
            <a:ext cx="12192000" cy="6866467"/>
            <a:chOff x="0" y="-8467"/>
            <a:chExt cx="12192000" cy="6866467"/>
          </a:xfrm>
        </p:grpSpPr>
        <p:cxnSp>
          <p:nvCxnSpPr>
            <p:cNvPr id="144" name="Google Shape;144;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45" name="Google Shape;145;p1"/>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46" name="Google Shape;146;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7" name="Google Shape;147;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8" name="Google Shape;148;p1"/>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9" name="Google Shape;149;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0" name="Google Shape;150;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1" name="Google Shape;151;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2" name="Google Shape;152;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3" name="Google Shape;153;p1"/>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54" name="Google Shape;154;p1"/>
          <p:cNvPicPr preferRelativeResize="0"/>
          <p:nvPr/>
        </p:nvPicPr>
        <p:blipFill rotWithShape="1">
          <a:blip r:embed="rId3">
            <a:alphaModFix/>
          </a:blip>
          <a:srcRect b="0" l="0" r="0" t="0"/>
          <a:stretch/>
        </p:blipFill>
        <p:spPr>
          <a:xfrm>
            <a:off x="2974591" y="1519767"/>
            <a:ext cx="4137100" cy="4622461"/>
          </a:xfrm>
          <a:prstGeom prst="rect">
            <a:avLst/>
          </a:prstGeom>
          <a:noFill/>
          <a:ln>
            <a:noFill/>
          </a:ln>
          <a:effectLst>
            <a:reflection blurRad="0" dir="0" dist="0" endA="0" endPos="14023" kx="0" rotWithShape="0" algn="bl" stA="11482" stPos="0" sy="-100000" ky="0"/>
          </a:effectLst>
        </p:spPr>
      </p:pic>
      <p:sp>
        <p:nvSpPr>
          <p:cNvPr id="155" name="Google Shape;155;p1"/>
          <p:cNvSpPr txBox="1"/>
          <p:nvPr/>
        </p:nvSpPr>
        <p:spPr>
          <a:xfrm>
            <a:off x="836480" y="211717"/>
            <a:ext cx="8514300" cy="1585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2025</a:t>
            </a:r>
            <a:r>
              <a:rPr b="0" i="0" lang="en-US" sz="3200" u="none" cap="none" strike="noStrike">
                <a:solidFill>
                  <a:schemeClr val="dk1"/>
                </a:solidFill>
                <a:latin typeface="Archivo SemiBold"/>
                <a:ea typeface="Archivo SemiBold"/>
                <a:cs typeface="Archivo SemiBold"/>
                <a:sym typeface="Archivo SemiBold"/>
              </a:rPr>
              <a:t>-202</a:t>
            </a:r>
            <a:r>
              <a:rPr lang="en-US" sz="3200">
                <a:solidFill>
                  <a:schemeClr val="dk1"/>
                </a:solidFill>
                <a:latin typeface="Archivo SemiBold"/>
                <a:ea typeface="Archivo SemiBold"/>
                <a:cs typeface="Archivo SemiBold"/>
                <a:sym typeface="Archivo SemiBold"/>
              </a:rPr>
              <a:t>6</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River City Hockey Travel Association, LLC</a:t>
            </a:r>
            <a:br>
              <a:rPr b="0" i="0" lang="en-US" sz="2400" u="none" cap="none" strike="noStrike">
                <a:solidFill>
                  <a:schemeClr val="dk1"/>
                </a:solidFill>
                <a:latin typeface="Archivo SemiBold"/>
                <a:ea typeface="Archivo SemiBold"/>
                <a:cs typeface="Archivo SemiBold"/>
                <a:sym typeface="Archivo SemiBold"/>
              </a:rPr>
            </a:br>
            <a:r>
              <a:rPr lang="en-US" sz="1800">
                <a:solidFill>
                  <a:schemeClr val="dk1"/>
                </a:solidFill>
                <a:latin typeface="Archivo SemiBold"/>
                <a:ea typeface="Archivo SemiBold"/>
                <a:cs typeface="Archivo SemiBold"/>
                <a:sym typeface="Archivo SemiBold"/>
              </a:rPr>
              <a:t>d.b.a., San Antonio Youth Hockey Association</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pic>
        <p:nvPicPr>
          <p:cNvPr descr="A grey bull with horns&#10;&#10;Description automatically generated" id="304" name="Google Shape;304;p1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05" name="Google Shape;305;p10"/>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Coaches will contact ALL players when tryouts have completed in order to provide feedback.</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Due to the amount of time our coaches spend coordinating tryouts and planning for the upcoming year, we ask that you review the outlined SAYHA protocol for initiating contact.  </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After the official rosters have been posted to the website, questions or concerns should be directed to the commissioner and the assistant commissioner. They are responsible for coordinating communication with the coaches.</a:t>
            </a:r>
            <a:endParaRPr b="0" i="0" sz="1600" u="none" cap="none" strike="noStrike">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Please do not directly reach out to the coaches.</a:t>
            </a:r>
            <a:endParaRPr sz="1600">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
        <p:nvSpPr>
          <p:cNvPr id="306" name="Google Shape;306;p10"/>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Results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pic>
        <p:nvPicPr>
          <p:cNvPr descr="A grey bull with horns&#10;&#10;Description automatically generated" id="311" name="Google Shape;311;p1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2" name="Google Shape;312;p1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Information</a:t>
            </a:r>
            <a:endParaRPr b="0" i="0" sz="1400" u="none" cap="none" strike="noStrike">
              <a:solidFill>
                <a:srgbClr val="000000"/>
              </a:solidFill>
              <a:latin typeface="Arial"/>
              <a:ea typeface="Arial"/>
              <a:cs typeface="Arial"/>
              <a:sym typeface="Arial"/>
            </a:endParaRPr>
          </a:p>
        </p:txBody>
      </p:sp>
      <p:sp>
        <p:nvSpPr>
          <p:cNvPr id="313" name="Google Shape;313;p11"/>
          <p:cNvSpPr txBox="1"/>
          <p:nvPr/>
        </p:nvSpPr>
        <p:spPr>
          <a:xfrm>
            <a:off x="697876" y="2468880"/>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Texas </a:t>
            </a:r>
            <a:r>
              <a:rPr b="0" i="0" lang="en-US" sz="1600" u="none" cap="none" strike="noStrike">
                <a:solidFill>
                  <a:schemeClr val="dk1"/>
                </a:solidFill>
                <a:latin typeface="Archivo"/>
                <a:ea typeface="Archivo"/>
                <a:cs typeface="Archivo"/>
                <a:sym typeface="Archivo"/>
              </a:rPr>
              <a:t>Hockey League (THL) has established minimum &amp; maximum roster sizes for each age division</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must follow the THL requirement regarding team size.  However, coaches may choose to carry fewer or more players based upon multiple factors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accordance with USA Hockey rules and regulations governing age division, the T</a:t>
            </a:r>
            <a:r>
              <a:rPr lang="en-US" sz="1600">
                <a:solidFill>
                  <a:schemeClr val="dk1"/>
                </a:solidFill>
                <a:latin typeface="Archivo"/>
                <a:ea typeface="Archivo"/>
                <a:cs typeface="Archivo"/>
                <a:sym typeface="Archivo"/>
              </a:rPr>
              <a:t>exas</a:t>
            </a:r>
            <a:r>
              <a:rPr b="0" i="0" lang="en-US" sz="1600" u="none" cap="none" strike="noStrike">
                <a:solidFill>
                  <a:schemeClr val="dk1"/>
                </a:solidFill>
                <a:latin typeface="Archivo"/>
                <a:ea typeface="Archivo"/>
                <a:cs typeface="Archivo"/>
                <a:sym typeface="Archivo"/>
              </a:rPr>
              <a:t> Hockey League (THL) restricts players from participating outside of their age-level.  Exceptions for single market areas and for goalie situations require THL and SAYHA approval</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Rosters and Coaches will be certified by the Board of Directors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pic>
        <p:nvPicPr>
          <p:cNvPr descr="A grey bull with horns&#10;&#10;Description automatically generated" id="318" name="Google Shape;318;p1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9" name="Google Shape;319;p1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Announcement</a:t>
            </a:r>
            <a:endParaRPr b="0" i="0" sz="1400" u="none" cap="none" strike="noStrike">
              <a:solidFill>
                <a:srgbClr val="000000"/>
              </a:solidFill>
              <a:latin typeface="Arial"/>
              <a:ea typeface="Arial"/>
              <a:cs typeface="Arial"/>
              <a:sym typeface="Arial"/>
            </a:endParaRPr>
          </a:p>
        </p:txBody>
      </p:sp>
      <p:sp>
        <p:nvSpPr>
          <p:cNvPr id="320" name="Google Shape;320;p12"/>
          <p:cNvSpPr txBox="1"/>
          <p:nvPr/>
        </p:nvSpPr>
        <p:spPr>
          <a:xfrm>
            <a:off x="706585" y="2404589"/>
            <a:ext cx="8766000" cy="369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Official Team rosters will be posted on the association website following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ryout completion and player contact </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Roster “offers” </a:t>
            </a:r>
            <a:r>
              <a:rPr b="0" i="0" lang="en-US" sz="1500" u="none" cap="none" strike="noStrike">
                <a:solidFill>
                  <a:schemeClr val="dk1"/>
                </a:solidFill>
                <a:latin typeface="Archivo"/>
                <a:ea typeface="Archivo"/>
                <a:cs typeface="Archivo"/>
                <a:sym typeface="Archivo"/>
              </a:rPr>
              <a:t>will be </a:t>
            </a:r>
            <a:r>
              <a:rPr lang="en-US" sz="1500">
                <a:solidFill>
                  <a:schemeClr val="dk1"/>
                </a:solidFill>
                <a:latin typeface="Archivo"/>
                <a:ea typeface="Archivo"/>
                <a:cs typeface="Archivo"/>
                <a:sym typeface="Archivo"/>
              </a:rPr>
              <a:t>sent</a:t>
            </a:r>
            <a:r>
              <a:rPr b="0" i="0" lang="en-US" sz="1500" u="none" cap="none" strike="noStrike">
                <a:solidFill>
                  <a:schemeClr val="dk1"/>
                </a:solidFill>
                <a:latin typeface="Archivo"/>
                <a:ea typeface="Archivo"/>
                <a:cs typeface="Archivo"/>
                <a:sym typeface="Archivo"/>
              </a:rPr>
              <a:t> to parents via Crossbar. </a:t>
            </a:r>
            <a:r>
              <a:rPr lang="en-US" sz="1500">
                <a:solidFill>
                  <a:schemeClr val="dk1"/>
                </a:solidFill>
                <a:latin typeface="Archivo"/>
                <a:ea typeface="Archivo"/>
                <a:cs typeface="Archivo"/>
                <a:sym typeface="Archivo"/>
              </a:rPr>
              <a:t>Acceptance of the offer will include:</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Organization</a:t>
            </a:r>
            <a:r>
              <a:rPr b="0" i="0" lang="en-US" sz="1500" u="none" cap="none" strike="noStrike">
                <a:solidFill>
                  <a:schemeClr val="dk1"/>
                </a:solidFill>
                <a:latin typeface="Archivo"/>
                <a:ea typeface="Archivo"/>
                <a:cs typeface="Archivo"/>
                <a:sym typeface="Archivo"/>
              </a:rPr>
              <a:t> contract, Parent/Player codes of conduct, liability releases, information regarding fees and payment, among other things</a:t>
            </a:r>
            <a:endParaRPr b="0" i="0" sz="1500" u="none" cap="none" strike="noStrike">
              <a:solidFill>
                <a:srgbClr val="000000"/>
              </a:solidFill>
              <a:latin typeface="Arial"/>
              <a:ea typeface="Arial"/>
              <a:cs typeface="Arial"/>
              <a:sym typeface="Arial"/>
            </a:endParaRPr>
          </a:p>
          <a:p>
            <a:pPr indent="0" lvl="0" marL="13716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New players to USA Hockey will be required to provide proof of age (birth certificate)</a:t>
            </a:r>
            <a:endParaRPr b="0" i="0" sz="1500" u="none" cap="none" strike="noStrike">
              <a:solidFill>
                <a:schemeClr val="dk1"/>
              </a:solidFill>
              <a:latin typeface="Archivo"/>
              <a:ea typeface="Archivo"/>
              <a:cs typeface="Archivo"/>
              <a:sym typeface="Archivo"/>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Non-permanent residents (ie. Non-US citizens) are required to obtain an annual transfer from USAH</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pic>
        <p:nvPicPr>
          <p:cNvPr descr="A grey bull with horns&#10;&#10;Description automatically generated" id="325" name="Google Shape;325;p1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26" name="Google Shape;326;p1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Player Contracts</a:t>
            </a:r>
            <a:endParaRPr b="0" i="0" sz="1400" u="none" cap="none" strike="noStrike">
              <a:solidFill>
                <a:srgbClr val="000000"/>
              </a:solidFill>
              <a:latin typeface="Arial"/>
              <a:ea typeface="Arial"/>
              <a:cs typeface="Arial"/>
              <a:sym typeface="Arial"/>
            </a:endParaRPr>
          </a:p>
        </p:txBody>
      </p:sp>
      <p:sp>
        <p:nvSpPr>
          <p:cNvPr id="327" name="Google Shape;327;p13"/>
          <p:cNvSpPr txBox="1"/>
          <p:nvPr/>
        </p:nvSpPr>
        <p:spPr>
          <a:xfrm>
            <a:off x="697876" y="2468880"/>
            <a:ext cx="8766000" cy="2616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THL requires all member associations to have player contracts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contract will be completed as part of the </a:t>
            </a:r>
            <a:r>
              <a:rPr lang="en-US" sz="1600">
                <a:solidFill>
                  <a:schemeClr val="dk1"/>
                </a:solidFill>
                <a:latin typeface="Archivo"/>
                <a:ea typeface="Archivo"/>
                <a:cs typeface="Archivo"/>
                <a:sym typeface="Archivo"/>
              </a:rPr>
              <a:t>accepting the roster offer</a:t>
            </a:r>
            <a:r>
              <a:rPr b="0" i="0" lang="en-US" sz="1600" u="none" cap="none" strike="noStrike">
                <a:solidFill>
                  <a:schemeClr val="dk1"/>
                </a:solidFill>
                <a:latin typeface="Archivo"/>
                <a:ea typeface="Archivo"/>
                <a:cs typeface="Archivo"/>
                <a:sym typeface="Archivo"/>
              </a:rPr>
              <a:t>. The contract contains forms from Jr Rampage, THL and USAH to include releases and authorizations.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Registration must be completed prior to participating in any Jr. Rampage activity, including the pre-season clinics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descr="A grey bull with horns&#10;&#10;Description automatically generated" id="332" name="Google Shape;332;p1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33" name="Google Shape;333;p1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Season Fee’s &amp; Scholarship</a:t>
            </a:r>
            <a:endParaRPr b="0" i="0" sz="1400" u="none" cap="none" strike="noStrike">
              <a:solidFill>
                <a:srgbClr val="000000"/>
              </a:solidFill>
              <a:latin typeface="Arial"/>
              <a:ea typeface="Arial"/>
              <a:cs typeface="Arial"/>
              <a:sym typeface="Arial"/>
            </a:endParaRPr>
          </a:p>
        </p:txBody>
      </p:sp>
      <p:sp>
        <p:nvSpPr>
          <p:cNvPr id="334" name="Google Shape;334;p14"/>
          <p:cNvSpPr txBox="1"/>
          <p:nvPr/>
        </p:nvSpPr>
        <p:spPr>
          <a:xfrm>
            <a:off x="4772296" y="2465556"/>
            <a:ext cx="46917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Deadline for scholarship Application is June 15th</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Applications are reviewed by an independent committee, and all submitted information remains confidential</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Last year, we awarded $10,000 in scholarship</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scholarship application can be found on </a:t>
            </a:r>
            <a:r>
              <a:rPr lang="en-US" sz="1600">
                <a:solidFill>
                  <a:schemeClr val="dk1"/>
                </a:solidFill>
                <a:latin typeface="Archivo"/>
                <a:ea typeface="Archivo"/>
                <a:cs typeface="Archivo"/>
                <a:sym typeface="Archivo"/>
              </a:rPr>
              <a:t>our</a:t>
            </a:r>
            <a:r>
              <a:rPr b="0" i="0" lang="en-US" sz="1600" u="none" cap="none" strike="noStrike">
                <a:solidFill>
                  <a:schemeClr val="dk1"/>
                </a:solidFill>
                <a:latin typeface="Archivo"/>
                <a:ea typeface="Archivo"/>
                <a:cs typeface="Archivo"/>
                <a:sym typeface="Archivo"/>
              </a:rPr>
              <a:t> website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pic>
        <p:nvPicPr>
          <p:cNvPr id="335" name="Google Shape;335;p14" title="Screenshot 2025-04-23 at 20.27.25.png"/>
          <p:cNvPicPr preferRelativeResize="0"/>
          <p:nvPr/>
        </p:nvPicPr>
        <p:blipFill>
          <a:blip r:embed="rId4">
            <a:alphaModFix/>
          </a:blip>
          <a:stretch>
            <a:fillRect/>
          </a:stretch>
        </p:blipFill>
        <p:spPr>
          <a:xfrm>
            <a:off x="852902" y="2032901"/>
            <a:ext cx="4012174" cy="482509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pic>
        <p:nvPicPr>
          <p:cNvPr descr="A grey bull with horns&#10;&#10;Description automatically generated" id="340" name="Google Shape;340;p1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1" name="Google Shape;341;p1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Other Expenses</a:t>
            </a:r>
            <a:endParaRPr b="0" i="0" sz="1400" u="none" cap="none" strike="noStrike">
              <a:solidFill>
                <a:srgbClr val="000000"/>
              </a:solidFill>
              <a:latin typeface="Arial"/>
              <a:ea typeface="Arial"/>
              <a:cs typeface="Arial"/>
              <a:sym typeface="Arial"/>
            </a:endParaRPr>
          </a:p>
        </p:txBody>
      </p:sp>
      <p:sp>
        <p:nvSpPr>
          <p:cNvPr id="342" name="Google Shape;342;p15"/>
          <p:cNvSpPr txBox="1"/>
          <p:nvPr/>
        </p:nvSpPr>
        <p:spPr>
          <a:xfrm>
            <a:off x="697876" y="2468880"/>
            <a:ext cx="8766000" cy="44022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two options for purchasing optional swag items (Shirts, Hats, Jackets, etc.) </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SquadLocker store at </a:t>
            </a:r>
            <a:r>
              <a:rPr b="0" i="0" lang="en-US" sz="1600" u="sng" cap="none" strike="noStrike">
                <a:solidFill>
                  <a:schemeClr val="hlink"/>
                </a:solidFill>
                <a:latin typeface="Archivo"/>
                <a:ea typeface="Archivo"/>
                <a:cs typeface="Archivo"/>
                <a:sym typeface="Archivo"/>
                <a:hlinkClick r:id="rId4"/>
              </a:rPr>
              <a:t>www.sanantonioyouthhockey.com</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X-Jersey store at </a:t>
            </a:r>
            <a:r>
              <a:rPr b="0" i="0" lang="en-US" sz="1600" u="sng" cap="none" strike="noStrike">
                <a:solidFill>
                  <a:schemeClr val="hlink"/>
                </a:solidFill>
                <a:latin typeface="Archivo"/>
                <a:ea typeface="Archivo"/>
                <a:cs typeface="Archivo"/>
                <a:sym typeface="Archivo"/>
                <a:hlinkClick r:id="rId5"/>
              </a:rPr>
              <a:t>https://xjerseys.us/collections/san-antonio-rampage</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request additional practice ice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Teams may choose to play in additional tournaments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Travel expenses (gas, hotel, food) will vary according to scheduling and personal travel arrangements.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additional costs detailed in your player contract.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pic>
        <p:nvPicPr>
          <p:cNvPr descr="A grey bull with horns&#10;&#10;Description automatically generated" id="347" name="Google Shape;347;p1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8" name="Google Shape;348;p16"/>
          <p:cNvSpPr txBox="1"/>
          <p:nvPr/>
        </p:nvSpPr>
        <p:spPr>
          <a:xfrm>
            <a:off x="2788920" y="455428"/>
            <a:ext cx="5963117"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dk1"/>
                </a:solidFill>
                <a:latin typeface="Archivo"/>
                <a:ea typeface="Archivo"/>
                <a:cs typeface="Archivo"/>
                <a:sym typeface="Archivo"/>
              </a:rPr>
              <a:t>Payments, Insurance &amp; Refunds</a:t>
            </a:r>
            <a:endParaRPr b="0" i="0" sz="1400" u="none" cap="none" strike="noStrike">
              <a:solidFill>
                <a:srgbClr val="000000"/>
              </a:solidFill>
              <a:latin typeface="Arial"/>
              <a:ea typeface="Arial"/>
              <a:cs typeface="Arial"/>
              <a:sym typeface="Arial"/>
            </a:endParaRPr>
          </a:p>
        </p:txBody>
      </p:sp>
      <p:sp>
        <p:nvSpPr>
          <p:cNvPr id="349" name="Google Shape;349;p16"/>
          <p:cNvSpPr txBox="1"/>
          <p:nvPr/>
        </p:nvSpPr>
        <p:spPr>
          <a:xfrm>
            <a:off x="680459" y="2042160"/>
            <a:ext cx="8766000" cy="32478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PAYMENT</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Credit cards will be accepted as payment method, for an additional </a:t>
            </a:r>
            <a:r>
              <a:rPr lang="en-US">
                <a:solidFill>
                  <a:schemeClr val="dk1"/>
                </a:solidFill>
                <a:latin typeface="Archivo"/>
                <a:ea typeface="Archivo"/>
                <a:cs typeface="Archivo"/>
                <a:sym typeface="Archivo"/>
              </a:rPr>
              <a:t>Crossbar </a:t>
            </a:r>
            <a:r>
              <a:rPr b="0" i="0" lang="en-US" sz="1400" u="none" cap="none" strike="noStrike">
                <a:solidFill>
                  <a:schemeClr val="dk1"/>
                </a:solidFill>
                <a:latin typeface="Archivo"/>
                <a:ea typeface="Archivo"/>
                <a:cs typeface="Archivo"/>
                <a:sym typeface="Archivo"/>
              </a:rPr>
              <a:t>fee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pay in full, or…</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put $500 down, and split the remaining balance into </a:t>
            </a:r>
            <a:r>
              <a:rPr lang="en-US">
                <a:solidFill>
                  <a:schemeClr val="dk1"/>
                </a:solidFill>
                <a:latin typeface="Archivo"/>
                <a:ea typeface="Archivo"/>
                <a:cs typeface="Archivo"/>
                <a:sym typeface="Archivo"/>
              </a:rPr>
              <a:t>5 x $600 installments</a:t>
            </a:r>
            <a:r>
              <a:rPr b="0" i="0" lang="en-US" sz="1400" u="none" cap="none" strike="noStrike">
                <a:solidFill>
                  <a:schemeClr val="dk1"/>
                </a:solidFill>
                <a:latin typeface="Archivo"/>
                <a:ea typeface="Archivo"/>
                <a:cs typeface="Archivo"/>
                <a:sym typeface="Archivo"/>
              </a:rPr>
              <a:t>. The same payment method will be used for each</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rPr b="1" lang="en-US">
                <a:solidFill>
                  <a:schemeClr val="dk1"/>
                </a:solidFill>
                <a:latin typeface="Archivo"/>
                <a:ea typeface="Archivo"/>
                <a:cs typeface="Archivo"/>
                <a:sym typeface="Archivo"/>
              </a:rPr>
              <a:t>REGISTRATION </a:t>
            </a:r>
            <a:r>
              <a:rPr b="1" i="0" lang="en-US" sz="1400" u="none" cap="none" strike="noStrike">
                <a:solidFill>
                  <a:schemeClr val="dk1"/>
                </a:solidFill>
                <a:latin typeface="Archivo"/>
                <a:ea typeface="Archivo"/>
                <a:cs typeface="Archivo"/>
                <a:sym typeface="Archivo"/>
              </a:rPr>
              <a:t>INSURANCE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a:solidFill>
                  <a:schemeClr val="dk1"/>
                </a:solidFill>
                <a:latin typeface="Archivo"/>
                <a:ea typeface="Archivo"/>
                <a:cs typeface="Archivo"/>
                <a:sym typeface="Archivo"/>
              </a:rPr>
              <a:t>You will see this option when accepting your roster offer through Crossbar; please take time to consider it</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REFUNDS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No refund will be issued once a player contract has been </a:t>
            </a:r>
            <a:r>
              <a:rPr lang="en-US">
                <a:solidFill>
                  <a:schemeClr val="dk1"/>
                </a:solidFill>
                <a:latin typeface="Archivo"/>
                <a:ea typeface="Archivo"/>
                <a:cs typeface="Archivo"/>
                <a:sym typeface="Archivo"/>
              </a:rPr>
              <a:t>submitted; again, please take time to consider registration insurance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pic>
        <p:nvPicPr>
          <p:cNvPr descr="A grey bull with horns&#10;&#10;Description automatically generated" id="354" name="Google Shape;354;p1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55" name="Google Shape;355;p1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X-Jerseys – Official Supplier</a:t>
            </a:r>
            <a:endParaRPr b="0" i="0" sz="1400" u="none" cap="none" strike="noStrike">
              <a:solidFill>
                <a:srgbClr val="000000"/>
              </a:solidFill>
              <a:latin typeface="Arial"/>
              <a:ea typeface="Arial"/>
              <a:cs typeface="Arial"/>
              <a:sym typeface="Arial"/>
            </a:endParaRPr>
          </a:p>
        </p:txBody>
      </p:sp>
      <p:pic>
        <p:nvPicPr>
          <p:cNvPr id="356" name="Google Shape;356;p17"/>
          <p:cNvPicPr preferRelativeResize="0"/>
          <p:nvPr/>
        </p:nvPicPr>
        <p:blipFill rotWithShape="1">
          <a:blip r:embed="rId4">
            <a:alphaModFix/>
          </a:blip>
          <a:srcRect b="0" l="0" r="0" t="0"/>
          <a:stretch/>
        </p:blipFill>
        <p:spPr>
          <a:xfrm>
            <a:off x="29343350" y="-10469563"/>
            <a:ext cx="14859000" cy="9880600"/>
          </a:xfrm>
          <a:prstGeom prst="rect">
            <a:avLst/>
          </a:prstGeom>
          <a:noFill/>
          <a:ln>
            <a:noFill/>
          </a:ln>
        </p:spPr>
      </p:pic>
      <p:pic>
        <p:nvPicPr>
          <p:cNvPr id="357" name="Google Shape;357;p17"/>
          <p:cNvPicPr preferRelativeResize="0"/>
          <p:nvPr/>
        </p:nvPicPr>
        <p:blipFill rotWithShape="1">
          <a:blip r:embed="rId5">
            <a:alphaModFix/>
          </a:blip>
          <a:srcRect b="0" l="0" r="0" t="0"/>
          <a:stretch/>
        </p:blipFill>
        <p:spPr>
          <a:xfrm>
            <a:off x="44827825" y="-10469563"/>
            <a:ext cx="26009600" cy="21780501"/>
          </a:xfrm>
          <a:prstGeom prst="rect">
            <a:avLst/>
          </a:prstGeom>
          <a:noFill/>
          <a:ln>
            <a:noFill/>
          </a:ln>
        </p:spPr>
      </p:pic>
      <p:pic>
        <p:nvPicPr>
          <p:cNvPr id="358" name="Google Shape;358;p17"/>
          <p:cNvPicPr preferRelativeResize="0"/>
          <p:nvPr/>
        </p:nvPicPr>
        <p:blipFill rotWithShape="1">
          <a:blip r:embed="rId6">
            <a:alphaModFix/>
          </a:blip>
          <a:srcRect b="0" l="0" r="0" t="0"/>
          <a:stretch/>
        </p:blipFill>
        <p:spPr>
          <a:xfrm>
            <a:off x="5950721" y="2094264"/>
            <a:ext cx="3524203" cy="3841675"/>
          </a:xfrm>
          <a:prstGeom prst="rect">
            <a:avLst/>
          </a:prstGeom>
          <a:noFill/>
          <a:ln>
            <a:noFill/>
          </a:ln>
        </p:spPr>
      </p:pic>
      <p:pic>
        <p:nvPicPr>
          <p:cNvPr id="359" name="Google Shape;359;p17"/>
          <p:cNvPicPr preferRelativeResize="0"/>
          <p:nvPr/>
        </p:nvPicPr>
        <p:blipFill rotWithShape="1">
          <a:blip r:embed="rId7">
            <a:alphaModFix/>
          </a:blip>
          <a:srcRect b="0" l="0" r="0" t="0"/>
          <a:stretch/>
        </p:blipFill>
        <p:spPr>
          <a:xfrm>
            <a:off x="1689198" y="2094264"/>
            <a:ext cx="3435616" cy="368741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63" name="Shape 363"/>
        <p:cNvGrpSpPr/>
        <p:nvPr/>
      </p:nvGrpSpPr>
      <p:grpSpPr>
        <a:xfrm>
          <a:off x="0" y="0"/>
          <a:ext cx="0" cy="0"/>
          <a:chOff x="0" y="0"/>
          <a:chExt cx="0" cy="0"/>
        </a:xfrm>
      </p:grpSpPr>
      <p:pic>
        <p:nvPicPr>
          <p:cNvPr descr="A grey bull with horns&#10;&#10;Description automatically generated" id="364" name="Google Shape;364;p18"/>
          <p:cNvPicPr preferRelativeResize="0"/>
          <p:nvPr/>
        </p:nvPicPr>
        <p:blipFill rotWithShape="1">
          <a:blip r:embed="rId4">
            <a:alphaModFix/>
          </a:blip>
          <a:srcRect b="0" l="0" r="0" t="0"/>
          <a:stretch/>
        </p:blipFill>
        <p:spPr>
          <a:xfrm>
            <a:off x="852911" y="0"/>
            <a:ext cx="1672575" cy="1868800"/>
          </a:xfrm>
          <a:prstGeom prst="rect">
            <a:avLst/>
          </a:prstGeom>
          <a:noFill/>
          <a:ln>
            <a:noFill/>
          </a:ln>
        </p:spPr>
      </p:pic>
      <p:sp>
        <p:nvSpPr>
          <p:cNvPr id="365" name="Google Shape;365;p18"/>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Team Wear &amp; Uniforms</a:t>
            </a:r>
            <a:endParaRPr b="0" i="0" sz="1400" u="none" cap="none" strike="noStrike">
              <a:solidFill>
                <a:srgbClr val="000000"/>
              </a:solidFill>
              <a:latin typeface="Arial"/>
              <a:ea typeface="Arial"/>
              <a:cs typeface="Arial"/>
              <a:sym typeface="Arial"/>
            </a:endParaRPr>
          </a:p>
        </p:txBody>
      </p:sp>
      <p:sp>
        <p:nvSpPr>
          <p:cNvPr id="366" name="Google Shape;366;p18"/>
          <p:cNvSpPr txBox="1"/>
          <p:nvPr/>
        </p:nvSpPr>
        <p:spPr>
          <a:xfrm>
            <a:off x="697876" y="2286000"/>
            <a:ext cx="8766000" cy="46485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Jersey and Apparel sizing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June 11</a:t>
            </a:r>
            <a:r>
              <a:rPr b="0" baseline="30000" i="0" lang="en-US" sz="1400" u="none" cap="none" strike="noStrike">
                <a:solidFill>
                  <a:schemeClr val="dk1"/>
                </a:solidFill>
                <a:latin typeface="Archivo"/>
                <a:ea typeface="Archivo"/>
                <a:cs typeface="Archivo"/>
                <a:sym typeface="Archivo"/>
              </a:rPr>
              <a:t>th</a:t>
            </a:r>
            <a:r>
              <a:rPr b="0" i="0" lang="en-US" sz="1400" u="none" cap="none" strike="noStrike">
                <a:solidFill>
                  <a:schemeClr val="dk1"/>
                </a:solidFill>
                <a:latin typeface="Archivo"/>
                <a:ea typeface="Archivo"/>
                <a:cs typeface="Archivo"/>
                <a:sym typeface="Archivo"/>
              </a:rPr>
              <a:t>, 18</a:t>
            </a:r>
            <a:r>
              <a:rPr b="0" baseline="30000" i="0" lang="en-US" sz="1400" u="none" cap="none" strike="noStrike">
                <a:solidFill>
                  <a:schemeClr val="dk1"/>
                </a:solidFill>
                <a:latin typeface="Archivo"/>
                <a:ea typeface="Archivo"/>
                <a:cs typeface="Archivo"/>
                <a:sym typeface="Archivo"/>
              </a:rPr>
              <a:t>th</a:t>
            </a:r>
            <a:r>
              <a:rPr b="0" i="0" lang="en-US" sz="1400" u="none" cap="none" strike="noStrike">
                <a:solidFill>
                  <a:schemeClr val="dk1"/>
                </a:solidFill>
                <a:latin typeface="Archivo"/>
                <a:ea typeface="Archivo"/>
                <a:cs typeface="Archivo"/>
                <a:sym typeface="Archivo"/>
              </a:rPr>
              <a:t> and 23</a:t>
            </a:r>
            <a:r>
              <a:rPr b="0" baseline="30000" i="0" lang="en-US" sz="1400" u="none" cap="none" strike="noStrike">
                <a:solidFill>
                  <a:schemeClr val="dk1"/>
                </a:solidFill>
                <a:latin typeface="Archivo"/>
                <a:ea typeface="Archivo"/>
                <a:cs typeface="Archivo"/>
                <a:sym typeface="Archivo"/>
              </a:rPr>
              <a:t>rd  </a:t>
            </a:r>
            <a:r>
              <a:rPr b="0" i="0" lang="en-US" sz="1400" u="none" cap="none" strike="noStrike">
                <a:solidFill>
                  <a:schemeClr val="dk1"/>
                </a:solidFill>
                <a:latin typeface="Archivo"/>
                <a:ea typeface="Archivo"/>
                <a:cs typeface="Archivo"/>
                <a:sym typeface="Archivo"/>
              </a:rPr>
              <a:t>during tryouts between 6:00pm – 8:30pm</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Required new player package ($255-$355)</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Jerseys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Shells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Socks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Hockey Bag (if you do not currently have a Rampage bag)</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Optional Player Items (Check with coaches on what may be require)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Dryland Set (3-piece)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Warm-up Set (2-piece)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Polo Shirt</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 </a:t>
            </a:r>
            <a:r>
              <a:rPr b="0" i="1" lang="en-US" sz="1400" u="none" cap="none" strike="noStrike">
                <a:solidFill>
                  <a:schemeClr val="dk1"/>
                </a:solidFill>
                <a:latin typeface="Archivo"/>
                <a:ea typeface="Archivo"/>
                <a:cs typeface="Archivo"/>
                <a:sym typeface="Archivo"/>
              </a:rPr>
              <a:t>All a carte ordering information will be released later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pic>
        <p:nvPicPr>
          <p:cNvPr descr="A grey bull with horns&#10;&#10;Description automatically generated" id="371" name="Google Shape;371;p1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2" name="Google Shape;372;p1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Uniform &amp; Equipment Rules</a:t>
            </a:r>
            <a:endParaRPr b="0" i="0" sz="1400" u="none" cap="none" strike="noStrike">
              <a:solidFill>
                <a:srgbClr val="000000"/>
              </a:solidFill>
              <a:latin typeface="Arial"/>
              <a:ea typeface="Arial"/>
              <a:cs typeface="Arial"/>
              <a:sym typeface="Arial"/>
            </a:endParaRPr>
          </a:p>
        </p:txBody>
      </p:sp>
      <p:sp>
        <p:nvSpPr>
          <p:cNvPr id="373" name="Google Shape;373;p19"/>
          <p:cNvSpPr txBox="1"/>
          <p:nvPr/>
        </p:nvSpPr>
        <p:spPr>
          <a:xfrm>
            <a:off x="602082" y="2118241"/>
            <a:ext cx="8766000" cy="40944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Jr. Rampage players </a:t>
            </a:r>
            <a:r>
              <a:rPr b="0" i="0" lang="en-US" sz="1400" u="sng" cap="none" strike="noStrike">
                <a:solidFill>
                  <a:schemeClr val="dk1"/>
                </a:solidFill>
                <a:latin typeface="Archivo"/>
                <a:ea typeface="Archivo"/>
                <a:cs typeface="Archivo"/>
                <a:sym typeface="Archivo"/>
              </a:rPr>
              <a:t>must</a:t>
            </a:r>
            <a:r>
              <a:rPr b="0" i="0" lang="en-US" sz="1400" u="none" cap="none" strike="noStrike">
                <a:solidFill>
                  <a:schemeClr val="dk1"/>
                </a:solidFill>
                <a:latin typeface="Archivo"/>
                <a:ea typeface="Archivo"/>
                <a:cs typeface="Archivo"/>
                <a:sym typeface="Archivo"/>
              </a:rPr>
              <a:t> comply with these rules during all THL games.  </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Helmets</a:t>
            </a:r>
            <a:r>
              <a:rPr b="0" i="0" lang="en-US" sz="1400" u="none" cap="none" strike="noStrike">
                <a:solidFill>
                  <a:schemeClr val="dk1"/>
                </a:solidFill>
                <a:latin typeface="Archivo"/>
                <a:ea typeface="Archivo"/>
                <a:cs typeface="Archivo"/>
                <a:sym typeface="Archivo"/>
              </a:rPr>
              <a:t>:  Black color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 Logos</a:t>
            </a:r>
            <a:r>
              <a:rPr b="0" i="0" lang="en-US" sz="1400" u="none" cap="none" strike="noStrike">
                <a:solidFill>
                  <a:schemeClr val="dk1"/>
                </a:solidFill>
                <a:latin typeface="Archivo"/>
                <a:ea typeface="Archivo"/>
                <a:cs typeface="Archivo"/>
                <a:sym typeface="Archivo"/>
              </a:rPr>
              <a:t>:  Player helmets must have Jr. Rampage approved logos and player number prominently displayed. No non-approved logos will be allowed.</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Gloves</a:t>
            </a:r>
            <a:r>
              <a:rPr b="0" i="0" lang="en-US" sz="1400" u="none" cap="none" strike="noStrike">
                <a:solidFill>
                  <a:schemeClr val="dk1"/>
                </a:solidFill>
                <a:latin typeface="Archivo"/>
                <a:ea typeface="Archivo"/>
                <a:cs typeface="Archivo"/>
                <a:sym typeface="Archivo"/>
              </a:rPr>
              <a:t>:  Primary black color with minimal white or gray piping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Pants</a:t>
            </a:r>
            <a:r>
              <a:rPr b="0" i="0" lang="en-US" sz="1400" u="none" cap="none" strike="noStrike">
                <a:solidFill>
                  <a:schemeClr val="dk1"/>
                </a:solidFill>
                <a:latin typeface="Archivo"/>
                <a:ea typeface="Archivo"/>
                <a:cs typeface="Archivo"/>
                <a:sym typeface="Archivo"/>
              </a:rPr>
              <a:t>:  Shells with the embroidered Jr. Rampage logo and number.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Skate Laces</a:t>
            </a:r>
            <a:r>
              <a:rPr b="0" i="0" lang="en-US" sz="1400" u="none" cap="none" strike="noStrike">
                <a:solidFill>
                  <a:schemeClr val="dk1"/>
                </a:solidFill>
                <a:latin typeface="Archivo"/>
                <a:ea typeface="Archivo"/>
                <a:cs typeface="Archivo"/>
                <a:sym typeface="Archivo"/>
              </a:rPr>
              <a:t>:  White, black or grey.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Stick Tape</a:t>
            </a:r>
            <a:r>
              <a:rPr b="0" i="0" lang="en-US" sz="1400" u="none" cap="none" strike="noStrike">
                <a:solidFill>
                  <a:schemeClr val="dk1"/>
                </a:solidFill>
                <a:latin typeface="Archivo"/>
                <a:ea typeface="Archivo"/>
                <a:cs typeface="Archivo"/>
                <a:sym typeface="Archivo"/>
              </a:rPr>
              <a:t>: Black or white on the blade and knob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u="sng">
                <a:solidFill>
                  <a:schemeClr val="dk1"/>
                </a:solidFill>
                <a:latin typeface="Archivo"/>
                <a:ea typeface="Archivo"/>
                <a:cs typeface="Archivo"/>
                <a:sym typeface="Archivo"/>
              </a:rPr>
              <a:t>Practice Socks</a:t>
            </a:r>
            <a:r>
              <a:rPr lang="en-US">
                <a:solidFill>
                  <a:schemeClr val="dk1"/>
                </a:solidFill>
                <a:latin typeface="Archivo"/>
                <a:ea typeface="Archivo"/>
                <a:cs typeface="Archivo"/>
                <a:sym typeface="Archivo"/>
              </a:rPr>
              <a:t>: Solid Black is required</a:t>
            </a:r>
            <a:endParaRPr>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Practice Jersey</a:t>
            </a:r>
            <a:r>
              <a:rPr b="0" i="0" lang="en-US" sz="1400" u="none" cap="none" strike="noStrike">
                <a:solidFill>
                  <a:schemeClr val="dk1"/>
                </a:solidFill>
                <a:latin typeface="Archivo"/>
                <a:ea typeface="Archivo"/>
                <a:cs typeface="Archivo"/>
                <a:sym typeface="Archivo"/>
              </a:rPr>
              <a:t>:  Jr. Rampage issued practice jersey must be worn during practice.  Socks may be any color unless other noted by your coach.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Exceptions</a:t>
            </a:r>
            <a:r>
              <a:rPr b="0" i="0" lang="en-US" sz="1400" u="none" cap="none" strike="noStrike">
                <a:solidFill>
                  <a:schemeClr val="dk1"/>
                </a:solidFill>
                <a:latin typeface="Archivo"/>
                <a:ea typeface="Archivo"/>
                <a:cs typeface="Archivo"/>
                <a:sym typeface="Archivo"/>
              </a:rPr>
              <a:t>:  Teams may elect to utilize laces and tape of another color for events or causes as long as the team remains uniform (</a:t>
            </a:r>
            <a:r>
              <a:rPr b="0" i="1" lang="en-US" sz="1400" u="none" cap="none" strike="noStrike">
                <a:solidFill>
                  <a:schemeClr val="dk1"/>
                </a:solidFill>
                <a:latin typeface="Archivo"/>
                <a:ea typeface="Archivo"/>
                <a:cs typeface="Archivo"/>
                <a:sym typeface="Archivo"/>
              </a:rPr>
              <a:t>breast cancer awareness, hockey fights cancer, etc</a:t>
            </a:r>
            <a:r>
              <a:rPr b="0" i="0" lang="en-US" sz="1400" u="none" cap="none" strike="noStrike">
                <a:solidFill>
                  <a:schemeClr val="dk1"/>
                </a:solidFill>
                <a:latin typeface="Archivo"/>
                <a:ea typeface="Archivo"/>
                <a:cs typeface="Archivo"/>
                <a:sym typeface="Archivo"/>
              </a:rPr>
              <a:t>).  The Head coach and Team Manager are responsible for such a decision and team compliance.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grpSp>
        <p:nvGrpSpPr>
          <p:cNvPr id="160" name="Google Shape;160;p2"/>
          <p:cNvGrpSpPr/>
          <p:nvPr/>
        </p:nvGrpSpPr>
        <p:grpSpPr>
          <a:xfrm>
            <a:off x="0" y="-8467"/>
            <a:ext cx="12192000" cy="6866467"/>
            <a:chOff x="0" y="-8467"/>
            <a:chExt cx="12192000" cy="6866467"/>
          </a:xfrm>
        </p:grpSpPr>
        <p:cxnSp>
          <p:nvCxnSpPr>
            <p:cNvPr id="161" name="Google Shape;161;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62" name="Google Shape;162;p2"/>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63" name="Google Shape;163;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4" name="Google Shape;164;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5" name="Google Shape;165;p2"/>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6" name="Google Shape;166;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7" name="Google Shape;167;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8" name="Google Shape;168;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9" name="Google Shape;169;p2"/>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70" name="Google Shape;170;p2"/>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71" name="Google Shape;171;p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172" name="Google Shape;172;p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Board of Directors</a:t>
            </a:r>
            <a:endParaRPr b="0" i="0" sz="1400" u="none" cap="none" strike="noStrike">
              <a:solidFill>
                <a:srgbClr val="000000"/>
              </a:solidFill>
              <a:latin typeface="Arial"/>
              <a:ea typeface="Arial"/>
              <a:cs typeface="Arial"/>
              <a:sym typeface="Arial"/>
            </a:endParaRPr>
          </a:p>
        </p:txBody>
      </p:sp>
      <p:sp>
        <p:nvSpPr>
          <p:cNvPr id="173" name="Google Shape;173;p2"/>
          <p:cNvSpPr txBox="1"/>
          <p:nvPr/>
        </p:nvSpPr>
        <p:spPr>
          <a:xfrm>
            <a:off x="2190289" y="2788920"/>
            <a:ext cx="7402200" cy="28629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Lindsey</a:t>
            </a:r>
            <a:r>
              <a:rPr b="0" i="0" lang="en-US" sz="2000" u="none" cap="none" strike="noStrike">
                <a:solidFill>
                  <a:schemeClr val="dk1"/>
                </a:solidFill>
                <a:latin typeface="Archivo"/>
                <a:ea typeface="Archivo"/>
                <a:cs typeface="Archivo"/>
                <a:sym typeface="Archivo"/>
              </a:rPr>
              <a:t> Le</a:t>
            </a:r>
            <a:r>
              <a:rPr lang="en-US" sz="2000">
                <a:solidFill>
                  <a:schemeClr val="dk1"/>
                </a:solidFill>
                <a:latin typeface="Archivo"/>
                <a:ea typeface="Archivo"/>
                <a:cs typeface="Archivo"/>
                <a:sym typeface="Archivo"/>
              </a:rPr>
              <a:t>Blanc</a:t>
            </a:r>
            <a:r>
              <a:rPr b="0" i="0" lang="en-US" sz="2000" u="none" cap="none" strike="noStrike">
                <a:solidFill>
                  <a:schemeClr val="dk1"/>
                </a:solidFill>
                <a:latin typeface="Archivo"/>
                <a:ea typeface="Archivo"/>
                <a:cs typeface="Archivo"/>
                <a:sym typeface="Archivo"/>
              </a:rPr>
              <a:t>:  Preside</a:t>
            </a:r>
            <a:r>
              <a:rPr b="0" i="0" lang="en-US" sz="2000" u="none" cap="none" strike="noStrike">
                <a:solidFill>
                  <a:schemeClr val="dk1"/>
                </a:solidFill>
                <a:latin typeface="Archivo"/>
                <a:ea typeface="Archivo"/>
                <a:cs typeface="Archivo"/>
                <a:sym typeface="Archivo"/>
              </a:rPr>
              <a:t>nt</a:t>
            </a:r>
            <a:endParaRPr b="0" i="0" sz="2000" u="none" cap="none" strike="noStrike">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Eric Helstedt: Commissioner</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Clint Hooker: Assistant Commissioner</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Jesse Feragen: Treasurer</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Shawn Thepuatrakul: Secretary</a:t>
            </a:r>
            <a:endParaRPr sz="2000">
              <a:solidFill>
                <a:schemeClr val="dk1"/>
              </a:solidFill>
              <a:latin typeface="Archivo"/>
              <a:ea typeface="Archivo"/>
              <a:cs typeface="Archivo"/>
              <a:sym typeface="Archiv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pic>
        <p:nvPicPr>
          <p:cNvPr descr="A grey bull with horns&#10;&#10;Description automatically generated" id="378" name="Google Shape;378;p2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9" name="Google Shape;379;p20"/>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Communication</a:t>
            </a:r>
            <a:endParaRPr b="0" i="0" sz="1400" u="none" cap="none" strike="noStrike">
              <a:solidFill>
                <a:srgbClr val="000000"/>
              </a:solidFill>
              <a:latin typeface="Arial"/>
              <a:ea typeface="Arial"/>
              <a:cs typeface="Arial"/>
              <a:sym typeface="Arial"/>
            </a:endParaRPr>
          </a:p>
        </p:txBody>
      </p:sp>
      <p:sp>
        <p:nvSpPr>
          <p:cNvPr id="380" name="Google Shape;380;p20"/>
          <p:cNvSpPr txBox="1"/>
          <p:nvPr/>
        </p:nvSpPr>
        <p:spPr>
          <a:xfrm>
            <a:off x="739776" y="2217455"/>
            <a:ext cx="8766000" cy="47715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is the </a:t>
            </a:r>
            <a:r>
              <a:rPr lang="en-US" sz="1500">
                <a:solidFill>
                  <a:schemeClr val="dk1"/>
                </a:solidFill>
                <a:latin typeface="Archivo"/>
                <a:ea typeface="Archivo"/>
                <a:cs typeface="Archivo"/>
                <a:sym typeface="Archivo"/>
              </a:rPr>
              <a:t>Jr. Rampage sport management platform of choice</a:t>
            </a:r>
            <a:r>
              <a:rPr b="0" i="0" lang="en-US" sz="1500" u="none" cap="none" strike="noStrike">
                <a:solidFill>
                  <a:schemeClr val="dk1"/>
                </a:solidFill>
                <a:latin typeface="Archivo"/>
                <a:ea typeface="Archivo"/>
                <a:cs typeface="Archivo"/>
                <a:sym typeface="Archivo"/>
              </a:rPr>
              <a:t>. It is mandatory for teams to use the </a:t>
            </a: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messaging application as their primary means of communication</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SA</a:t>
            </a:r>
            <a:r>
              <a:rPr lang="en-US" sz="1500">
                <a:solidFill>
                  <a:schemeClr val="dk1"/>
                </a:solidFill>
                <a:latin typeface="Archivo"/>
                <a:ea typeface="Archivo"/>
                <a:cs typeface="Archivo"/>
                <a:sym typeface="Archivo"/>
              </a:rPr>
              <a:t>YH</a:t>
            </a:r>
            <a:r>
              <a:rPr b="0" i="0" lang="en-US" sz="1500" u="none" cap="none" strike="noStrike">
                <a:solidFill>
                  <a:schemeClr val="dk1"/>
                </a:solidFill>
                <a:latin typeface="Archivo"/>
                <a:ea typeface="Archivo"/>
                <a:cs typeface="Archivo"/>
                <a:sym typeface="Archivo"/>
              </a:rPr>
              <a:t>A webpage</a:t>
            </a:r>
            <a:r>
              <a:rPr lang="en-US" sz="1500">
                <a:solidFill>
                  <a:schemeClr val="dk1"/>
                </a:solidFill>
                <a:latin typeface="Archivo"/>
                <a:ea typeface="Archivo"/>
                <a:cs typeface="Archivo"/>
                <a:sym typeface="Archivo"/>
              </a:rPr>
              <a:t> </a:t>
            </a:r>
            <a:r>
              <a:rPr b="0" i="0" lang="en-US" sz="1500" u="none" cap="none" strike="noStrike">
                <a:solidFill>
                  <a:schemeClr val="dk1"/>
                </a:solidFill>
                <a:latin typeface="Archivo"/>
                <a:ea typeface="Archivo"/>
                <a:cs typeface="Archivo"/>
                <a:sym typeface="Archivo"/>
              </a:rPr>
              <a:t>will contain the most up to date information for the Jr. Rampage</a:t>
            </a:r>
            <a:endParaRPr b="0" i="0" sz="1500" u="none" cap="none" strike="noStrike">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4"/>
              </a:rPr>
              <a:t>www.sanantonioyouthhockey.com</a:t>
            </a:r>
            <a:r>
              <a:rPr lang="en-US" sz="1500">
                <a:solidFill>
                  <a:schemeClr val="dk1"/>
                </a:solidFill>
                <a:latin typeface="Archivo"/>
                <a:ea typeface="Archivo"/>
                <a:cs typeface="Archivo"/>
                <a:sym typeface="Archivo"/>
              </a:rPr>
              <a:t>, or</a:t>
            </a:r>
            <a:endParaRPr sz="1500">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5"/>
              </a:rPr>
              <a:t>www.jrrampage.com</a:t>
            </a:r>
            <a:r>
              <a:rPr lang="en-US" sz="1500">
                <a:solidFill>
                  <a:schemeClr val="dk1"/>
                </a:solidFill>
                <a:latin typeface="Archivo"/>
                <a:ea typeface="Archivo"/>
                <a:cs typeface="Archivo"/>
                <a:sym typeface="Archivo"/>
              </a:rPr>
              <a:t> </a:t>
            </a:r>
            <a:endParaRPr sz="1500">
              <a:solidFill>
                <a:schemeClr val="dk1"/>
              </a:solidFill>
              <a:latin typeface="Archivo"/>
              <a:ea typeface="Archivo"/>
              <a:cs typeface="Archivo"/>
              <a:sym typeface="Archivo"/>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Organization emails and social med</a:t>
            </a:r>
            <a:r>
              <a:rPr lang="en-US" sz="1500">
                <a:solidFill>
                  <a:schemeClr val="dk1"/>
                </a:solidFill>
                <a:latin typeface="Archivo"/>
                <a:ea typeface="Archivo"/>
                <a:cs typeface="Archivo"/>
                <a:sym typeface="Archivo"/>
              </a:rPr>
              <a:t>ia</a:t>
            </a:r>
            <a:r>
              <a:rPr b="0" i="0" lang="en-US" sz="1500" u="none" cap="none" strike="noStrike">
                <a:solidFill>
                  <a:schemeClr val="dk1"/>
                </a:solidFill>
                <a:latin typeface="Archivo"/>
                <a:ea typeface="Archivo"/>
                <a:cs typeface="Archivo"/>
                <a:sym typeface="Archivo"/>
              </a:rPr>
              <a:t> platforms will also be utilized to disseminate information.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Managers represent the primary liaison between the teams and the </a:t>
            </a:r>
            <a:r>
              <a:rPr lang="en-US" sz="1500">
                <a:solidFill>
                  <a:schemeClr val="dk1"/>
                </a:solidFill>
                <a:latin typeface="Archivo"/>
                <a:ea typeface="Archivo"/>
                <a:cs typeface="Archivo"/>
                <a:sym typeface="Archivo"/>
              </a:rPr>
              <a:t>B</a:t>
            </a:r>
            <a:r>
              <a:rPr b="0" i="0" lang="en-US" sz="1500" u="none" cap="none" strike="noStrike">
                <a:solidFill>
                  <a:schemeClr val="dk1"/>
                </a:solidFill>
                <a:latin typeface="Archivo"/>
                <a:ea typeface="Archivo"/>
                <a:cs typeface="Archivo"/>
                <a:sym typeface="Archivo"/>
              </a:rPr>
              <a:t>oard of </a:t>
            </a:r>
            <a:r>
              <a:rPr lang="en-US" sz="1500">
                <a:solidFill>
                  <a:schemeClr val="dk1"/>
                </a:solidFill>
                <a:latin typeface="Archivo"/>
                <a:ea typeface="Archivo"/>
                <a:cs typeface="Archivo"/>
                <a:sym typeface="Archivo"/>
              </a:rPr>
              <a:t>D</a:t>
            </a:r>
            <a:r>
              <a:rPr b="0" i="0" lang="en-US" sz="1500" u="none" cap="none" strike="noStrike">
                <a:solidFill>
                  <a:schemeClr val="dk1"/>
                </a:solidFill>
                <a:latin typeface="Archivo"/>
                <a:ea typeface="Archivo"/>
                <a:cs typeface="Archivo"/>
                <a:sym typeface="Archivo"/>
              </a:rPr>
              <a:t>irectors.  They </a:t>
            </a:r>
            <a:r>
              <a:rPr lang="en-US" sz="1500">
                <a:solidFill>
                  <a:schemeClr val="dk1"/>
                </a:solidFill>
                <a:latin typeface="Archivo"/>
                <a:ea typeface="Archivo"/>
                <a:cs typeface="Archivo"/>
                <a:sym typeface="Archivo"/>
              </a:rPr>
              <a:t>have a direct line of communication at all times to facilitate fast responses to the needs of your team. However, as a small market organization, the board hosts an open forum/virtual hall as well as time permits.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Board of Directors has an open-door policy.  Reach the </a:t>
            </a:r>
            <a:r>
              <a:rPr b="0" i="0" lang="en-US" sz="1500" u="sng" cap="none" strike="noStrike">
                <a:solidFill>
                  <a:schemeClr val="hlink"/>
                </a:solidFill>
                <a:latin typeface="Archivo"/>
                <a:ea typeface="Archivo"/>
                <a:cs typeface="Archivo"/>
                <a:sym typeface="Archivo"/>
                <a:hlinkClick r:id="rId6"/>
              </a:rPr>
              <a:t>entire board here</a:t>
            </a:r>
            <a:r>
              <a:rPr b="0" i="0" lang="en-US" sz="1500" u="none" cap="none" strike="noStrike">
                <a:solidFill>
                  <a:schemeClr val="dk1"/>
                </a:solidFill>
                <a:latin typeface="Archivo"/>
                <a:ea typeface="Archivo"/>
                <a:cs typeface="Archivo"/>
                <a:sym typeface="Archivo"/>
              </a:rPr>
              <a:t>.</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pic>
        <p:nvPicPr>
          <p:cNvPr descr="A grey bull with horns&#10;&#10;Description automatically generated" id="385" name="Google Shape;385;p2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86" name="Google Shape;386;p2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Expectations</a:t>
            </a:r>
            <a:endParaRPr b="0" i="0" sz="1400" u="none" cap="none" strike="noStrike">
              <a:solidFill>
                <a:srgbClr val="000000"/>
              </a:solidFill>
              <a:latin typeface="Arial"/>
              <a:ea typeface="Arial"/>
              <a:cs typeface="Arial"/>
              <a:sym typeface="Arial"/>
            </a:endParaRPr>
          </a:p>
        </p:txBody>
      </p:sp>
      <p:sp>
        <p:nvSpPr>
          <p:cNvPr id="387" name="Google Shape;387;p21"/>
          <p:cNvSpPr txBox="1"/>
          <p:nvPr/>
        </p:nvSpPr>
        <p:spPr>
          <a:xfrm>
            <a:off x="697876" y="2468880"/>
            <a:ext cx="8766000" cy="28629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parents and coaches are expected to act in accordance with the USA Hockey Code of Conduct.</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parents and coaches are to adhere to the player code of Conduct and Parent Code of Conduct signed as part of the player/parent contract. This includes commit</a:t>
            </a:r>
            <a:r>
              <a:rPr lang="en-US" sz="1600">
                <a:solidFill>
                  <a:schemeClr val="dk1"/>
                </a:solidFill>
                <a:latin typeface="Archivo"/>
                <a:ea typeface="Archivo"/>
                <a:cs typeface="Archivo"/>
                <a:sym typeface="Archivo"/>
              </a:rPr>
              <a:t>ments regarding the use of </a:t>
            </a:r>
            <a:r>
              <a:rPr b="0" i="0" lang="en-US" sz="1600" u="none" cap="none" strike="noStrike">
                <a:solidFill>
                  <a:schemeClr val="dk1"/>
                </a:solidFill>
                <a:latin typeface="Archivo"/>
                <a:ea typeface="Archivo"/>
                <a:cs typeface="Archivo"/>
                <a:sym typeface="Archivo"/>
              </a:rPr>
              <a:t>social media.</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Players, parents, &amp; coaches can be disciplined by the </a:t>
            </a:r>
            <a:r>
              <a:rPr lang="en-US" sz="1600">
                <a:solidFill>
                  <a:schemeClr val="dk1"/>
                </a:solidFill>
                <a:latin typeface="Archivo"/>
                <a:ea typeface="Archivo"/>
                <a:cs typeface="Archivo"/>
                <a:sym typeface="Archivo"/>
              </a:rPr>
              <a:t>Disciplinary</a:t>
            </a:r>
            <a:r>
              <a:rPr b="0" i="0" lang="en-US" sz="1600" u="none" cap="none" strike="noStrike">
                <a:solidFill>
                  <a:schemeClr val="dk1"/>
                </a:solidFill>
                <a:latin typeface="Archivo"/>
                <a:ea typeface="Archivo"/>
                <a:cs typeface="Archivo"/>
                <a:sym typeface="Archivo"/>
              </a:rPr>
              <a:t> </a:t>
            </a:r>
            <a:r>
              <a:rPr lang="en-US" sz="1600">
                <a:solidFill>
                  <a:schemeClr val="dk1"/>
                </a:solidFill>
                <a:latin typeface="Archivo"/>
                <a:ea typeface="Archivo"/>
                <a:cs typeface="Archivo"/>
                <a:sym typeface="Archivo"/>
              </a:rPr>
              <a:t>C</a:t>
            </a:r>
            <a:r>
              <a:rPr b="0" i="0" lang="en-US" sz="1600" u="none" cap="none" strike="noStrike">
                <a:solidFill>
                  <a:schemeClr val="dk1"/>
                </a:solidFill>
                <a:latin typeface="Archivo"/>
                <a:ea typeface="Archivo"/>
                <a:cs typeface="Archivo"/>
                <a:sym typeface="Archivo"/>
              </a:rPr>
              <a:t>ommittee if any formal complaint or incident is witnessed and reported by anyone in the Association.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descr="A grey bull with horns&#10;&#10;Description automatically generated" id="392" name="Google Shape;392;p2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93" name="Google Shape;393;p2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Respect for Officials</a:t>
            </a:r>
            <a:endParaRPr b="0" i="0" sz="1400" u="none" cap="none" strike="noStrike">
              <a:solidFill>
                <a:srgbClr val="000000"/>
              </a:solidFill>
              <a:latin typeface="Arial"/>
              <a:ea typeface="Arial"/>
              <a:cs typeface="Arial"/>
              <a:sym typeface="Arial"/>
            </a:endParaRPr>
          </a:p>
        </p:txBody>
      </p:sp>
      <p:sp>
        <p:nvSpPr>
          <p:cNvPr id="394" name="Google Shape;394;p22"/>
          <p:cNvSpPr txBox="1"/>
          <p:nvPr/>
        </p:nvSpPr>
        <p:spPr>
          <a:xfrm>
            <a:off x="697876" y="2468880"/>
            <a:ext cx="8766000" cy="3909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Without our on-ice and off-ice officials, we have no games.  Remember, </a:t>
            </a:r>
            <a:r>
              <a:rPr lang="en-US" sz="1600">
                <a:solidFill>
                  <a:schemeClr val="dk1"/>
                </a:solidFill>
                <a:latin typeface="Archivo"/>
                <a:ea typeface="Archivo"/>
                <a:cs typeface="Archivo"/>
                <a:sym typeface="Archivo"/>
              </a:rPr>
              <a:t>officials</a:t>
            </a:r>
            <a:r>
              <a:rPr b="0" i="0" lang="en-US" sz="1600" u="none" cap="none" strike="noStrike">
                <a:solidFill>
                  <a:schemeClr val="dk1"/>
                </a:solidFill>
                <a:latin typeface="Archivo"/>
                <a:ea typeface="Archivo"/>
                <a:cs typeface="Archivo"/>
                <a:sym typeface="Archivo"/>
              </a:rPr>
              <a:t> are human, too.</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formal evaluation protocols for all Coaches and Team Managers</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Officials, like coaches, have annual certification exams that vary by experience level</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Disagreements happen and should include reasonable expectations, discussion, and perspective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If a spectator is kicked out of a facility by an official it is an automatic 30-day suspension from all hockey activities including practices.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pic>
        <p:nvPicPr>
          <p:cNvPr descr="A grey bull with horns&#10;&#10;Description automatically generated" id="399" name="Google Shape;399;p2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0" name="Google Shape;400;p2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Disciplinary Committee</a:t>
            </a:r>
            <a:endParaRPr b="0" i="0" sz="1400" u="none" cap="none" strike="noStrike">
              <a:solidFill>
                <a:srgbClr val="000000"/>
              </a:solidFill>
              <a:latin typeface="Arial"/>
              <a:ea typeface="Arial"/>
              <a:cs typeface="Arial"/>
              <a:sym typeface="Arial"/>
            </a:endParaRPr>
          </a:p>
        </p:txBody>
      </p:sp>
      <p:sp>
        <p:nvSpPr>
          <p:cNvPr id="401" name="Google Shape;401;p23"/>
          <p:cNvSpPr txBox="1"/>
          <p:nvPr/>
        </p:nvSpPr>
        <p:spPr>
          <a:xfrm>
            <a:off x="697876" y="2468880"/>
            <a:ext cx="87660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will be heard through a formal process by the Discipline Committee.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must be formally brought forth by contacting the President who serves as the Discipline Committee Chairperson: president@sanantonioyouthhockey.com</a:t>
            </a:r>
            <a:endParaRPr b="0" i="0" sz="1600" u="none" cap="none" strike="noStrike">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discipline committee is made up of all current board members.  For all events, the committee will gather evidence, obtain statements of involved parties, and administer disciplinary actions as detailed in the player, parent, and coaches code of conduct and the USA Hockey Code of Conduct.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pic>
        <p:nvPicPr>
          <p:cNvPr descr="A grey bull with horns&#10;&#10;Description automatically generated" id="406" name="Google Shape;406;p2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7" name="Google Shape;407;p2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Fundraising</a:t>
            </a:r>
            <a:endParaRPr b="0" i="0" sz="1400" u="none" cap="none" strike="noStrike">
              <a:solidFill>
                <a:srgbClr val="000000"/>
              </a:solidFill>
              <a:latin typeface="Arial"/>
              <a:ea typeface="Arial"/>
              <a:cs typeface="Arial"/>
              <a:sym typeface="Arial"/>
            </a:endParaRPr>
          </a:p>
        </p:txBody>
      </p:sp>
      <p:sp>
        <p:nvSpPr>
          <p:cNvPr id="408" name="Google Shape;408;p24"/>
          <p:cNvSpPr txBox="1"/>
          <p:nvPr/>
        </p:nvSpPr>
        <p:spPr>
          <a:xfrm>
            <a:off x="711776" y="1926355"/>
            <a:ext cx="8766000" cy="48024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All rostered players have a mandated fundraising requirement; there is a buyout option</a:t>
            </a:r>
            <a:endParaRPr sz="15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1500">
              <a:solidFill>
                <a:schemeClr val="dk1"/>
              </a:solidFill>
              <a:latin typeface="Archivo"/>
              <a:ea typeface="Archivo"/>
              <a:cs typeface="Archivo"/>
              <a:sym typeface="Archivo"/>
            </a:endParaRPr>
          </a:p>
          <a:p>
            <a:pPr indent="-349250" lvl="1" marL="800100" marR="0" rtl="0" algn="l">
              <a:lnSpc>
                <a:spcPct val="100000"/>
              </a:lnSpc>
              <a:spcBef>
                <a:spcPts val="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association fundraising policy is located on our website.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For donations to be 501(c)(3) tax deductible, they must funnel through 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who will </a:t>
            </a:r>
            <a:r>
              <a:rPr lang="en-US" sz="1500">
                <a:solidFill>
                  <a:schemeClr val="dk1"/>
                </a:solidFill>
                <a:latin typeface="Archivo"/>
                <a:ea typeface="Archivo"/>
                <a:cs typeface="Archivo"/>
                <a:sym typeface="Archivo"/>
              </a:rPr>
              <a:t>provide a receipt to the donor</a:t>
            </a:r>
            <a:r>
              <a:rPr b="0" i="0" lang="en-US" sz="1500" u="none" cap="none" strike="noStrike">
                <a:solidFill>
                  <a:schemeClr val="dk1"/>
                </a:solidFill>
                <a:latin typeface="Archivo"/>
                <a:ea typeface="Archivo"/>
                <a:cs typeface="Archivo"/>
                <a:sym typeface="Archivo"/>
              </a:rPr>
              <a:t>.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fundraising is allowed but should not conflict with fundraising events or sponsorships meant to support the entire organization.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can maintain cash flow records for a team’s finances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organization is setup with The Big Give, Benevity, Paypal’s giving fund, Zelle, and other methods for receiving donations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500" u="none" cap="none" strike="noStrike">
                <a:solidFill>
                  <a:schemeClr val="dk1"/>
                </a:solidFill>
                <a:latin typeface="Archivo"/>
                <a:ea typeface="Archivo"/>
                <a:cs typeface="Archivo"/>
                <a:sym typeface="Archivo"/>
              </a:rPr>
              <a:t>Use of the SAYHA and Jr. Rampage logos for </a:t>
            </a:r>
            <a:r>
              <a:rPr lang="en-US" sz="1500">
                <a:solidFill>
                  <a:schemeClr val="dk1"/>
                </a:solidFill>
                <a:latin typeface="Archivo"/>
                <a:ea typeface="Archivo"/>
                <a:cs typeface="Archivo"/>
                <a:sym typeface="Archivo"/>
              </a:rPr>
              <a:t>fundrais</a:t>
            </a:r>
            <a:r>
              <a:rPr lang="en-US">
                <a:solidFill>
                  <a:schemeClr val="dk1"/>
                </a:solidFill>
                <a:latin typeface="Archivo"/>
                <a:ea typeface="Archivo"/>
                <a:cs typeface="Archivo"/>
                <a:sym typeface="Archivo"/>
              </a:rPr>
              <a:t>ing</a:t>
            </a:r>
            <a:r>
              <a:rPr b="0" i="0" lang="en-US" sz="1500" u="none" cap="none" strike="noStrike">
                <a:solidFill>
                  <a:schemeClr val="dk1"/>
                </a:solidFill>
                <a:latin typeface="Archivo"/>
                <a:ea typeface="Archivo"/>
                <a:cs typeface="Archivo"/>
                <a:sym typeface="Archivo"/>
              </a:rPr>
              <a:t> purposes </a:t>
            </a:r>
            <a:r>
              <a:rPr lang="en-US" sz="1500">
                <a:solidFill>
                  <a:schemeClr val="dk1"/>
                </a:solidFill>
                <a:latin typeface="Archivo"/>
                <a:ea typeface="Archivo"/>
                <a:cs typeface="Archivo"/>
                <a:sym typeface="Archivo"/>
              </a:rPr>
              <a:t>requires </a:t>
            </a:r>
            <a:r>
              <a:rPr b="0" i="0" lang="en-US" sz="1400" u="none" cap="none" strike="noStrike">
                <a:solidFill>
                  <a:schemeClr val="dk1"/>
                </a:solidFill>
                <a:latin typeface="Archivo"/>
                <a:ea typeface="Archivo"/>
                <a:cs typeface="Archivo"/>
                <a:sym typeface="Archivo"/>
              </a:rPr>
              <a:t>board approval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pic>
        <p:nvPicPr>
          <p:cNvPr descr="A grey bull with horns&#10;&#10;Description automatically generated" id="413" name="Google Shape;413;p2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14" name="Google Shape;414;p2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Volunteer Opportunities </a:t>
            </a:r>
            <a:endParaRPr b="0" i="0" sz="1400" u="none" cap="none" strike="noStrike">
              <a:solidFill>
                <a:srgbClr val="000000"/>
              </a:solidFill>
              <a:latin typeface="Arial"/>
              <a:ea typeface="Arial"/>
              <a:cs typeface="Arial"/>
              <a:sym typeface="Arial"/>
            </a:endParaRPr>
          </a:p>
        </p:txBody>
      </p:sp>
      <p:sp>
        <p:nvSpPr>
          <p:cNvPr id="415" name="Google Shape;415;p25"/>
          <p:cNvSpPr txBox="1"/>
          <p:nvPr/>
        </p:nvSpPr>
        <p:spPr>
          <a:xfrm>
            <a:off x="697876" y="2468880"/>
            <a:ext cx="8766000" cy="41097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Jr. Rampage cannot operate without the assistance of our volunteers. As a small market association, we rely on volunteers to maintain operations.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A support and volunteer section has been added to the SAYHA webpage with links to sign up as an Association volunteer.</a:t>
            </a:r>
            <a:r>
              <a:rPr lang="en-US" sz="1500"/>
              <a:t> </a:t>
            </a:r>
            <a:r>
              <a:rPr b="0" i="0" lang="en-US" sz="1500" u="none" cap="none" strike="noStrike">
                <a:solidFill>
                  <a:schemeClr val="dk1"/>
                </a:solidFill>
                <a:latin typeface="Archivo"/>
                <a:ea typeface="Archivo"/>
                <a:cs typeface="Archivo"/>
                <a:sym typeface="Archivo"/>
              </a:rPr>
              <a:t>Available roles include the following -</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Scorekeeper </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Scoreboard operator</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Game music</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Committee chairs and members (fundraising, equipment locker, social media, etc)</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Special event volunteers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volunteers are managed at the team level</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9" name="Shape 419"/>
        <p:cNvGrpSpPr/>
        <p:nvPr/>
      </p:nvGrpSpPr>
      <p:grpSpPr>
        <a:xfrm>
          <a:off x="0" y="0"/>
          <a:ext cx="0" cy="0"/>
          <a:chOff x="0" y="0"/>
          <a:chExt cx="0" cy="0"/>
        </a:xfrm>
      </p:grpSpPr>
      <p:grpSp>
        <p:nvGrpSpPr>
          <p:cNvPr id="420" name="Google Shape;420;p26"/>
          <p:cNvGrpSpPr/>
          <p:nvPr/>
        </p:nvGrpSpPr>
        <p:grpSpPr>
          <a:xfrm>
            <a:off x="0" y="-8467"/>
            <a:ext cx="12192000" cy="6866467"/>
            <a:chOff x="0" y="-8467"/>
            <a:chExt cx="12192000" cy="6866467"/>
          </a:xfrm>
        </p:grpSpPr>
        <p:cxnSp>
          <p:nvCxnSpPr>
            <p:cNvPr id="421" name="Google Shape;421;p2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422" name="Google Shape;422;p2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423" name="Google Shape;423;p2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4" name="Google Shape;424;p2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5" name="Google Shape;425;p2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6" name="Google Shape;426;p2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7" name="Google Shape;427;p2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8" name="Google Shape;428;p2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9" name="Google Shape;429;p2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30" name="Google Shape;430;p2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sp>
        <p:nvSpPr>
          <p:cNvPr id="431" name="Google Shape;431;p26"/>
          <p:cNvSpPr txBox="1"/>
          <p:nvPr/>
        </p:nvSpPr>
        <p:spPr>
          <a:xfrm>
            <a:off x="836480" y="211717"/>
            <a:ext cx="8514398" cy="86177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2025</a:t>
            </a:r>
            <a:r>
              <a:rPr b="0" i="0" lang="en-US" sz="3200" u="none" cap="none" strike="noStrike">
                <a:solidFill>
                  <a:schemeClr val="dk1"/>
                </a:solidFill>
                <a:latin typeface="Archivo SemiBold"/>
                <a:ea typeface="Archivo SemiBold"/>
                <a:cs typeface="Archivo SemiBold"/>
                <a:sym typeface="Archivo SemiBold"/>
              </a:rPr>
              <a:t>-</a:t>
            </a:r>
            <a:r>
              <a:rPr lang="en-US" sz="3200">
                <a:solidFill>
                  <a:schemeClr val="dk1"/>
                </a:solidFill>
                <a:latin typeface="Archivo SemiBold"/>
                <a:ea typeface="Archivo SemiBold"/>
                <a:cs typeface="Archivo SemiBold"/>
                <a:sym typeface="Archivo SemiBold"/>
              </a:rPr>
              <a:t>2026</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
        <p:nvSpPr>
          <p:cNvPr id="432" name="Google Shape;432;p26"/>
          <p:cNvSpPr txBox="1"/>
          <p:nvPr/>
        </p:nvSpPr>
        <p:spPr>
          <a:xfrm>
            <a:off x="853440" y="1499012"/>
            <a:ext cx="8514300" cy="4433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SemiBold"/>
                <a:ea typeface="Archivo SemiBold"/>
                <a:cs typeface="Archivo SemiBold"/>
                <a:sym typeface="Archivo SemiBold"/>
              </a:rPr>
              <a:t>** Questions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Please visit our website at</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3"/>
              </a:rPr>
              <a:t>www.sanantonioyouthhockey.com</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4"/>
              </a:rPr>
              <a:t>www.jrrampage.com</a:t>
            </a:r>
            <a:r>
              <a:rPr lang="en-US" sz="2400">
                <a:solidFill>
                  <a:schemeClr val="dk1"/>
                </a:solidFill>
                <a:latin typeface="Archivo SemiBold"/>
                <a:ea typeface="Archivo SemiBold"/>
                <a:cs typeface="Archivo SemiBold"/>
                <a:sym typeface="Archivo SemiBold"/>
              </a:rPr>
              <a:t> </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Or Email</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5"/>
              </a:rPr>
              <a:t>board@sanantonioyouthhockey.com</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pic>
        <p:nvPicPr>
          <p:cNvPr descr="A grey bull with horns&#10;&#10;Description automatically generated" id="433" name="Google Shape;433;p26"/>
          <p:cNvPicPr preferRelativeResize="0"/>
          <p:nvPr/>
        </p:nvPicPr>
        <p:blipFill rotWithShape="1">
          <a:blip r:embed="rId6">
            <a:alphaModFix amt="24000"/>
          </a:blip>
          <a:srcRect b="0" l="0" r="0" t="0"/>
          <a:stretch/>
        </p:blipFill>
        <p:spPr>
          <a:xfrm>
            <a:off x="4268761" y="4648320"/>
            <a:ext cx="1672575" cy="1868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7" name="Shape 177"/>
        <p:cNvGrpSpPr/>
        <p:nvPr/>
      </p:nvGrpSpPr>
      <p:grpSpPr>
        <a:xfrm>
          <a:off x="0" y="0"/>
          <a:ext cx="0" cy="0"/>
          <a:chOff x="0" y="0"/>
          <a:chExt cx="0" cy="0"/>
        </a:xfrm>
      </p:grpSpPr>
      <p:grpSp>
        <p:nvGrpSpPr>
          <p:cNvPr id="178" name="Google Shape;178;p3"/>
          <p:cNvGrpSpPr/>
          <p:nvPr/>
        </p:nvGrpSpPr>
        <p:grpSpPr>
          <a:xfrm>
            <a:off x="0" y="-8467"/>
            <a:ext cx="12192000" cy="6866467"/>
            <a:chOff x="0" y="-8467"/>
            <a:chExt cx="12192000" cy="6866467"/>
          </a:xfrm>
        </p:grpSpPr>
        <p:cxnSp>
          <p:nvCxnSpPr>
            <p:cNvPr id="179" name="Google Shape;179;p3"/>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80" name="Google Shape;180;p3"/>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81" name="Google Shape;181;p3"/>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2" name="Google Shape;182;p3"/>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3" name="Google Shape;183;p3"/>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4" name="Google Shape;184;p3"/>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5" name="Google Shape;185;p3"/>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6" name="Google Shape;186;p3"/>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7" name="Google Shape;187;p3"/>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8" name="Google Shape;188;p3"/>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89" name="Google Shape;189;p3"/>
          <p:cNvPicPr preferRelativeResize="0"/>
          <p:nvPr/>
        </p:nvPicPr>
        <p:blipFill rotWithShape="1">
          <a:blip r:embed="rId3">
            <a:alphaModFix/>
          </a:blip>
          <a:srcRect b="0" l="0" r="0" t="0"/>
          <a:stretch/>
        </p:blipFill>
        <p:spPr>
          <a:xfrm>
            <a:off x="852911" y="0"/>
            <a:ext cx="1672574" cy="1868799"/>
          </a:xfrm>
          <a:prstGeom prst="rect">
            <a:avLst/>
          </a:prstGeom>
          <a:noFill/>
          <a:ln>
            <a:noFill/>
          </a:ln>
        </p:spPr>
      </p:pic>
      <p:sp>
        <p:nvSpPr>
          <p:cNvPr id="190" name="Google Shape;190;p3"/>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Jr Rampage Head Coaches</a:t>
            </a:r>
            <a:endParaRPr b="0" i="0" sz="1400" u="none" cap="none" strike="noStrike">
              <a:solidFill>
                <a:srgbClr val="000000"/>
              </a:solidFill>
              <a:latin typeface="Arial"/>
              <a:ea typeface="Arial"/>
              <a:cs typeface="Arial"/>
              <a:sym typeface="Arial"/>
            </a:endParaRPr>
          </a:p>
        </p:txBody>
      </p:sp>
      <p:sp>
        <p:nvSpPr>
          <p:cNvPr id="191" name="Google Shape;191;p3"/>
          <p:cNvSpPr txBox="1"/>
          <p:nvPr/>
        </p:nvSpPr>
        <p:spPr>
          <a:xfrm>
            <a:off x="2404650" y="2804870"/>
            <a:ext cx="6973500" cy="22473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10U:  </a:t>
            </a:r>
            <a:r>
              <a:rPr lang="en-US" sz="2000">
                <a:solidFill>
                  <a:schemeClr val="dk1"/>
                </a:solidFill>
                <a:latin typeface="Archivo"/>
                <a:ea typeface="Archivo"/>
                <a:cs typeface="Archivo"/>
                <a:sym typeface="Archivo"/>
              </a:rPr>
              <a:t>Eric</a:t>
            </a:r>
            <a:r>
              <a:rPr b="0" i="0" lang="en-US" sz="2000" u="none" cap="none" strike="noStrike">
                <a:solidFill>
                  <a:schemeClr val="dk1"/>
                </a:solidFill>
                <a:latin typeface="Archivo"/>
                <a:ea typeface="Archivo"/>
                <a:cs typeface="Archivo"/>
                <a:sym typeface="Archivo"/>
              </a:rPr>
              <a:t> Helstedt</a:t>
            </a:r>
            <a:endParaRPr b="0" i="0" sz="20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12U:  </a:t>
            </a:r>
            <a:r>
              <a:rPr lang="en-US" sz="2000">
                <a:solidFill>
                  <a:schemeClr val="dk1"/>
                </a:solidFill>
                <a:latin typeface="Archivo"/>
                <a:ea typeface="Archivo"/>
                <a:cs typeface="Archivo"/>
                <a:sym typeface="Archivo"/>
              </a:rPr>
              <a:t>Clint</a:t>
            </a:r>
            <a:r>
              <a:rPr b="0" i="0" lang="en-US" sz="2000" u="none" cap="none" strike="noStrike">
                <a:solidFill>
                  <a:schemeClr val="dk1"/>
                </a:solidFill>
                <a:latin typeface="Archivo"/>
                <a:ea typeface="Archivo"/>
                <a:cs typeface="Archivo"/>
                <a:sym typeface="Archivo"/>
              </a:rPr>
              <a:t> Hooker</a:t>
            </a:r>
            <a:endParaRPr b="0" i="0" sz="14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14U:  </a:t>
            </a:r>
            <a:r>
              <a:rPr lang="en-US" sz="2000">
                <a:solidFill>
                  <a:schemeClr val="dk1"/>
                </a:solidFill>
                <a:latin typeface="Archivo"/>
                <a:ea typeface="Archivo"/>
                <a:cs typeface="Archivo"/>
                <a:sym typeface="Archivo"/>
              </a:rPr>
              <a:t>Steve Cagle</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16U:  </a:t>
            </a:r>
            <a:r>
              <a:rPr lang="en-US" sz="2000">
                <a:solidFill>
                  <a:schemeClr val="dk1"/>
                </a:solidFill>
                <a:latin typeface="Archivo"/>
                <a:ea typeface="Archivo"/>
                <a:cs typeface="Archivo"/>
                <a:sym typeface="Archivo"/>
              </a:rPr>
              <a:t>Brian</a:t>
            </a:r>
            <a:r>
              <a:rPr b="0" i="0" lang="en-US" sz="2000" u="none" cap="none" strike="noStrike">
                <a:solidFill>
                  <a:schemeClr val="dk1"/>
                </a:solidFill>
                <a:latin typeface="Archivo"/>
                <a:ea typeface="Archivo"/>
                <a:cs typeface="Archivo"/>
                <a:sym typeface="Archivo"/>
              </a:rPr>
              <a:t> Bett</a:t>
            </a:r>
            <a:r>
              <a:rPr lang="en-US" sz="2000">
                <a:solidFill>
                  <a:schemeClr val="dk1"/>
                </a:solidFill>
                <a:latin typeface="Archivo"/>
                <a:ea typeface="Archivo"/>
                <a:cs typeface="Archivo"/>
                <a:sym typeface="Archivo"/>
              </a:rPr>
              <a:t>is</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5" name="Shape 195"/>
        <p:cNvGrpSpPr/>
        <p:nvPr/>
      </p:nvGrpSpPr>
      <p:grpSpPr>
        <a:xfrm>
          <a:off x="0" y="0"/>
          <a:ext cx="0" cy="0"/>
          <a:chOff x="0" y="0"/>
          <a:chExt cx="0" cy="0"/>
        </a:xfrm>
      </p:grpSpPr>
      <p:grpSp>
        <p:nvGrpSpPr>
          <p:cNvPr id="196" name="Google Shape;196;p4"/>
          <p:cNvGrpSpPr/>
          <p:nvPr/>
        </p:nvGrpSpPr>
        <p:grpSpPr>
          <a:xfrm>
            <a:off x="0" y="-8467"/>
            <a:ext cx="12192000" cy="6866467"/>
            <a:chOff x="0" y="-8467"/>
            <a:chExt cx="12192000" cy="6866467"/>
          </a:xfrm>
        </p:grpSpPr>
        <p:cxnSp>
          <p:nvCxnSpPr>
            <p:cNvPr id="197" name="Google Shape;197;p4"/>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98" name="Google Shape;198;p4"/>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99" name="Google Shape;199;p4"/>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0" name="Google Shape;200;p4"/>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1" name="Google Shape;201;p4"/>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2" name="Google Shape;202;p4"/>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3" name="Google Shape;203;p4"/>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4" name="Google Shape;204;p4"/>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5" name="Google Shape;205;p4"/>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6" name="Google Shape;206;p4"/>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07" name="Google Shape;207;p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08" name="Google Shape;208;p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THL Season</a:t>
            </a:r>
            <a:endParaRPr b="0" i="0" sz="1400" u="none" cap="none" strike="noStrike">
              <a:solidFill>
                <a:srgbClr val="000000"/>
              </a:solidFill>
              <a:latin typeface="Arial"/>
              <a:ea typeface="Arial"/>
              <a:cs typeface="Arial"/>
              <a:sym typeface="Arial"/>
            </a:endParaRPr>
          </a:p>
        </p:txBody>
      </p:sp>
      <p:sp>
        <p:nvSpPr>
          <p:cNvPr id="209" name="Google Shape;209;p4"/>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30200" lvl="1" marL="914400" marR="0" rtl="0" algn="l">
              <a:lnSpc>
                <a:spcPct val="100000"/>
              </a:lnSpc>
              <a:spcBef>
                <a:spcPts val="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Leveling tournament will be played </a:t>
            </a:r>
            <a:r>
              <a:rPr b="1" lang="en-US" sz="1600" u="sng">
                <a:solidFill>
                  <a:schemeClr val="dk1"/>
                </a:solidFill>
                <a:latin typeface="Archivo"/>
                <a:ea typeface="Archivo"/>
                <a:cs typeface="Archivo"/>
                <a:sym typeface="Archivo"/>
              </a:rPr>
              <a:t>likely</a:t>
            </a:r>
            <a:r>
              <a:rPr lang="en-US" sz="1600">
                <a:solidFill>
                  <a:schemeClr val="dk1"/>
                </a:solidFill>
                <a:latin typeface="Archivo"/>
                <a:ea typeface="Archivo"/>
                <a:cs typeface="Archivo"/>
                <a:sym typeface="Archivo"/>
              </a:rPr>
              <a:t> during Labor Day weekend. This isn’t gospel, until it is gospel. Stay tuned.</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The THL season consists of a regular season with approximately twenty (20) games played against teams from Austin, Dallas-Fort Worth, Houston, Odessa, Amarillo, Oklahoma City and/or Tulsa.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Schedules are finalized and communicated 2-3 weeks after leveling.  Games are scheduled on weekends between late September and late February.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Playoffs take place at the end of the season and are scheduled Late February/Early March. For awareness, playoffs start on a Friday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3" name="Shape 213"/>
        <p:cNvGrpSpPr/>
        <p:nvPr/>
      </p:nvGrpSpPr>
      <p:grpSpPr>
        <a:xfrm>
          <a:off x="0" y="0"/>
          <a:ext cx="0" cy="0"/>
          <a:chOff x="0" y="0"/>
          <a:chExt cx="0" cy="0"/>
        </a:xfrm>
      </p:grpSpPr>
      <p:grpSp>
        <p:nvGrpSpPr>
          <p:cNvPr id="214" name="Google Shape;214;p5"/>
          <p:cNvGrpSpPr/>
          <p:nvPr/>
        </p:nvGrpSpPr>
        <p:grpSpPr>
          <a:xfrm>
            <a:off x="0" y="-8467"/>
            <a:ext cx="12192000" cy="6866467"/>
            <a:chOff x="0" y="-8467"/>
            <a:chExt cx="12192000" cy="6866467"/>
          </a:xfrm>
        </p:grpSpPr>
        <p:cxnSp>
          <p:nvCxnSpPr>
            <p:cNvPr id="215" name="Google Shape;215;p5"/>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16" name="Google Shape;216;p5"/>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17" name="Google Shape;217;p5"/>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8" name="Google Shape;218;p5"/>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9" name="Google Shape;219;p5"/>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0" name="Google Shape;220;p5"/>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1" name="Google Shape;221;p5"/>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2" name="Google Shape;222;p5"/>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3" name="Google Shape;223;p5"/>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4" name="Google Shape;224;p5"/>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25" name="Google Shape;225;p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26" name="Google Shape;226;p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Association Tournaments</a:t>
            </a:r>
            <a:endParaRPr b="0" i="0" sz="1400" u="none" cap="none" strike="noStrike">
              <a:solidFill>
                <a:srgbClr val="000000"/>
              </a:solidFill>
              <a:latin typeface="Arial"/>
              <a:ea typeface="Arial"/>
              <a:cs typeface="Arial"/>
              <a:sym typeface="Arial"/>
            </a:endParaRPr>
          </a:p>
        </p:txBody>
      </p:sp>
      <p:sp>
        <p:nvSpPr>
          <p:cNvPr id="227" name="Google Shape;227;p5"/>
          <p:cNvSpPr txBox="1"/>
          <p:nvPr/>
        </p:nvSpPr>
        <p:spPr>
          <a:xfrm>
            <a:off x="697876" y="2465556"/>
            <a:ext cx="8766000" cy="30168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are expected to play in Association selected tournaments, and additional tournaments selected </a:t>
            </a:r>
            <a:r>
              <a:rPr lang="en-US" sz="1600">
                <a:solidFill>
                  <a:schemeClr val="dk1"/>
                </a:solidFill>
                <a:latin typeface="Archivo"/>
                <a:ea typeface="Archivo"/>
                <a:cs typeface="Archivo"/>
                <a:sym typeface="Archivo"/>
              </a:rPr>
              <a:t>by your Head Coach</a:t>
            </a:r>
            <a:endParaRPr b="0" i="0" sz="1400" u="none" cap="none" strike="noStrike">
              <a:solidFill>
                <a:srgbClr val="000000"/>
              </a:solidFill>
              <a:latin typeface="Arial"/>
              <a:ea typeface="Arial"/>
              <a:cs typeface="Arial"/>
              <a:sym typeface="Arial"/>
            </a:endParaRPr>
          </a:p>
          <a:p>
            <a:pPr indent="-370839"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THL Leveling Tournament is covered by your season dues</a:t>
            </a:r>
            <a:endParaRPr sz="1600">
              <a:solidFill>
                <a:schemeClr val="dk1"/>
              </a:solidFill>
              <a:latin typeface="Archivo"/>
              <a:ea typeface="Archivo"/>
              <a:cs typeface="Archivo"/>
              <a:sym typeface="Archivo"/>
            </a:endParaRPr>
          </a:p>
          <a:p>
            <a:pPr indent="-370839"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One  additional tournament is covered by your season dues</a:t>
            </a:r>
            <a:endParaRPr sz="1600">
              <a:solidFill>
                <a:schemeClr val="dk1"/>
              </a:solidFill>
              <a:latin typeface="Archivo"/>
              <a:ea typeface="Archivo"/>
              <a:cs typeface="Archivo"/>
              <a:sym typeface="Archivo"/>
            </a:endParaRPr>
          </a:p>
          <a:p>
            <a:pPr indent="-383539" lvl="2" marL="12573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Each team will receive a $2.000 stipend to be used as desired, subject to standard 501c3 requirements</a:t>
            </a:r>
            <a:endParaRPr sz="1600">
              <a:solidFill>
                <a:schemeClr val="dk1"/>
              </a:solidFill>
              <a:latin typeface="Archivo"/>
              <a:ea typeface="Archivo"/>
              <a:cs typeface="Archivo"/>
              <a:sym typeface="Archivo"/>
            </a:endParaRPr>
          </a:p>
          <a:p>
            <a:pPr indent="-330200" lvl="3"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This could be a 3rd tournament</a:t>
            </a:r>
            <a:endParaRPr sz="1600">
              <a:solidFill>
                <a:schemeClr val="dk1"/>
              </a:solidFill>
              <a:latin typeface="Archivo"/>
              <a:ea typeface="Archivo"/>
              <a:cs typeface="Archivo"/>
              <a:sym typeface="Archivo"/>
            </a:endParaRPr>
          </a:p>
          <a:p>
            <a:pPr indent="-330200" lvl="3"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This could be team building events/parties that benefit the entire team</a:t>
            </a:r>
            <a:endParaRPr sz="1600">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grpSp>
        <p:nvGrpSpPr>
          <p:cNvPr id="232" name="Google Shape;232;p6"/>
          <p:cNvGrpSpPr/>
          <p:nvPr/>
        </p:nvGrpSpPr>
        <p:grpSpPr>
          <a:xfrm>
            <a:off x="0" y="-8467"/>
            <a:ext cx="12192000" cy="6866467"/>
            <a:chOff x="0" y="-8467"/>
            <a:chExt cx="12192000" cy="6866467"/>
          </a:xfrm>
        </p:grpSpPr>
        <p:cxnSp>
          <p:nvCxnSpPr>
            <p:cNvPr id="233" name="Google Shape;233;p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34" name="Google Shape;234;p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35" name="Google Shape;235;p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6" name="Google Shape;236;p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7" name="Google Shape;237;p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8" name="Google Shape;238;p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9" name="Google Shape;239;p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0" name="Google Shape;240;p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1" name="Google Shape;241;p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2" name="Google Shape;242;p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43" name="Google Shape;243;p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44" name="Google Shape;244;p6"/>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Who’s Eligible</a:t>
            </a:r>
            <a:endParaRPr b="0" i="0" sz="1400" u="none" cap="none" strike="noStrike">
              <a:solidFill>
                <a:srgbClr val="000000"/>
              </a:solidFill>
              <a:latin typeface="Arial"/>
              <a:ea typeface="Arial"/>
              <a:cs typeface="Arial"/>
              <a:sym typeface="Arial"/>
            </a:endParaRPr>
          </a:p>
        </p:txBody>
      </p:sp>
      <p:sp>
        <p:nvSpPr>
          <p:cNvPr id="245" name="Google Shape;245;p6"/>
          <p:cNvSpPr txBox="1"/>
          <p:nvPr/>
        </p:nvSpPr>
        <p:spPr>
          <a:xfrm>
            <a:off x="697876" y="2465556"/>
            <a:ext cx="8766000" cy="3432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child wanting to participate in Travel Hockey and who resides in/near San Antonio is eligible to try out for the Jr. Rampage.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and the Texas Amateur Hockey Association (TAHA) establish the rules and regulations  governing youth hockey on all levels including Tier I (AAA), Tier II (AA) and House/Rec (A / A2).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San Antonio, our association fields teams in Tier II (AA) and House/Rec (A / A2) divisions. As such, our association and players must follow the Community Based Rule. </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9" name="Shape 249"/>
        <p:cNvGrpSpPr/>
        <p:nvPr/>
      </p:nvGrpSpPr>
      <p:grpSpPr>
        <a:xfrm>
          <a:off x="0" y="0"/>
          <a:ext cx="0" cy="0"/>
          <a:chOff x="0" y="0"/>
          <a:chExt cx="0" cy="0"/>
        </a:xfrm>
      </p:grpSpPr>
      <p:grpSp>
        <p:nvGrpSpPr>
          <p:cNvPr id="250" name="Google Shape;250;p7"/>
          <p:cNvGrpSpPr/>
          <p:nvPr/>
        </p:nvGrpSpPr>
        <p:grpSpPr>
          <a:xfrm>
            <a:off x="0" y="-8467"/>
            <a:ext cx="12192000" cy="6866467"/>
            <a:chOff x="0" y="-8467"/>
            <a:chExt cx="12192000" cy="6866467"/>
          </a:xfrm>
        </p:grpSpPr>
        <p:cxnSp>
          <p:nvCxnSpPr>
            <p:cNvPr id="251" name="Google Shape;251;p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2" name="Google Shape;252;p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53" name="Google Shape;253;p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4" name="Google Shape;254;p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5" name="Google Shape;255;p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6" name="Google Shape;256;p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7" name="Google Shape;257;p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8" name="Google Shape;258;p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9" name="Google Shape;259;p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60" name="Google Shape;260;p7"/>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61" name="Google Shape;261;p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62" name="Google Shape;262;p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The Community Based Rule</a:t>
            </a:r>
            <a:endParaRPr b="0" i="0" sz="1400" u="none" cap="none" strike="noStrike">
              <a:solidFill>
                <a:srgbClr val="000000"/>
              </a:solidFill>
              <a:latin typeface="Arial"/>
              <a:ea typeface="Arial"/>
              <a:cs typeface="Arial"/>
              <a:sym typeface="Arial"/>
            </a:endParaRPr>
          </a:p>
        </p:txBody>
      </p:sp>
      <p:sp>
        <p:nvSpPr>
          <p:cNvPr id="263" name="Google Shape;263;p7"/>
          <p:cNvSpPr txBox="1"/>
          <p:nvPr/>
        </p:nvSpPr>
        <p:spPr>
          <a:xfrm>
            <a:off x="697876" y="2465556"/>
            <a:ext cx="8766000" cy="48024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mandates that Tier II and House/Rec players are community based.  All players must reside in</a:t>
            </a:r>
            <a:r>
              <a:rPr lang="en-US" sz="1600">
                <a:solidFill>
                  <a:schemeClr val="dk1"/>
                </a:solidFill>
                <a:latin typeface="Archivo"/>
                <a:ea typeface="Archivo"/>
                <a:cs typeface="Archivo"/>
                <a:sym typeface="Archivo"/>
              </a:rPr>
              <a:t>-</a:t>
            </a:r>
            <a:r>
              <a:rPr b="0" i="0" lang="en-US" sz="1600" u="none" cap="none" strike="noStrike">
                <a:solidFill>
                  <a:schemeClr val="dk1"/>
                </a:solidFill>
                <a:latin typeface="Archivo"/>
                <a:ea typeface="Archivo"/>
                <a:cs typeface="Archivo"/>
                <a:sym typeface="Archivo"/>
              </a:rPr>
              <a:t>state and the family’s domicile / permanent residence must be located within the same local community as the registered TAHA member association’s home rink.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Residency must be THE PLAYER’S PRIMARY domicile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Utility bills or additional documentation for proof of residency may be required</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Merely having a residence in a city is NOT sufficient</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If you want to play in another city in Texas, you will have to move your family to that location</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Further information regarding the community-based rule is available on the TAHA website</a:t>
            </a:r>
            <a:r>
              <a:rPr b="0" i="0" lang="en-US" sz="1600" u="none" cap="none" strike="noStrike">
                <a:solidFill>
                  <a:srgbClr val="000000"/>
                </a:solidFill>
                <a:latin typeface="Archivo"/>
                <a:ea typeface="Archivo"/>
                <a:cs typeface="Archivo"/>
                <a:sym typeface="Archivo"/>
              </a:rPr>
              <a:t> (</a:t>
            </a:r>
            <a:r>
              <a:rPr b="0" i="0" lang="en-US" sz="1600" u="sng" cap="none" strike="noStrike">
                <a:solidFill>
                  <a:srgbClr val="5F5F5F"/>
                </a:solidFill>
                <a:latin typeface="Archivo"/>
                <a:ea typeface="Archivo"/>
                <a:cs typeface="Archivo"/>
                <a:sym typeface="Archivo"/>
                <a:hlinkClick r:id="rId4">
                  <a:extLst>
                    <a:ext uri="{A12FA001-AC4F-418D-AE19-62706E023703}">
                      <ahyp:hlinkClr val="tx"/>
                    </a:ext>
                  </a:extLst>
                </a:hlinkClick>
              </a:rPr>
              <a:t>TAHA- OOC</a:t>
            </a:r>
            <a:r>
              <a:rPr b="0" i="0" lang="en-US" sz="1400" u="none" cap="none" strike="noStrike">
                <a:solidFill>
                  <a:srgbClr val="000000"/>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370839" lvl="2" marL="1257300" marR="0" rtl="0" algn="l">
              <a:lnSpc>
                <a:spcPct val="100000"/>
              </a:lnSpc>
              <a:spcBef>
                <a:spcPts val="600"/>
              </a:spcBef>
              <a:spcAft>
                <a:spcPts val="0"/>
              </a:spcAft>
              <a:buClr>
                <a:srgbClr val="980000"/>
              </a:buClr>
              <a:buSzPts val="1400"/>
              <a:buChar char="■"/>
            </a:pPr>
            <a:r>
              <a:rPr lang="en-US">
                <a:solidFill>
                  <a:srgbClr val="980000"/>
                </a:solidFill>
              </a:rPr>
              <a:t>SAYHA does not approve waivers. Waivers are submitted from a family directly to TAHA. Waivers are approved or rejected by TAHA, and TAHA will follow all USA Hockey OOC rules in that process.</a:t>
            </a:r>
            <a:endParaRPr>
              <a:solidFill>
                <a:srgbClr val="980000"/>
              </a:solidFil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7" name="Shape 267"/>
        <p:cNvGrpSpPr/>
        <p:nvPr/>
      </p:nvGrpSpPr>
      <p:grpSpPr>
        <a:xfrm>
          <a:off x="0" y="0"/>
          <a:ext cx="0" cy="0"/>
          <a:chOff x="0" y="0"/>
          <a:chExt cx="0" cy="0"/>
        </a:xfrm>
      </p:grpSpPr>
      <p:grpSp>
        <p:nvGrpSpPr>
          <p:cNvPr id="268" name="Google Shape;268;p8"/>
          <p:cNvGrpSpPr/>
          <p:nvPr/>
        </p:nvGrpSpPr>
        <p:grpSpPr>
          <a:xfrm>
            <a:off x="0" y="-8467"/>
            <a:ext cx="12192000" cy="6866467"/>
            <a:chOff x="0" y="-8467"/>
            <a:chExt cx="12192000" cy="6866467"/>
          </a:xfrm>
        </p:grpSpPr>
        <p:cxnSp>
          <p:nvCxnSpPr>
            <p:cNvPr id="269" name="Google Shape;269;p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70" name="Google Shape;270;p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71" name="Google Shape;271;p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2" name="Google Shape;272;p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3" name="Google Shape;273;p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4" name="Google Shape;274;p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5" name="Google Shape;275;p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6" name="Google Shape;276;p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7" name="Google Shape;277;p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8" name="Google Shape;278;p8"/>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79" name="Google Shape;279;p8"/>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80" name="Google Shape;280;p8"/>
          <p:cNvSpPr txBox="1"/>
          <p:nvPr/>
        </p:nvSpPr>
        <p:spPr>
          <a:xfrm>
            <a:off x="2785720" y="455428"/>
            <a:ext cx="6231554"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What to expect during tryouts</a:t>
            </a:r>
            <a:endParaRPr b="0" i="0" sz="1400" u="none" cap="none" strike="noStrike">
              <a:solidFill>
                <a:srgbClr val="000000"/>
              </a:solidFill>
              <a:latin typeface="Arial"/>
              <a:ea typeface="Arial"/>
              <a:cs typeface="Arial"/>
              <a:sym typeface="Arial"/>
            </a:endParaRPr>
          </a:p>
        </p:txBody>
      </p:sp>
      <p:sp>
        <p:nvSpPr>
          <p:cNvPr id="281" name="Google Shape;281;p8"/>
          <p:cNvSpPr txBox="1"/>
          <p:nvPr/>
        </p:nvSpPr>
        <p:spPr>
          <a:xfrm>
            <a:off x="697876"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Tryouts are </a:t>
            </a:r>
            <a:r>
              <a:rPr b="0" i="0" lang="en-US" sz="1600" u="sng" cap="none" strike="noStrike">
                <a:solidFill>
                  <a:schemeClr val="dk1"/>
                </a:solidFill>
                <a:latin typeface="Archivo"/>
                <a:ea typeface="Archivo"/>
                <a:cs typeface="Archivo"/>
                <a:sym typeface="Archivo"/>
              </a:rPr>
              <a:t>closed</a:t>
            </a:r>
            <a:r>
              <a:rPr b="0" i="0" lang="en-US" sz="1600" u="none" cap="none" strike="noStrike">
                <a:solidFill>
                  <a:schemeClr val="dk1"/>
                </a:solidFill>
                <a:latin typeface="Archivo"/>
                <a:ea typeface="Archivo"/>
                <a:cs typeface="Archivo"/>
                <a:sym typeface="Archivo"/>
              </a:rPr>
              <a:t> to all non Jr. Rampage Officials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Each Age Division Head Coach is responsible for organizing and conducting the tryouts for their respective age groups.  They will be responsible for creation of rosters and selection of additional coaches.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Drills are designed to test the player’s understanding of the game, ability to take and apply direction, and to evaluate player work ethic and overall skill set.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Scrimmages help evaluate application of the player’s skills to the game play.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5" name="Shape 285"/>
        <p:cNvGrpSpPr/>
        <p:nvPr/>
      </p:nvGrpSpPr>
      <p:grpSpPr>
        <a:xfrm>
          <a:off x="0" y="0"/>
          <a:ext cx="0" cy="0"/>
          <a:chOff x="0" y="0"/>
          <a:chExt cx="0" cy="0"/>
        </a:xfrm>
      </p:grpSpPr>
      <p:grpSp>
        <p:nvGrpSpPr>
          <p:cNvPr id="286" name="Google Shape;286;p9"/>
          <p:cNvGrpSpPr/>
          <p:nvPr/>
        </p:nvGrpSpPr>
        <p:grpSpPr>
          <a:xfrm>
            <a:off x="0" y="-8467"/>
            <a:ext cx="12192000" cy="6866467"/>
            <a:chOff x="0" y="-8467"/>
            <a:chExt cx="12192000" cy="6866467"/>
          </a:xfrm>
        </p:grpSpPr>
        <p:cxnSp>
          <p:nvCxnSpPr>
            <p:cNvPr id="287" name="Google Shape;287;p9"/>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88" name="Google Shape;288;p9"/>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89" name="Google Shape;289;p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0" name="Google Shape;290;p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1" name="Google Shape;291;p9"/>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2" name="Google Shape;292;p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3" name="Google Shape;293;p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4" name="Google Shape;294;p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5" name="Google Shape;295;p9"/>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6" name="Google Shape;296;p9"/>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97" name="Google Shape;297;p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98" name="Google Shape;298;p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Cannot make tryouts?</a:t>
            </a:r>
            <a:endParaRPr b="0" i="0" sz="1400" u="none" cap="none" strike="noStrike">
              <a:solidFill>
                <a:srgbClr val="000000"/>
              </a:solidFill>
              <a:latin typeface="Arial"/>
              <a:ea typeface="Arial"/>
              <a:cs typeface="Arial"/>
              <a:sym typeface="Arial"/>
            </a:endParaRPr>
          </a:p>
        </p:txBody>
      </p:sp>
      <p:sp>
        <p:nvSpPr>
          <p:cNvPr id="299" name="Google Shape;299;p9"/>
          <p:cNvSpPr txBox="1"/>
          <p:nvPr/>
        </p:nvSpPr>
        <p:spPr>
          <a:xfrm>
            <a:off x="694944"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must be registered for tryouts to be considered for a </a:t>
            </a:r>
            <a:r>
              <a:rPr lang="en-US" sz="1600">
                <a:solidFill>
                  <a:schemeClr val="dk1"/>
                </a:solidFill>
                <a:latin typeface="Archivo"/>
                <a:ea typeface="Archivo"/>
                <a:cs typeface="Archivo"/>
                <a:sym typeface="Archivo"/>
              </a:rPr>
              <a:t>J</a:t>
            </a:r>
            <a:r>
              <a:rPr b="0" i="0" lang="en-US" sz="1600" u="none" cap="none" strike="noStrike">
                <a:solidFill>
                  <a:schemeClr val="dk1"/>
                </a:solidFill>
                <a:latin typeface="Archivo"/>
                <a:ea typeface="Archivo"/>
                <a:cs typeface="Archivo"/>
                <a:sym typeface="Archivo"/>
              </a:rPr>
              <a:t>r. </a:t>
            </a:r>
            <a:r>
              <a:rPr lang="en-US" sz="1600">
                <a:solidFill>
                  <a:schemeClr val="dk1"/>
                </a:solidFill>
                <a:latin typeface="Archivo"/>
                <a:ea typeface="Archivo"/>
                <a:cs typeface="Archivo"/>
                <a:sym typeface="Archivo"/>
              </a:rPr>
              <a:t>R</a:t>
            </a:r>
            <a:r>
              <a:rPr b="0" i="0" lang="en-US" sz="1600" u="none" cap="none" strike="noStrike">
                <a:solidFill>
                  <a:schemeClr val="dk1"/>
                </a:solidFill>
                <a:latin typeface="Archivo"/>
                <a:ea typeface="Archivo"/>
                <a:cs typeface="Archivo"/>
                <a:sym typeface="Archivo"/>
              </a:rPr>
              <a:t>ampage team roster, regardless of ability to attend tryouts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be available to evaluate a player outside of the tryout session via local camps, house sessions, or other means.  </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order to qualify for a rostered position, players must be registered for tryouts</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Evaluation can be coordinated by reaching out to the commissioner and/or the assistant commissioner</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2024-06-14T16:42:40Z</dcterms:created>
  <dc:creator>Christopher Hill</dc:creator>
</cp:coreProperties>
</file>