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Lst>
  <p:sldSz cy="6858000" cx="12192000"/>
  <p:notesSz cx="6858000" cy="9144000"/>
  <p:embeddedFontLst>
    <p:embeddedFont>
      <p:font typeface="Archivo"/>
      <p:regular r:id="rId32"/>
      <p:bold r:id="rId33"/>
      <p:italic r:id="rId34"/>
      <p:boldItalic r:id="rId35"/>
    </p:embeddedFont>
    <p:embeddedFont>
      <p:font typeface="Archivo SemiBold"/>
      <p:regular r:id="rId36"/>
      <p:bold r:id="rId37"/>
      <p:italic r:id="rId38"/>
      <p:boldItalic r:id="rId3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40" roundtripDataSignature="AMtx7miNNNcwJJp2ViJy81xV/pF3Mo3xng=="/>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1" name="Lindsey LeBlanc"/>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40" Type="http://customschemas.google.com/relationships/presentationmetadata" Target="metadata"/><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font" Target="fonts/Archivo-bold.fntdata"/><Relationship Id="rId10" Type="http://schemas.openxmlformats.org/officeDocument/2006/relationships/slide" Target="slides/slide5.xml"/><Relationship Id="rId32" Type="http://schemas.openxmlformats.org/officeDocument/2006/relationships/font" Target="fonts/Archivo-regular.fntdata"/><Relationship Id="rId13" Type="http://schemas.openxmlformats.org/officeDocument/2006/relationships/slide" Target="slides/slide8.xml"/><Relationship Id="rId35" Type="http://schemas.openxmlformats.org/officeDocument/2006/relationships/font" Target="fonts/Archivo-boldItalic.fntdata"/><Relationship Id="rId12" Type="http://schemas.openxmlformats.org/officeDocument/2006/relationships/slide" Target="slides/slide7.xml"/><Relationship Id="rId34" Type="http://schemas.openxmlformats.org/officeDocument/2006/relationships/font" Target="fonts/Archivo-italic.fntdata"/><Relationship Id="rId15" Type="http://schemas.openxmlformats.org/officeDocument/2006/relationships/slide" Target="slides/slide10.xml"/><Relationship Id="rId37" Type="http://schemas.openxmlformats.org/officeDocument/2006/relationships/font" Target="fonts/ArchivoSemiBold-bold.fntdata"/><Relationship Id="rId14" Type="http://schemas.openxmlformats.org/officeDocument/2006/relationships/slide" Target="slides/slide9.xml"/><Relationship Id="rId36" Type="http://schemas.openxmlformats.org/officeDocument/2006/relationships/font" Target="fonts/ArchivoSemiBold-regular.fntdata"/><Relationship Id="rId17" Type="http://schemas.openxmlformats.org/officeDocument/2006/relationships/slide" Target="slides/slide12.xml"/><Relationship Id="rId39" Type="http://schemas.openxmlformats.org/officeDocument/2006/relationships/font" Target="fonts/ArchivoSemiBold-boldItalic.fntdata"/><Relationship Id="rId16" Type="http://schemas.openxmlformats.org/officeDocument/2006/relationships/slide" Target="slides/slide11.xml"/><Relationship Id="rId38" Type="http://schemas.openxmlformats.org/officeDocument/2006/relationships/font" Target="fonts/ArchivoSemiBold-italic.fntdata"/><Relationship Id="rId19" Type="http://schemas.openxmlformats.org/officeDocument/2006/relationships/slide" Target="slides/slide14.xml"/><Relationship Id="rId18"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5-03-14T17:45:17.005">
    <p:pos x="6000" y="0"/>
    <p:text>Fitting dates need to be updated.</p:text>
    <p:extLst>
      <p:ext uri="{C676402C-5697-4E1C-873F-D02D1690AC5C}">
        <p15:threadingInfo timeZoneBias="0"/>
      </p:ext>
      <p:ext uri="http://customooxmlschemas.google.com/">
        <go:slidesCustomData xmlns:go="http://customooxmlschemas.google.com/" commentPostId="AAABe8q-efQ"/>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1" name="Google Shape;141;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 name="Shape 300"/>
        <p:cNvGrpSpPr/>
        <p:nvPr/>
      </p:nvGrpSpPr>
      <p:grpSpPr>
        <a:xfrm>
          <a:off x="0" y="0"/>
          <a:ext cx="0" cy="0"/>
          <a:chOff x="0" y="0"/>
          <a:chExt cx="0" cy="0"/>
        </a:xfrm>
      </p:grpSpPr>
      <p:sp>
        <p:nvSpPr>
          <p:cNvPr id="301" name="Google Shape;301;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02" name="Google Shape;302;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7" name="Shape 307"/>
        <p:cNvGrpSpPr/>
        <p:nvPr/>
      </p:nvGrpSpPr>
      <p:grpSpPr>
        <a:xfrm>
          <a:off x="0" y="0"/>
          <a:ext cx="0" cy="0"/>
          <a:chOff x="0" y="0"/>
          <a:chExt cx="0" cy="0"/>
        </a:xfrm>
      </p:grpSpPr>
      <p:sp>
        <p:nvSpPr>
          <p:cNvPr id="308" name="Google Shape;308;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09" name="Google Shape;309;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4" name="Shape 314"/>
        <p:cNvGrpSpPr/>
        <p:nvPr/>
      </p:nvGrpSpPr>
      <p:grpSpPr>
        <a:xfrm>
          <a:off x="0" y="0"/>
          <a:ext cx="0" cy="0"/>
          <a:chOff x="0" y="0"/>
          <a:chExt cx="0" cy="0"/>
        </a:xfrm>
      </p:grpSpPr>
      <p:sp>
        <p:nvSpPr>
          <p:cNvPr id="315" name="Google Shape;315;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16" name="Google Shape;316;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1" name="Shape 321"/>
        <p:cNvGrpSpPr/>
        <p:nvPr/>
      </p:nvGrpSpPr>
      <p:grpSpPr>
        <a:xfrm>
          <a:off x="0" y="0"/>
          <a:ext cx="0" cy="0"/>
          <a:chOff x="0" y="0"/>
          <a:chExt cx="0" cy="0"/>
        </a:xfrm>
      </p:grpSpPr>
      <p:sp>
        <p:nvSpPr>
          <p:cNvPr id="322" name="Google Shape;322;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23" name="Google Shape;323;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8" name="Shape 328"/>
        <p:cNvGrpSpPr/>
        <p:nvPr/>
      </p:nvGrpSpPr>
      <p:grpSpPr>
        <a:xfrm>
          <a:off x="0" y="0"/>
          <a:ext cx="0" cy="0"/>
          <a:chOff x="0" y="0"/>
          <a:chExt cx="0" cy="0"/>
        </a:xfrm>
      </p:grpSpPr>
      <p:sp>
        <p:nvSpPr>
          <p:cNvPr id="329" name="Google Shape;329;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30" name="Google Shape;330;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6" name="Shape 336"/>
        <p:cNvGrpSpPr/>
        <p:nvPr/>
      </p:nvGrpSpPr>
      <p:grpSpPr>
        <a:xfrm>
          <a:off x="0" y="0"/>
          <a:ext cx="0" cy="0"/>
          <a:chOff x="0" y="0"/>
          <a:chExt cx="0" cy="0"/>
        </a:xfrm>
      </p:grpSpPr>
      <p:sp>
        <p:nvSpPr>
          <p:cNvPr id="337" name="Google Shape;337;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38" name="Google Shape;338;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3" name="Shape 343"/>
        <p:cNvGrpSpPr/>
        <p:nvPr/>
      </p:nvGrpSpPr>
      <p:grpSpPr>
        <a:xfrm>
          <a:off x="0" y="0"/>
          <a:ext cx="0" cy="0"/>
          <a:chOff x="0" y="0"/>
          <a:chExt cx="0" cy="0"/>
        </a:xfrm>
      </p:grpSpPr>
      <p:sp>
        <p:nvSpPr>
          <p:cNvPr id="344" name="Google Shape;344;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45" name="Google Shape;345;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0" name="Shape 350"/>
        <p:cNvGrpSpPr/>
        <p:nvPr/>
      </p:nvGrpSpPr>
      <p:grpSpPr>
        <a:xfrm>
          <a:off x="0" y="0"/>
          <a:ext cx="0" cy="0"/>
          <a:chOff x="0" y="0"/>
          <a:chExt cx="0" cy="0"/>
        </a:xfrm>
      </p:grpSpPr>
      <p:sp>
        <p:nvSpPr>
          <p:cNvPr id="351" name="Google Shape;351;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52" name="Google Shape;352;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0" name="Shape 360"/>
        <p:cNvGrpSpPr/>
        <p:nvPr/>
      </p:nvGrpSpPr>
      <p:grpSpPr>
        <a:xfrm>
          <a:off x="0" y="0"/>
          <a:ext cx="0" cy="0"/>
          <a:chOff x="0" y="0"/>
          <a:chExt cx="0" cy="0"/>
        </a:xfrm>
      </p:grpSpPr>
      <p:sp>
        <p:nvSpPr>
          <p:cNvPr id="361" name="Google Shape;361;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62" name="Google Shape;362;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7" name="Shape 367"/>
        <p:cNvGrpSpPr/>
        <p:nvPr/>
      </p:nvGrpSpPr>
      <p:grpSpPr>
        <a:xfrm>
          <a:off x="0" y="0"/>
          <a:ext cx="0" cy="0"/>
          <a:chOff x="0" y="0"/>
          <a:chExt cx="0" cy="0"/>
        </a:xfrm>
      </p:grpSpPr>
      <p:sp>
        <p:nvSpPr>
          <p:cNvPr id="368" name="Google Shape;368;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69" name="Google Shape;369;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8" name="Google Shape;15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4" name="Shape 374"/>
        <p:cNvGrpSpPr/>
        <p:nvPr/>
      </p:nvGrpSpPr>
      <p:grpSpPr>
        <a:xfrm>
          <a:off x="0" y="0"/>
          <a:ext cx="0" cy="0"/>
          <a:chOff x="0" y="0"/>
          <a:chExt cx="0" cy="0"/>
        </a:xfrm>
      </p:grpSpPr>
      <p:sp>
        <p:nvSpPr>
          <p:cNvPr id="375" name="Google Shape;375;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76" name="Google Shape;376;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1" name="Shape 381"/>
        <p:cNvGrpSpPr/>
        <p:nvPr/>
      </p:nvGrpSpPr>
      <p:grpSpPr>
        <a:xfrm>
          <a:off x="0" y="0"/>
          <a:ext cx="0" cy="0"/>
          <a:chOff x="0" y="0"/>
          <a:chExt cx="0" cy="0"/>
        </a:xfrm>
      </p:grpSpPr>
      <p:sp>
        <p:nvSpPr>
          <p:cNvPr id="382" name="Google Shape;382;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83" name="Google Shape;383;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8" name="Shape 388"/>
        <p:cNvGrpSpPr/>
        <p:nvPr/>
      </p:nvGrpSpPr>
      <p:grpSpPr>
        <a:xfrm>
          <a:off x="0" y="0"/>
          <a:ext cx="0" cy="0"/>
          <a:chOff x="0" y="0"/>
          <a:chExt cx="0" cy="0"/>
        </a:xfrm>
      </p:grpSpPr>
      <p:sp>
        <p:nvSpPr>
          <p:cNvPr id="389" name="Google Shape;389;p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90" name="Google Shape;390;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5" name="Shape 395"/>
        <p:cNvGrpSpPr/>
        <p:nvPr/>
      </p:nvGrpSpPr>
      <p:grpSpPr>
        <a:xfrm>
          <a:off x="0" y="0"/>
          <a:ext cx="0" cy="0"/>
          <a:chOff x="0" y="0"/>
          <a:chExt cx="0" cy="0"/>
        </a:xfrm>
      </p:grpSpPr>
      <p:sp>
        <p:nvSpPr>
          <p:cNvPr id="396" name="Google Shape;396;p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97" name="Google Shape;397;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2" name="Shape 402"/>
        <p:cNvGrpSpPr/>
        <p:nvPr/>
      </p:nvGrpSpPr>
      <p:grpSpPr>
        <a:xfrm>
          <a:off x="0" y="0"/>
          <a:ext cx="0" cy="0"/>
          <a:chOff x="0" y="0"/>
          <a:chExt cx="0" cy="0"/>
        </a:xfrm>
      </p:grpSpPr>
      <p:sp>
        <p:nvSpPr>
          <p:cNvPr id="403" name="Google Shape;403;p2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404" name="Google Shape;404;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9" name="Shape 409"/>
        <p:cNvGrpSpPr/>
        <p:nvPr/>
      </p:nvGrpSpPr>
      <p:grpSpPr>
        <a:xfrm>
          <a:off x="0" y="0"/>
          <a:ext cx="0" cy="0"/>
          <a:chOff x="0" y="0"/>
          <a:chExt cx="0" cy="0"/>
        </a:xfrm>
      </p:grpSpPr>
      <p:sp>
        <p:nvSpPr>
          <p:cNvPr id="410" name="Google Shape;410;p2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411" name="Google Shape;411;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6" name="Shape 416"/>
        <p:cNvGrpSpPr/>
        <p:nvPr/>
      </p:nvGrpSpPr>
      <p:grpSpPr>
        <a:xfrm>
          <a:off x="0" y="0"/>
          <a:ext cx="0" cy="0"/>
          <a:chOff x="0" y="0"/>
          <a:chExt cx="0" cy="0"/>
        </a:xfrm>
      </p:grpSpPr>
      <p:sp>
        <p:nvSpPr>
          <p:cNvPr id="417" name="Google Shape;417;p2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418" name="Google Shape;418;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6" name="Google Shape;176;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4" name="Google Shape;194;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2" name="Google Shape;212;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0" name="Google Shape;230;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48" name="Google Shape;248;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66" name="Google Shape;266;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84" name="Google Shape;284;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22" name="Shape 22"/>
        <p:cNvGrpSpPr/>
        <p:nvPr/>
      </p:nvGrpSpPr>
      <p:grpSpPr>
        <a:xfrm>
          <a:off x="0" y="0"/>
          <a:ext cx="0" cy="0"/>
          <a:chOff x="0" y="0"/>
          <a:chExt cx="0" cy="0"/>
        </a:xfrm>
      </p:grpSpPr>
      <p:grpSp>
        <p:nvGrpSpPr>
          <p:cNvPr id="23" name="Google Shape;23;p28"/>
          <p:cNvGrpSpPr/>
          <p:nvPr/>
        </p:nvGrpSpPr>
        <p:grpSpPr>
          <a:xfrm>
            <a:off x="0" y="-8467"/>
            <a:ext cx="12192000" cy="6866467"/>
            <a:chOff x="0" y="-8467"/>
            <a:chExt cx="12192000" cy="6866467"/>
          </a:xfrm>
        </p:grpSpPr>
        <p:cxnSp>
          <p:nvCxnSpPr>
            <p:cNvPr id="24" name="Google Shape;24;p28"/>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25" name="Google Shape;25;p28"/>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26" name="Google Shape;26;p28"/>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sp>
        <p:sp>
          <p:nvSpPr>
            <p:cNvPr id="27" name="Google Shape;27;p28"/>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28" name="Google Shape;28;p28"/>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 name="Google Shape;29;p28"/>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sp>
        <p:sp>
          <p:nvSpPr>
            <p:cNvPr id="30" name="Google Shape;30;p28"/>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sp>
        <p:sp>
          <p:nvSpPr>
            <p:cNvPr id="31" name="Google Shape;31;p28"/>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sp>
        <p:sp>
          <p:nvSpPr>
            <p:cNvPr id="32" name="Google Shape;32;p28"/>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 name="Google Shape;33;p28"/>
            <p:cNvSpPr/>
            <p:nvPr/>
          </p:nvSpPr>
          <p:spPr>
            <a:xfrm rot="10800000">
              <a:off x="0" y="0"/>
              <a:ext cx="842596" cy="5666154"/>
            </a:xfrm>
            <a:prstGeom prst="triangle">
              <a:avLst>
                <a:gd fmla="val 100000" name="adj"/>
              </a:avLst>
            </a:prstGeom>
            <a:solidFill>
              <a:schemeClr val="accent1">
                <a:alpha val="84313"/>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4" name="Google Shape;34;p28"/>
          <p:cNvSpPr txBox="1"/>
          <p:nvPr>
            <p:ph type="ctrTitle"/>
          </p:nvPr>
        </p:nvSpPr>
        <p:spPr>
          <a:xfrm>
            <a:off x="1507067" y="2404534"/>
            <a:ext cx="7766936" cy="1646302"/>
          </a:xfrm>
          <a:prstGeom prst="rect">
            <a:avLst/>
          </a:prstGeom>
          <a:noFill/>
          <a:ln>
            <a:noFill/>
          </a:ln>
        </p:spPr>
        <p:txBody>
          <a:bodyPr anchorCtr="0" anchor="b" bIns="45700" lIns="91425" spcFirstLastPara="1" rIns="91425" wrap="square" tIns="45700">
            <a:noAutofit/>
          </a:bodyPr>
          <a:lstStyle>
            <a:lvl1pPr lvl="0" algn="r">
              <a:lnSpc>
                <a:spcPct val="100000"/>
              </a:lnSpc>
              <a:spcBef>
                <a:spcPts val="0"/>
              </a:spcBef>
              <a:spcAft>
                <a:spcPts val="0"/>
              </a:spcAft>
              <a:buClr>
                <a:schemeClr val="accent1"/>
              </a:buClr>
              <a:buSzPts val="5400"/>
              <a:buFont typeface="Trebuchet MS"/>
              <a:buNone/>
              <a:defRPr sz="5400">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28"/>
          <p:cNvSpPr txBox="1"/>
          <p:nvPr>
            <p:ph idx="1" type="subTitle"/>
          </p:nvPr>
        </p:nvSpPr>
        <p:spPr>
          <a:xfrm>
            <a:off x="1507067" y="4050833"/>
            <a:ext cx="7766936" cy="1096899"/>
          </a:xfrm>
          <a:prstGeom prst="rect">
            <a:avLst/>
          </a:prstGeom>
          <a:noFill/>
          <a:ln>
            <a:noFill/>
          </a:ln>
        </p:spPr>
        <p:txBody>
          <a:bodyPr anchorCtr="0" anchor="t" bIns="45700" lIns="91425" spcFirstLastPara="1" rIns="91425" wrap="square" tIns="45700">
            <a:normAutofit/>
          </a:bodyPr>
          <a:lstStyle>
            <a:lvl1pPr lvl="0" algn="r">
              <a:lnSpc>
                <a:spcPct val="100000"/>
              </a:lnSpc>
              <a:spcBef>
                <a:spcPts val="1000"/>
              </a:spcBef>
              <a:spcAft>
                <a:spcPts val="0"/>
              </a:spcAft>
              <a:buSzPts val="1440"/>
              <a:buNone/>
              <a:defRPr>
                <a:solidFill>
                  <a:srgbClr val="7F7F7F"/>
                </a:solidFill>
              </a:defRPr>
            </a:lvl1pPr>
            <a:lvl2pPr lvl="1" algn="ctr">
              <a:lnSpc>
                <a:spcPct val="100000"/>
              </a:lnSpc>
              <a:spcBef>
                <a:spcPts val="1000"/>
              </a:spcBef>
              <a:spcAft>
                <a:spcPts val="0"/>
              </a:spcAft>
              <a:buSzPts val="1280"/>
              <a:buNone/>
              <a:defRPr>
                <a:solidFill>
                  <a:srgbClr val="888888"/>
                </a:solidFill>
              </a:defRPr>
            </a:lvl2pPr>
            <a:lvl3pPr lvl="2" algn="ctr">
              <a:lnSpc>
                <a:spcPct val="100000"/>
              </a:lnSpc>
              <a:spcBef>
                <a:spcPts val="1000"/>
              </a:spcBef>
              <a:spcAft>
                <a:spcPts val="0"/>
              </a:spcAft>
              <a:buSzPts val="1120"/>
              <a:buNone/>
              <a:defRPr>
                <a:solidFill>
                  <a:srgbClr val="888888"/>
                </a:solidFill>
              </a:defRPr>
            </a:lvl3pPr>
            <a:lvl4pPr lvl="3" algn="ctr">
              <a:lnSpc>
                <a:spcPct val="100000"/>
              </a:lnSpc>
              <a:spcBef>
                <a:spcPts val="1000"/>
              </a:spcBef>
              <a:spcAft>
                <a:spcPts val="0"/>
              </a:spcAft>
              <a:buSzPts val="960"/>
              <a:buNone/>
              <a:defRPr>
                <a:solidFill>
                  <a:srgbClr val="888888"/>
                </a:solidFill>
              </a:defRPr>
            </a:lvl4pPr>
            <a:lvl5pPr lvl="4" algn="ctr">
              <a:lnSpc>
                <a:spcPct val="100000"/>
              </a:lnSpc>
              <a:spcBef>
                <a:spcPts val="1000"/>
              </a:spcBef>
              <a:spcAft>
                <a:spcPts val="0"/>
              </a:spcAft>
              <a:buSzPts val="960"/>
              <a:buNone/>
              <a:defRPr>
                <a:solidFill>
                  <a:srgbClr val="888888"/>
                </a:solidFill>
              </a:defRPr>
            </a:lvl5pPr>
            <a:lvl6pPr lvl="5" algn="ctr">
              <a:lnSpc>
                <a:spcPct val="100000"/>
              </a:lnSpc>
              <a:spcBef>
                <a:spcPts val="1000"/>
              </a:spcBef>
              <a:spcAft>
                <a:spcPts val="0"/>
              </a:spcAft>
              <a:buSzPts val="960"/>
              <a:buNone/>
              <a:defRPr>
                <a:solidFill>
                  <a:srgbClr val="888888"/>
                </a:solidFill>
              </a:defRPr>
            </a:lvl6pPr>
            <a:lvl7pPr lvl="6" algn="ctr">
              <a:lnSpc>
                <a:spcPct val="100000"/>
              </a:lnSpc>
              <a:spcBef>
                <a:spcPts val="1000"/>
              </a:spcBef>
              <a:spcAft>
                <a:spcPts val="0"/>
              </a:spcAft>
              <a:buSzPts val="960"/>
              <a:buNone/>
              <a:defRPr>
                <a:solidFill>
                  <a:srgbClr val="888888"/>
                </a:solidFill>
              </a:defRPr>
            </a:lvl7pPr>
            <a:lvl8pPr lvl="7" algn="ctr">
              <a:lnSpc>
                <a:spcPct val="100000"/>
              </a:lnSpc>
              <a:spcBef>
                <a:spcPts val="1000"/>
              </a:spcBef>
              <a:spcAft>
                <a:spcPts val="0"/>
              </a:spcAft>
              <a:buSzPts val="960"/>
              <a:buNone/>
              <a:defRPr>
                <a:solidFill>
                  <a:srgbClr val="888888"/>
                </a:solidFill>
              </a:defRPr>
            </a:lvl8pPr>
            <a:lvl9pPr lvl="8" algn="ctr">
              <a:lnSpc>
                <a:spcPct val="100000"/>
              </a:lnSpc>
              <a:spcBef>
                <a:spcPts val="1000"/>
              </a:spcBef>
              <a:spcAft>
                <a:spcPts val="0"/>
              </a:spcAft>
              <a:buSzPts val="960"/>
              <a:buNone/>
              <a:defRPr>
                <a:solidFill>
                  <a:srgbClr val="888888"/>
                </a:solidFill>
              </a:defRPr>
            </a:lvl9pPr>
          </a:lstStyle>
          <a:p/>
        </p:txBody>
      </p:sp>
      <p:sp>
        <p:nvSpPr>
          <p:cNvPr id="36" name="Google Shape;36;p28"/>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28"/>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28"/>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aption">
  <p:cSld name="Title and Caption">
    <p:spTree>
      <p:nvGrpSpPr>
        <p:cNvPr id="90" name="Shape 90"/>
        <p:cNvGrpSpPr/>
        <p:nvPr/>
      </p:nvGrpSpPr>
      <p:grpSpPr>
        <a:xfrm>
          <a:off x="0" y="0"/>
          <a:ext cx="0" cy="0"/>
          <a:chOff x="0" y="0"/>
          <a:chExt cx="0" cy="0"/>
        </a:xfrm>
      </p:grpSpPr>
      <p:sp>
        <p:nvSpPr>
          <p:cNvPr id="91" name="Google Shape;91;p37"/>
          <p:cNvSpPr txBox="1"/>
          <p:nvPr>
            <p:ph type="title"/>
          </p:nvPr>
        </p:nvSpPr>
        <p:spPr>
          <a:xfrm>
            <a:off x="677335" y="609600"/>
            <a:ext cx="8596668" cy="3403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2" name="Google Shape;92;p37"/>
          <p:cNvSpPr txBox="1"/>
          <p:nvPr>
            <p:ph idx="1" type="body"/>
          </p:nvPr>
        </p:nvSpPr>
        <p:spPr>
          <a:xfrm>
            <a:off x="677335" y="4470400"/>
            <a:ext cx="8596668" cy="1570962"/>
          </a:xfrm>
          <a:prstGeom prst="rect">
            <a:avLst/>
          </a:prstGeom>
          <a:noFill/>
          <a:ln>
            <a:noFill/>
          </a:ln>
        </p:spPr>
        <p:txBody>
          <a:bodyPr anchorCtr="0" anchor="ctr"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3F3F3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93" name="Google Shape;93;p37"/>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4" name="Google Shape;94;p37"/>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5" name="Google Shape;95;p37"/>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with Caption">
  <p:cSld name="Quote with Caption">
    <p:spTree>
      <p:nvGrpSpPr>
        <p:cNvPr id="96" name="Shape 96"/>
        <p:cNvGrpSpPr/>
        <p:nvPr/>
      </p:nvGrpSpPr>
      <p:grpSpPr>
        <a:xfrm>
          <a:off x="0" y="0"/>
          <a:ext cx="0" cy="0"/>
          <a:chOff x="0" y="0"/>
          <a:chExt cx="0" cy="0"/>
        </a:xfrm>
      </p:grpSpPr>
      <p:sp>
        <p:nvSpPr>
          <p:cNvPr id="97" name="Google Shape;97;p38"/>
          <p:cNvSpPr txBox="1"/>
          <p:nvPr>
            <p:ph type="title"/>
          </p:nvPr>
        </p:nvSpPr>
        <p:spPr>
          <a:xfrm>
            <a:off x="931334" y="609600"/>
            <a:ext cx="8094134" cy="3022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8" name="Google Shape;98;p38"/>
          <p:cNvSpPr txBox="1"/>
          <p:nvPr>
            <p:ph idx="1" type="body"/>
          </p:nvPr>
        </p:nvSpPr>
        <p:spPr>
          <a:xfrm>
            <a:off x="1366139" y="3632200"/>
            <a:ext cx="7224524" cy="381000"/>
          </a:xfrm>
          <a:prstGeom prst="rect">
            <a:avLst/>
          </a:prstGeom>
          <a:noFill/>
          <a:ln>
            <a:noFill/>
          </a:ln>
        </p:spPr>
        <p:txBody>
          <a:bodyPr anchorCtr="0" anchor="ctr" bIns="45700" lIns="91425" spcFirstLastPara="1" rIns="91425" wrap="square" tIns="45700">
            <a:noAutofit/>
          </a:bodyPr>
          <a:lstStyle>
            <a:lvl1pPr indent="-228600" lvl="0" marL="457200" algn="l">
              <a:lnSpc>
                <a:spcPct val="100000"/>
              </a:lnSpc>
              <a:spcBef>
                <a:spcPts val="1000"/>
              </a:spcBef>
              <a:spcAft>
                <a:spcPts val="0"/>
              </a:spcAft>
              <a:buSzPts val="1280"/>
              <a:buFont typeface="Trebuchet MS"/>
              <a:buNone/>
              <a:defRPr sz="1600">
                <a:solidFill>
                  <a:srgbClr val="7F7F7F"/>
                </a:solidFill>
              </a:defRPr>
            </a:lvl1pPr>
            <a:lvl2pPr indent="-228600" lvl="1" marL="914400" algn="l">
              <a:lnSpc>
                <a:spcPct val="100000"/>
              </a:lnSpc>
              <a:spcBef>
                <a:spcPts val="1000"/>
              </a:spcBef>
              <a:spcAft>
                <a:spcPts val="0"/>
              </a:spcAft>
              <a:buSzPts val="1280"/>
              <a:buFont typeface="Trebuchet MS"/>
              <a:buNone/>
              <a:defRPr/>
            </a:lvl2pPr>
            <a:lvl3pPr indent="-228600" lvl="2" marL="1371600" algn="l">
              <a:lnSpc>
                <a:spcPct val="100000"/>
              </a:lnSpc>
              <a:spcBef>
                <a:spcPts val="1000"/>
              </a:spcBef>
              <a:spcAft>
                <a:spcPts val="0"/>
              </a:spcAft>
              <a:buSzPts val="1120"/>
              <a:buFont typeface="Trebuchet MS"/>
              <a:buNone/>
              <a:defRPr/>
            </a:lvl3pPr>
            <a:lvl4pPr indent="-228600" lvl="3" marL="1828800" algn="l">
              <a:lnSpc>
                <a:spcPct val="100000"/>
              </a:lnSpc>
              <a:spcBef>
                <a:spcPts val="1000"/>
              </a:spcBef>
              <a:spcAft>
                <a:spcPts val="0"/>
              </a:spcAft>
              <a:buSzPts val="960"/>
              <a:buFont typeface="Trebuchet MS"/>
              <a:buNone/>
              <a:defRPr/>
            </a:lvl4pPr>
            <a:lvl5pPr indent="-228600" lvl="4" marL="2286000" algn="l">
              <a:lnSpc>
                <a:spcPct val="100000"/>
              </a:lnSpc>
              <a:spcBef>
                <a:spcPts val="1000"/>
              </a:spcBef>
              <a:spcAft>
                <a:spcPts val="0"/>
              </a:spcAft>
              <a:buSzPts val="960"/>
              <a:buFont typeface="Trebuchet MS"/>
              <a:buNone/>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99" name="Google Shape;99;p38"/>
          <p:cNvSpPr txBox="1"/>
          <p:nvPr>
            <p:ph idx="2" type="body"/>
          </p:nvPr>
        </p:nvSpPr>
        <p:spPr>
          <a:xfrm>
            <a:off x="677335" y="4470400"/>
            <a:ext cx="8596668" cy="1570962"/>
          </a:xfrm>
          <a:prstGeom prst="rect">
            <a:avLst/>
          </a:prstGeom>
          <a:noFill/>
          <a:ln>
            <a:noFill/>
          </a:ln>
        </p:spPr>
        <p:txBody>
          <a:bodyPr anchorCtr="0" anchor="ctr"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3F3F3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00" name="Google Shape;100;p38"/>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1" name="Google Shape;101;p38"/>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2" name="Google Shape;102;p38"/>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
        <p:nvSpPr>
          <p:cNvPr id="103" name="Google Shape;103;p38"/>
          <p:cNvSpPr txBox="1"/>
          <p:nvPr/>
        </p:nvSpPr>
        <p:spPr>
          <a:xfrm>
            <a:off x="541870" y="790378"/>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US" sz="8000" u="none" cap="none" strike="noStrike">
                <a:solidFill>
                  <a:srgbClr val="EAEAEA"/>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104" name="Google Shape;104;p38"/>
          <p:cNvSpPr txBox="1"/>
          <p:nvPr/>
        </p:nvSpPr>
        <p:spPr>
          <a:xfrm>
            <a:off x="8893011" y="2886556"/>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US" sz="8000" u="none" cap="none" strike="noStrike">
                <a:solidFill>
                  <a:srgbClr val="EAEAEA"/>
                </a:solidFill>
                <a:latin typeface="Arial"/>
                <a:ea typeface="Arial"/>
                <a:cs typeface="Arial"/>
                <a:sym typeface="Arial"/>
              </a:rPr>
              <a:t>”</a:t>
            </a:r>
            <a:endParaRPr b="0" i="0" sz="1800" u="none" cap="none" strike="noStrike">
              <a:solidFill>
                <a:srgbClr val="EAEAEA"/>
              </a:solidFill>
              <a:latin typeface="Arial"/>
              <a:ea typeface="Arial"/>
              <a:cs typeface="Arial"/>
              <a:sym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me Card">
  <p:cSld name="Name Card">
    <p:spTree>
      <p:nvGrpSpPr>
        <p:cNvPr id="105" name="Shape 105"/>
        <p:cNvGrpSpPr/>
        <p:nvPr/>
      </p:nvGrpSpPr>
      <p:grpSpPr>
        <a:xfrm>
          <a:off x="0" y="0"/>
          <a:ext cx="0" cy="0"/>
          <a:chOff x="0" y="0"/>
          <a:chExt cx="0" cy="0"/>
        </a:xfrm>
      </p:grpSpPr>
      <p:sp>
        <p:nvSpPr>
          <p:cNvPr id="106" name="Google Shape;106;p39"/>
          <p:cNvSpPr txBox="1"/>
          <p:nvPr>
            <p:ph type="title"/>
          </p:nvPr>
        </p:nvSpPr>
        <p:spPr>
          <a:xfrm>
            <a:off x="677335" y="1931988"/>
            <a:ext cx="8596668" cy="259546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7" name="Google Shape;107;p39"/>
          <p:cNvSpPr txBox="1"/>
          <p:nvPr>
            <p:ph idx="1"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3F3F3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08" name="Google Shape;108;p39"/>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9" name="Google Shape;109;p39"/>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0" name="Google Shape;110;p39"/>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Name Card">
  <p:cSld name="Quote Name Card">
    <p:spTree>
      <p:nvGrpSpPr>
        <p:cNvPr id="111" name="Shape 111"/>
        <p:cNvGrpSpPr/>
        <p:nvPr/>
      </p:nvGrpSpPr>
      <p:grpSpPr>
        <a:xfrm>
          <a:off x="0" y="0"/>
          <a:ext cx="0" cy="0"/>
          <a:chOff x="0" y="0"/>
          <a:chExt cx="0" cy="0"/>
        </a:xfrm>
      </p:grpSpPr>
      <p:sp>
        <p:nvSpPr>
          <p:cNvPr id="112" name="Google Shape;112;p40"/>
          <p:cNvSpPr txBox="1"/>
          <p:nvPr>
            <p:ph type="title"/>
          </p:nvPr>
        </p:nvSpPr>
        <p:spPr>
          <a:xfrm>
            <a:off x="931334" y="609600"/>
            <a:ext cx="8094134" cy="3022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3" name="Google Shape;113;p40"/>
          <p:cNvSpPr txBox="1"/>
          <p:nvPr>
            <p:ph idx="1" type="body"/>
          </p:nvPr>
        </p:nvSpPr>
        <p:spPr>
          <a:xfrm>
            <a:off x="677332" y="4013200"/>
            <a:ext cx="8596669" cy="514248"/>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Font typeface="Trebuchet MS"/>
              <a:buNone/>
              <a:defRPr sz="2400">
                <a:solidFill>
                  <a:srgbClr val="3F3F3F"/>
                </a:solidFill>
              </a:defRPr>
            </a:lvl1pPr>
            <a:lvl2pPr indent="-228600" lvl="1" marL="914400" algn="l">
              <a:lnSpc>
                <a:spcPct val="100000"/>
              </a:lnSpc>
              <a:spcBef>
                <a:spcPts val="1000"/>
              </a:spcBef>
              <a:spcAft>
                <a:spcPts val="0"/>
              </a:spcAft>
              <a:buSzPts val="1280"/>
              <a:buFont typeface="Trebuchet MS"/>
              <a:buNone/>
              <a:defRPr/>
            </a:lvl2pPr>
            <a:lvl3pPr indent="-228600" lvl="2" marL="1371600" algn="l">
              <a:lnSpc>
                <a:spcPct val="100000"/>
              </a:lnSpc>
              <a:spcBef>
                <a:spcPts val="1000"/>
              </a:spcBef>
              <a:spcAft>
                <a:spcPts val="0"/>
              </a:spcAft>
              <a:buSzPts val="1120"/>
              <a:buFont typeface="Trebuchet MS"/>
              <a:buNone/>
              <a:defRPr/>
            </a:lvl3pPr>
            <a:lvl4pPr indent="-228600" lvl="3" marL="1828800" algn="l">
              <a:lnSpc>
                <a:spcPct val="100000"/>
              </a:lnSpc>
              <a:spcBef>
                <a:spcPts val="1000"/>
              </a:spcBef>
              <a:spcAft>
                <a:spcPts val="0"/>
              </a:spcAft>
              <a:buSzPts val="960"/>
              <a:buFont typeface="Trebuchet MS"/>
              <a:buNone/>
              <a:defRPr/>
            </a:lvl4pPr>
            <a:lvl5pPr indent="-228600" lvl="4" marL="2286000" algn="l">
              <a:lnSpc>
                <a:spcPct val="100000"/>
              </a:lnSpc>
              <a:spcBef>
                <a:spcPts val="1000"/>
              </a:spcBef>
              <a:spcAft>
                <a:spcPts val="0"/>
              </a:spcAft>
              <a:buSzPts val="960"/>
              <a:buFont typeface="Trebuchet MS"/>
              <a:buNone/>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14" name="Google Shape;114;p40"/>
          <p:cNvSpPr txBox="1"/>
          <p:nvPr>
            <p:ph idx="2"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7F7F7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15" name="Google Shape;115;p40"/>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6" name="Google Shape;116;p40"/>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7" name="Google Shape;117;p40"/>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
        <p:nvSpPr>
          <p:cNvPr id="118" name="Google Shape;118;p40"/>
          <p:cNvSpPr txBox="1"/>
          <p:nvPr/>
        </p:nvSpPr>
        <p:spPr>
          <a:xfrm>
            <a:off x="541870" y="790378"/>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US" sz="8000" u="none" cap="none" strike="noStrike">
                <a:solidFill>
                  <a:srgbClr val="EAEAEA"/>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119" name="Google Shape;119;p40"/>
          <p:cNvSpPr txBox="1"/>
          <p:nvPr/>
        </p:nvSpPr>
        <p:spPr>
          <a:xfrm>
            <a:off x="8893011" y="2886556"/>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US" sz="8000" u="none" cap="none" strike="noStrike">
                <a:solidFill>
                  <a:srgbClr val="EAEAEA"/>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rue or False">
  <p:cSld name="True or False">
    <p:spTree>
      <p:nvGrpSpPr>
        <p:cNvPr id="120" name="Shape 120"/>
        <p:cNvGrpSpPr/>
        <p:nvPr/>
      </p:nvGrpSpPr>
      <p:grpSpPr>
        <a:xfrm>
          <a:off x="0" y="0"/>
          <a:ext cx="0" cy="0"/>
          <a:chOff x="0" y="0"/>
          <a:chExt cx="0" cy="0"/>
        </a:xfrm>
      </p:grpSpPr>
      <p:sp>
        <p:nvSpPr>
          <p:cNvPr id="121" name="Google Shape;121;p41"/>
          <p:cNvSpPr txBox="1"/>
          <p:nvPr>
            <p:ph type="title"/>
          </p:nvPr>
        </p:nvSpPr>
        <p:spPr>
          <a:xfrm>
            <a:off x="685799" y="609600"/>
            <a:ext cx="8588203" cy="3022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2" name="Google Shape;122;p41"/>
          <p:cNvSpPr txBox="1"/>
          <p:nvPr>
            <p:ph idx="1" type="body"/>
          </p:nvPr>
        </p:nvSpPr>
        <p:spPr>
          <a:xfrm>
            <a:off x="677332" y="4013200"/>
            <a:ext cx="8596669" cy="514248"/>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Font typeface="Trebuchet MS"/>
              <a:buNone/>
              <a:defRPr sz="2400">
                <a:solidFill>
                  <a:schemeClr val="accent1"/>
                </a:solidFill>
              </a:defRPr>
            </a:lvl1pPr>
            <a:lvl2pPr indent="-228600" lvl="1" marL="914400" algn="l">
              <a:lnSpc>
                <a:spcPct val="100000"/>
              </a:lnSpc>
              <a:spcBef>
                <a:spcPts val="1000"/>
              </a:spcBef>
              <a:spcAft>
                <a:spcPts val="0"/>
              </a:spcAft>
              <a:buSzPts val="1280"/>
              <a:buFont typeface="Trebuchet MS"/>
              <a:buNone/>
              <a:defRPr/>
            </a:lvl2pPr>
            <a:lvl3pPr indent="-228600" lvl="2" marL="1371600" algn="l">
              <a:lnSpc>
                <a:spcPct val="100000"/>
              </a:lnSpc>
              <a:spcBef>
                <a:spcPts val="1000"/>
              </a:spcBef>
              <a:spcAft>
                <a:spcPts val="0"/>
              </a:spcAft>
              <a:buSzPts val="1120"/>
              <a:buFont typeface="Trebuchet MS"/>
              <a:buNone/>
              <a:defRPr/>
            </a:lvl3pPr>
            <a:lvl4pPr indent="-228600" lvl="3" marL="1828800" algn="l">
              <a:lnSpc>
                <a:spcPct val="100000"/>
              </a:lnSpc>
              <a:spcBef>
                <a:spcPts val="1000"/>
              </a:spcBef>
              <a:spcAft>
                <a:spcPts val="0"/>
              </a:spcAft>
              <a:buSzPts val="960"/>
              <a:buFont typeface="Trebuchet MS"/>
              <a:buNone/>
              <a:defRPr/>
            </a:lvl4pPr>
            <a:lvl5pPr indent="-228600" lvl="4" marL="2286000" algn="l">
              <a:lnSpc>
                <a:spcPct val="100000"/>
              </a:lnSpc>
              <a:spcBef>
                <a:spcPts val="1000"/>
              </a:spcBef>
              <a:spcAft>
                <a:spcPts val="0"/>
              </a:spcAft>
              <a:buSzPts val="960"/>
              <a:buFont typeface="Trebuchet MS"/>
              <a:buNone/>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23" name="Google Shape;123;p41"/>
          <p:cNvSpPr txBox="1"/>
          <p:nvPr>
            <p:ph idx="2"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7F7F7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24" name="Google Shape;124;p41"/>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5" name="Google Shape;125;p41"/>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6" name="Google Shape;126;p41"/>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27" name="Shape 127"/>
        <p:cNvGrpSpPr/>
        <p:nvPr/>
      </p:nvGrpSpPr>
      <p:grpSpPr>
        <a:xfrm>
          <a:off x="0" y="0"/>
          <a:ext cx="0" cy="0"/>
          <a:chOff x="0" y="0"/>
          <a:chExt cx="0" cy="0"/>
        </a:xfrm>
      </p:grpSpPr>
      <p:sp>
        <p:nvSpPr>
          <p:cNvPr id="128" name="Google Shape;128;p42"/>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9" name="Google Shape;129;p42"/>
          <p:cNvSpPr txBox="1"/>
          <p:nvPr>
            <p:ph idx="1" type="body"/>
          </p:nvPr>
        </p:nvSpPr>
        <p:spPr>
          <a:xfrm rot="5400000">
            <a:off x="3035281" y="-197358"/>
            <a:ext cx="3880773" cy="8596668"/>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30" name="Google Shape;130;p42"/>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1" name="Google Shape;131;p42"/>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2" name="Google Shape;132;p42"/>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33" name="Shape 133"/>
        <p:cNvGrpSpPr/>
        <p:nvPr/>
      </p:nvGrpSpPr>
      <p:grpSpPr>
        <a:xfrm>
          <a:off x="0" y="0"/>
          <a:ext cx="0" cy="0"/>
          <a:chOff x="0" y="0"/>
          <a:chExt cx="0" cy="0"/>
        </a:xfrm>
      </p:grpSpPr>
      <p:sp>
        <p:nvSpPr>
          <p:cNvPr id="134" name="Google Shape;134;p43"/>
          <p:cNvSpPr txBox="1"/>
          <p:nvPr>
            <p:ph type="title"/>
          </p:nvPr>
        </p:nvSpPr>
        <p:spPr>
          <a:xfrm rot="5400000">
            <a:off x="5994319" y="2582953"/>
            <a:ext cx="5251451" cy="1304743"/>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5" name="Google Shape;135;p43"/>
          <p:cNvSpPr txBox="1"/>
          <p:nvPr>
            <p:ph idx="1" type="body"/>
          </p:nvPr>
        </p:nvSpPr>
        <p:spPr>
          <a:xfrm rot="5400000">
            <a:off x="1581685" y="-294750"/>
            <a:ext cx="5251450" cy="7060150"/>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36" name="Google Shape;136;p43"/>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7" name="Google Shape;137;p43"/>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8" name="Google Shape;138;p43"/>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9" name="Shape 39"/>
        <p:cNvGrpSpPr/>
        <p:nvPr/>
      </p:nvGrpSpPr>
      <p:grpSpPr>
        <a:xfrm>
          <a:off x="0" y="0"/>
          <a:ext cx="0" cy="0"/>
          <a:chOff x="0" y="0"/>
          <a:chExt cx="0" cy="0"/>
        </a:xfrm>
      </p:grpSpPr>
      <p:sp>
        <p:nvSpPr>
          <p:cNvPr id="40" name="Google Shape;40;p29"/>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3600"/>
              <a:buFont typeface="Trebuchet MS"/>
              <a:buNone/>
              <a:defRPr sz="36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29"/>
          <p:cNvSpPr txBox="1"/>
          <p:nvPr>
            <p:ph idx="1" type="body"/>
          </p:nvPr>
        </p:nvSpPr>
        <p:spPr>
          <a:xfrm>
            <a:off x="677334" y="2160589"/>
            <a:ext cx="8596668" cy="3880773"/>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42" name="Google Shape;42;p29"/>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29"/>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29"/>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45" name="Shape 45"/>
        <p:cNvGrpSpPr/>
        <p:nvPr/>
      </p:nvGrpSpPr>
      <p:grpSpPr>
        <a:xfrm>
          <a:off x="0" y="0"/>
          <a:ext cx="0" cy="0"/>
          <a:chOff x="0" y="0"/>
          <a:chExt cx="0" cy="0"/>
        </a:xfrm>
      </p:grpSpPr>
      <p:sp>
        <p:nvSpPr>
          <p:cNvPr id="46" name="Google Shape;46;p30"/>
          <p:cNvSpPr txBox="1"/>
          <p:nvPr>
            <p:ph type="title"/>
          </p:nvPr>
        </p:nvSpPr>
        <p:spPr>
          <a:xfrm>
            <a:off x="677335" y="2700867"/>
            <a:ext cx="8596668" cy="1826581"/>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4000"/>
              <a:buFont typeface="Trebuchet MS"/>
              <a:buNone/>
              <a:defRPr b="0" sz="40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30"/>
          <p:cNvSpPr txBox="1"/>
          <p:nvPr>
            <p:ph idx="1" type="body"/>
          </p:nvPr>
        </p:nvSpPr>
        <p:spPr>
          <a:xfrm>
            <a:off x="677335" y="4527448"/>
            <a:ext cx="8596668" cy="86040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600"/>
              <a:buNone/>
              <a:defRPr sz="2000">
                <a:solidFill>
                  <a:srgbClr val="7F7F7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48" name="Google Shape;48;p30"/>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30"/>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30"/>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51" name="Shape 51"/>
        <p:cNvGrpSpPr/>
        <p:nvPr/>
      </p:nvGrpSpPr>
      <p:grpSpPr>
        <a:xfrm>
          <a:off x="0" y="0"/>
          <a:ext cx="0" cy="0"/>
          <a:chOff x="0" y="0"/>
          <a:chExt cx="0" cy="0"/>
        </a:xfrm>
      </p:grpSpPr>
      <p:sp>
        <p:nvSpPr>
          <p:cNvPr id="52" name="Google Shape;52;p31"/>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31"/>
          <p:cNvSpPr txBox="1"/>
          <p:nvPr>
            <p:ph idx="1" type="body"/>
          </p:nvPr>
        </p:nvSpPr>
        <p:spPr>
          <a:xfrm>
            <a:off x="677334" y="2160589"/>
            <a:ext cx="4184035" cy="3880772"/>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54" name="Google Shape;54;p31"/>
          <p:cNvSpPr txBox="1"/>
          <p:nvPr>
            <p:ph idx="2" type="body"/>
          </p:nvPr>
        </p:nvSpPr>
        <p:spPr>
          <a:xfrm>
            <a:off x="5089970" y="2160589"/>
            <a:ext cx="4184034" cy="3880773"/>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55" name="Google Shape;55;p31"/>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31"/>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31"/>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8" name="Shape 58"/>
        <p:cNvGrpSpPr/>
        <p:nvPr/>
      </p:nvGrpSpPr>
      <p:grpSpPr>
        <a:xfrm>
          <a:off x="0" y="0"/>
          <a:ext cx="0" cy="0"/>
          <a:chOff x="0" y="0"/>
          <a:chExt cx="0" cy="0"/>
        </a:xfrm>
      </p:grpSpPr>
      <p:sp>
        <p:nvSpPr>
          <p:cNvPr id="59" name="Google Shape;59;p32"/>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3600"/>
              <a:buFont typeface="Trebuchet MS"/>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32"/>
          <p:cNvSpPr txBox="1"/>
          <p:nvPr>
            <p:ph idx="1" type="body"/>
          </p:nvPr>
        </p:nvSpPr>
        <p:spPr>
          <a:xfrm>
            <a:off x="675745" y="2160983"/>
            <a:ext cx="4185623" cy="5762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None/>
              <a:defRPr b="0" sz="2400"/>
            </a:lvl1pPr>
            <a:lvl2pPr indent="-228600" lvl="1" marL="914400" algn="l">
              <a:lnSpc>
                <a:spcPct val="100000"/>
              </a:lnSpc>
              <a:spcBef>
                <a:spcPts val="1000"/>
              </a:spcBef>
              <a:spcAft>
                <a:spcPts val="0"/>
              </a:spcAft>
              <a:buSzPts val="1600"/>
              <a:buNone/>
              <a:defRPr b="1" sz="2000"/>
            </a:lvl2pPr>
            <a:lvl3pPr indent="-228600" lvl="2" marL="1371600" algn="l">
              <a:lnSpc>
                <a:spcPct val="100000"/>
              </a:lnSpc>
              <a:spcBef>
                <a:spcPts val="1000"/>
              </a:spcBef>
              <a:spcAft>
                <a:spcPts val="0"/>
              </a:spcAft>
              <a:buSzPts val="1440"/>
              <a:buNone/>
              <a:defRPr b="1" sz="1800"/>
            </a:lvl3pPr>
            <a:lvl4pPr indent="-228600" lvl="3" marL="1828800" algn="l">
              <a:lnSpc>
                <a:spcPct val="100000"/>
              </a:lnSpc>
              <a:spcBef>
                <a:spcPts val="1000"/>
              </a:spcBef>
              <a:spcAft>
                <a:spcPts val="0"/>
              </a:spcAft>
              <a:buSzPts val="1280"/>
              <a:buNone/>
              <a:defRPr b="1" sz="1600"/>
            </a:lvl4pPr>
            <a:lvl5pPr indent="-228600" lvl="4" marL="2286000" algn="l">
              <a:lnSpc>
                <a:spcPct val="100000"/>
              </a:lnSpc>
              <a:spcBef>
                <a:spcPts val="1000"/>
              </a:spcBef>
              <a:spcAft>
                <a:spcPts val="0"/>
              </a:spcAft>
              <a:buSzPts val="1280"/>
              <a:buNone/>
              <a:defRPr b="1" sz="1600"/>
            </a:lvl5pPr>
            <a:lvl6pPr indent="-228600" lvl="5" marL="2743200" algn="l">
              <a:lnSpc>
                <a:spcPct val="100000"/>
              </a:lnSpc>
              <a:spcBef>
                <a:spcPts val="1000"/>
              </a:spcBef>
              <a:spcAft>
                <a:spcPts val="0"/>
              </a:spcAft>
              <a:buSzPts val="1280"/>
              <a:buNone/>
              <a:defRPr b="1" sz="1600"/>
            </a:lvl6pPr>
            <a:lvl7pPr indent="-228600" lvl="6" marL="3200400" algn="l">
              <a:lnSpc>
                <a:spcPct val="100000"/>
              </a:lnSpc>
              <a:spcBef>
                <a:spcPts val="1000"/>
              </a:spcBef>
              <a:spcAft>
                <a:spcPts val="0"/>
              </a:spcAft>
              <a:buSzPts val="1280"/>
              <a:buNone/>
              <a:defRPr b="1" sz="1600"/>
            </a:lvl7pPr>
            <a:lvl8pPr indent="-228600" lvl="7" marL="3657600" algn="l">
              <a:lnSpc>
                <a:spcPct val="100000"/>
              </a:lnSpc>
              <a:spcBef>
                <a:spcPts val="1000"/>
              </a:spcBef>
              <a:spcAft>
                <a:spcPts val="0"/>
              </a:spcAft>
              <a:buSzPts val="1280"/>
              <a:buNone/>
              <a:defRPr b="1" sz="1600"/>
            </a:lvl8pPr>
            <a:lvl9pPr indent="-228600" lvl="8" marL="4114800" algn="l">
              <a:lnSpc>
                <a:spcPct val="100000"/>
              </a:lnSpc>
              <a:spcBef>
                <a:spcPts val="1000"/>
              </a:spcBef>
              <a:spcAft>
                <a:spcPts val="0"/>
              </a:spcAft>
              <a:buSzPts val="1280"/>
              <a:buNone/>
              <a:defRPr b="1" sz="1600"/>
            </a:lvl9pPr>
          </a:lstStyle>
          <a:p/>
        </p:txBody>
      </p:sp>
      <p:sp>
        <p:nvSpPr>
          <p:cNvPr id="61" name="Google Shape;61;p32"/>
          <p:cNvSpPr txBox="1"/>
          <p:nvPr>
            <p:ph idx="2" type="body"/>
          </p:nvPr>
        </p:nvSpPr>
        <p:spPr>
          <a:xfrm>
            <a:off x="675745" y="2737245"/>
            <a:ext cx="4185623" cy="3304117"/>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62" name="Google Shape;62;p32"/>
          <p:cNvSpPr txBox="1"/>
          <p:nvPr>
            <p:ph idx="3" type="body"/>
          </p:nvPr>
        </p:nvSpPr>
        <p:spPr>
          <a:xfrm>
            <a:off x="5088383" y="2160983"/>
            <a:ext cx="4185618" cy="5762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None/>
              <a:defRPr b="0" sz="2400"/>
            </a:lvl1pPr>
            <a:lvl2pPr indent="-228600" lvl="1" marL="914400" algn="l">
              <a:lnSpc>
                <a:spcPct val="100000"/>
              </a:lnSpc>
              <a:spcBef>
                <a:spcPts val="1000"/>
              </a:spcBef>
              <a:spcAft>
                <a:spcPts val="0"/>
              </a:spcAft>
              <a:buSzPts val="1600"/>
              <a:buNone/>
              <a:defRPr b="1" sz="2000"/>
            </a:lvl2pPr>
            <a:lvl3pPr indent="-228600" lvl="2" marL="1371600" algn="l">
              <a:lnSpc>
                <a:spcPct val="100000"/>
              </a:lnSpc>
              <a:spcBef>
                <a:spcPts val="1000"/>
              </a:spcBef>
              <a:spcAft>
                <a:spcPts val="0"/>
              </a:spcAft>
              <a:buSzPts val="1440"/>
              <a:buNone/>
              <a:defRPr b="1" sz="1800"/>
            </a:lvl3pPr>
            <a:lvl4pPr indent="-228600" lvl="3" marL="1828800" algn="l">
              <a:lnSpc>
                <a:spcPct val="100000"/>
              </a:lnSpc>
              <a:spcBef>
                <a:spcPts val="1000"/>
              </a:spcBef>
              <a:spcAft>
                <a:spcPts val="0"/>
              </a:spcAft>
              <a:buSzPts val="1280"/>
              <a:buNone/>
              <a:defRPr b="1" sz="1600"/>
            </a:lvl4pPr>
            <a:lvl5pPr indent="-228600" lvl="4" marL="2286000" algn="l">
              <a:lnSpc>
                <a:spcPct val="100000"/>
              </a:lnSpc>
              <a:spcBef>
                <a:spcPts val="1000"/>
              </a:spcBef>
              <a:spcAft>
                <a:spcPts val="0"/>
              </a:spcAft>
              <a:buSzPts val="1280"/>
              <a:buNone/>
              <a:defRPr b="1" sz="1600"/>
            </a:lvl5pPr>
            <a:lvl6pPr indent="-228600" lvl="5" marL="2743200" algn="l">
              <a:lnSpc>
                <a:spcPct val="100000"/>
              </a:lnSpc>
              <a:spcBef>
                <a:spcPts val="1000"/>
              </a:spcBef>
              <a:spcAft>
                <a:spcPts val="0"/>
              </a:spcAft>
              <a:buSzPts val="1280"/>
              <a:buNone/>
              <a:defRPr b="1" sz="1600"/>
            </a:lvl6pPr>
            <a:lvl7pPr indent="-228600" lvl="6" marL="3200400" algn="l">
              <a:lnSpc>
                <a:spcPct val="100000"/>
              </a:lnSpc>
              <a:spcBef>
                <a:spcPts val="1000"/>
              </a:spcBef>
              <a:spcAft>
                <a:spcPts val="0"/>
              </a:spcAft>
              <a:buSzPts val="1280"/>
              <a:buNone/>
              <a:defRPr b="1" sz="1600"/>
            </a:lvl7pPr>
            <a:lvl8pPr indent="-228600" lvl="7" marL="3657600" algn="l">
              <a:lnSpc>
                <a:spcPct val="100000"/>
              </a:lnSpc>
              <a:spcBef>
                <a:spcPts val="1000"/>
              </a:spcBef>
              <a:spcAft>
                <a:spcPts val="0"/>
              </a:spcAft>
              <a:buSzPts val="1280"/>
              <a:buNone/>
              <a:defRPr b="1" sz="1600"/>
            </a:lvl8pPr>
            <a:lvl9pPr indent="-228600" lvl="8" marL="4114800" algn="l">
              <a:lnSpc>
                <a:spcPct val="100000"/>
              </a:lnSpc>
              <a:spcBef>
                <a:spcPts val="1000"/>
              </a:spcBef>
              <a:spcAft>
                <a:spcPts val="0"/>
              </a:spcAft>
              <a:buSzPts val="1280"/>
              <a:buNone/>
              <a:defRPr b="1" sz="1600"/>
            </a:lvl9pPr>
          </a:lstStyle>
          <a:p/>
        </p:txBody>
      </p:sp>
      <p:sp>
        <p:nvSpPr>
          <p:cNvPr id="63" name="Google Shape;63;p32"/>
          <p:cNvSpPr txBox="1"/>
          <p:nvPr>
            <p:ph idx="4" type="body"/>
          </p:nvPr>
        </p:nvSpPr>
        <p:spPr>
          <a:xfrm>
            <a:off x="5088384" y="2737245"/>
            <a:ext cx="4185617" cy="3304117"/>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64" name="Google Shape;64;p32"/>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32"/>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32"/>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7" name="Shape 67"/>
        <p:cNvGrpSpPr/>
        <p:nvPr/>
      </p:nvGrpSpPr>
      <p:grpSpPr>
        <a:xfrm>
          <a:off x="0" y="0"/>
          <a:ext cx="0" cy="0"/>
          <a:chOff x="0" y="0"/>
          <a:chExt cx="0" cy="0"/>
        </a:xfrm>
      </p:grpSpPr>
      <p:sp>
        <p:nvSpPr>
          <p:cNvPr id="68" name="Google Shape;68;p33"/>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33"/>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33"/>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33"/>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2" name="Shape 72"/>
        <p:cNvGrpSpPr/>
        <p:nvPr/>
      </p:nvGrpSpPr>
      <p:grpSpPr>
        <a:xfrm>
          <a:off x="0" y="0"/>
          <a:ext cx="0" cy="0"/>
          <a:chOff x="0" y="0"/>
          <a:chExt cx="0" cy="0"/>
        </a:xfrm>
      </p:grpSpPr>
      <p:sp>
        <p:nvSpPr>
          <p:cNvPr id="73" name="Google Shape;73;p34"/>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34"/>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34"/>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76" name="Shape 76"/>
        <p:cNvGrpSpPr/>
        <p:nvPr/>
      </p:nvGrpSpPr>
      <p:grpSpPr>
        <a:xfrm>
          <a:off x="0" y="0"/>
          <a:ext cx="0" cy="0"/>
          <a:chOff x="0" y="0"/>
          <a:chExt cx="0" cy="0"/>
        </a:xfrm>
      </p:grpSpPr>
      <p:sp>
        <p:nvSpPr>
          <p:cNvPr id="77" name="Google Shape;77;p35"/>
          <p:cNvSpPr txBox="1"/>
          <p:nvPr>
            <p:ph type="title"/>
          </p:nvPr>
        </p:nvSpPr>
        <p:spPr>
          <a:xfrm>
            <a:off x="677334" y="1498604"/>
            <a:ext cx="3854528" cy="1278466"/>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2000"/>
              <a:buFont typeface="Trebuchet MS"/>
              <a:buNone/>
              <a:defRPr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35"/>
          <p:cNvSpPr txBox="1"/>
          <p:nvPr>
            <p:ph idx="1" type="body"/>
          </p:nvPr>
        </p:nvSpPr>
        <p:spPr>
          <a:xfrm>
            <a:off x="4760461" y="514924"/>
            <a:ext cx="4513541" cy="5526437"/>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79" name="Google Shape;79;p35"/>
          <p:cNvSpPr txBox="1"/>
          <p:nvPr>
            <p:ph idx="2" type="body"/>
          </p:nvPr>
        </p:nvSpPr>
        <p:spPr>
          <a:xfrm>
            <a:off x="677334" y="2777069"/>
            <a:ext cx="3854528" cy="2584449"/>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120"/>
              <a:buNone/>
              <a:defRPr sz="1400"/>
            </a:lvl1pPr>
            <a:lvl2pPr indent="-228600" lvl="1" marL="914400" algn="l">
              <a:lnSpc>
                <a:spcPct val="100000"/>
              </a:lnSpc>
              <a:spcBef>
                <a:spcPts val="1000"/>
              </a:spcBef>
              <a:spcAft>
                <a:spcPts val="0"/>
              </a:spcAft>
              <a:buSzPts val="1120"/>
              <a:buNone/>
              <a:defRPr sz="1400"/>
            </a:lvl2pPr>
            <a:lvl3pPr indent="-228600" lvl="2" marL="1371600" algn="l">
              <a:lnSpc>
                <a:spcPct val="100000"/>
              </a:lnSpc>
              <a:spcBef>
                <a:spcPts val="1000"/>
              </a:spcBef>
              <a:spcAft>
                <a:spcPts val="0"/>
              </a:spcAft>
              <a:buSzPts val="960"/>
              <a:buNone/>
              <a:defRPr sz="1200"/>
            </a:lvl3pPr>
            <a:lvl4pPr indent="-228600" lvl="3" marL="1828800" algn="l">
              <a:lnSpc>
                <a:spcPct val="100000"/>
              </a:lnSpc>
              <a:spcBef>
                <a:spcPts val="1000"/>
              </a:spcBef>
              <a:spcAft>
                <a:spcPts val="0"/>
              </a:spcAft>
              <a:buSzPts val="800"/>
              <a:buNone/>
              <a:defRPr sz="1000"/>
            </a:lvl4pPr>
            <a:lvl5pPr indent="-228600" lvl="4" marL="2286000" algn="l">
              <a:lnSpc>
                <a:spcPct val="100000"/>
              </a:lnSpc>
              <a:spcBef>
                <a:spcPts val="1000"/>
              </a:spcBef>
              <a:spcAft>
                <a:spcPts val="0"/>
              </a:spcAft>
              <a:buSzPts val="800"/>
              <a:buNone/>
              <a:defRPr sz="1000"/>
            </a:lvl5pPr>
            <a:lvl6pPr indent="-228600" lvl="5" marL="2743200" algn="l">
              <a:lnSpc>
                <a:spcPct val="100000"/>
              </a:lnSpc>
              <a:spcBef>
                <a:spcPts val="1000"/>
              </a:spcBef>
              <a:spcAft>
                <a:spcPts val="0"/>
              </a:spcAft>
              <a:buSzPts val="800"/>
              <a:buNone/>
              <a:defRPr sz="1000"/>
            </a:lvl6pPr>
            <a:lvl7pPr indent="-228600" lvl="6" marL="3200400" algn="l">
              <a:lnSpc>
                <a:spcPct val="100000"/>
              </a:lnSpc>
              <a:spcBef>
                <a:spcPts val="1000"/>
              </a:spcBef>
              <a:spcAft>
                <a:spcPts val="0"/>
              </a:spcAft>
              <a:buSzPts val="800"/>
              <a:buNone/>
              <a:defRPr sz="1000"/>
            </a:lvl7pPr>
            <a:lvl8pPr indent="-228600" lvl="7" marL="3657600" algn="l">
              <a:lnSpc>
                <a:spcPct val="100000"/>
              </a:lnSpc>
              <a:spcBef>
                <a:spcPts val="1000"/>
              </a:spcBef>
              <a:spcAft>
                <a:spcPts val="0"/>
              </a:spcAft>
              <a:buSzPts val="800"/>
              <a:buNone/>
              <a:defRPr sz="1000"/>
            </a:lvl8pPr>
            <a:lvl9pPr indent="-228600" lvl="8" marL="4114800" algn="l">
              <a:lnSpc>
                <a:spcPct val="100000"/>
              </a:lnSpc>
              <a:spcBef>
                <a:spcPts val="1000"/>
              </a:spcBef>
              <a:spcAft>
                <a:spcPts val="0"/>
              </a:spcAft>
              <a:buSzPts val="800"/>
              <a:buNone/>
              <a:defRPr sz="1000"/>
            </a:lvl9pPr>
          </a:lstStyle>
          <a:p/>
        </p:txBody>
      </p:sp>
      <p:sp>
        <p:nvSpPr>
          <p:cNvPr id="80" name="Google Shape;80;p35"/>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1" name="Google Shape;81;p35"/>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35"/>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83" name="Shape 83"/>
        <p:cNvGrpSpPr/>
        <p:nvPr/>
      </p:nvGrpSpPr>
      <p:grpSpPr>
        <a:xfrm>
          <a:off x="0" y="0"/>
          <a:ext cx="0" cy="0"/>
          <a:chOff x="0" y="0"/>
          <a:chExt cx="0" cy="0"/>
        </a:xfrm>
      </p:grpSpPr>
      <p:sp>
        <p:nvSpPr>
          <p:cNvPr id="84" name="Google Shape;84;p36"/>
          <p:cNvSpPr txBox="1"/>
          <p:nvPr>
            <p:ph type="title"/>
          </p:nvPr>
        </p:nvSpPr>
        <p:spPr>
          <a:xfrm>
            <a:off x="677334" y="4800600"/>
            <a:ext cx="8596667" cy="566738"/>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2400"/>
              <a:buFont typeface="Trebuchet MS"/>
              <a:buNone/>
              <a:defRPr b="0"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5" name="Google Shape;85;p36"/>
          <p:cNvSpPr/>
          <p:nvPr>
            <p:ph idx="2" type="pic"/>
          </p:nvPr>
        </p:nvSpPr>
        <p:spPr>
          <a:xfrm>
            <a:off x="677334" y="609600"/>
            <a:ext cx="8596668" cy="3845718"/>
          </a:xfrm>
          <a:prstGeom prst="rect">
            <a:avLst/>
          </a:prstGeom>
          <a:noFill/>
          <a:ln>
            <a:noFill/>
          </a:ln>
        </p:spPr>
      </p:sp>
      <p:sp>
        <p:nvSpPr>
          <p:cNvPr id="86" name="Google Shape;86;p36"/>
          <p:cNvSpPr txBox="1"/>
          <p:nvPr>
            <p:ph idx="1" type="body"/>
          </p:nvPr>
        </p:nvSpPr>
        <p:spPr>
          <a:xfrm>
            <a:off x="677334" y="5367338"/>
            <a:ext cx="8596667" cy="67402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960"/>
              <a:buNone/>
              <a:defRPr sz="1200"/>
            </a:lvl1pPr>
            <a:lvl2pPr indent="-228600" lvl="1" marL="914400" algn="l">
              <a:lnSpc>
                <a:spcPct val="100000"/>
              </a:lnSpc>
              <a:spcBef>
                <a:spcPts val="1000"/>
              </a:spcBef>
              <a:spcAft>
                <a:spcPts val="0"/>
              </a:spcAft>
              <a:buSzPts val="960"/>
              <a:buNone/>
              <a:defRPr sz="1200"/>
            </a:lvl2pPr>
            <a:lvl3pPr indent="-228600" lvl="2" marL="1371600" algn="l">
              <a:lnSpc>
                <a:spcPct val="100000"/>
              </a:lnSpc>
              <a:spcBef>
                <a:spcPts val="1000"/>
              </a:spcBef>
              <a:spcAft>
                <a:spcPts val="0"/>
              </a:spcAft>
              <a:buSzPts val="800"/>
              <a:buNone/>
              <a:defRPr sz="1000"/>
            </a:lvl3pPr>
            <a:lvl4pPr indent="-228600" lvl="3" marL="1828800" algn="l">
              <a:lnSpc>
                <a:spcPct val="100000"/>
              </a:lnSpc>
              <a:spcBef>
                <a:spcPts val="1000"/>
              </a:spcBef>
              <a:spcAft>
                <a:spcPts val="0"/>
              </a:spcAft>
              <a:buSzPts val="720"/>
              <a:buNone/>
              <a:defRPr sz="900"/>
            </a:lvl4pPr>
            <a:lvl5pPr indent="-228600" lvl="4" marL="2286000" algn="l">
              <a:lnSpc>
                <a:spcPct val="100000"/>
              </a:lnSpc>
              <a:spcBef>
                <a:spcPts val="1000"/>
              </a:spcBef>
              <a:spcAft>
                <a:spcPts val="0"/>
              </a:spcAft>
              <a:buSzPts val="720"/>
              <a:buNone/>
              <a:defRPr sz="900"/>
            </a:lvl5pPr>
            <a:lvl6pPr indent="-228600" lvl="5" marL="2743200" algn="l">
              <a:lnSpc>
                <a:spcPct val="100000"/>
              </a:lnSpc>
              <a:spcBef>
                <a:spcPts val="1000"/>
              </a:spcBef>
              <a:spcAft>
                <a:spcPts val="0"/>
              </a:spcAft>
              <a:buSzPts val="720"/>
              <a:buNone/>
              <a:defRPr sz="900"/>
            </a:lvl6pPr>
            <a:lvl7pPr indent="-228600" lvl="6" marL="3200400" algn="l">
              <a:lnSpc>
                <a:spcPct val="100000"/>
              </a:lnSpc>
              <a:spcBef>
                <a:spcPts val="1000"/>
              </a:spcBef>
              <a:spcAft>
                <a:spcPts val="0"/>
              </a:spcAft>
              <a:buSzPts val="720"/>
              <a:buNone/>
              <a:defRPr sz="900"/>
            </a:lvl7pPr>
            <a:lvl8pPr indent="-228600" lvl="7" marL="3657600" algn="l">
              <a:lnSpc>
                <a:spcPct val="100000"/>
              </a:lnSpc>
              <a:spcBef>
                <a:spcPts val="1000"/>
              </a:spcBef>
              <a:spcAft>
                <a:spcPts val="0"/>
              </a:spcAft>
              <a:buSzPts val="720"/>
              <a:buNone/>
              <a:defRPr sz="900"/>
            </a:lvl8pPr>
            <a:lvl9pPr indent="-228600" lvl="8" marL="4114800" algn="l">
              <a:lnSpc>
                <a:spcPct val="100000"/>
              </a:lnSpc>
              <a:spcBef>
                <a:spcPts val="1000"/>
              </a:spcBef>
              <a:spcAft>
                <a:spcPts val="0"/>
              </a:spcAft>
              <a:buSzPts val="720"/>
              <a:buNone/>
              <a:defRPr sz="900"/>
            </a:lvl9pPr>
          </a:lstStyle>
          <a:p/>
        </p:txBody>
      </p:sp>
      <p:sp>
        <p:nvSpPr>
          <p:cNvPr id="87" name="Google Shape;87;p36"/>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36"/>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9" name="Google Shape;89;p36"/>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theme" Target="../theme/theme2.xml"/><Relationship Id="rId16" Type="http://schemas.openxmlformats.org/officeDocument/2006/relationships/slideLayout" Target="../slideLayouts/slideLayout16.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grpSp>
        <p:nvGrpSpPr>
          <p:cNvPr id="6" name="Google Shape;6;p27"/>
          <p:cNvGrpSpPr/>
          <p:nvPr/>
        </p:nvGrpSpPr>
        <p:grpSpPr>
          <a:xfrm>
            <a:off x="0" y="-8467"/>
            <a:ext cx="12192000" cy="6866467"/>
            <a:chOff x="0" y="-8467"/>
            <a:chExt cx="12192000" cy="6866467"/>
          </a:xfrm>
        </p:grpSpPr>
        <p:cxnSp>
          <p:nvCxnSpPr>
            <p:cNvPr id="7" name="Google Shape;7;p27"/>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8" name="Google Shape;8;p27"/>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9" name="Google Shape;9;p27"/>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sp>
        <p:sp>
          <p:nvSpPr>
            <p:cNvPr id="10" name="Google Shape;10;p27"/>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11" name="Google Shape;11;p27"/>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 name="Google Shape;12;p27"/>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sp>
        <p:sp>
          <p:nvSpPr>
            <p:cNvPr id="13" name="Google Shape;13;p27"/>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sp>
        <p:sp>
          <p:nvSpPr>
            <p:cNvPr id="14" name="Google Shape;14;p27"/>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sp>
        <p:sp>
          <p:nvSpPr>
            <p:cNvPr id="15" name="Google Shape;15;p27"/>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 name="Google Shape;16;p27"/>
            <p:cNvSpPr/>
            <p:nvPr/>
          </p:nvSpPr>
          <p:spPr>
            <a:xfrm>
              <a:off x="0" y="4013200"/>
              <a:ext cx="448733" cy="2844800"/>
            </a:xfrm>
            <a:prstGeom prst="triangle">
              <a:avLst>
                <a:gd fmla="val 0" name="adj"/>
              </a:avLst>
            </a:prstGeom>
            <a:solidFill>
              <a:schemeClr val="accent1">
                <a:alpha val="84313"/>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7" name="Google Shape;17;p27"/>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marR="0" rtl="0" algn="l">
              <a:lnSpc>
                <a:spcPct val="100000"/>
              </a:lnSpc>
              <a:spcBef>
                <a:spcPts val="0"/>
              </a:spcBef>
              <a:spcAft>
                <a:spcPts val="0"/>
              </a:spcAft>
              <a:buClr>
                <a:schemeClr val="accent1"/>
              </a:buClr>
              <a:buSzPts val="3600"/>
              <a:buFont typeface="Trebuchet MS"/>
              <a:buNone/>
              <a:defRPr b="0" i="0" sz="3600" u="none" cap="none" strike="noStrike">
                <a:solidFill>
                  <a:schemeClr val="accent1"/>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9pPr>
          </a:lstStyle>
          <a:p/>
        </p:txBody>
      </p:sp>
      <p:sp>
        <p:nvSpPr>
          <p:cNvPr id="18" name="Google Shape;18;p27"/>
          <p:cNvSpPr txBox="1"/>
          <p:nvPr>
            <p:ph idx="1" type="body"/>
          </p:nvPr>
        </p:nvSpPr>
        <p:spPr>
          <a:xfrm>
            <a:off x="677334" y="2160589"/>
            <a:ext cx="8596668" cy="3880773"/>
          </a:xfrm>
          <a:prstGeom prst="rect">
            <a:avLst/>
          </a:prstGeom>
          <a:noFill/>
          <a:ln>
            <a:noFill/>
          </a:ln>
        </p:spPr>
        <p:txBody>
          <a:bodyPr anchorCtr="0" anchor="t" bIns="45700" lIns="91425" spcFirstLastPara="1" rIns="91425" wrap="square" tIns="45700">
            <a:normAutofit/>
          </a:bodyPr>
          <a:lstStyle>
            <a:lvl1pPr indent="-320040" lvl="0" marL="457200" marR="0" rtl="0" algn="l">
              <a:lnSpc>
                <a:spcPct val="100000"/>
              </a:lnSpc>
              <a:spcBef>
                <a:spcPts val="1000"/>
              </a:spcBef>
              <a:spcAft>
                <a:spcPts val="0"/>
              </a:spcAft>
              <a:buClr>
                <a:schemeClr val="accent1"/>
              </a:buClr>
              <a:buSzPts val="1440"/>
              <a:buFont typeface="Noto Sans Symbols"/>
              <a:buChar char="►"/>
              <a:defRPr b="0" i="0" sz="1800" u="none" cap="none" strike="noStrike">
                <a:solidFill>
                  <a:srgbClr val="3F3F3F"/>
                </a:solidFill>
                <a:latin typeface="Trebuchet MS"/>
                <a:ea typeface="Trebuchet MS"/>
                <a:cs typeface="Trebuchet MS"/>
                <a:sym typeface="Trebuchet MS"/>
              </a:defRPr>
            </a:lvl1pPr>
            <a:lvl2pPr indent="-309880" lvl="1" marL="914400" marR="0" rtl="0" algn="l">
              <a:lnSpc>
                <a:spcPct val="100000"/>
              </a:lnSpc>
              <a:spcBef>
                <a:spcPts val="1000"/>
              </a:spcBef>
              <a:spcAft>
                <a:spcPts val="0"/>
              </a:spcAft>
              <a:buClr>
                <a:schemeClr val="accent1"/>
              </a:buClr>
              <a:buSzPts val="1280"/>
              <a:buFont typeface="Noto Sans Symbols"/>
              <a:buChar char="►"/>
              <a:defRPr b="0" i="0" sz="1600" u="none" cap="none" strike="noStrike">
                <a:solidFill>
                  <a:srgbClr val="3F3F3F"/>
                </a:solidFill>
                <a:latin typeface="Trebuchet MS"/>
                <a:ea typeface="Trebuchet MS"/>
                <a:cs typeface="Trebuchet MS"/>
                <a:sym typeface="Trebuchet MS"/>
              </a:defRPr>
            </a:lvl2pPr>
            <a:lvl3pPr indent="-299719" lvl="2" marL="1371600" marR="0" rtl="0" algn="l">
              <a:lnSpc>
                <a:spcPct val="100000"/>
              </a:lnSpc>
              <a:spcBef>
                <a:spcPts val="1000"/>
              </a:spcBef>
              <a:spcAft>
                <a:spcPts val="0"/>
              </a:spcAft>
              <a:buClr>
                <a:schemeClr val="accent1"/>
              </a:buClr>
              <a:buSzPts val="1120"/>
              <a:buFont typeface="Noto Sans Symbols"/>
              <a:buChar char="►"/>
              <a:defRPr b="0" i="0" sz="1400" u="none" cap="none" strike="noStrike">
                <a:solidFill>
                  <a:srgbClr val="3F3F3F"/>
                </a:solidFill>
                <a:latin typeface="Trebuchet MS"/>
                <a:ea typeface="Trebuchet MS"/>
                <a:cs typeface="Trebuchet MS"/>
                <a:sym typeface="Trebuchet MS"/>
              </a:defRPr>
            </a:lvl3pPr>
            <a:lvl4pPr indent="-289560" lvl="3" marL="18288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4pPr>
            <a:lvl5pPr indent="-289560" lvl="4" marL="22860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5pPr>
            <a:lvl6pPr indent="-289560" lvl="5" marL="27432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6pPr>
            <a:lvl7pPr indent="-289560" lvl="6" marL="32004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7pPr>
            <a:lvl8pPr indent="-289559" lvl="7" marL="36576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8pPr>
            <a:lvl9pPr indent="-289559" lvl="8" marL="41148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9pPr>
          </a:lstStyle>
          <a:p/>
        </p:txBody>
      </p:sp>
      <p:sp>
        <p:nvSpPr>
          <p:cNvPr id="19" name="Google Shape;19;p27"/>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900" u="none" cap="none" strike="noStrike">
                <a:solidFill>
                  <a:srgbClr val="888888"/>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9pPr>
          </a:lstStyle>
          <a:p/>
        </p:txBody>
      </p:sp>
      <p:sp>
        <p:nvSpPr>
          <p:cNvPr id="20" name="Google Shape;20;p27"/>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900" u="none" cap="none" strike="noStrike">
                <a:solidFill>
                  <a:srgbClr val="888888"/>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9pPr>
          </a:lstStyle>
          <a:p/>
        </p:txBody>
      </p:sp>
      <p:sp>
        <p:nvSpPr>
          <p:cNvPr id="21" name="Google Shape;21;p27"/>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2.png"/><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2.png"/><Relationship Id="rId4" Type="http://schemas.openxmlformats.org/officeDocument/2006/relationships/hyperlink" Target="http://www.sanantonioyouthhockey.com" TargetMode="External"/><Relationship Id="rId5" Type="http://schemas.openxmlformats.org/officeDocument/2006/relationships/hyperlink" Target="https://xjerseys.us/collections/san-antonio-rampage"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2.png"/><Relationship Id="rId4" Type="http://schemas.openxmlformats.org/officeDocument/2006/relationships/image" Target="../media/image4.jpg"/><Relationship Id="rId5" Type="http://schemas.openxmlformats.org/officeDocument/2006/relationships/image" Target="../media/image3.jpg"/><Relationship Id="rId6" Type="http://schemas.openxmlformats.org/officeDocument/2006/relationships/image" Target="../media/image6.png"/><Relationship Id="rId7" Type="http://schemas.openxmlformats.org/officeDocument/2006/relationships/image" Target="../media/image5.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comments" Target="../comments/commen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image" Target="../media/image2.png"/><Relationship Id="rId4" Type="http://schemas.openxmlformats.org/officeDocument/2006/relationships/hyperlink" Target="http://www.sanantonioyouthhockey.com" TargetMode="External"/><Relationship Id="rId5" Type="http://schemas.openxmlformats.org/officeDocument/2006/relationships/hyperlink" Target="http://www.jrrampage.com" TargetMode="External"/><Relationship Id="rId6" Type="http://schemas.openxmlformats.org/officeDocument/2006/relationships/hyperlink" Target="mailto:board@sanantonioyouthhockey.com"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 Id="rId3" Type="http://schemas.openxmlformats.org/officeDocument/2006/relationships/image" Target="../media/image2.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2.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 Id="rId3" Type="http://schemas.openxmlformats.org/officeDocument/2006/relationships/image" Target="../media/image2.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 Id="rId3" Type="http://schemas.openxmlformats.org/officeDocument/2006/relationships/image" Target="../media/image2.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 Id="rId3" Type="http://schemas.openxmlformats.org/officeDocument/2006/relationships/image" Target="../media/image2.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 Id="rId3" Type="http://schemas.openxmlformats.org/officeDocument/2006/relationships/hyperlink" Target="http://www.sanantonioyouthhockey.com" TargetMode="External"/><Relationship Id="rId4" Type="http://schemas.openxmlformats.org/officeDocument/2006/relationships/hyperlink" Target="http://www.jrrampage.com" TargetMode="External"/><Relationship Id="rId5" Type="http://schemas.openxmlformats.org/officeDocument/2006/relationships/hyperlink" Target="mailto:board@sanantonioyouthhockey.com" TargetMode="External"/><Relationship Id="rId6"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2.png"/><Relationship Id="rId4" Type="http://schemas.openxmlformats.org/officeDocument/2006/relationships/hyperlink" Target="https://www.tahahockey.org/out-of-community"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42" name="Shape 142"/>
        <p:cNvGrpSpPr/>
        <p:nvPr/>
      </p:nvGrpSpPr>
      <p:grpSpPr>
        <a:xfrm>
          <a:off x="0" y="0"/>
          <a:ext cx="0" cy="0"/>
          <a:chOff x="0" y="0"/>
          <a:chExt cx="0" cy="0"/>
        </a:xfrm>
      </p:grpSpPr>
      <p:grpSp>
        <p:nvGrpSpPr>
          <p:cNvPr id="143" name="Google Shape;143;p1"/>
          <p:cNvGrpSpPr/>
          <p:nvPr/>
        </p:nvGrpSpPr>
        <p:grpSpPr>
          <a:xfrm>
            <a:off x="0" y="-8467"/>
            <a:ext cx="12192000" cy="6866467"/>
            <a:chOff x="0" y="-8467"/>
            <a:chExt cx="12192000" cy="6866467"/>
          </a:xfrm>
        </p:grpSpPr>
        <p:cxnSp>
          <p:nvCxnSpPr>
            <p:cNvPr id="144" name="Google Shape;144;p1"/>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145" name="Google Shape;145;p1"/>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146" name="Google Shape;146;p1"/>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47" name="Google Shape;147;p1"/>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48" name="Google Shape;148;p1"/>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49" name="Google Shape;149;p1"/>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50" name="Google Shape;150;p1"/>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51" name="Google Shape;151;p1"/>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52" name="Google Shape;152;p1"/>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53" name="Google Shape;153;p1"/>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154" name="Google Shape;154;p1"/>
          <p:cNvPicPr preferRelativeResize="0"/>
          <p:nvPr/>
        </p:nvPicPr>
        <p:blipFill rotWithShape="1">
          <a:blip r:embed="rId3">
            <a:alphaModFix/>
          </a:blip>
          <a:srcRect b="0" l="0" r="0" t="0"/>
          <a:stretch/>
        </p:blipFill>
        <p:spPr>
          <a:xfrm>
            <a:off x="2974591" y="1519767"/>
            <a:ext cx="4137100" cy="4622461"/>
          </a:xfrm>
          <a:prstGeom prst="rect">
            <a:avLst/>
          </a:prstGeom>
          <a:noFill/>
          <a:ln>
            <a:noFill/>
          </a:ln>
          <a:effectLst>
            <a:reflection blurRad="0" dir="0" dist="0" endA="0" endPos="14023" kx="0" rotWithShape="0" algn="bl" stA="11482" stPos="0" sy="-100000" ky="0"/>
          </a:effectLst>
        </p:spPr>
      </p:pic>
      <p:sp>
        <p:nvSpPr>
          <p:cNvPr id="155" name="Google Shape;155;p1"/>
          <p:cNvSpPr txBox="1"/>
          <p:nvPr/>
        </p:nvSpPr>
        <p:spPr>
          <a:xfrm>
            <a:off x="836480" y="211717"/>
            <a:ext cx="8514300" cy="15855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SemiBold"/>
                <a:ea typeface="Archivo SemiBold"/>
                <a:cs typeface="Archivo SemiBold"/>
                <a:sym typeface="Archivo SemiBold"/>
              </a:rPr>
              <a:t>2025</a:t>
            </a:r>
            <a:r>
              <a:rPr b="0" i="0" lang="en-US" sz="3200" u="none" cap="none" strike="noStrike">
                <a:solidFill>
                  <a:schemeClr val="dk1"/>
                </a:solidFill>
                <a:latin typeface="Archivo SemiBold"/>
                <a:ea typeface="Archivo SemiBold"/>
                <a:cs typeface="Archivo SemiBold"/>
                <a:sym typeface="Archivo SemiBold"/>
              </a:rPr>
              <a:t>-202</a:t>
            </a:r>
            <a:r>
              <a:rPr lang="en-US" sz="3200">
                <a:solidFill>
                  <a:schemeClr val="dk1"/>
                </a:solidFill>
                <a:latin typeface="Archivo SemiBold"/>
                <a:ea typeface="Archivo SemiBold"/>
                <a:cs typeface="Archivo SemiBold"/>
                <a:sym typeface="Archivo SemiBold"/>
              </a:rPr>
              <a:t>6</a:t>
            </a:r>
            <a:r>
              <a:rPr b="0" i="0" lang="en-US" sz="3200" u="none" cap="none" strike="noStrike">
                <a:solidFill>
                  <a:schemeClr val="dk1"/>
                </a:solidFill>
                <a:latin typeface="Archivo SemiBold"/>
                <a:ea typeface="Archivo SemiBold"/>
                <a:cs typeface="Archivo SemiBold"/>
                <a:sym typeface="Archivo SemiBold"/>
              </a:rPr>
              <a:t> SEASON INFORMATION</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600"/>
              </a:spcBef>
              <a:spcAft>
                <a:spcPts val="0"/>
              </a:spcAft>
              <a:buClr>
                <a:srgbClr val="000000"/>
              </a:buClr>
              <a:buSzPts val="2400"/>
              <a:buFont typeface="Arial"/>
              <a:buNone/>
            </a:pPr>
            <a:r>
              <a:rPr b="0" i="0" lang="en-US" sz="2400" u="none" cap="none" strike="noStrike">
                <a:solidFill>
                  <a:schemeClr val="dk1"/>
                </a:solidFill>
                <a:latin typeface="Archivo SemiBold"/>
                <a:ea typeface="Archivo SemiBold"/>
                <a:cs typeface="Archivo SemiBold"/>
                <a:sym typeface="Archivo SemiBold"/>
              </a:rPr>
              <a:t>River City Hockey Travel Association, LLC</a:t>
            </a:r>
            <a:br>
              <a:rPr b="0" i="0" lang="en-US" sz="2400" u="none" cap="none" strike="noStrike">
                <a:solidFill>
                  <a:schemeClr val="dk1"/>
                </a:solidFill>
                <a:latin typeface="Archivo SemiBold"/>
                <a:ea typeface="Archivo SemiBold"/>
                <a:cs typeface="Archivo SemiBold"/>
                <a:sym typeface="Archivo SemiBold"/>
              </a:rPr>
            </a:br>
            <a:r>
              <a:rPr lang="en-US" sz="1800">
                <a:solidFill>
                  <a:schemeClr val="dk1"/>
                </a:solidFill>
                <a:latin typeface="Archivo SemiBold"/>
                <a:ea typeface="Archivo SemiBold"/>
                <a:cs typeface="Archivo SemiBold"/>
                <a:sym typeface="Archivo SemiBold"/>
              </a:rPr>
              <a:t>d.b.a., San Antonio Youth Hockey Association</a:t>
            </a:r>
            <a:endParaRPr b="0" i="0" sz="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3" name="Shape 303"/>
        <p:cNvGrpSpPr/>
        <p:nvPr/>
      </p:nvGrpSpPr>
      <p:grpSpPr>
        <a:xfrm>
          <a:off x="0" y="0"/>
          <a:ext cx="0" cy="0"/>
          <a:chOff x="0" y="0"/>
          <a:chExt cx="0" cy="0"/>
        </a:xfrm>
      </p:grpSpPr>
      <p:pic>
        <p:nvPicPr>
          <p:cNvPr descr="A grey bull with horns&#10;&#10;Description automatically generated" id="304" name="Google Shape;304;p10"/>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05" name="Google Shape;305;p10"/>
          <p:cNvSpPr txBox="1"/>
          <p:nvPr/>
        </p:nvSpPr>
        <p:spPr>
          <a:xfrm>
            <a:off x="697876" y="2465556"/>
            <a:ext cx="8766000" cy="37557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lang="en-US" sz="1600">
                <a:solidFill>
                  <a:schemeClr val="dk1"/>
                </a:solidFill>
                <a:latin typeface="Archivo"/>
                <a:ea typeface="Archivo"/>
                <a:cs typeface="Archivo"/>
                <a:sym typeface="Archivo"/>
              </a:rPr>
              <a:t>Coaches will contact ALL players when tryouts have completed in order to provide feedback.</a:t>
            </a:r>
            <a:endParaRPr sz="1600">
              <a:solidFill>
                <a:schemeClr val="dk1"/>
              </a:solidFill>
              <a:latin typeface="Archivo"/>
              <a:ea typeface="Archivo"/>
              <a:cs typeface="Archivo"/>
              <a:sym typeface="Archivo"/>
            </a:endParaRPr>
          </a:p>
          <a:p>
            <a:pPr indent="0" lvl="0" marL="457200" marR="0" rtl="0" algn="l">
              <a:lnSpc>
                <a:spcPct val="100000"/>
              </a:lnSpc>
              <a:spcBef>
                <a:spcPts val="600"/>
              </a:spcBef>
              <a:spcAft>
                <a:spcPts val="0"/>
              </a:spcAft>
              <a:buNone/>
            </a:pPr>
            <a:r>
              <a:t/>
            </a:r>
            <a:endParaRPr sz="1600">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lang="en-US" sz="1600">
                <a:solidFill>
                  <a:schemeClr val="dk1"/>
                </a:solidFill>
                <a:latin typeface="Archivo"/>
                <a:ea typeface="Archivo"/>
                <a:cs typeface="Archivo"/>
                <a:sym typeface="Archivo"/>
              </a:rPr>
              <a:t>Due to the amount of time our coaches spend coordinating tryouts and planning for the upcoming year, we ask that you review the outlined SAYHA protocol for initiating contact.  </a:t>
            </a:r>
            <a:endParaRPr sz="1600">
              <a:solidFill>
                <a:schemeClr val="dk1"/>
              </a:solidFill>
              <a:latin typeface="Archivo"/>
              <a:ea typeface="Archivo"/>
              <a:cs typeface="Archivo"/>
              <a:sym typeface="Archivo"/>
            </a:endParaRPr>
          </a:p>
          <a:p>
            <a:pPr indent="0" lvl="0" marL="457200" marR="0" rtl="0" algn="l">
              <a:lnSpc>
                <a:spcPct val="100000"/>
              </a:lnSpc>
              <a:spcBef>
                <a:spcPts val="600"/>
              </a:spcBef>
              <a:spcAft>
                <a:spcPts val="0"/>
              </a:spcAft>
              <a:buNone/>
            </a:pPr>
            <a:r>
              <a:t/>
            </a:r>
            <a:endParaRPr sz="1600">
              <a:solidFill>
                <a:schemeClr val="dk1"/>
              </a:solidFill>
              <a:latin typeface="Archivo"/>
              <a:ea typeface="Archivo"/>
              <a:cs typeface="Archivo"/>
              <a:sym typeface="Archivo"/>
            </a:endParaRPr>
          </a:p>
          <a:p>
            <a:pPr indent="-289560" lvl="2" marL="13716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After the official rosters have been posted to the website, questions or concerns should be directed to the commissioner and the assistant commissioner. They are responsible for coordinating communication with the coaches.</a:t>
            </a:r>
            <a:endParaRPr b="0" i="0" sz="1600" u="none" cap="none" strike="noStrike">
              <a:solidFill>
                <a:schemeClr val="dk1"/>
              </a:solidFill>
              <a:latin typeface="Archivo"/>
              <a:ea typeface="Archivo"/>
              <a:cs typeface="Archivo"/>
              <a:sym typeface="Archivo"/>
            </a:endParaRPr>
          </a:p>
          <a:p>
            <a:pPr indent="0" lvl="0" marL="457200" marR="0" rtl="0" algn="l">
              <a:lnSpc>
                <a:spcPct val="100000"/>
              </a:lnSpc>
              <a:spcBef>
                <a:spcPts val="600"/>
              </a:spcBef>
              <a:spcAft>
                <a:spcPts val="0"/>
              </a:spcAft>
              <a:buNone/>
            </a:pPr>
            <a:r>
              <a:t/>
            </a:r>
            <a:endParaRPr sz="1600">
              <a:solidFill>
                <a:schemeClr val="dk1"/>
              </a:solidFill>
              <a:latin typeface="Archivo"/>
              <a:ea typeface="Archivo"/>
              <a:cs typeface="Archivo"/>
              <a:sym typeface="Archivo"/>
            </a:endParaRPr>
          </a:p>
          <a:p>
            <a:pPr indent="-289560" lvl="2" marL="1371600" marR="0" rtl="0" algn="l">
              <a:lnSpc>
                <a:spcPct val="100000"/>
              </a:lnSpc>
              <a:spcBef>
                <a:spcPts val="600"/>
              </a:spcBef>
              <a:spcAft>
                <a:spcPts val="0"/>
              </a:spcAft>
              <a:buClr>
                <a:schemeClr val="accent6"/>
              </a:buClr>
              <a:buSzPts val="960"/>
              <a:buFont typeface="Noto Sans Symbols"/>
              <a:buChar char="■"/>
            </a:pPr>
            <a:r>
              <a:rPr lang="en-US" sz="1600">
                <a:solidFill>
                  <a:schemeClr val="dk1"/>
                </a:solidFill>
                <a:latin typeface="Archivo"/>
                <a:ea typeface="Archivo"/>
                <a:cs typeface="Archivo"/>
                <a:sym typeface="Archivo"/>
              </a:rPr>
              <a:t>Please do not directly reach out to the coaches.</a:t>
            </a:r>
            <a:endParaRPr sz="1600">
              <a:solidFill>
                <a:schemeClr val="dk1"/>
              </a:solidFill>
              <a:latin typeface="Archivo"/>
              <a:ea typeface="Archivo"/>
              <a:cs typeface="Archivo"/>
              <a:sym typeface="Archiv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
        <p:nvSpPr>
          <p:cNvPr id="306" name="Google Shape;306;p10"/>
          <p:cNvSpPr txBox="1"/>
          <p:nvPr/>
        </p:nvSpPr>
        <p:spPr>
          <a:xfrm>
            <a:off x="2909841" y="455428"/>
            <a:ext cx="5963100" cy="1077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Tryout Facts: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Results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0" name="Shape 310"/>
        <p:cNvGrpSpPr/>
        <p:nvPr/>
      </p:nvGrpSpPr>
      <p:grpSpPr>
        <a:xfrm>
          <a:off x="0" y="0"/>
          <a:ext cx="0" cy="0"/>
          <a:chOff x="0" y="0"/>
          <a:chExt cx="0" cy="0"/>
        </a:xfrm>
      </p:grpSpPr>
      <p:pic>
        <p:nvPicPr>
          <p:cNvPr descr="A grey bull with horns&#10;&#10;Description automatically generated" id="311" name="Google Shape;311;p11"/>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12" name="Google Shape;312;p11"/>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Rostering Information</a:t>
            </a:r>
            <a:endParaRPr b="0" i="0" sz="1400" u="none" cap="none" strike="noStrike">
              <a:solidFill>
                <a:srgbClr val="000000"/>
              </a:solidFill>
              <a:latin typeface="Arial"/>
              <a:ea typeface="Arial"/>
              <a:cs typeface="Arial"/>
              <a:sym typeface="Arial"/>
            </a:endParaRPr>
          </a:p>
        </p:txBody>
      </p:sp>
      <p:sp>
        <p:nvSpPr>
          <p:cNvPr id="313" name="Google Shape;313;p11"/>
          <p:cNvSpPr txBox="1"/>
          <p:nvPr/>
        </p:nvSpPr>
        <p:spPr>
          <a:xfrm>
            <a:off x="697876" y="2468880"/>
            <a:ext cx="8766000" cy="37557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lang="en-US" sz="1600">
                <a:solidFill>
                  <a:schemeClr val="dk1"/>
                </a:solidFill>
                <a:latin typeface="Archivo"/>
                <a:ea typeface="Archivo"/>
                <a:cs typeface="Archivo"/>
                <a:sym typeface="Archivo"/>
              </a:rPr>
              <a:t>Texas </a:t>
            </a:r>
            <a:r>
              <a:rPr b="0" i="0" lang="en-US" sz="1600" u="none" cap="none" strike="noStrike">
                <a:solidFill>
                  <a:schemeClr val="dk1"/>
                </a:solidFill>
                <a:latin typeface="Archivo"/>
                <a:ea typeface="Archivo"/>
                <a:cs typeface="Archivo"/>
                <a:sym typeface="Archivo"/>
              </a:rPr>
              <a:t>Hockey League (THL) has established minimum &amp; maximum roster sizes for each age division</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Coaches must follow the THL requirement regarding team size.  However, coaches may choose to carry fewer or more players based upon multiple factors</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In accordance with USA Hockey rules and regulations governing age division, the T</a:t>
            </a:r>
            <a:r>
              <a:rPr lang="en-US" sz="1600">
                <a:solidFill>
                  <a:schemeClr val="dk1"/>
                </a:solidFill>
                <a:latin typeface="Archivo"/>
                <a:ea typeface="Archivo"/>
                <a:cs typeface="Archivo"/>
                <a:sym typeface="Archivo"/>
              </a:rPr>
              <a:t>exas</a:t>
            </a:r>
            <a:r>
              <a:rPr b="0" i="0" lang="en-US" sz="1600" u="none" cap="none" strike="noStrike">
                <a:solidFill>
                  <a:schemeClr val="dk1"/>
                </a:solidFill>
                <a:latin typeface="Archivo"/>
                <a:ea typeface="Archivo"/>
                <a:cs typeface="Archivo"/>
                <a:sym typeface="Archivo"/>
              </a:rPr>
              <a:t> Hockey League (THL) restricts players from participating outside of their age-level.  Exceptions for single market areas and for goalie situations require THL and SAYHA approval</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All Rosters and Coaches will be certified by the Board of Directors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7" name="Shape 317"/>
        <p:cNvGrpSpPr/>
        <p:nvPr/>
      </p:nvGrpSpPr>
      <p:grpSpPr>
        <a:xfrm>
          <a:off x="0" y="0"/>
          <a:ext cx="0" cy="0"/>
          <a:chOff x="0" y="0"/>
          <a:chExt cx="0" cy="0"/>
        </a:xfrm>
      </p:grpSpPr>
      <p:pic>
        <p:nvPicPr>
          <p:cNvPr descr="A grey bull with horns&#10;&#10;Description automatically generated" id="318" name="Google Shape;318;p12"/>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19" name="Google Shape;319;p12"/>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Rostering Announcement</a:t>
            </a:r>
            <a:endParaRPr b="0" i="0" sz="1400" u="none" cap="none" strike="noStrike">
              <a:solidFill>
                <a:srgbClr val="000000"/>
              </a:solidFill>
              <a:latin typeface="Arial"/>
              <a:ea typeface="Arial"/>
              <a:cs typeface="Arial"/>
              <a:sym typeface="Arial"/>
            </a:endParaRPr>
          </a:p>
        </p:txBody>
      </p:sp>
      <p:sp>
        <p:nvSpPr>
          <p:cNvPr id="320" name="Google Shape;320;p12"/>
          <p:cNvSpPr txBox="1"/>
          <p:nvPr/>
        </p:nvSpPr>
        <p:spPr>
          <a:xfrm>
            <a:off x="706585" y="2404589"/>
            <a:ext cx="8766000" cy="3694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600"/>
              </a:spcBef>
              <a:spcAft>
                <a:spcPts val="0"/>
              </a:spcAft>
              <a:buClr>
                <a:srgbClr val="000000"/>
              </a:buClr>
              <a:buSzPts val="1500"/>
              <a:buFont typeface="Arial"/>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Official Team rosters will be posted on the association website following </a:t>
            </a:r>
            <a:r>
              <a:rPr lang="en-US" sz="1500">
                <a:solidFill>
                  <a:schemeClr val="dk1"/>
                </a:solidFill>
                <a:latin typeface="Archivo"/>
                <a:ea typeface="Archivo"/>
                <a:cs typeface="Archivo"/>
                <a:sym typeface="Archivo"/>
              </a:rPr>
              <a:t>t</a:t>
            </a:r>
            <a:r>
              <a:rPr b="0" i="0" lang="en-US" sz="1500" u="none" cap="none" strike="noStrike">
                <a:solidFill>
                  <a:schemeClr val="dk1"/>
                </a:solidFill>
                <a:latin typeface="Archivo"/>
                <a:ea typeface="Archivo"/>
                <a:cs typeface="Archivo"/>
                <a:sym typeface="Archivo"/>
              </a:rPr>
              <a:t>ryout completion and player contact </a:t>
            </a:r>
            <a:endParaRPr b="0" i="0" sz="15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500"/>
              <a:buFont typeface="Arial"/>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lang="en-US" sz="1500">
                <a:solidFill>
                  <a:schemeClr val="dk1"/>
                </a:solidFill>
                <a:latin typeface="Archivo"/>
                <a:ea typeface="Archivo"/>
                <a:cs typeface="Archivo"/>
                <a:sym typeface="Archivo"/>
              </a:rPr>
              <a:t>Roster “offers” </a:t>
            </a:r>
            <a:r>
              <a:rPr b="0" i="0" lang="en-US" sz="1500" u="none" cap="none" strike="noStrike">
                <a:solidFill>
                  <a:schemeClr val="dk1"/>
                </a:solidFill>
                <a:latin typeface="Archivo"/>
                <a:ea typeface="Archivo"/>
                <a:cs typeface="Archivo"/>
                <a:sym typeface="Archivo"/>
              </a:rPr>
              <a:t>will be </a:t>
            </a:r>
            <a:r>
              <a:rPr lang="en-US" sz="1500">
                <a:solidFill>
                  <a:schemeClr val="dk1"/>
                </a:solidFill>
                <a:latin typeface="Archivo"/>
                <a:ea typeface="Archivo"/>
                <a:cs typeface="Archivo"/>
                <a:sym typeface="Archivo"/>
              </a:rPr>
              <a:t>sent</a:t>
            </a:r>
            <a:r>
              <a:rPr b="0" i="0" lang="en-US" sz="1500" u="none" cap="none" strike="noStrike">
                <a:solidFill>
                  <a:schemeClr val="dk1"/>
                </a:solidFill>
                <a:latin typeface="Archivo"/>
                <a:ea typeface="Archivo"/>
                <a:cs typeface="Archivo"/>
                <a:sym typeface="Archivo"/>
              </a:rPr>
              <a:t> to parents via Crossbar. </a:t>
            </a:r>
            <a:r>
              <a:rPr lang="en-US" sz="1500">
                <a:solidFill>
                  <a:schemeClr val="dk1"/>
                </a:solidFill>
                <a:latin typeface="Archivo"/>
                <a:ea typeface="Archivo"/>
                <a:cs typeface="Archivo"/>
                <a:sym typeface="Archivo"/>
              </a:rPr>
              <a:t>Acceptance of the offer will include:</a:t>
            </a:r>
            <a:endParaRPr b="0" i="0" sz="1500" u="none" cap="none" strike="noStrike">
              <a:solidFill>
                <a:srgbClr val="000000"/>
              </a:solidFill>
              <a:latin typeface="Arial"/>
              <a:ea typeface="Arial"/>
              <a:cs typeface="Arial"/>
              <a:sym typeface="Arial"/>
            </a:endParaRPr>
          </a:p>
          <a:p>
            <a:pPr indent="-349250" lvl="2" marL="1257300" marR="0" rtl="0" algn="l">
              <a:lnSpc>
                <a:spcPct val="100000"/>
              </a:lnSpc>
              <a:spcBef>
                <a:spcPts val="600"/>
              </a:spcBef>
              <a:spcAft>
                <a:spcPts val="0"/>
              </a:spcAft>
              <a:buClr>
                <a:schemeClr val="accent6"/>
              </a:buClr>
              <a:buSzPts val="940"/>
              <a:buFont typeface="Noto Sans Symbols"/>
              <a:buChar char="■"/>
            </a:pPr>
            <a:r>
              <a:rPr lang="en-US" sz="1500">
                <a:solidFill>
                  <a:schemeClr val="dk1"/>
                </a:solidFill>
                <a:latin typeface="Archivo"/>
                <a:ea typeface="Archivo"/>
                <a:cs typeface="Archivo"/>
                <a:sym typeface="Archivo"/>
              </a:rPr>
              <a:t>Organization</a:t>
            </a:r>
            <a:r>
              <a:rPr b="0" i="0" lang="en-US" sz="1500" u="none" cap="none" strike="noStrike">
                <a:solidFill>
                  <a:schemeClr val="dk1"/>
                </a:solidFill>
                <a:latin typeface="Archivo"/>
                <a:ea typeface="Archivo"/>
                <a:cs typeface="Archivo"/>
                <a:sym typeface="Archivo"/>
              </a:rPr>
              <a:t> contract, Parent/Player codes of conduct, liability releases, information regarding fees and payment, among other things</a:t>
            </a:r>
            <a:endParaRPr b="0" i="0" sz="1500" u="none" cap="none" strike="noStrike">
              <a:solidFill>
                <a:srgbClr val="000000"/>
              </a:solidFill>
              <a:latin typeface="Arial"/>
              <a:ea typeface="Arial"/>
              <a:cs typeface="Arial"/>
              <a:sym typeface="Arial"/>
            </a:endParaRPr>
          </a:p>
          <a:p>
            <a:pPr indent="0" lvl="0" marL="1371600" marR="0" rtl="0" algn="l">
              <a:lnSpc>
                <a:spcPct val="100000"/>
              </a:lnSpc>
              <a:spcBef>
                <a:spcPts val="600"/>
              </a:spcBef>
              <a:spcAft>
                <a:spcPts val="0"/>
              </a:spcAft>
              <a:buClr>
                <a:srgbClr val="000000"/>
              </a:buClr>
              <a:buSzPts val="1500"/>
              <a:buFont typeface="Arial"/>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New players to USA Hockey will be required to provide proof of age (birth certificate)</a:t>
            </a:r>
            <a:endParaRPr b="0" i="0" sz="1500" u="none" cap="none" strike="noStrike">
              <a:solidFill>
                <a:schemeClr val="dk1"/>
              </a:solidFill>
              <a:latin typeface="Archivo"/>
              <a:ea typeface="Archivo"/>
              <a:cs typeface="Archivo"/>
              <a:sym typeface="Archivo"/>
            </a:endParaRPr>
          </a:p>
          <a:p>
            <a:pPr indent="0" lvl="0" marL="914400" marR="0" rtl="0" algn="l">
              <a:lnSpc>
                <a:spcPct val="100000"/>
              </a:lnSpc>
              <a:spcBef>
                <a:spcPts val="600"/>
              </a:spcBef>
              <a:spcAft>
                <a:spcPts val="0"/>
              </a:spcAft>
              <a:buClr>
                <a:srgbClr val="000000"/>
              </a:buClr>
              <a:buSzPts val="1500"/>
              <a:buFont typeface="Arial"/>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Non-permanent residents (ie. Non-US citizens) are required to obtain an annual transfer from USAH</a:t>
            </a:r>
            <a:endParaRPr b="0" i="0" sz="15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4" name="Shape 324"/>
        <p:cNvGrpSpPr/>
        <p:nvPr/>
      </p:nvGrpSpPr>
      <p:grpSpPr>
        <a:xfrm>
          <a:off x="0" y="0"/>
          <a:ext cx="0" cy="0"/>
          <a:chOff x="0" y="0"/>
          <a:chExt cx="0" cy="0"/>
        </a:xfrm>
      </p:grpSpPr>
      <p:pic>
        <p:nvPicPr>
          <p:cNvPr descr="A grey bull with horns&#10;&#10;Description automatically generated" id="325" name="Google Shape;325;p13"/>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26" name="Google Shape;326;p13"/>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Player Contracts</a:t>
            </a:r>
            <a:endParaRPr b="0" i="0" sz="1400" u="none" cap="none" strike="noStrike">
              <a:solidFill>
                <a:srgbClr val="000000"/>
              </a:solidFill>
              <a:latin typeface="Arial"/>
              <a:ea typeface="Arial"/>
              <a:cs typeface="Arial"/>
              <a:sym typeface="Arial"/>
            </a:endParaRPr>
          </a:p>
        </p:txBody>
      </p:sp>
      <p:sp>
        <p:nvSpPr>
          <p:cNvPr id="327" name="Google Shape;327;p13"/>
          <p:cNvSpPr txBox="1"/>
          <p:nvPr/>
        </p:nvSpPr>
        <p:spPr>
          <a:xfrm>
            <a:off x="697876" y="2468880"/>
            <a:ext cx="8766000" cy="26166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THL requires all member associations to have player contracts </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The contract will be completed as part of the </a:t>
            </a:r>
            <a:r>
              <a:rPr lang="en-US" sz="1600">
                <a:solidFill>
                  <a:schemeClr val="dk1"/>
                </a:solidFill>
                <a:latin typeface="Archivo"/>
                <a:ea typeface="Archivo"/>
                <a:cs typeface="Archivo"/>
                <a:sym typeface="Archivo"/>
              </a:rPr>
              <a:t>accepting the roster offer</a:t>
            </a:r>
            <a:r>
              <a:rPr b="0" i="0" lang="en-US" sz="1600" u="none" cap="none" strike="noStrike">
                <a:solidFill>
                  <a:schemeClr val="dk1"/>
                </a:solidFill>
                <a:latin typeface="Archivo"/>
                <a:ea typeface="Archivo"/>
                <a:cs typeface="Archivo"/>
                <a:sym typeface="Archivo"/>
              </a:rPr>
              <a:t>. The contract contains forms from Jr Rampage, THL and USAH to include releases and authorizations.</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Registration must be completed prior to participating in any Jr. Rampage activity, including the pre-season clinics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1" name="Shape 331"/>
        <p:cNvGrpSpPr/>
        <p:nvPr/>
      </p:nvGrpSpPr>
      <p:grpSpPr>
        <a:xfrm>
          <a:off x="0" y="0"/>
          <a:ext cx="0" cy="0"/>
          <a:chOff x="0" y="0"/>
          <a:chExt cx="0" cy="0"/>
        </a:xfrm>
      </p:grpSpPr>
      <p:pic>
        <p:nvPicPr>
          <p:cNvPr descr="A grey bull with horns&#10;&#10;Description automatically generated" id="332" name="Google Shape;332;p14"/>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33" name="Google Shape;333;p14"/>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Season Fee’s &amp; Scholarship</a:t>
            </a:r>
            <a:endParaRPr b="0" i="0" sz="1400" u="none" cap="none" strike="noStrike">
              <a:solidFill>
                <a:srgbClr val="000000"/>
              </a:solidFill>
              <a:latin typeface="Arial"/>
              <a:ea typeface="Arial"/>
              <a:cs typeface="Arial"/>
              <a:sym typeface="Arial"/>
            </a:endParaRPr>
          </a:p>
        </p:txBody>
      </p:sp>
      <p:sp>
        <p:nvSpPr>
          <p:cNvPr id="334" name="Google Shape;334;p14"/>
          <p:cNvSpPr txBox="1"/>
          <p:nvPr/>
        </p:nvSpPr>
        <p:spPr>
          <a:xfrm>
            <a:off x="4772296" y="2465556"/>
            <a:ext cx="4691700" cy="33555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Deadline for scholarship Application is June 15th</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Applications are reviewed by an independent committee, and all submitted information remains confidential</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Last year, we awarded $10,000 in scholarship</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The scholarship application can be found on </a:t>
            </a:r>
            <a:r>
              <a:rPr lang="en-US" sz="1600">
                <a:solidFill>
                  <a:schemeClr val="dk1"/>
                </a:solidFill>
                <a:latin typeface="Archivo"/>
                <a:ea typeface="Archivo"/>
                <a:cs typeface="Archivo"/>
                <a:sym typeface="Archivo"/>
              </a:rPr>
              <a:t>our</a:t>
            </a:r>
            <a:r>
              <a:rPr b="0" i="0" lang="en-US" sz="1600" u="none" cap="none" strike="noStrike">
                <a:solidFill>
                  <a:schemeClr val="dk1"/>
                </a:solidFill>
                <a:latin typeface="Archivo"/>
                <a:ea typeface="Archivo"/>
                <a:cs typeface="Archivo"/>
                <a:sym typeface="Archivo"/>
              </a:rPr>
              <a:t> website </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pic>
        <p:nvPicPr>
          <p:cNvPr id="335" name="Google Shape;335;p14" title="Screenshot 2025-04-23 at 20.27.25.png"/>
          <p:cNvPicPr preferRelativeResize="0"/>
          <p:nvPr/>
        </p:nvPicPr>
        <p:blipFill>
          <a:blip r:embed="rId4">
            <a:alphaModFix/>
          </a:blip>
          <a:stretch>
            <a:fillRect/>
          </a:stretch>
        </p:blipFill>
        <p:spPr>
          <a:xfrm>
            <a:off x="852902" y="2032901"/>
            <a:ext cx="4012174" cy="4825098"/>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9" name="Shape 339"/>
        <p:cNvGrpSpPr/>
        <p:nvPr/>
      </p:nvGrpSpPr>
      <p:grpSpPr>
        <a:xfrm>
          <a:off x="0" y="0"/>
          <a:ext cx="0" cy="0"/>
          <a:chOff x="0" y="0"/>
          <a:chExt cx="0" cy="0"/>
        </a:xfrm>
      </p:grpSpPr>
      <p:pic>
        <p:nvPicPr>
          <p:cNvPr descr="A grey bull with horns&#10;&#10;Description automatically generated" id="340" name="Google Shape;340;p15"/>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41" name="Google Shape;341;p15"/>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Other Expenses</a:t>
            </a:r>
            <a:endParaRPr b="0" i="0" sz="1400" u="none" cap="none" strike="noStrike">
              <a:solidFill>
                <a:srgbClr val="000000"/>
              </a:solidFill>
              <a:latin typeface="Arial"/>
              <a:ea typeface="Arial"/>
              <a:cs typeface="Arial"/>
              <a:sym typeface="Arial"/>
            </a:endParaRPr>
          </a:p>
        </p:txBody>
      </p:sp>
      <p:sp>
        <p:nvSpPr>
          <p:cNvPr id="342" name="Google Shape;342;p15"/>
          <p:cNvSpPr txBox="1"/>
          <p:nvPr/>
        </p:nvSpPr>
        <p:spPr>
          <a:xfrm>
            <a:off x="697876" y="2468880"/>
            <a:ext cx="8766000" cy="44022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There are two options for purchasing optional swag items (Shirts, Hats, Jackets, etc.) </a:t>
            </a:r>
            <a:endParaRPr b="0" i="0" sz="1600" u="none" cap="none" strike="noStrike">
              <a:solidFill>
                <a:schemeClr val="dk1"/>
              </a:solidFill>
              <a:latin typeface="Archivo"/>
              <a:ea typeface="Archivo"/>
              <a:cs typeface="Archivo"/>
              <a:sym typeface="Archivo"/>
            </a:endParaRPr>
          </a:p>
          <a:p>
            <a:pPr indent="-289560" lvl="2" marL="13716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The SquadLocker store at </a:t>
            </a:r>
            <a:r>
              <a:rPr b="0" i="0" lang="en-US" sz="1600" u="sng" cap="none" strike="noStrike">
                <a:solidFill>
                  <a:schemeClr val="hlink"/>
                </a:solidFill>
                <a:latin typeface="Archivo"/>
                <a:ea typeface="Archivo"/>
                <a:cs typeface="Archivo"/>
                <a:sym typeface="Archivo"/>
                <a:hlinkClick r:id="rId4"/>
              </a:rPr>
              <a:t>www.sanantonioyouthhockey.com</a:t>
            </a:r>
            <a:endParaRPr b="0" i="0" sz="1600" u="none" cap="none" strike="noStrike">
              <a:solidFill>
                <a:schemeClr val="dk1"/>
              </a:solidFill>
              <a:latin typeface="Archivo"/>
              <a:ea typeface="Archivo"/>
              <a:cs typeface="Archivo"/>
              <a:sym typeface="Archivo"/>
            </a:endParaRPr>
          </a:p>
          <a:p>
            <a:pPr indent="-289560" lvl="2" marL="13716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The X-Jersey store at </a:t>
            </a:r>
            <a:r>
              <a:rPr b="0" i="0" lang="en-US" sz="1600" u="sng" cap="none" strike="noStrike">
                <a:solidFill>
                  <a:schemeClr val="hlink"/>
                </a:solidFill>
                <a:latin typeface="Archivo"/>
                <a:ea typeface="Archivo"/>
                <a:cs typeface="Archivo"/>
                <a:sym typeface="Archivo"/>
                <a:hlinkClick r:id="rId5"/>
              </a:rPr>
              <a:t>https://xjerseys.us/collections/san-antonio-rampage</a:t>
            </a:r>
            <a:endParaRPr b="0" i="0" sz="1600" u="none" cap="none" strike="noStrike">
              <a:solidFill>
                <a:schemeClr val="dk1"/>
              </a:solidFill>
              <a:latin typeface="Archivo"/>
              <a:ea typeface="Archivo"/>
              <a:cs typeface="Archivo"/>
              <a:sym typeface="Archivo"/>
            </a:endParaRPr>
          </a:p>
          <a:p>
            <a:pPr indent="0" lvl="0" marL="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Coaches may request additional practice ice which will result in that cost being shared by the players.</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Teams may choose to play in additional tournaments which will result in that cost being shared by the players.</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Travel expenses (gas, hotel, food) will vary according to scheduling and personal travel arrangements, and are not covered by your season dues. </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Any additional costs detailed in your player contract.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6" name="Shape 346"/>
        <p:cNvGrpSpPr/>
        <p:nvPr/>
      </p:nvGrpSpPr>
      <p:grpSpPr>
        <a:xfrm>
          <a:off x="0" y="0"/>
          <a:ext cx="0" cy="0"/>
          <a:chOff x="0" y="0"/>
          <a:chExt cx="0" cy="0"/>
        </a:xfrm>
      </p:grpSpPr>
      <p:pic>
        <p:nvPicPr>
          <p:cNvPr descr="A grey bull with horns&#10;&#10;Description automatically generated" id="347" name="Google Shape;347;p16"/>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48" name="Google Shape;348;p16"/>
          <p:cNvSpPr txBox="1"/>
          <p:nvPr/>
        </p:nvSpPr>
        <p:spPr>
          <a:xfrm>
            <a:off x="2788920" y="455428"/>
            <a:ext cx="5963117" cy="1015663"/>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800"/>
              <a:buFont typeface="Arial"/>
              <a:buNone/>
            </a:pPr>
            <a:r>
              <a:rPr b="0" i="0" lang="en-US" sz="2800" u="none" cap="none" strike="noStrike">
                <a:solidFill>
                  <a:schemeClr val="dk1"/>
                </a:solidFill>
                <a:latin typeface="Archivo"/>
                <a:ea typeface="Archivo"/>
                <a:cs typeface="Archivo"/>
                <a:sym typeface="Archivo"/>
              </a:rPr>
              <a:t>Payments, Insurance &amp; Refunds</a:t>
            </a:r>
            <a:endParaRPr b="0" i="0" sz="1400" u="none" cap="none" strike="noStrike">
              <a:solidFill>
                <a:srgbClr val="000000"/>
              </a:solidFill>
              <a:latin typeface="Arial"/>
              <a:ea typeface="Arial"/>
              <a:cs typeface="Arial"/>
              <a:sym typeface="Arial"/>
            </a:endParaRPr>
          </a:p>
        </p:txBody>
      </p:sp>
      <p:sp>
        <p:nvSpPr>
          <p:cNvPr id="349" name="Google Shape;349;p16"/>
          <p:cNvSpPr txBox="1"/>
          <p:nvPr/>
        </p:nvSpPr>
        <p:spPr>
          <a:xfrm>
            <a:off x="680459" y="2042160"/>
            <a:ext cx="8766000" cy="3247800"/>
          </a:xfrm>
          <a:prstGeom prst="rect">
            <a:avLst/>
          </a:prstGeom>
          <a:noFill/>
          <a:ln>
            <a:noFill/>
          </a:ln>
        </p:spPr>
        <p:txBody>
          <a:bodyPr anchorCtr="0" anchor="t" bIns="45700" lIns="91425" spcFirstLastPara="1" rIns="91425" wrap="square" tIns="45700">
            <a:spAutoFit/>
          </a:bodyPr>
          <a:lstStyle/>
          <a:p>
            <a:pPr indent="0" lvl="1" marL="457200" marR="0" rtl="0" algn="l">
              <a:lnSpc>
                <a:spcPct val="100000"/>
              </a:lnSpc>
              <a:spcBef>
                <a:spcPts val="0"/>
              </a:spcBef>
              <a:spcAft>
                <a:spcPts val="0"/>
              </a:spcAft>
              <a:buClr>
                <a:srgbClr val="000000"/>
              </a:buClr>
              <a:buSzPts val="1400"/>
              <a:buFont typeface="Arial"/>
              <a:buNone/>
            </a:pPr>
            <a:r>
              <a:rPr b="1" i="0" lang="en-US" sz="1400" u="none" cap="none" strike="noStrike">
                <a:solidFill>
                  <a:schemeClr val="dk1"/>
                </a:solidFill>
                <a:latin typeface="Archivo"/>
                <a:ea typeface="Archivo"/>
                <a:cs typeface="Archivo"/>
                <a:sym typeface="Archivo"/>
              </a:rPr>
              <a:t>PAYMENT</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Credit cards will be accepted as payment method, for an additional </a:t>
            </a:r>
            <a:r>
              <a:rPr lang="en-US">
                <a:solidFill>
                  <a:schemeClr val="dk1"/>
                </a:solidFill>
                <a:latin typeface="Archivo"/>
                <a:ea typeface="Archivo"/>
                <a:cs typeface="Archivo"/>
                <a:sym typeface="Archivo"/>
              </a:rPr>
              <a:t>Crossbar </a:t>
            </a:r>
            <a:r>
              <a:rPr b="0" i="0" lang="en-US" sz="1400" u="none" cap="none" strike="noStrike">
                <a:solidFill>
                  <a:schemeClr val="dk1"/>
                </a:solidFill>
                <a:latin typeface="Archivo"/>
                <a:ea typeface="Archivo"/>
                <a:cs typeface="Archivo"/>
                <a:sym typeface="Archivo"/>
              </a:rPr>
              <a:t>fee</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You may pay in full, or…</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You may put $500 down, and split the remaining balance into </a:t>
            </a:r>
            <a:r>
              <a:rPr lang="en-US">
                <a:solidFill>
                  <a:schemeClr val="dk1"/>
                </a:solidFill>
                <a:latin typeface="Archivo"/>
                <a:ea typeface="Archivo"/>
                <a:cs typeface="Archivo"/>
                <a:sym typeface="Archivo"/>
              </a:rPr>
              <a:t>5 x $600 installments</a:t>
            </a:r>
            <a:r>
              <a:rPr b="0" i="0" lang="en-US" sz="1400" u="none" cap="none" strike="noStrike">
                <a:solidFill>
                  <a:schemeClr val="dk1"/>
                </a:solidFill>
                <a:latin typeface="Archivo"/>
                <a:ea typeface="Archivo"/>
                <a:cs typeface="Archivo"/>
                <a:sym typeface="Archivo"/>
              </a:rPr>
              <a:t>. The same payment method will be used for each</a:t>
            </a:r>
            <a:endParaRPr b="0" i="0" sz="1400" u="none" cap="none" strike="noStrike">
              <a:solidFill>
                <a:srgbClr val="000000"/>
              </a:solidFill>
              <a:latin typeface="Arial"/>
              <a:ea typeface="Arial"/>
              <a:cs typeface="Arial"/>
              <a:sym typeface="Arial"/>
            </a:endParaRPr>
          </a:p>
          <a:p>
            <a:pPr indent="0" lvl="1" marL="457200" marR="0" rtl="0" algn="l">
              <a:lnSpc>
                <a:spcPct val="100000"/>
              </a:lnSpc>
              <a:spcBef>
                <a:spcPts val="600"/>
              </a:spcBef>
              <a:spcAft>
                <a:spcPts val="0"/>
              </a:spcAft>
              <a:buClr>
                <a:srgbClr val="000000"/>
              </a:buClr>
              <a:buSzPts val="1400"/>
              <a:buFont typeface="Arial"/>
              <a:buNone/>
            </a:pPr>
            <a:r>
              <a:rPr b="1" lang="en-US">
                <a:solidFill>
                  <a:schemeClr val="dk1"/>
                </a:solidFill>
                <a:latin typeface="Archivo"/>
                <a:ea typeface="Archivo"/>
                <a:cs typeface="Archivo"/>
                <a:sym typeface="Archivo"/>
              </a:rPr>
              <a:t>REGISTRATION </a:t>
            </a:r>
            <a:r>
              <a:rPr b="1" i="0" lang="en-US" sz="1400" u="none" cap="none" strike="noStrike">
                <a:solidFill>
                  <a:schemeClr val="dk1"/>
                </a:solidFill>
                <a:latin typeface="Archivo"/>
                <a:ea typeface="Archivo"/>
                <a:cs typeface="Archivo"/>
                <a:sym typeface="Archivo"/>
              </a:rPr>
              <a:t>INSURANCE</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lang="en-US">
                <a:solidFill>
                  <a:schemeClr val="dk1"/>
                </a:solidFill>
                <a:latin typeface="Archivo"/>
                <a:ea typeface="Archivo"/>
                <a:cs typeface="Archivo"/>
                <a:sym typeface="Archivo"/>
              </a:rPr>
              <a:t>You will see this option when accepting your roster offer through Crossbar; please take time to consider it</a:t>
            </a:r>
            <a:endParaRPr b="0" i="0" sz="1400" u="none" cap="none" strike="noStrike">
              <a:solidFill>
                <a:schemeClr val="dk1"/>
              </a:solidFill>
              <a:latin typeface="Archivo"/>
              <a:ea typeface="Archivo"/>
              <a:cs typeface="Archivo"/>
              <a:sym typeface="Archivo"/>
            </a:endParaRPr>
          </a:p>
          <a:p>
            <a:pPr indent="0" lvl="1" marL="457200" marR="0" rtl="0" algn="l">
              <a:lnSpc>
                <a:spcPct val="100000"/>
              </a:lnSpc>
              <a:spcBef>
                <a:spcPts val="600"/>
              </a:spcBef>
              <a:spcAft>
                <a:spcPts val="0"/>
              </a:spcAft>
              <a:buClr>
                <a:srgbClr val="000000"/>
              </a:buClr>
              <a:buSzPts val="1400"/>
              <a:buFont typeface="Arial"/>
              <a:buNone/>
            </a:pPr>
            <a:r>
              <a:rPr b="1" i="0" lang="en-US" sz="1400" u="none" cap="none" strike="noStrike">
                <a:solidFill>
                  <a:schemeClr val="dk1"/>
                </a:solidFill>
                <a:latin typeface="Archivo"/>
                <a:ea typeface="Archivo"/>
                <a:cs typeface="Archivo"/>
                <a:sym typeface="Archivo"/>
              </a:rPr>
              <a:t>REFUNDS</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No refund will be issued once a player contract has been </a:t>
            </a:r>
            <a:r>
              <a:rPr lang="en-US">
                <a:solidFill>
                  <a:schemeClr val="dk1"/>
                </a:solidFill>
                <a:latin typeface="Archivo"/>
                <a:ea typeface="Archivo"/>
                <a:cs typeface="Archivo"/>
                <a:sym typeface="Archivo"/>
              </a:rPr>
              <a:t>submitted; again, please take time to consider registration insurance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3" name="Shape 353"/>
        <p:cNvGrpSpPr/>
        <p:nvPr/>
      </p:nvGrpSpPr>
      <p:grpSpPr>
        <a:xfrm>
          <a:off x="0" y="0"/>
          <a:ext cx="0" cy="0"/>
          <a:chOff x="0" y="0"/>
          <a:chExt cx="0" cy="0"/>
        </a:xfrm>
      </p:grpSpPr>
      <p:pic>
        <p:nvPicPr>
          <p:cNvPr descr="A grey bull with horns&#10;&#10;Description automatically generated" id="354" name="Google Shape;354;p17"/>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55" name="Google Shape;355;p17"/>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X-Jerseys – Official Supplier</a:t>
            </a:r>
            <a:endParaRPr b="0" i="0" sz="1400" u="none" cap="none" strike="noStrike">
              <a:solidFill>
                <a:srgbClr val="000000"/>
              </a:solidFill>
              <a:latin typeface="Arial"/>
              <a:ea typeface="Arial"/>
              <a:cs typeface="Arial"/>
              <a:sym typeface="Arial"/>
            </a:endParaRPr>
          </a:p>
        </p:txBody>
      </p:sp>
      <p:pic>
        <p:nvPicPr>
          <p:cNvPr id="356" name="Google Shape;356;p17"/>
          <p:cNvPicPr preferRelativeResize="0"/>
          <p:nvPr/>
        </p:nvPicPr>
        <p:blipFill rotWithShape="1">
          <a:blip r:embed="rId4">
            <a:alphaModFix/>
          </a:blip>
          <a:srcRect b="0" l="0" r="0" t="0"/>
          <a:stretch/>
        </p:blipFill>
        <p:spPr>
          <a:xfrm>
            <a:off x="29343350" y="-10469563"/>
            <a:ext cx="14859000" cy="9880600"/>
          </a:xfrm>
          <a:prstGeom prst="rect">
            <a:avLst/>
          </a:prstGeom>
          <a:noFill/>
          <a:ln>
            <a:noFill/>
          </a:ln>
        </p:spPr>
      </p:pic>
      <p:pic>
        <p:nvPicPr>
          <p:cNvPr id="357" name="Google Shape;357;p17"/>
          <p:cNvPicPr preferRelativeResize="0"/>
          <p:nvPr/>
        </p:nvPicPr>
        <p:blipFill rotWithShape="1">
          <a:blip r:embed="rId5">
            <a:alphaModFix/>
          </a:blip>
          <a:srcRect b="0" l="0" r="0" t="0"/>
          <a:stretch/>
        </p:blipFill>
        <p:spPr>
          <a:xfrm>
            <a:off x="44827825" y="-10469563"/>
            <a:ext cx="26009600" cy="21780501"/>
          </a:xfrm>
          <a:prstGeom prst="rect">
            <a:avLst/>
          </a:prstGeom>
          <a:noFill/>
          <a:ln>
            <a:noFill/>
          </a:ln>
        </p:spPr>
      </p:pic>
      <p:pic>
        <p:nvPicPr>
          <p:cNvPr id="358" name="Google Shape;358;p17"/>
          <p:cNvPicPr preferRelativeResize="0"/>
          <p:nvPr/>
        </p:nvPicPr>
        <p:blipFill rotWithShape="1">
          <a:blip r:embed="rId6">
            <a:alphaModFix/>
          </a:blip>
          <a:srcRect b="0" l="0" r="0" t="0"/>
          <a:stretch/>
        </p:blipFill>
        <p:spPr>
          <a:xfrm>
            <a:off x="5950721" y="2094264"/>
            <a:ext cx="3524203" cy="3841675"/>
          </a:xfrm>
          <a:prstGeom prst="rect">
            <a:avLst/>
          </a:prstGeom>
          <a:noFill/>
          <a:ln>
            <a:noFill/>
          </a:ln>
        </p:spPr>
      </p:pic>
      <p:pic>
        <p:nvPicPr>
          <p:cNvPr id="359" name="Google Shape;359;p17"/>
          <p:cNvPicPr preferRelativeResize="0"/>
          <p:nvPr/>
        </p:nvPicPr>
        <p:blipFill rotWithShape="1">
          <a:blip r:embed="rId7">
            <a:alphaModFix/>
          </a:blip>
          <a:srcRect b="0" l="0" r="0" t="0"/>
          <a:stretch/>
        </p:blipFill>
        <p:spPr>
          <a:xfrm>
            <a:off x="1689198" y="2094264"/>
            <a:ext cx="3435616" cy="3687419"/>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363" name="Shape 363"/>
        <p:cNvGrpSpPr/>
        <p:nvPr/>
      </p:nvGrpSpPr>
      <p:grpSpPr>
        <a:xfrm>
          <a:off x="0" y="0"/>
          <a:ext cx="0" cy="0"/>
          <a:chOff x="0" y="0"/>
          <a:chExt cx="0" cy="0"/>
        </a:xfrm>
      </p:grpSpPr>
      <p:pic>
        <p:nvPicPr>
          <p:cNvPr descr="A grey bull with horns&#10;&#10;Description automatically generated" id="364" name="Google Shape;364;p18"/>
          <p:cNvPicPr preferRelativeResize="0"/>
          <p:nvPr/>
        </p:nvPicPr>
        <p:blipFill rotWithShape="1">
          <a:blip r:embed="rId4">
            <a:alphaModFix/>
          </a:blip>
          <a:srcRect b="0" l="0" r="0" t="0"/>
          <a:stretch/>
        </p:blipFill>
        <p:spPr>
          <a:xfrm>
            <a:off x="852911" y="0"/>
            <a:ext cx="1672575" cy="1868800"/>
          </a:xfrm>
          <a:prstGeom prst="rect">
            <a:avLst/>
          </a:prstGeom>
          <a:noFill/>
          <a:ln>
            <a:noFill/>
          </a:ln>
        </p:spPr>
      </p:pic>
      <p:sp>
        <p:nvSpPr>
          <p:cNvPr id="365" name="Google Shape;365;p18"/>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Team Wear &amp; Uniforms</a:t>
            </a:r>
            <a:endParaRPr b="0" i="0" sz="1400" u="none" cap="none" strike="noStrike">
              <a:solidFill>
                <a:srgbClr val="000000"/>
              </a:solidFill>
              <a:latin typeface="Arial"/>
              <a:ea typeface="Arial"/>
              <a:cs typeface="Arial"/>
              <a:sym typeface="Arial"/>
            </a:endParaRPr>
          </a:p>
        </p:txBody>
      </p:sp>
      <p:sp>
        <p:nvSpPr>
          <p:cNvPr id="366" name="Google Shape;366;p18"/>
          <p:cNvSpPr txBox="1"/>
          <p:nvPr/>
        </p:nvSpPr>
        <p:spPr>
          <a:xfrm>
            <a:off x="697876" y="2286000"/>
            <a:ext cx="8766000" cy="4648500"/>
          </a:xfrm>
          <a:prstGeom prst="rect">
            <a:avLst/>
          </a:prstGeom>
          <a:noFill/>
          <a:ln>
            <a:noFill/>
          </a:ln>
        </p:spPr>
        <p:txBody>
          <a:bodyPr anchorCtr="0" anchor="t" bIns="45700" lIns="91425" spcFirstLastPara="1" rIns="91425" wrap="square" tIns="45700">
            <a:spAutoFit/>
          </a:bodyPr>
          <a:lstStyle/>
          <a:p>
            <a:pPr indent="0" lvl="1" marL="457200" marR="0" rtl="0" algn="l">
              <a:lnSpc>
                <a:spcPct val="100000"/>
              </a:lnSpc>
              <a:spcBef>
                <a:spcPts val="0"/>
              </a:spcBef>
              <a:spcAft>
                <a:spcPts val="0"/>
              </a:spcAft>
              <a:buClr>
                <a:srgbClr val="000000"/>
              </a:buClr>
              <a:buSzPts val="1400"/>
              <a:buFont typeface="Arial"/>
              <a:buNone/>
            </a:pPr>
            <a:r>
              <a:rPr b="1" i="0" lang="en-US" sz="1400" u="none" cap="none" strike="noStrike">
                <a:solidFill>
                  <a:schemeClr val="dk1"/>
                </a:solidFill>
                <a:latin typeface="Archivo"/>
                <a:ea typeface="Archivo"/>
                <a:cs typeface="Archivo"/>
                <a:sym typeface="Archivo"/>
              </a:rPr>
              <a:t>Jersey and Apparel sizing</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June 11</a:t>
            </a:r>
            <a:r>
              <a:rPr b="0" baseline="30000" i="0" lang="en-US" sz="1400" u="none" cap="none" strike="noStrike">
                <a:solidFill>
                  <a:schemeClr val="dk1"/>
                </a:solidFill>
                <a:latin typeface="Archivo"/>
                <a:ea typeface="Archivo"/>
                <a:cs typeface="Archivo"/>
                <a:sym typeface="Archivo"/>
              </a:rPr>
              <a:t>th</a:t>
            </a:r>
            <a:r>
              <a:rPr b="0" i="0" lang="en-US" sz="1400" u="none" cap="none" strike="noStrike">
                <a:solidFill>
                  <a:schemeClr val="dk1"/>
                </a:solidFill>
                <a:latin typeface="Archivo"/>
                <a:ea typeface="Archivo"/>
                <a:cs typeface="Archivo"/>
                <a:sym typeface="Archivo"/>
              </a:rPr>
              <a:t>, 18</a:t>
            </a:r>
            <a:r>
              <a:rPr b="0" baseline="30000" i="0" lang="en-US" sz="1400" u="none" cap="none" strike="noStrike">
                <a:solidFill>
                  <a:schemeClr val="dk1"/>
                </a:solidFill>
                <a:latin typeface="Archivo"/>
                <a:ea typeface="Archivo"/>
                <a:cs typeface="Archivo"/>
                <a:sym typeface="Archivo"/>
              </a:rPr>
              <a:t>th</a:t>
            </a:r>
            <a:r>
              <a:rPr b="0" i="0" lang="en-US" sz="1400" u="none" cap="none" strike="noStrike">
                <a:solidFill>
                  <a:schemeClr val="dk1"/>
                </a:solidFill>
                <a:latin typeface="Archivo"/>
                <a:ea typeface="Archivo"/>
                <a:cs typeface="Archivo"/>
                <a:sym typeface="Archivo"/>
              </a:rPr>
              <a:t> and 23</a:t>
            </a:r>
            <a:r>
              <a:rPr b="0" baseline="30000" i="0" lang="en-US" sz="1400" u="none" cap="none" strike="noStrike">
                <a:solidFill>
                  <a:schemeClr val="dk1"/>
                </a:solidFill>
                <a:latin typeface="Archivo"/>
                <a:ea typeface="Archivo"/>
                <a:cs typeface="Archivo"/>
                <a:sym typeface="Archivo"/>
              </a:rPr>
              <a:t>rd  </a:t>
            </a:r>
            <a:r>
              <a:rPr b="0" i="0" lang="en-US" sz="1400" u="none" cap="none" strike="noStrike">
                <a:solidFill>
                  <a:schemeClr val="dk1"/>
                </a:solidFill>
                <a:latin typeface="Archivo"/>
                <a:ea typeface="Archivo"/>
                <a:cs typeface="Archivo"/>
                <a:sym typeface="Archivo"/>
              </a:rPr>
              <a:t>during tryouts between 6:00pm – 8:30pm</a:t>
            </a:r>
            <a:endParaRPr b="0" i="0" sz="14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400" u="none" cap="none" strike="noStrike">
              <a:solidFill>
                <a:schemeClr val="dk1"/>
              </a:solidFill>
              <a:latin typeface="Archivo"/>
              <a:ea typeface="Archivo"/>
              <a:cs typeface="Archivo"/>
              <a:sym typeface="Archivo"/>
            </a:endParaRPr>
          </a:p>
          <a:p>
            <a:pPr indent="0" lvl="1" marL="457200" marR="0" rtl="0" algn="l">
              <a:lnSpc>
                <a:spcPct val="100000"/>
              </a:lnSpc>
              <a:spcBef>
                <a:spcPts val="600"/>
              </a:spcBef>
              <a:spcAft>
                <a:spcPts val="0"/>
              </a:spcAft>
              <a:buClr>
                <a:srgbClr val="000000"/>
              </a:buClr>
              <a:buSzPts val="1400"/>
              <a:buFont typeface="Arial"/>
              <a:buNone/>
            </a:pPr>
            <a:r>
              <a:rPr b="1" i="0" lang="en-US" sz="1400" u="none" cap="none" strike="noStrike">
                <a:solidFill>
                  <a:schemeClr val="dk1"/>
                </a:solidFill>
                <a:latin typeface="Archivo"/>
                <a:ea typeface="Archivo"/>
                <a:cs typeface="Archivo"/>
                <a:sym typeface="Archivo"/>
              </a:rPr>
              <a:t>Required new player package ($255-$355)</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Jerseys (Home &amp; Away)</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Game Shells</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Game Socks (Home &amp; Away)</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Hockey Bag (if you do not currently have a Rampage bag)</a:t>
            </a:r>
            <a:endParaRPr b="0" i="0" sz="14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400" u="none" cap="none" strike="noStrike">
              <a:solidFill>
                <a:schemeClr val="dk1"/>
              </a:solidFill>
              <a:latin typeface="Archivo"/>
              <a:ea typeface="Archivo"/>
              <a:cs typeface="Archivo"/>
              <a:sym typeface="Archivo"/>
            </a:endParaRPr>
          </a:p>
          <a:p>
            <a:pPr indent="0" lvl="1" marL="457200" marR="0" rtl="0" algn="l">
              <a:lnSpc>
                <a:spcPct val="100000"/>
              </a:lnSpc>
              <a:spcBef>
                <a:spcPts val="600"/>
              </a:spcBef>
              <a:spcAft>
                <a:spcPts val="0"/>
              </a:spcAft>
              <a:buClr>
                <a:srgbClr val="000000"/>
              </a:buClr>
              <a:buSzPts val="1400"/>
              <a:buFont typeface="Arial"/>
              <a:buNone/>
            </a:pPr>
            <a:r>
              <a:rPr b="1" i="0" lang="en-US" sz="1400" u="none" cap="none" strike="noStrike">
                <a:solidFill>
                  <a:schemeClr val="dk1"/>
                </a:solidFill>
                <a:latin typeface="Archivo"/>
                <a:ea typeface="Archivo"/>
                <a:cs typeface="Archivo"/>
                <a:sym typeface="Archivo"/>
              </a:rPr>
              <a:t>Optional Player Items (Check with coaches on what may be require)</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Dryland Set (3-piece)</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Warm-up Set (2-piece)</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Polo Shirt</a:t>
            </a:r>
            <a:endParaRPr b="0" i="0" sz="1400" u="none" cap="none" strike="noStrike">
              <a:solidFill>
                <a:srgbClr val="000000"/>
              </a:solidFill>
              <a:latin typeface="Arial"/>
              <a:ea typeface="Arial"/>
              <a:cs typeface="Arial"/>
              <a:sym typeface="Arial"/>
            </a:endParaRPr>
          </a:p>
          <a:p>
            <a:pPr indent="0" lvl="1" marL="457200" marR="0" rtl="0" algn="l">
              <a:lnSpc>
                <a:spcPct val="100000"/>
              </a:lnSpc>
              <a:spcBef>
                <a:spcPts val="600"/>
              </a:spcBef>
              <a:spcAft>
                <a:spcPts val="0"/>
              </a:spcAft>
              <a:buClr>
                <a:srgbClr val="000000"/>
              </a:buClr>
              <a:buSzPts val="1400"/>
              <a:buFont typeface="Arial"/>
              <a:buNone/>
            </a:pPr>
            <a:r>
              <a:t/>
            </a:r>
            <a:endParaRPr b="0" i="0" sz="1400" u="none" cap="none" strike="noStrike">
              <a:solidFill>
                <a:schemeClr val="dk1"/>
              </a:solidFill>
              <a:latin typeface="Archivo"/>
              <a:ea typeface="Archivo"/>
              <a:cs typeface="Archivo"/>
              <a:sym typeface="Archivo"/>
            </a:endParaRPr>
          </a:p>
          <a:p>
            <a:pPr indent="0" lvl="1" marL="457200" marR="0" rtl="0" algn="l">
              <a:lnSpc>
                <a:spcPct val="100000"/>
              </a:lnSpc>
              <a:spcBef>
                <a:spcPts val="600"/>
              </a:spcBef>
              <a:spcAft>
                <a:spcPts val="0"/>
              </a:spcAft>
              <a:buClr>
                <a:srgbClr val="000000"/>
              </a:buClr>
              <a:buSzPts val="1400"/>
              <a:buFont typeface="Arial"/>
              <a:buNone/>
            </a:pPr>
            <a:r>
              <a:rPr b="0" i="0" lang="en-US" sz="1400" u="none" cap="none" strike="noStrike">
                <a:solidFill>
                  <a:schemeClr val="dk1"/>
                </a:solidFill>
                <a:latin typeface="Archivo"/>
                <a:ea typeface="Archivo"/>
                <a:cs typeface="Archivo"/>
                <a:sym typeface="Archivo"/>
              </a:rPr>
              <a:t>* </a:t>
            </a:r>
            <a:r>
              <a:rPr b="0" i="1" lang="en-US" sz="1400" u="none" cap="none" strike="noStrike">
                <a:solidFill>
                  <a:schemeClr val="dk1"/>
                </a:solidFill>
                <a:latin typeface="Archivo"/>
                <a:ea typeface="Archivo"/>
                <a:cs typeface="Archivo"/>
                <a:sym typeface="Archivo"/>
              </a:rPr>
              <a:t>All a carte ordering information will be released later</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0" name="Shape 370"/>
        <p:cNvGrpSpPr/>
        <p:nvPr/>
      </p:nvGrpSpPr>
      <p:grpSpPr>
        <a:xfrm>
          <a:off x="0" y="0"/>
          <a:ext cx="0" cy="0"/>
          <a:chOff x="0" y="0"/>
          <a:chExt cx="0" cy="0"/>
        </a:xfrm>
      </p:grpSpPr>
      <p:pic>
        <p:nvPicPr>
          <p:cNvPr descr="A grey bull with horns&#10;&#10;Description automatically generated" id="371" name="Google Shape;371;p19"/>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72" name="Google Shape;372;p19"/>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Uniform &amp; Equipment Rules</a:t>
            </a:r>
            <a:endParaRPr b="0" i="0" sz="1400" u="none" cap="none" strike="noStrike">
              <a:solidFill>
                <a:srgbClr val="000000"/>
              </a:solidFill>
              <a:latin typeface="Arial"/>
              <a:ea typeface="Arial"/>
              <a:cs typeface="Arial"/>
              <a:sym typeface="Arial"/>
            </a:endParaRPr>
          </a:p>
        </p:txBody>
      </p:sp>
      <p:sp>
        <p:nvSpPr>
          <p:cNvPr id="373" name="Google Shape;373;p19"/>
          <p:cNvSpPr txBox="1"/>
          <p:nvPr/>
        </p:nvSpPr>
        <p:spPr>
          <a:xfrm>
            <a:off x="602082" y="2118241"/>
            <a:ext cx="8766000" cy="3878700"/>
          </a:xfrm>
          <a:prstGeom prst="rect">
            <a:avLst/>
          </a:prstGeom>
          <a:noFill/>
          <a:ln>
            <a:noFill/>
          </a:ln>
        </p:spPr>
        <p:txBody>
          <a:bodyPr anchorCtr="0" anchor="t" bIns="45700" lIns="91425" spcFirstLastPara="1" rIns="91425" wrap="square" tIns="45700">
            <a:spAutoFit/>
          </a:bodyPr>
          <a:lstStyle/>
          <a:p>
            <a:pPr indent="0" lvl="1" marL="457200" marR="0" rtl="0" algn="l">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Archivo"/>
                <a:ea typeface="Archivo"/>
                <a:cs typeface="Archivo"/>
                <a:sym typeface="Archivo"/>
              </a:rPr>
              <a:t>Jr. Rampage players </a:t>
            </a:r>
            <a:r>
              <a:rPr b="0" i="0" lang="en-US" sz="1400" u="sng" cap="none" strike="noStrike">
                <a:solidFill>
                  <a:schemeClr val="dk1"/>
                </a:solidFill>
                <a:latin typeface="Archivo"/>
                <a:ea typeface="Archivo"/>
                <a:cs typeface="Archivo"/>
                <a:sym typeface="Archivo"/>
              </a:rPr>
              <a:t>must</a:t>
            </a:r>
            <a:r>
              <a:rPr b="0" i="0" lang="en-US" sz="1400" u="none" cap="none" strike="noStrike">
                <a:solidFill>
                  <a:schemeClr val="dk1"/>
                </a:solidFill>
                <a:latin typeface="Archivo"/>
                <a:ea typeface="Archivo"/>
                <a:cs typeface="Archivo"/>
                <a:sym typeface="Archivo"/>
              </a:rPr>
              <a:t> comply with these rules during all THL games.  </a:t>
            </a:r>
            <a:endParaRPr b="0" i="0" sz="14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4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sng" cap="none" strike="noStrike">
                <a:solidFill>
                  <a:schemeClr val="dk1"/>
                </a:solidFill>
                <a:latin typeface="Archivo"/>
                <a:ea typeface="Archivo"/>
                <a:cs typeface="Archivo"/>
                <a:sym typeface="Archivo"/>
              </a:rPr>
              <a:t>Helmets</a:t>
            </a:r>
            <a:r>
              <a:rPr b="0" i="0" lang="en-US" sz="1400" u="none" cap="none" strike="noStrike">
                <a:solidFill>
                  <a:schemeClr val="dk1"/>
                </a:solidFill>
                <a:latin typeface="Archivo"/>
                <a:ea typeface="Archivo"/>
                <a:cs typeface="Archivo"/>
                <a:sym typeface="Archivo"/>
              </a:rPr>
              <a:t>:  Black color</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sng" cap="none" strike="noStrike">
                <a:solidFill>
                  <a:schemeClr val="dk1"/>
                </a:solidFill>
                <a:latin typeface="Archivo"/>
                <a:ea typeface="Archivo"/>
                <a:cs typeface="Archivo"/>
                <a:sym typeface="Archivo"/>
              </a:rPr>
              <a:t>Helmet Logos</a:t>
            </a:r>
            <a:r>
              <a:rPr b="0" i="0" lang="en-US" sz="1400" u="none" cap="none" strike="noStrike">
                <a:solidFill>
                  <a:schemeClr val="dk1"/>
                </a:solidFill>
                <a:latin typeface="Archivo"/>
                <a:ea typeface="Archivo"/>
                <a:cs typeface="Archivo"/>
                <a:sym typeface="Archivo"/>
              </a:rPr>
              <a:t>:  Player helmets must have Jr. Rampage approved logos and player number prominently displayed. No non-approved logos will be allowed.</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sng" cap="none" strike="noStrike">
                <a:solidFill>
                  <a:schemeClr val="dk1"/>
                </a:solidFill>
                <a:latin typeface="Archivo"/>
                <a:ea typeface="Archivo"/>
                <a:cs typeface="Archivo"/>
                <a:sym typeface="Archivo"/>
              </a:rPr>
              <a:t>Gloves</a:t>
            </a:r>
            <a:r>
              <a:rPr b="0" i="0" lang="en-US" sz="1400" u="none" cap="none" strike="noStrike">
                <a:solidFill>
                  <a:schemeClr val="dk1"/>
                </a:solidFill>
                <a:latin typeface="Archivo"/>
                <a:ea typeface="Archivo"/>
                <a:cs typeface="Archivo"/>
                <a:sym typeface="Archivo"/>
              </a:rPr>
              <a:t>:  Primary black color with minimal white or gray piping</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sng" cap="none" strike="noStrike">
                <a:solidFill>
                  <a:schemeClr val="dk1"/>
                </a:solidFill>
                <a:latin typeface="Archivo"/>
                <a:ea typeface="Archivo"/>
                <a:cs typeface="Archivo"/>
                <a:sym typeface="Archivo"/>
              </a:rPr>
              <a:t>Pants</a:t>
            </a:r>
            <a:r>
              <a:rPr b="0" i="0" lang="en-US" sz="1400" u="none" cap="none" strike="noStrike">
                <a:solidFill>
                  <a:schemeClr val="dk1"/>
                </a:solidFill>
                <a:latin typeface="Archivo"/>
                <a:ea typeface="Archivo"/>
                <a:cs typeface="Archivo"/>
                <a:sym typeface="Archivo"/>
              </a:rPr>
              <a:t>:  Shells with the embroidered Jr. Rampage logo and number.</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sng" cap="none" strike="noStrike">
                <a:solidFill>
                  <a:schemeClr val="dk1"/>
                </a:solidFill>
                <a:latin typeface="Archivo"/>
                <a:ea typeface="Archivo"/>
                <a:cs typeface="Archivo"/>
                <a:sym typeface="Archivo"/>
              </a:rPr>
              <a:t>Skate Laces</a:t>
            </a:r>
            <a:r>
              <a:rPr b="0" i="0" lang="en-US" sz="1400" u="none" cap="none" strike="noStrike">
                <a:solidFill>
                  <a:schemeClr val="dk1"/>
                </a:solidFill>
                <a:latin typeface="Archivo"/>
                <a:ea typeface="Archivo"/>
                <a:cs typeface="Archivo"/>
                <a:sym typeface="Archivo"/>
              </a:rPr>
              <a:t>:  White, black or grey. </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sng" cap="none" strike="noStrike">
                <a:solidFill>
                  <a:schemeClr val="dk1"/>
                </a:solidFill>
                <a:latin typeface="Archivo"/>
                <a:ea typeface="Archivo"/>
                <a:cs typeface="Archivo"/>
                <a:sym typeface="Archivo"/>
              </a:rPr>
              <a:t>Stick Tape</a:t>
            </a:r>
            <a:r>
              <a:rPr b="0" i="0" lang="en-US" sz="1400" u="none" cap="none" strike="noStrike">
                <a:solidFill>
                  <a:schemeClr val="dk1"/>
                </a:solidFill>
                <a:latin typeface="Archivo"/>
                <a:ea typeface="Archivo"/>
                <a:cs typeface="Archivo"/>
                <a:sym typeface="Archivo"/>
              </a:rPr>
              <a:t>: Black or white on the blade and knob </a:t>
            </a:r>
            <a:endParaRPr b="0" i="0" sz="14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840"/>
              <a:buFont typeface="Noto Sans Symbols"/>
              <a:buChar char="➢"/>
            </a:pPr>
            <a:r>
              <a:rPr lang="en-US" u="sng">
                <a:solidFill>
                  <a:schemeClr val="dk1"/>
                </a:solidFill>
                <a:latin typeface="Archivo"/>
                <a:ea typeface="Archivo"/>
                <a:cs typeface="Archivo"/>
                <a:sym typeface="Archivo"/>
              </a:rPr>
              <a:t>Practice Socks</a:t>
            </a:r>
            <a:r>
              <a:rPr lang="en-US">
                <a:solidFill>
                  <a:schemeClr val="dk1"/>
                </a:solidFill>
                <a:latin typeface="Archivo"/>
                <a:ea typeface="Archivo"/>
                <a:cs typeface="Archivo"/>
                <a:sym typeface="Archivo"/>
              </a:rPr>
              <a:t>: Solid Black is required</a:t>
            </a:r>
            <a:endParaRPr>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sng" cap="none" strike="noStrike">
                <a:solidFill>
                  <a:schemeClr val="dk1"/>
                </a:solidFill>
                <a:latin typeface="Archivo"/>
                <a:ea typeface="Archivo"/>
                <a:cs typeface="Archivo"/>
                <a:sym typeface="Archivo"/>
              </a:rPr>
              <a:t>Practice Jersey</a:t>
            </a:r>
            <a:r>
              <a:rPr b="0" i="0" lang="en-US" sz="1400" u="none" cap="none" strike="noStrike">
                <a:solidFill>
                  <a:schemeClr val="dk1"/>
                </a:solidFill>
                <a:latin typeface="Archivo"/>
                <a:ea typeface="Archivo"/>
                <a:cs typeface="Archivo"/>
                <a:sym typeface="Archivo"/>
              </a:rPr>
              <a:t>:  Jr. Rampage issued practice jersey must be worn during practice. </a:t>
            </a:r>
            <a:endParaRPr>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sng" cap="none" strike="noStrike">
                <a:solidFill>
                  <a:schemeClr val="dk1"/>
                </a:solidFill>
                <a:latin typeface="Archivo"/>
                <a:ea typeface="Archivo"/>
                <a:cs typeface="Archivo"/>
                <a:sym typeface="Archivo"/>
              </a:rPr>
              <a:t>Exceptions</a:t>
            </a:r>
            <a:r>
              <a:rPr b="0" i="0" lang="en-US" sz="1400" u="none" cap="none" strike="noStrike">
                <a:solidFill>
                  <a:schemeClr val="dk1"/>
                </a:solidFill>
                <a:latin typeface="Archivo"/>
                <a:ea typeface="Archivo"/>
                <a:cs typeface="Archivo"/>
                <a:sym typeface="Archivo"/>
              </a:rPr>
              <a:t>:  Teams may elect to utilize laces and tape of another color for events or causes as long as the team remains uniform (</a:t>
            </a:r>
            <a:r>
              <a:rPr b="0" i="1" lang="en-US" sz="1400" u="none" cap="none" strike="noStrike">
                <a:solidFill>
                  <a:schemeClr val="dk1"/>
                </a:solidFill>
                <a:latin typeface="Archivo"/>
                <a:ea typeface="Archivo"/>
                <a:cs typeface="Archivo"/>
                <a:sym typeface="Archivo"/>
              </a:rPr>
              <a:t>breast cancer awareness, hockey fights cancer, etc</a:t>
            </a:r>
            <a:r>
              <a:rPr b="0" i="0" lang="en-US" sz="1400" u="none" cap="none" strike="noStrike">
                <a:solidFill>
                  <a:schemeClr val="dk1"/>
                </a:solidFill>
                <a:latin typeface="Archivo"/>
                <a:ea typeface="Archivo"/>
                <a:cs typeface="Archivo"/>
                <a:sym typeface="Archivo"/>
              </a:rPr>
              <a:t>).  The Head coach and Team Manager are responsible for such a decision and team compliance.</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59" name="Shape 159"/>
        <p:cNvGrpSpPr/>
        <p:nvPr/>
      </p:nvGrpSpPr>
      <p:grpSpPr>
        <a:xfrm>
          <a:off x="0" y="0"/>
          <a:ext cx="0" cy="0"/>
          <a:chOff x="0" y="0"/>
          <a:chExt cx="0" cy="0"/>
        </a:xfrm>
      </p:grpSpPr>
      <p:grpSp>
        <p:nvGrpSpPr>
          <p:cNvPr id="160" name="Google Shape;160;p2"/>
          <p:cNvGrpSpPr/>
          <p:nvPr/>
        </p:nvGrpSpPr>
        <p:grpSpPr>
          <a:xfrm>
            <a:off x="0" y="-8467"/>
            <a:ext cx="12192000" cy="6866467"/>
            <a:chOff x="0" y="-8467"/>
            <a:chExt cx="12192000" cy="6866467"/>
          </a:xfrm>
        </p:grpSpPr>
        <p:cxnSp>
          <p:nvCxnSpPr>
            <p:cNvPr id="161" name="Google Shape;161;p2"/>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162" name="Google Shape;162;p2"/>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163" name="Google Shape;163;p2"/>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64" name="Google Shape;164;p2"/>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65" name="Google Shape;165;p2"/>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66" name="Google Shape;166;p2"/>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67" name="Google Shape;167;p2"/>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68" name="Google Shape;168;p2"/>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69" name="Google Shape;169;p2"/>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70" name="Google Shape;170;p2"/>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171" name="Google Shape;171;p2"/>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172" name="Google Shape;172;p2"/>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Board of Directors</a:t>
            </a:r>
            <a:endParaRPr b="0" i="0" sz="1400" u="none" cap="none" strike="noStrike">
              <a:solidFill>
                <a:srgbClr val="000000"/>
              </a:solidFill>
              <a:latin typeface="Arial"/>
              <a:ea typeface="Arial"/>
              <a:cs typeface="Arial"/>
              <a:sym typeface="Arial"/>
            </a:endParaRPr>
          </a:p>
        </p:txBody>
      </p:sp>
      <p:sp>
        <p:nvSpPr>
          <p:cNvPr id="173" name="Google Shape;173;p2"/>
          <p:cNvSpPr txBox="1"/>
          <p:nvPr/>
        </p:nvSpPr>
        <p:spPr>
          <a:xfrm>
            <a:off x="2190289" y="2788920"/>
            <a:ext cx="7402200" cy="2862900"/>
          </a:xfrm>
          <a:prstGeom prst="rect">
            <a:avLst/>
          </a:prstGeom>
          <a:noFill/>
          <a:ln>
            <a:noFill/>
          </a:ln>
        </p:spPr>
        <p:txBody>
          <a:bodyPr anchorCtr="0" anchor="t" bIns="45700" lIns="91425" spcFirstLastPara="1" rIns="91425" wrap="square" tIns="45700">
            <a:spAutoFit/>
          </a:bodyPr>
          <a:lstStyle/>
          <a:p>
            <a:pPr indent="-355600" lvl="0" marL="457200" marR="0" rtl="0" algn="l">
              <a:lnSpc>
                <a:spcPct val="100000"/>
              </a:lnSpc>
              <a:spcBef>
                <a:spcPts val="0"/>
              </a:spcBef>
              <a:spcAft>
                <a:spcPts val="0"/>
              </a:spcAft>
              <a:buClr>
                <a:schemeClr val="dk1"/>
              </a:buClr>
              <a:buSzPts val="2000"/>
              <a:buFont typeface="Archivo"/>
              <a:buChar char="➢"/>
            </a:pPr>
            <a:r>
              <a:rPr lang="en-US" sz="2000">
                <a:solidFill>
                  <a:schemeClr val="dk1"/>
                </a:solidFill>
                <a:latin typeface="Archivo"/>
                <a:ea typeface="Archivo"/>
                <a:cs typeface="Archivo"/>
                <a:sym typeface="Archivo"/>
              </a:rPr>
              <a:t>Lindsey</a:t>
            </a:r>
            <a:r>
              <a:rPr b="0" i="0" lang="en-US" sz="2000" u="none" cap="none" strike="noStrike">
                <a:solidFill>
                  <a:schemeClr val="dk1"/>
                </a:solidFill>
                <a:latin typeface="Archivo"/>
                <a:ea typeface="Archivo"/>
                <a:cs typeface="Archivo"/>
                <a:sym typeface="Archivo"/>
              </a:rPr>
              <a:t> Le</a:t>
            </a:r>
            <a:r>
              <a:rPr lang="en-US" sz="2000">
                <a:solidFill>
                  <a:schemeClr val="dk1"/>
                </a:solidFill>
                <a:latin typeface="Archivo"/>
                <a:ea typeface="Archivo"/>
                <a:cs typeface="Archivo"/>
                <a:sym typeface="Archivo"/>
              </a:rPr>
              <a:t>Blanc</a:t>
            </a:r>
            <a:r>
              <a:rPr b="0" i="0" lang="en-US" sz="2000" u="none" cap="none" strike="noStrike">
                <a:solidFill>
                  <a:schemeClr val="dk1"/>
                </a:solidFill>
                <a:latin typeface="Archivo"/>
                <a:ea typeface="Archivo"/>
                <a:cs typeface="Archivo"/>
                <a:sym typeface="Archivo"/>
              </a:rPr>
              <a:t>:  Preside</a:t>
            </a:r>
            <a:r>
              <a:rPr b="0" i="0" lang="en-US" sz="2000" u="none" cap="none" strike="noStrike">
                <a:solidFill>
                  <a:schemeClr val="dk1"/>
                </a:solidFill>
                <a:latin typeface="Archivo"/>
                <a:ea typeface="Archivo"/>
                <a:cs typeface="Archivo"/>
                <a:sym typeface="Archivo"/>
              </a:rPr>
              <a:t>nt</a:t>
            </a:r>
            <a:endParaRPr b="0" i="0" sz="2000" u="none" cap="none" strike="noStrike">
              <a:solidFill>
                <a:schemeClr val="dk1"/>
              </a:solidFill>
              <a:latin typeface="Archivo"/>
              <a:ea typeface="Archivo"/>
              <a:cs typeface="Archivo"/>
              <a:sym typeface="Archivo"/>
            </a:endParaRPr>
          </a:p>
          <a:p>
            <a:pPr indent="0" lvl="0" marL="457200" marR="0" rtl="0" algn="l">
              <a:lnSpc>
                <a:spcPct val="100000"/>
              </a:lnSpc>
              <a:spcBef>
                <a:spcPts val="0"/>
              </a:spcBef>
              <a:spcAft>
                <a:spcPts val="0"/>
              </a:spcAft>
              <a:buNone/>
            </a:pPr>
            <a:r>
              <a:t/>
            </a:r>
            <a:endParaRPr sz="2000">
              <a:solidFill>
                <a:schemeClr val="dk1"/>
              </a:solidFill>
              <a:latin typeface="Archivo"/>
              <a:ea typeface="Archivo"/>
              <a:cs typeface="Archivo"/>
              <a:sym typeface="Archivo"/>
            </a:endParaRPr>
          </a:p>
          <a:p>
            <a:pPr indent="-355600" lvl="0" marL="457200" marR="0" rtl="0" algn="l">
              <a:lnSpc>
                <a:spcPct val="100000"/>
              </a:lnSpc>
              <a:spcBef>
                <a:spcPts val="0"/>
              </a:spcBef>
              <a:spcAft>
                <a:spcPts val="0"/>
              </a:spcAft>
              <a:buClr>
                <a:schemeClr val="dk1"/>
              </a:buClr>
              <a:buSzPts val="2000"/>
              <a:buFont typeface="Archivo"/>
              <a:buChar char="➢"/>
            </a:pPr>
            <a:r>
              <a:rPr lang="en-US" sz="2000">
                <a:solidFill>
                  <a:schemeClr val="dk1"/>
                </a:solidFill>
                <a:latin typeface="Archivo"/>
                <a:ea typeface="Archivo"/>
                <a:cs typeface="Archivo"/>
                <a:sym typeface="Archivo"/>
              </a:rPr>
              <a:t>Eric Helstedt: Commissioner</a:t>
            </a:r>
            <a:endParaRPr sz="2000">
              <a:solidFill>
                <a:schemeClr val="dk1"/>
              </a:solidFill>
              <a:latin typeface="Archivo"/>
              <a:ea typeface="Archivo"/>
              <a:cs typeface="Archivo"/>
              <a:sym typeface="Archivo"/>
            </a:endParaRPr>
          </a:p>
          <a:p>
            <a:pPr indent="0" lvl="0" marL="457200" marR="0" rtl="0" algn="l">
              <a:lnSpc>
                <a:spcPct val="100000"/>
              </a:lnSpc>
              <a:spcBef>
                <a:spcPts val="0"/>
              </a:spcBef>
              <a:spcAft>
                <a:spcPts val="0"/>
              </a:spcAft>
              <a:buNone/>
            </a:pPr>
            <a:r>
              <a:t/>
            </a:r>
            <a:endParaRPr sz="2000">
              <a:solidFill>
                <a:schemeClr val="dk1"/>
              </a:solidFill>
              <a:latin typeface="Archivo"/>
              <a:ea typeface="Archivo"/>
              <a:cs typeface="Archivo"/>
              <a:sym typeface="Archivo"/>
            </a:endParaRPr>
          </a:p>
          <a:p>
            <a:pPr indent="-355600" lvl="0" marL="457200" marR="0" rtl="0" algn="l">
              <a:lnSpc>
                <a:spcPct val="100000"/>
              </a:lnSpc>
              <a:spcBef>
                <a:spcPts val="0"/>
              </a:spcBef>
              <a:spcAft>
                <a:spcPts val="0"/>
              </a:spcAft>
              <a:buClr>
                <a:schemeClr val="dk1"/>
              </a:buClr>
              <a:buSzPts val="2000"/>
              <a:buFont typeface="Archivo"/>
              <a:buChar char="➢"/>
            </a:pPr>
            <a:r>
              <a:rPr lang="en-US" sz="2000">
                <a:solidFill>
                  <a:schemeClr val="dk1"/>
                </a:solidFill>
                <a:latin typeface="Archivo"/>
                <a:ea typeface="Archivo"/>
                <a:cs typeface="Archivo"/>
                <a:sym typeface="Archivo"/>
              </a:rPr>
              <a:t>Clint Hooker: Assistant Commissioner</a:t>
            </a:r>
            <a:endParaRPr sz="2000">
              <a:solidFill>
                <a:schemeClr val="dk1"/>
              </a:solidFill>
              <a:latin typeface="Archivo"/>
              <a:ea typeface="Archivo"/>
              <a:cs typeface="Archivo"/>
              <a:sym typeface="Archivo"/>
            </a:endParaRPr>
          </a:p>
          <a:p>
            <a:pPr indent="0" lvl="0" marL="457200" marR="0" rtl="0" algn="l">
              <a:lnSpc>
                <a:spcPct val="100000"/>
              </a:lnSpc>
              <a:spcBef>
                <a:spcPts val="0"/>
              </a:spcBef>
              <a:spcAft>
                <a:spcPts val="0"/>
              </a:spcAft>
              <a:buNone/>
            </a:pPr>
            <a:r>
              <a:t/>
            </a:r>
            <a:endParaRPr sz="2000">
              <a:solidFill>
                <a:schemeClr val="dk1"/>
              </a:solidFill>
              <a:latin typeface="Archivo"/>
              <a:ea typeface="Archivo"/>
              <a:cs typeface="Archivo"/>
              <a:sym typeface="Archivo"/>
            </a:endParaRPr>
          </a:p>
          <a:p>
            <a:pPr indent="-355600" lvl="0" marL="457200" marR="0" rtl="0" algn="l">
              <a:lnSpc>
                <a:spcPct val="100000"/>
              </a:lnSpc>
              <a:spcBef>
                <a:spcPts val="0"/>
              </a:spcBef>
              <a:spcAft>
                <a:spcPts val="0"/>
              </a:spcAft>
              <a:buClr>
                <a:schemeClr val="dk1"/>
              </a:buClr>
              <a:buSzPts val="2000"/>
              <a:buFont typeface="Archivo"/>
              <a:buChar char="➢"/>
            </a:pPr>
            <a:r>
              <a:rPr lang="en-US" sz="2000">
                <a:solidFill>
                  <a:schemeClr val="dk1"/>
                </a:solidFill>
                <a:latin typeface="Archivo"/>
                <a:ea typeface="Archivo"/>
                <a:cs typeface="Archivo"/>
                <a:sym typeface="Archivo"/>
              </a:rPr>
              <a:t>Jesse Feragen: Treasurer</a:t>
            </a:r>
            <a:endParaRPr sz="2000">
              <a:solidFill>
                <a:schemeClr val="dk1"/>
              </a:solidFill>
              <a:latin typeface="Archivo"/>
              <a:ea typeface="Archivo"/>
              <a:cs typeface="Archivo"/>
              <a:sym typeface="Archivo"/>
            </a:endParaRPr>
          </a:p>
          <a:p>
            <a:pPr indent="0" lvl="0" marL="457200" marR="0" rtl="0" algn="l">
              <a:lnSpc>
                <a:spcPct val="100000"/>
              </a:lnSpc>
              <a:spcBef>
                <a:spcPts val="0"/>
              </a:spcBef>
              <a:spcAft>
                <a:spcPts val="0"/>
              </a:spcAft>
              <a:buNone/>
            </a:pPr>
            <a:r>
              <a:t/>
            </a:r>
            <a:endParaRPr sz="2000">
              <a:solidFill>
                <a:schemeClr val="dk1"/>
              </a:solidFill>
              <a:latin typeface="Archivo"/>
              <a:ea typeface="Archivo"/>
              <a:cs typeface="Archivo"/>
              <a:sym typeface="Archivo"/>
            </a:endParaRPr>
          </a:p>
          <a:p>
            <a:pPr indent="-355600" lvl="0" marL="457200" marR="0" rtl="0" algn="l">
              <a:lnSpc>
                <a:spcPct val="100000"/>
              </a:lnSpc>
              <a:spcBef>
                <a:spcPts val="0"/>
              </a:spcBef>
              <a:spcAft>
                <a:spcPts val="0"/>
              </a:spcAft>
              <a:buClr>
                <a:schemeClr val="dk1"/>
              </a:buClr>
              <a:buSzPts val="2000"/>
              <a:buFont typeface="Archivo"/>
              <a:buChar char="➢"/>
            </a:pPr>
            <a:r>
              <a:rPr lang="en-US" sz="2000">
                <a:solidFill>
                  <a:schemeClr val="dk1"/>
                </a:solidFill>
                <a:latin typeface="Archivo"/>
                <a:ea typeface="Archivo"/>
                <a:cs typeface="Archivo"/>
                <a:sym typeface="Archivo"/>
              </a:rPr>
              <a:t>Shawn Thepuatrakul: Secretary</a:t>
            </a:r>
            <a:endParaRPr sz="2000">
              <a:solidFill>
                <a:schemeClr val="dk1"/>
              </a:solidFill>
              <a:latin typeface="Archivo"/>
              <a:ea typeface="Archivo"/>
              <a:cs typeface="Archivo"/>
              <a:sym typeface="Archivo"/>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7" name="Shape 377"/>
        <p:cNvGrpSpPr/>
        <p:nvPr/>
      </p:nvGrpSpPr>
      <p:grpSpPr>
        <a:xfrm>
          <a:off x="0" y="0"/>
          <a:ext cx="0" cy="0"/>
          <a:chOff x="0" y="0"/>
          <a:chExt cx="0" cy="0"/>
        </a:xfrm>
      </p:grpSpPr>
      <p:pic>
        <p:nvPicPr>
          <p:cNvPr descr="A grey bull with horns&#10;&#10;Description automatically generated" id="378" name="Google Shape;378;p20"/>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79" name="Google Shape;379;p20"/>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Communication</a:t>
            </a:r>
            <a:endParaRPr b="0" i="0" sz="1400" u="none" cap="none" strike="noStrike">
              <a:solidFill>
                <a:srgbClr val="000000"/>
              </a:solidFill>
              <a:latin typeface="Arial"/>
              <a:ea typeface="Arial"/>
              <a:cs typeface="Arial"/>
              <a:sym typeface="Arial"/>
            </a:endParaRPr>
          </a:p>
        </p:txBody>
      </p:sp>
      <p:sp>
        <p:nvSpPr>
          <p:cNvPr id="380" name="Google Shape;380;p20"/>
          <p:cNvSpPr txBox="1"/>
          <p:nvPr/>
        </p:nvSpPr>
        <p:spPr>
          <a:xfrm>
            <a:off x="739776" y="2217455"/>
            <a:ext cx="8766000" cy="4771500"/>
          </a:xfrm>
          <a:prstGeom prst="rect">
            <a:avLst/>
          </a:prstGeom>
          <a:noFill/>
          <a:ln>
            <a:noFill/>
          </a:ln>
        </p:spPr>
        <p:txBody>
          <a:bodyPr anchorCtr="0" anchor="t" bIns="45700" lIns="91425" spcFirstLastPara="1" rIns="91425" wrap="square" tIns="45700">
            <a:spAutoFit/>
          </a:bodyPr>
          <a:lstStyle/>
          <a:p>
            <a:pPr indent="-349250" lvl="1" marL="800100" marR="0" rtl="0" algn="l">
              <a:lnSpc>
                <a:spcPct val="100000"/>
              </a:lnSpc>
              <a:spcBef>
                <a:spcPts val="0"/>
              </a:spcBef>
              <a:spcAft>
                <a:spcPts val="0"/>
              </a:spcAft>
              <a:buClr>
                <a:schemeClr val="accent6"/>
              </a:buClr>
              <a:buSzPts val="940"/>
              <a:buFont typeface="Noto Sans Symbols"/>
              <a:buChar char="➢"/>
            </a:pPr>
            <a:r>
              <a:rPr lang="en-US" sz="1500">
                <a:solidFill>
                  <a:schemeClr val="dk1"/>
                </a:solidFill>
                <a:latin typeface="Archivo"/>
                <a:ea typeface="Archivo"/>
                <a:cs typeface="Archivo"/>
                <a:sym typeface="Archivo"/>
              </a:rPr>
              <a:t>Crossbar</a:t>
            </a:r>
            <a:r>
              <a:rPr b="0" i="0" lang="en-US" sz="1500" u="none" cap="none" strike="noStrike">
                <a:solidFill>
                  <a:schemeClr val="dk1"/>
                </a:solidFill>
                <a:latin typeface="Archivo"/>
                <a:ea typeface="Archivo"/>
                <a:cs typeface="Archivo"/>
                <a:sym typeface="Archivo"/>
              </a:rPr>
              <a:t> is the </a:t>
            </a:r>
            <a:r>
              <a:rPr lang="en-US" sz="1500">
                <a:solidFill>
                  <a:schemeClr val="dk1"/>
                </a:solidFill>
                <a:latin typeface="Archivo"/>
                <a:ea typeface="Archivo"/>
                <a:cs typeface="Archivo"/>
                <a:sym typeface="Archivo"/>
              </a:rPr>
              <a:t>Jr. Rampage sport management platform of choice</a:t>
            </a:r>
            <a:r>
              <a:rPr b="0" i="0" lang="en-US" sz="1500" u="none" cap="none" strike="noStrike">
                <a:solidFill>
                  <a:schemeClr val="dk1"/>
                </a:solidFill>
                <a:latin typeface="Archivo"/>
                <a:ea typeface="Archivo"/>
                <a:cs typeface="Archivo"/>
                <a:sym typeface="Archivo"/>
              </a:rPr>
              <a:t>. It is mandatory for teams to use the </a:t>
            </a:r>
            <a:r>
              <a:rPr lang="en-US" sz="1500">
                <a:solidFill>
                  <a:schemeClr val="dk1"/>
                </a:solidFill>
                <a:latin typeface="Archivo"/>
                <a:ea typeface="Archivo"/>
                <a:cs typeface="Archivo"/>
                <a:sym typeface="Archivo"/>
              </a:rPr>
              <a:t>Crossbar</a:t>
            </a:r>
            <a:r>
              <a:rPr b="0" i="0" lang="en-US" sz="1500" u="none" cap="none" strike="noStrike">
                <a:solidFill>
                  <a:schemeClr val="dk1"/>
                </a:solidFill>
                <a:latin typeface="Archivo"/>
                <a:ea typeface="Archivo"/>
                <a:cs typeface="Archivo"/>
                <a:sym typeface="Archivo"/>
              </a:rPr>
              <a:t> messaging application as their primary means of communication</a:t>
            </a:r>
            <a:endParaRPr b="0" i="0" sz="15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500"/>
              <a:buFont typeface="Arial"/>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The SA</a:t>
            </a:r>
            <a:r>
              <a:rPr lang="en-US" sz="1500">
                <a:solidFill>
                  <a:schemeClr val="dk1"/>
                </a:solidFill>
                <a:latin typeface="Archivo"/>
                <a:ea typeface="Archivo"/>
                <a:cs typeface="Archivo"/>
                <a:sym typeface="Archivo"/>
              </a:rPr>
              <a:t>YH</a:t>
            </a:r>
            <a:r>
              <a:rPr b="0" i="0" lang="en-US" sz="1500" u="none" cap="none" strike="noStrike">
                <a:solidFill>
                  <a:schemeClr val="dk1"/>
                </a:solidFill>
                <a:latin typeface="Archivo"/>
                <a:ea typeface="Archivo"/>
                <a:cs typeface="Archivo"/>
                <a:sym typeface="Archivo"/>
              </a:rPr>
              <a:t>A webpage</a:t>
            </a:r>
            <a:r>
              <a:rPr lang="en-US" sz="1500">
                <a:solidFill>
                  <a:schemeClr val="dk1"/>
                </a:solidFill>
                <a:latin typeface="Archivo"/>
                <a:ea typeface="Archivo"/>
                <a:cs typeface="Archivo"/>
                <a:sym typeface="Archivo"/>
              </a:rPr>
              <a:t> </a:t>
            </a:r>
            <a:r>
              <a:rPr b="0" i="0" lang="en-US" sz="1500" u="none" cap="none" strike="noStrike">
                <a:solidFill>
                  <a:schemeClr val="dk1"/>
                </a:solidFill>
                <a:latin typeface="Archivo"/>
                <a:ea typeface="Archivo"/>
                <a:cs typeface="Archivo"/>
                <a:sym typeface="Archivo"/>
              </a:rPr>
              <a:t>will contain the most up to date information for the Jr. Rampage</a:t>
            </a:r>
            <a:endParaRPr b="0" i="0" sz="1500" u="none" cap="none" strike="noStrike">
              <a:solidFill>
                <a:schemeClr val="dk1"/>
              </a:solidFill>
              <a:latin typeface="Archivo"/>
              <a:ea typeface="Archivo"/>
              <a:cs typeface="Archivo"/>
              <a:sym typeface="Archivo"/>
            </a:endParaRPr>
          </a:p>
          <a:p>
            <a:pPr indent="-323850" lvl="2" marL="1371600" marR="0" rtl="0" algn="l">
              <a:lnSpc>
                <a:spcPct val="100000"/>
              </a:lnSpc>
              <a:spcBef>
                <a:spcPts val="600"/>
              </a:spcBef>
              <a:spcAft>
                <a:spcPts val="0"/>
              </a:spcAft>
              <a:buClr>
                <a:schemeClr val="dk1"/>
              </a:buClr>
              <a:buSzPts val="1500"/>
              <a:buFont typeface="Archivo"/>
              <a:buChar char="■"/>
            </a:pPr>
            <a:r>
              <a:rPr lang="en-US" sz="1500" u="sng">
                <a:solidFill>
                  <a:schemeClr val="hlink"/>
                </a:solidFill>
                <a:latin typeface="Archivo"/>
                <a:ea typeface="Archivo"/>
                <a:cs typeface="Archivo"/>
                <a:sym typeface="Archivo"/>
                <a:hlinkClick r:id="rId4"/>
              </a:rPr>
              <a:t>www.sanantonioyouthhockey.com</a:t>
            </a:r>
            <a:r>
              <a:rPr lang="en-US" sz="1500">
                <a:solidFill>
                  <a:schemeClr val="dk1"/>
                </a:solidFill>
                <a:latin typeface="Archivo"/>
                <a:ea typeface="Archivo"/>
                <a:cs typeface="Archivo"/>
                <a:sym typeface="Archivo"/>
              </a:rPr>
              <a:t>, or</a:t>
            </a:r>
            <a:endParaRPr sz="1500">
              <a:solidFill>
                <a:schemeClr val="dk1"/>
              </a:solidFill>
              <a:latin typeface="Archivo"/>
              <a:ea typeface="Archivo"/>
              <a:cs typeface="Archivo"/>
              <a:sym typeface="Archivo"/>
            </a:endParaRPr>
          </a:p>
          <a:p>
            <a:pPr indent="-323850" lvl="2" marL="1371600" marR="0" rtl="0" algn="l">
              <a:lnSpc>
                <a:spcPct val="100000"/>
              </a:lnSpc>
              <a:spcBef>
                <a:spcPts val="600"/>
              </a:spcBef>
              <a:spcAft>
                <a:spcPts val="0"/>
              </a:spcAft>
              <a:buClr>
                <a:schemeClr val="dk1"/>
              </a:buClr>
              <a:buSzPts val="1500"/>
              <a:buFont typeface="Archivo"/>
              <a:buChar char="■"/>
            </a:pPr>
            <a:r>
              <a:rPr lang="en-US" sz="1500" u="sng">
                <a:solidFill>
                  <a:schemeClr val="hlink"/>
                </a:solidFill>
                <a:latin typeface="Archivo"/>
                <a:ea typeface="Archivo"/>
                <a:cs typeface="Archivo"/>
                <a:sym typeface="Archivo"/>
                <a:hlinkClick r:id="rId5"/>
              </a:rPr>
              <a:t>www.jrrampage.com</a:t>
            </a:r>
            <a:r>
              <a:rPr lang="en-US" sz="1500">
                <a:solidFill>
                  <a:schemeClr val="dk1"/>
                </a:solidFill>
                <a:latin typeface="Archivo"/>
                <a:ea typeface="Archivo"/>
                <a:cs typeface="Archivo"/>
                <a:sym typeface="Archivo"/>
              </a:rPr>
              <a:t> </a:t>
            </a:r>
            <a:endParaRPr sz="1500">
              <a:solidFill>
                <a:schemeClr val="dk1"/>
              </a:solidFill>
              <a:latin typeface="Archivo"/>
              <a:ea typeface="Archivo"/>
              <a:cs typeface="Archivo"/>
              <a:sym typeface="Archivo"/>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Organization emails and social med</a:t>
            </a:r>
            <a:r>
              <a:rPr lang="en-US" sz="1500">
                <a:solidFill>
                  <a:schemeClr val="dk1"/>
                </a:solidFill>
                <a:latin typeface="Archivo"/>
                <a:ea typeface="Archivo"/>
                <a:cs typeface="Archivo"/>
                <a:sym typeface="Archivo"/>
              </a:rPr>
              <a:t>ia</a:t>
            </a:r>
            <a:r>
              <a:rPr b="0" i="0" lang="en-US" sz="1500" u="none" cap="none" strike="noStrike">
                <a:solidFill>
                  <a:schemeClr val="dk1"/>
                </a:solidFill>
                <a:latin typeface="Archivo"/>
                <a:ea typeface="Archivo"/>
                <a:cs typeface="Archivo"/>
                <a:sym typeface="Archivo"/>
              </a:rPr>
              <a:t> platforms will also be utilized to disseminate information.</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Team Managers represent the primary liaison between the teams and the </a:t>
            </a:r>
            <a:r>
              <a:rPr lang="en-US" sz="1500">
                <a:solidFill>
                  <a:schemeClr val="dk1"/>
                </a:solidFill>
                <a:latin typeface="Archivo"/>
                <a:ea typeface="Archivo"/>
                <a:cs typeface="Archivo"/>
                <a:sym typeface="Archivo"/>
              </a:rPr>
              <a:t>B</a:t>
            </a:r>
            <a:r>
              <a:rPr b="0" i="0" lang="en-US" sz="1500" u="none" cap="none" strike="noStrike">
                <a:solidFill>
                  <a:schemeClr val="dk1"/>
                </a:solidFill>
                <a:latin typeface="Archivo"/>
                <a:ea typeface="Archivo"/>
                <a:cs typeface="Archivo"/>
                <a:sym typeface="Archivo"/>
              </a:rPr>
              <a:t>oard of </a:t>
            </a:r>
            <a:r>
              <a:rPr lang="en-US" sz="1500">
                <a:solidFill>
                  <a:schemeClr val="dk1"/>
                </a:solidFill>
                <a:latin typeface="Archivo"/>
                <a:ea typeface="Archivo"/>
                <a:cs typeface="Archivo"/>
                <a:sym typeface="Archivo"/>
              </a:rPr>
              <a:t>D</a:t>
            </a:r>
            <a:r>
              <a:rPr b="0" i="0" lang="en-US" sz="1500" u="none" cap="none" strike="noStrike">
                <a:solidFill>
                  <a:schemeClr val="dk1"/>
                </a:solidFill>
                <a:latin typeface="Archivo"/>
                <a:ea typeface="Archivo"/>
                <a:cs typeface="Archivo"/>
                <a:sym typeface="Archivo"/>
              </a:rPr>
              <a:t>irectors.  They </a:t>
            </a:r>
            <a:r>
              <a:rPr lang="en-US" sz="1500">
                <a:solidFill>
                  <a:schemeClr val="dk1"/>
                </a:solidFill>
                <a:latin typeface="Archivo"/>
                <a:ea typeface="Archivo"/>
                <a:cs typeface="Archivo"/>
                <a:sym typeface="Archivo"/>
              </a:rPr>
              <a:t>have a direct line of communication at all times to facilitate fast responses to the needs of your team. However, as a small market organization, the board hosts an open forum/virtual hall as well as time permits.</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The Board of Directors has an open-door policy.  Reach the </a:t>
            </a:r>
            <a:r>
              <a:rPr b="0" i="0" lang="en-US" sz="1500" u="sng" cap="none" strike="noStrike">
                <a:solidFill>
                  <a:schemeClr val="hlink"/>
                </a:solidFill>
                <a:latin typeface="Archivo"/>
                <a:ea typeface="Archivo"/>
                <a:cs typeface="Archivo"/>
                <a:sym typeface="Archivo"/>
                <a:hlinkClick r:id="rId6"/>
              </a:rPr>
              <a:t>entire board here</a:t>
            </a:r>
            <a:r>
              <a:rPr b="0" i="0" lang="en-US" sz="1500" u="none" cap="none" strike="noStrike">
                <a:solidFill>
                  <a:schemeClr val="dk1"/>
                </a:solidFill>
                <a:latin typeface="Archivo"/>
                <a:ea typeface="Archivo"/>
                <a:cs typeface="Archivo"/>
                <a:sym typeface="Archivo"/>
              </a:rPr>
              <a:t>.</a:t>
            </a:r>
            <a:endParaRPr b="0" i="0" sz="15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4" name="Shape 384"/>
        <p:cNvGrpSpPr/>
        <p:nvPr/>
      </p:nvGrpSpPr>
      <p:grpSpPr>
        <a:xfrm>
          <a:off x="0" y="0"/>
          <a:ext cx="0" cy="0"/>
          <a:chOff x="0" y="0"/>
          <a:chExt cx="0" cy="0"/>
        </a:xfrm>
      </p:grpSpPr>
      <p:pic>
        <p:nvPicPr>
          <p:cNvPr descr="A grey bull with horns&#10;&#10;Description automatically generated" id="385" name="Google Shape;385;p21"/>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86" name="Google Shape;386;p21"/>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Conduct </a:t>
            </a:r>
            <a:r>
              <a:rPr b="0" i="0" lang="en-US" sz="3200" u="none" cap="none" strike="noStrike">
                <a:solidFill>
                  <a:schemeClr val="dk1"/>
                </a:solidFill>
                <a:latin typeface="Archivo"/>
                <a:ea typeface="Archivo"/>
                <a:cs typeface="Archivo"/>
                <a:sym typeface="Archivo"/>
              </a:rPr>
              <a:t>Expectations</a:t>
            </a:r>
            <a:endParaRPr b="0" i="0" sz="1400" u="none" cap="none" strike="noStrike">
              <a:solidFill>
                <a:srgbClr val="000000"/>
              </a:solidFill>
              <a:latin typeface="Arial"/>
              <a:ea typeface="Arial"/>
              <a:cs typeface="Arial"/>
              <a:sym typeface="Arial"/>
            </a:endParaRPr>
          </a:p>
        </p:txBody>
      </p:sp>
      <p:sp>
        <p:nvSpPr>
          <p:cNvPr id="387" name="Google Shape;387;p21"/>
          <p:cNvSpPr txBox="1"/>
          <p:nvPr/>
        </p:nvSpPr>
        <p:spPr>
          <a:xfrm>
            <a:off x="697875" y="2468873"/>
            <a:ext cx="8766000" cy="4417500"/>
          </a:xfrm>
          <a:prstGeom prst="rect">
            <a:avLst/>
          </a:prstGeom>
          <a:noFill/>
          <a:ln>
            <a:noFill/>
          </a:ln>
        </p:spPr>
        <p:txBody>
          <a:bodyPr anchorCtr="0" anchor="t" bIns="45700" lIns="91425" spcFirstLastPara="1" rIns="91425" wrap="square" tIns="45700">
            <a:spAutoFit/>
          </a:bodyPr>
          <a:lstStyle/>
          <a:p>
            <a:pPr indent="-342900" lvl="1" marL="12573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All players, parents and coaches are expected to act in accordance with the USA Hockey Code of Conduct.</a:t>
            </a:r>
            <a:endParaRPr b="0" i="0" sz="1600" u="none" cap="none" strike="noStrike">
              <a:solidFill>
                <a:schemeClr val="dk1"/>
              </a:solidFill>
              <a:latin typeface="Archivo"/>
              <a:ea typeface="Archivo"/>
              <a:cs typeface="Archivo"/>
              <a:sym typeface="Archivo"/>
            </a:endParaRPr>
          </a:p>
          <a:p>
            <a:pPr indent="-342900" lvl="1" marL="12573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All players</a:t>
            </a:r>
            <a:r>
              <a:rPr lang="en-US" sz="1600">
                <a:solidFill>
                  <a:schemeClr val="dk1"/>
                </a:solidFill>
                <a:latin typeface="Archivo"/>
                <a:ea typeface="Archivo"/>
                <a:cs typeface="Archivo"/>
                <a:sym typeface="Archivo"/>
              </a:rPr>
              <a:t> and</a:t>
            </a:r>
            <a:r>
              <a:rPr b="0" i="0" lang="en-US" sz="1600" u="none" cap="none" strike="noStrike">
                <a:solidFill>
                  <a:schemeClr val="dk1"/>
                </a:solidFill>
                <a:latin typeface="Archivo"/>
                <a:ea typeface="Archivo"/>
                <a:cs typeface="Archivo"/>
                <a:sym typeface="Archivo"/>
              </a:rPr>
              <a:t> parents are expected to adhere to </a:t>
            </a:r>
            <a:r>
              <a:rPr lang="en-US" sz="1600">
                <a:solidFill>
                  <a:schemeClr val="dk1"/>
                </a:solidFill>
                <a:latin typeface="Archivo"/>
                <a:ea typeface="Archivo"/>
                <a:cs typeface="Archivo"/>
                <a:sym typeface="Archivo"/>
              </a:rPr>
              <a:t>SAYHA’s</a:t>
            </a:r>
            <a:r>
              <a:rPr b="0" i="0" lang="en-US" sz="1600" u="none" cap="none" strike="noStrike">
                <a:solidFill>
                  <a:schemeClr val="dk1"/>
                </a:solidFill>
                <a:latin typeface="Archivo"/>
                <a:ea typeface="Archivo"/>
                <a:cs typeface="Archivo"/>
                <a:sym typeface="Archivo"/>
              </a:rPr>
              <a:t> </a:t>
            </a:r>
            <a:r>
              <a:rPr lang="en-US" sz="1600">
                <a:solidFill>
                  <a:schemeClr val="dk1"/>
                </a:solidFill>
                <a:latin typeface="Archivo"/>
                <a:ea typeface="Archivo"/>
                <a:cs typeface="Archivo"/>
                <a:sym typeface="Archivo"/>
              </a:rPr>
              <a:t>Codes of Conduct</a:t>
            </a:r>
            <a:r>
              <a:rPr b="0" i="0" lang="en-US" sz="1600" u="none" cap="none" strike="noStrike">
                <a:solidFill>
                  <a:schemeClr val="dk1"/>
                </a:solidFill>
                <a:latin typeface="Archivo"/>
                <a:ea typeface="Archivo"/>
                <a:cs typeface="Archivo"/>
                <a:sym typeface="Archivo"/>
              </a:rPr>
              <a:t> signed as part of the player/parent contract. This includes commit</a:t>
            </a:r>
            <a:r>
              <a:rPr lang="en-US" sz="1600">
                <a:solidFill>
                  <a:schemeClr val="dk1"/>
                </a:solidFill>
                <a:latin typeface="Archivo"/>
                <a:ea typeface="Archivo"/>
                <a:cs typeface="Archivo"/>
                <a:sym typeface="Archivo"/>
              </a:rPr>
              <a:t>ments regarding the use of </a:t>
            </a:r>
            <a:r>
              <a:rPr b="0" i="0" lang="en-US" sz="1600" u="none" cap="none" strike="noStrike">
                <a:solidFill>
                  <a:schemeClr val="dk1"/>
                </a:solidFill>
                <a:latin typeface="Archivo"/>
                <a:ea typeface="Archivo"/>
                <a:cs typeface="Archivo"/>
                <a:sym typeface="Archivo"/>
              </a:rPr>
              <a:t>social media.</a:t>
            </a:r>
            <a:endParaRPr b="0" i="0" sz="1600" u="none" cap="none" strike="noStrike">
              <a:solidFill>
                <a:schemeClr val="dk1"/>
              </a:solidFill>
              <a:latin typeface="Archivo"/>
              <a:ea typeface="Archivo"/>
              <a:cs typeface="Archivo"/>
              <a:sym typeface="Archivo"/>
            </a:endParaRPr>
          </a:p>
          <a:p>
            <a:pPr indent="-342900" lvl="1" marL="12573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Players can be disciplined by the</a:t>
            </a:r>
            <a:r>
              <a:rPr lang="en-US" sz="1600">
                <a:solidFill>
                  <a:schemeClr val="dk1"/>
                </a:solidFill>
                <a:latin typeface="Archivo"/>
                <a:ea typeface="Archivo"/>
                <a:cs typeface="Archivo"/>
                <a:sym typeface="Archivo"/>
              </a:rPr>
              <a:t>ir Head Coach for infractions to the Player Code of Conduct. This could include sitting a shift, sitting a period, sitting a game, etc. </a:t>
            </a:r>
            <a:endParaRPr sz="1600">
              <a:solidFill>
                <a:schemeClr val="dk1"/>
              </a:solidFill>
              <a:latin typeface="Archivo"/>
              <a:ea typeface="Archivo"/>
              <a:cs typeface="Archivo"/>
              <a:sym typeface="Archivo"/>
            </a:endParaRPr>
          </a:p>
          <a:p>
            <a:pPr indent="-342900" lvl="1" marL="1257300" marR="0" rtl="0" algn="l">
              <a:lnSpc>
                <a:spcPct val="100000"/>
              </a:lnSpc>
              <a:spcBef>
                <a:spcPts val="600"/>
              </a:spcBef>
              <a:spcAft>
                <a:spcPts val="0"/>
              </a:spcAft>
              <a:buClr>
                <a:schemeClr val="accent6"/>
              </a:buClr>
              <a:buSzPts val="960"/>
              <a:buFont typeface="Noto Sans Symbols"/>
              <a:buChar char="➢"/>
            </a:pPr>
            <a:r>
              <a:rPr lang="en-US" sz="1600">
                <a:solidFill>
                  <a:schemeClr val="dk1"/>
                </a:solidFill>
                <a:latin typeface="Archivo"/>
                <a:ea typeface="Archivo"/>
                <a:cs typeface="Archivo"/>
                <a:sym typeface="Archivo"/>
              </a:rPr>
              <a:t>Players, parents, &amp; coaches can be disciplined by the Disciplinary Committee if any credible formal complaint or incident is witnessed and reported by anyone in the Association to the Board of Directors. Repeated or escalating infractions will come with repeated or escalating consequences.</a:t>
            </a:r>
            <a:endParaRPr sz="1600">
              <a:solidFill>
                <a:schemeClr val="dk1"/>
              </a:solidFill>
              <a:latin typeface="Archivo"/>
              <a:ea typeface="Archivo"/>
              <a:cs typeface="Archivo"/>
              <a:sym typeface="Archivo"/>
            </a:endParaRPr>
          </a:p>
          <a:p>
            <a:pPr indent="-383539" lvl="1" marL="1257300" marR="0" rtl="0" algn="l">
              <a:lnSpc>
                <a:spcPct val="100000"/>
              </a:lnSpc>
              <a:spcBef>
                <a:spcPts val="600"/>
              </a:spcBef>
              <a:spcAft>
                <a:spcPts val="0"/>
              </a:spcAft>
              <a:buClr>
                <a:schemeClr val="dk1"/>
              </a:buClr>
              <a:buSzPts val="1600"/>
              <a:buFont typeface="Archivo"/>
              <a:buChar char="➢"/>
            </a:pPr>
            <a:r>
              <a:rPr b="1" lang="en-US" sz="1600" u="sng">
                <a:solidFill>
                  <a:srgbClr val="FF0000"/>
                </a:solidFill>
                <a:latin typeface="Archivo"/>
                <a:ea typeface="Archivo"/>
                <a:cs typeface="Archivo"/>
                <a:sym typeface="Archivo"/>
              </a:rPr>
              <a:t>Remember the 24 Hour Rule.</a:t>
            </a:r>
            <a:r>
              <a:rPr lang="en-US" sz="1600">
                <a:solidFill>
                  <a:schemeClr val="dk1"/>
                </a:solidFill>
                <a:latin typeface="Archivo"/>
                <a:ea typeface="Archivo"/>
                <a:cs typeface="Archivo"/>
                <a:sym typeface="Archivo"/>
              </a:rPr>
              <a:t> Do not attempt to discuss a matter that just occurred. Wait 24 hours before approaching a coach, a TM, an official, or the Board. </a:t>
            </a:r>
            <a:endParaRPr sz="1600">
              <a:solidFill>
                <a:schemeClr val="dk1"/>
              </a:solidFill>
              <a:latin typeface="Archivo"/>
              <a:ea typeface="Archivo"/>
              <a:cs typeface="Archivo"/>
              <a:sym typeface="Archivo"/>
            </a:endParaRPr>
          </a:p>
          <a:p>
            <a:pPr indent="-330200" lvl="2" marL="1828800" marR="0" rtl="0" algn="l">
              <a:lnSpc>
                <a:spcPct val="100000"/>
              </a:lnSpc>
              <a:spcBef>
                <a:spcPts val="600"/>
              </a:spcBef>
              <a:spcAft>
                <a:spcPts val="0"/>
              </a:spcAft>
              <a:buClr>
                <a:schemeClr val="dk1"/>
              </a:buClr>
              <a:buSzPts val="1600"/>
              <a:buFont typeface="Archivo"/>
              <a:buChar char="■"/>
            </a:pPr>
            <a:r>
              <a:rPr lang="en-US" sz="1600">
                <a:solidFill>
                  <a:schemeClr val="dk1"/>
                </a:solidFill>
                <a:latin typeface="Archivo"/>
                <a:ea typeface="Archivo"/>
                <a:cs typeface="Archivo"/>
                <a:sym typeface="Archivo"/>
              </a:rPr>
              <a:t>In addition to this, it is preferred to handle a situation in writing for tracking purposes. </a:t>
            </a:r>
            <a:endParaRPr sz="1600">
              <a:solidFill>
                <a:schemeClr val="dk1"/>
              </a:solidFill>
              <a:latin typeface="Archivo"/>
              <a:ea typeface="Archivo"/>
              <a:cs typeface="Archivo"/>
              <a:sym typeface="Archivo"/>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1" name="Shape 391"/>
        <p:cNvGrpSpPr/>
        <p:nvPr/>
      </p:nvGrpSpPr>
      <p:grpSpPr>
        <a:xfrm>
          <a:off x="0" y="0"/>
          <a:ext cx="0" cy="0"/>
          <a:chOff x="0" y="0"/>
          <a:chExt cx="0" cy="0"/>
        </a:xfrm>
      </p:grpSpPr>
      <p:pic>
        <p:nvPicPr>
          <p:cNvPr descr="A grey bull with horns&#10;&#10;Description automatically generated" id="392" name="Google Shape;392;p22"/>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93" name="Google Shape;393;p22"/>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Respect for Officials</a:t>
            </a:r>
            <a:endParaRPr b="0" i="0" sz="1400" u="none" cap="none" strike="noStrike">
              <a:solidFill>
                <a:srgbClr val="000000"/>
              </a:solidFill>
              <a:latin typeface="Arial"/>
              <a:ea typeface="Arial"/>
              <a:cs typeface="Arial"/>
              <a:sym typeface="Arial"/>
            </a:endParaRPr>
          </a:p>
        </p:txBody>
      </p:sp>
      <p:sp>
        <p:nvSpPr>
          <p:cNvPr id="394" name="Google Shape;394;p22"/>
          <p:cNvSpPr txBox="1"/>
          <p:nvPr/>
        </p:nvSpPr>
        <p:spPr>
          <a:xfrm>
            <a:off x="697876" y="2468880"/>
            <a:ext cx="8766000" cy="39096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Without our on-ice and off-ice officials, we have no games.  Remember, </a:t>
            </a:r>
            <a:r>
              <a:rPr lang="en-US" sz="1600">
                <a:solidFill>
                  <a:schemeClr val="dk1"/>
                </a:solidFill>
                <a:latin typeface="Archivo"/>
                <a:ea typeface="Archivo"/>
                <a:cs typeface="Archivo"/>
                <a:sym typeface="Archivo"/>
              </a:rPr>
              <a:t>officials</a:t>
            </a:r>
            <a:r>
              <a:rPr b="0" i="0" lang="en-US" sz="1600" u="none" cap="none" strike="noStrike">
                <a:solidFill>
                  <a:schemeClr val="dk1"/>
                </a:solidFill>
                <a:latin typeface="Archivo"/>
                <a:ea typeface="Archivo"/>
                <a:cs typeface="Archivo"/>
                <a:sym typeface="Archivo"/>
              </a:rPr>
              <a:t> are human, too.</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There are formal evaluation protocols for all Coaches and Team Managers</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Officials, like coaches, have annual certification exams that vary by experience level</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Disagreements happen and should include reasonable expectations, discussion, and perspective</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If a spectator is kicked out of a facility by an official it is an automatic 30-day suspension from all hockey activities including practices.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8" name="Shape 398"/>
        <p:cNvGrpSpPr/>
        <p:nvPr/>
      </p:nvGrpSpPr>
      <p:grpSpPr>
        <a:xfrm>
          <a:off x="0" y="0"/>
          <a:ext cx="0" cy="0"/>
          <a:chOff x="0" y="0"/>
          <a:chExt cx="0" cy="0"/>
        </a:xfrm>
      </p:grpSpPr>
      <p:pic>
        <p:nvPicPr>
          <p:cNvPr descr="A grey bull with horns&#10;&#10;Description automatically generated" id="399" name="Google Shape;399;p23"/>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400" name="Google Shape;400;p23"/>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Disciplinary Committee</a:t>
            </a:r>
            <a:endParaRPr b="0" i="0" sz="1400" u="none" cap="none" strike="noStrike">
              <a:solidFill>
                <a:srgbClr val="000000"/>
              </a:solidFill>
              <a:latin typeface="Arial"/>
              <a:ea typeface="Arial"/>
              <a:cs typeface="Arial"/>
              <a:sym typeface="Arial"/>
            </a:endParaRPr>
          </a:p>
        </p:txBody>
      </p:sp>
      <p:sp>
        <p:nvSpPr>
          <p:cNvPr id="401" name="Google Shape;401;p23"/>
          <p:cNvSpPr txBox="1"/>
          <p:nvPr/>
        </p:nvSpPr>
        <p:spPr>
          <a:xfrm>
            <a:off x="697876" y="2468880"/>
            <a:ext cx="8766000" cy="33555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All Discipline matters will be heard through a formal process by the Discipline Committee.</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All discipline matters must be formally brought forth by contacting the President who serves as the Discipline Committee Chairperson: president@sanantonioyouthhockey.com</a:t>
            </a:r>
            <a:endParaRPr b="0" i="0" sz="1600" u="none" cap="none" strike="noStrike">
              <a:solidFill>
                <a:schemeClr val="dk1"/>
              </a:solidFill>
              <a:latin typeface="Archivo"/>
              <a:ea typeface="Archivo"/>
              <a:cs typeface="Archivo"/>
              <a:sym typeface="Archivo"/>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The discipline committee is made up of all current board members.  For all events, the committee will gather evidence, obtain statements of involved parties, and administer disciplinary actions as detailed in the player, parent, and coaches code of conduct and the USA Hockey Code of Conduct.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5" name="Shape 405"/>
        <p:cNvGrpSpPr/>
        <p:nvPr/>
      </p:nvGrpSpPr>
      <p:grpSpPr>
        <a:xfrm>
          <a:off x="0" y="0"/>
          <a:ext cx="0" cy="0"/>
          <a:chOff x="0" y="0"/>
          <a:chExt cx="0" cy="0"/>
        </a:xfrm>
      </p:grpSpPr>
      <p:pic>
        <p:nvPicPr>
          <p:cNvPr descr="A grey bull with horns&#10;&#10;Description automatically generated" id="406" name="Google Shape;406;p24"/>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407" name="Google Shape;407;p24"/>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Fundraising</a:t>
            </a:r>
            <a:endParaRPr b="0" i="0" sz="1400" u="none" cap="none" strike="noStrike">
              <a:solidFill>
                <a:srgbClr val="000000"/>
              </a:solidFill>
              <a:latin typeface="Arial"/>
              <a:ea typeface="Arial"/>
              <a:cs typeface="Arial"/>
              <a:sym typeface="Arial"/>
            </a:endParaRPr>
          </a:p>
        </p:txBody>
      </p:sp>
      <p:sp>
        <p:nvSpPr>
          <p:cNvPr id="408" name="Google Shape;408;p24"/>
          <p:cNvSpPr txBox="1"/>
          <p:nvPr/>
        </p:nvSpPr>
        <p:spPr>
          <a:xfrm>
            <a:off x="711776" y="1926355"/>
            <a:ext cx="8766000" cy="4802400"/>
          </a:xfrm>
          <a:prstGeom prst="rect">
            <a:avLst/>
          </a:prstGeom>
          <a:noFill/>
          <a:ln>
            <a:noFill/>
          </a:ln>
        </p:spPr>
        <p:txBody>
          <a:bodyPr anchorCtr="0" anchor="t" bIns="45700" lIns="91425" spcFirstLastPara="1" rIns="91425" wrap="square" tIns="45700">
            <a:spAutoFit/>
          </a:bodyPr>
          <a:lstStyle/>
          <a:p>
            <a:pPr indent="-349250" lvl="1" marL="800100" marR="0" rtl="0" algn="l">
              <a:lnSpc>
                <a:spcPct val="100000"/>
              </a:lnSpc>
              <a:spcBef>
                <a:spcPts val="0"/>
              </a:spcBef>
              <a:spcAft>
                <a:spcPts val="0"/>
              </a:spcAft>
              <a:buClr>
                <a:schemeClr val="accent6"/>
              </a:buClr>
              <a:buSzPts val="940"/>
              <a:buFont typeface="Noto Sans Symbols"/>
              <a:buChar char="➢"/>
            </a:pPr>
            <a:r>
              <a:rPr lang="en-US" sz="1500">
                <a:solidFill>
                  <a:schemeClr val="dk1"/>
                </a:solidFill>
                <a:latin typeface="Archivo"/>
                <a:ea typeface="Archivo"/>
                <a:cs typeface="Archivo"/>
                <a:sym typeface="Archivo"/>
              </a:rPr>
              <a:t>All rostered players have a mandated fundraising requirement; there is a buyout option</a:t>
            </a:r>
            <a:endParaRPr sz="1500">
              <a:solidFill>
                <a:schemeClr val="dk1"/>
              </a:solidFill>
              <a:latin typeface="Archivo"/>
              <a:ea typeface="Archivo"/>
              <a:cs typeface="Archivo"/>
              <a:sym typeface="Archivo"/>
            </a:endParaRPr>
          </a:p>
          <a:p>
            <a:pPr indent="0" lvl="0" marL="457200" marR="0" rtl="0" algn="l">
              <a:lnSpc>
                <a:spcPct val="100000"/>
              </a:lnSpc>
              <a:spcBef>
                <a:spcPts val="0"/>
              </a:spcBef>
              <a:spcAft>
                <a:spcPts val="0"/>
              </a:spcAft>
              <a:buNone/>
            </a:pPr>
            <a:r>
              <a:t/>
            </a:r>
            <a:endParaRPr sz="1500">
              <a:solidFill>
                <a:schemeClr val="dk1"/>
              </a:solidFill>
              <a:latin typeface="Archivo"/>
              <a:ea typeface="Archivo"/>
              <a:cs typeface="Archivo"/>
              <a:sym typeface="Archivo"/>
            </a:endParaRPr>
          </a:p>
          <a:p>
            <a:pPr indent="-349250" lvl="1" marL="800100" marR="0" rtl="0" algn="l">
              <a:lnSpc>
                <a:spcPct val="100000"/>
              </a:lnSpc>
              <a:spcBef>
                <a:spcPts val="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The association fundraising policy is located on our website. </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For donations to be 501(c)(3) tax deductible, they must funnel through the </a:t>
            </a:r>
            <a:r>
              <a:rPr lang="en-US" sz="1500">
                <a:solidFill>
                  <a:schemeClr val="dk1"/>
                </a:solidFill>
                <a:latin typeface="Archivo"/>
                <a:ea typeface="Archivo"/>
                <a:cs typeface="Archivo"/>
                <a:sym typeface="Archivo"/>
              </a:rPr>
              <a:t>A</a:t>
            </a:r>
            <a:r>
              <a:rPr b="0" i="0" lang="en-US" sz="1500" u="none" cap="none" strike="noStrike">
                <a:solidFill>
                  <a:schemeClr val="dk1"/>
                </a:solidFill>
                <a:latin typeface="Archivo"/>
                <a:ea typeface="Archivo"/>
                <a:cs typeface="Archivo"/>
                <a:sym typeface="Archivo"/>
              </a:rPr>
              <a:t>ssociation </a:t>
            </a:r>
            <a:r>
              <a:rPr lang="en-US" sz="1500">
                <a:solidFill>
                  <a:schemeClr val="dk1"/>
                </a:solidFill>
                <a:latin typeface="Archivo"/>
                <a:ea typeface="Archivo"/>
                <a:cs typeface="Archivo"/>
                <a:sym typeface="Archivo"/>
              </a:rPr>
              <a:t>T</a:t>
            </a:r>
            <a:r>
              <a:rPr b="0" i="0" lang="en-US" sz="1500" u="none" cap="none" strike="noStrike">
                <a:solidFill>
                  <a:schemeClr val="dk1"/>
                </a:solidFill>
                <a:latin typeface="Archivo"/>
                <a:ea typeface="Archivo"/>
                <a:cs typeface="Archivo"/>
                <a:sym typeface="Archivo"/>
              </a:rPr>
              <a:t>reasurer, who will </a:t>
            </a:r>
            <a:r>
              <a:rPr lang="en-US" sz="1500">
                <a:solidFill>
                  <a:schemeClr val="dk1"/>
                </a:solidFill>
                <a:latin typeface="Archivo"/>
                <a:ea typeface="Archivo"/>
                <a:cs typeface="Archivo"/>
                <a:sym typeface="Archivo"/>
              </a:rPr>
              <a:t>provide a receipt to the donor</a:t>
            </a:r>
            <a:r>
              <a:rPr b="0" i="0" lang="en-US" sz="1500" u="none" cap="none" strike="noStrike">
                <a:solidFill>
                  <a:schemeClr val="dk1"/>
                </a:solidFill>
                <a:latin typeface="Archivo"/>
                <a:ea typeface="Archivo"/>
                <a:cs typeface="Archivo"/>
                <a:sym typeface="Archivo"/>
              </a:rPr>
              <a:t>. </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Team fundraising is allowed but should not conflict with fundraising events or sponsorships meant to support the entire organization.</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The </a:t>
            </a:r>
            <a:r>
              <a:rPr lang="en-US" sz="1500">
                <a:solidFill>
                  <a:schemeClr val="dk1"/>
                </a:solidFill>
                <a:latin typeface="Archivo"/>
                <a:ea typeface="Archivo"/>
                <a:cs typeface="Archivo"/>
                <a:sym typeface="Archivo"/>
              </a:rPr>
              <a:t>A</a:t>
            </a:r>
            <a:r>
              <a:rPr b="0" i="0" lang="en-US" sz="1500" u="none" cap="none" strike="noStrike">
                <a:solidFill>
                  <a:schemeClr val="dk1"/>
                </a:solidFill>
                <a:latin typeface="Archivo"/>
                <a:ea typeface="Archivo"/>
                <a:cs typeface="Archivo"/>
                <a:sym typeface="Archivo"/>
              </a:rPr>
              <a:t>ssociation </a:t>
            </a:r>
            <a:r>
              <a:rPr lang="en-US" sz="1500">
                <a:solidFill>
                  <a:schemeClr val="dk1"/>
                </a:solidFill>
                <a:latin typeface="Archivo"/>
                <a:ea typeface="Archivo"/>
                <a:cs typeface="Archivo"/>
                <a:sym typeface="Archivo"/>
              </a:rPr>
              <a:t>T</a:t>
            </a:r>
            <a:r>
              <a:rPr b="0" i="0" lang="en-US" sz="1500" u="none" cap="none" strike="noStrike">
                <a:solidFill>
                  <a:schemeClr val="dk1"/>
                </a:solidFill>
                <a:latin typeface="Archivo"/>
                <a:ea typeface="Archivo"/>
                <a:cs typeface="Archivo"/>
                <a:sym typeface="Archivo"/>
              </a:rPr>
              <a:t>reasurer can maintain cash flow records for a team’s finances</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The organization is setup with The Big Give, Benevity, Paypal’s </a:t>
            </a:r>
            <a:r>
              <a:rPr lang="en-US" sz="1500">
                <a:solidFill>
                  <a:schemeClr val="dk1"/>
                </a:solidFill>
                <a:latin typeface="Archivo"/>
                <a:ea typeface="Archivo"/>
                <a:cs typeface="Archivo"/>
                <a:sym typeface="Archivo"/>
              </a:rPr>
              <a:t>G</a:t>
            </a:r>
            <a:r>
              <a:rPr b="0" i="0" lang="en-US" sz="1500" u="none" cap="none" strike="noStrike">
                <a:solidFill>
                  <a:schemeClr val="dk1"/>
                </a:solidFill>
                <a:latin typeface="Archivo"/>
                <a:ea typeface="Archivo"/>
                <a:cs typeface="Archivo"/>
                <a:sym typeface="Archivo"/>
              </a:rPr>
              <a:t>iving </a:t>
            </a:r>
            <a:r>
              <a:rPr lang="en-US" sz="1500">
                <a:solidFill>
                  <a:schemeClr val="dk1"/>
                </a:solidFill>
                <a:latin typeface="Archivo"/>
                <a:ea typeface="Archivo"/>
                <a:cs typeface="Archivo"/>
                <a:sym typeface="Archivo"/>
              </a:rPr>
              <a:t>F</a:t>
            </a:r>
            <a:r>
              <a:rPr b="0" i="0" lang="en-US" sz="1500" u="none" cap="none" strike="noStrike">
                <a:solidFill>
                  <a:schemeClr val="dk1"/>
                </a:solidFill>
                <a:latin typeface="Archivo"/>
                <a:ea typeface="Archivo"/>
                <a:cs typeface="Archivo"/>
                <a:sym typeface="Archivo"/>
              </a:rPr>
              <a:t>und, Zelle, and other methods for receiving donations</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500" u="none" cap="none" strike="noStrike">
                <a:solidFill>
                  <a:schemeClr val="dk1"/>
                </a:solidFill>
                <a:latin typeface="Archivo"/>
                <a:ea typeface="Archivo"/>
                <a:cs typeface="Archivo"/>
                <a:sym typeface="Archivo"/>
              </a:rPr>
              <a:t>Use of the SAYHA and Jr. Rampage logos for </a:t>
            </a:r>
            <a:r>
              <a:rPr lang="en-US" sz="1500">
                <a:solidFill>
                  <a:schemeClr val="dk1"/>
                </a:solidFill>
                <a:latin typeface="Archivo"/>
                <a:ea typeface="Archivo"/>
                <a:cs typeface="Archivo"/>
                <a:sym typeface="Archivo"/>
              </a:rPr>
              <a:t>fundrais</a:t>
            </a:r>
            <a:r>
              <a:rPr lang="en-US">
                <a:solidFill>
                  <a:schemeClr val="dk1"/>
                </a:solidFill>
                <a:latin typeface="Archivo"/>
                <a:ea typeface="Archivo"/>
                <a:cs typeface="Archivo"/>
                <a:sym typeface="Archivo"/>
              </a:rPr>
              <a:t>ing</a:t>
            </a:r>
            <a:r>
              <a:rPr b="0" i="0" lang="en-US" sz="1500" u="none" cap="none" strike="noStrike">
                <a:solidFill>
                  <a:schemeClr val="dk1"/>
                </a:solidFill>
                <a:latin typeface="Archivo"/>
                <a:ea typeface="Archivo"/>
                <a:cs typeface="Archivo"/>
                <a:sym typeface="Archivo"/>
              </a:rPr>
              <a:t> purposes </a:t>
            </a:r>
            <a:r>
              <a:rPr lang="en-US" sz="1500">
                <a:solidFill>
                  <a:schemeClr val="dk1"/>
                </a:solidFill>
                <a:latin typeface="Archivo"/>
                <a:ea typeface="Archivo"/>
                <a:cs typeface="Archivo"/>
                <a:sym typeface="Archivo"/>
              </a:rPr>
              <a:t>requires </a:t>
            </a:r>
            <a:r>
              <a:rPr b="0" i="0" lang="en-US" sz="1400" u="none" cap="none" strike="noStrike">
                <a:solidFill>
                  <a:schemeClr val="dk1"/>
                </a:solidFill>
                <a:latin typeface="Archivo"/>
                <a:ea typeface="Archivo"/>
                <a:cs typeface="Archivo"/>
                <a:sym typeface="Archivo"/>
              </a:rPr>
              <a:t>board approval</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2" name="Shape 412"/>
        <p:cNvGrpSpPr/>
        <p:nvPr/>
      </p:nvGrpSpPr>
      <p:grpSpPr>
        <a:xfrm>
          <a:off x="0" y="0"/>
          <a:ext cx="0" cy="0"/>
          <a:chOff x="0" y="0"/>
          <a:chExt cx="0" cy="0"/>
        </a:xfrm>
      </p:grpSpPr>
      <p:pic>
        <p:nvPicPr>
          <p:cNvPr descr="A grey bull with horns&#10;&#10;Description automatically generated" id="413" name="Google Shape;413;p25"/>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414" name="Google Shape;414;p25"/>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Volunteer Opportunities </a:t>
            </a:r>
            <a:endParaRPr b="0" i="0" sz="1400" u="none" cap="none" strike="noStrike">
              <a:solidFill>
                <a:srgbClr val="000000"/>
              </a:solidFill>
              <a:latin typeface="Arial"/>
              <a:ea typeface="Arial"/>
              <a:cs typeface="Arial"/>
              <a:sym typeface="Arial"/>
            </a:endParaRPr>
          </a:p>
        </p:txBody>
      </p:sp>
      <p:sp>
        <p:nvSpPr>
          <p:cNvPr id="415" name="Google Shape;415;p25"/>
          <p:cNvSpPr txBox="1"/>
          <p:nvPr/>
        </p:nvSpPr>
        <p:spPr>
          <a:xfrm>
            <a:off x="697876" y="2468880"/>
            <a:ext cx="8766000" cy="4340700"/>
          </a:xfrm>
          <a:prstGeom prst="rect">
            <a:avLst/>
          </a:prstGeom>
          <a:noFill/>
          <a:ln>
            <a:noFill/>
          </a:ln>
        </p:spPr>
        <p:txBody>
          <a:bodyPr anchorCtr="0" anchor="t" bIns="45700" lIns="91425" spcFirstLastPara="1" rIns="91425" wrap="square" tIns="45700">
            <a:spAutoFit/>
          </a:bodyPr>
          <a:lstStyle/>
          <a:p>
            <a:pPr indent="-349250" lvl="1" marL="800100" marR="0" rtl="0" algn="l">
              <a:lnSpc>
                <a:spcPct val="100000"/>
              </a:lnSpc>
              <a:spcBef>
                <a:spcPts val="0"/>
              </a:spcBef>
              <a:spcAft>
                <a:spcPts val="0"/>
              </a:spcAft>
              <a:buClr>
                <a:schemeClr val="accent6"/>
              </a:buClr>
              <a:buSzPts val="940"/>
              <a:buFont typeface="Noto Sans Symbols"/>
              <a:buChar char="➢"/>
            </a:pPr>
            <a:r>
              <a:rPr b="1" i="0" lang="en-US" sz="1500" u="sng" cap="none" strike="noStrike">
                <a:solidFill>
                  <a:srgbClr val="FF0000"/>
                </a:solidFill>
                <a:latin typeface="Archivo"/>
                <a:ea typeface="Archivo"/>
                <a:cs typeface="Archivo"/>
                <a:sym typeface="Archivo"/>
              </a:rPr>
              <a:t>The Jr. Rampage is an all-volunteer association.</a:t>
            </a:r>
            <a:r>
              <a:rPr b="0" i="0" lang="en-US" sz="1500" u="none" cap="none" strike="noStrike">
                <a:solidFill>
                  <a:schemeClr val="dk1"/>
                </a:solidFill>
                <a:latin typeface="Archivo"/>
                <a:ea typeface="Archivo"/>
                <a:cs typeface="Archivo"/>
                <a:sym typeface="Archivo"/>
              </a:rPr>
              <a:t> We cannot operate without the assistance of our volunteers. As a small market association, we rely on volunteers to maintain operations.</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A support and volunteer section has been added to the SAYHA webpage with links to sign up as an Association volunteer.</a:t>
            </a:r>
            <a:r>
              <a:rPr lang="en-US" sz="1500"/>
              <a:t> </a:t>
            </a:r>
            <a:r>
              <a:rPr b="0" i="0" lang="en-US" sz="1500" u="none" cap="none" strike="noStrike">
                <a:solidFill>
                  <a:schemeClr val="dk1"/>
                </a:solidFill>
                <a:latin typeface="Archivo"/>
                <a:ea typeface="Archivo"/>
                <a:cs typeface="Archivo"/>
                <a:sym typeface="Archivo"/>
              </a:rPr>
              <a:t>Available roles include the following</a:t>
            </a:r>
            <a:r>
              <a:rPr lang="en-US" sz="1500">
                <a:solidFill>
                  <a:schemeClr val="dk1"/>
                </a:solidFill>
                <a:latin typeface="Archivo"/>
                <a:ea typeface="Archivo"/>
                <a:cs typeface="Archivo"/>
                <a:sym typeface="Archivo"/>
              </a:rPr>
              <a:t>:</a:t>
            </a:r>
            <a:endParaRPr sz="1500">
              <a:solidFill>
                <a:schemeClr val="dk1"/>
              </a:solidFill>
              <a:latin typeface="Archivo"/>
              <a:ea typeface="Archivo"/>
              <a:cs typeface="Archivo"/>
              <a:sym typeface="Archivo"/>
            </a:endParaRPr>
          </a:p>
          <a:p>
            <a:pPr indent="-349250" lvl="2" marL="12573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Team Manager</a:t>
            </a:r>
            <a:endParaRPr b="0" i="0" sz="1500" u="none" cap="none" strike="noStrike">
              <a:solidFill>
                <a:srgbClr val="000000"/>
              </a:solidFill>
              <a:latin typeface="Arial"/>
              <a:ea typeface="Arial"/>
              <a:cs typeface="Arial"/>
              <a:sym typeface="Arial"/>
            </a:endParaRPr>
          </a:p>
          <a:p>
            <a:pPr indent="-349250" lvl="2" marL="12573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Scorekeeper </a:t>
            </a:r>
            <a:endParaRPr b="0" i="0" sz="1500" u="none" cap="none" strike="noStrike">
              <a:solidFill>
                <a:srgbClr val="000000"/>
              </a:solidFill>
              <a:latin typeface="Arial"/>
              <a:ea typeface="Arial"/>
              <a:cs typeface="Arial"/>
              <a:sym typeface="Arial"/>
            </a:endParaRPr>
          </a:p>
          <a:p>
            <a:pPr indent="-349250" lvl="2" marL="12573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Scoreboard operator</a:t>
            </a:r>
            <a:endParaRPr sz="1500">
              <a:solidFill>
                <a:schemeClr val="dk1"/>
              </a:solidFill>
              <a:latin typeface="Archivo"/>
              <a:ea typeface="Archivo"/>
              <a:cs typeface="Archivo"/>
              <a:sym typeface="Archivo"/>
            </a:endParaRPr>
          </a:p>
          <a:p>
            <a:pPr indent="-349250" lvl="2" marL="1257300" marR="0" rtl="0" algn="l">
              <a:lnSpc>
                <a:spcPct val="100000"/>
              </a:lnSpc>
              <a:spcBef>
                <a:spcPts val="600"/>
              </a:spcBef>
              <a:spcAft>
                <a:spcPts val="0"/>
              </a:spcAft>
              <a:buClr>
                <a:schemeClr val="accent6"/>
              </a:buClr>
              <a:buSzPts val="940"/>
              <a:buFont typeface="Noto Sans Symbols"/>
              <a:buChar char="■"/>
            </a:pPr>
            <a:r>
              <a:rPr lang="en-US" sz="1500">
                <a:solidFill>
                  <a:schemeClr val="dk1"/>
                </a:solidFill>
                <a:latin typeface="Archivo"/>
                <a:ea typeface="Archivo"/>
                <a:cs typeface="Archivo"/>
                <a:sym typeface="Archivo"/>
              </a:rPr>
              <a:t>Game music</a:t>
            </a:r>
            <a:endParaRPr sz="1500">
              <a:solidFill>
                <a:schemeClr val="dk1"/>
              </a:solidFill>
              <a:latin typeface="Archivo"/>
              <a:ea typeface="Archivo"/>
              <a:cs typeface="Archivo"/>
              <a:sym typeface="Archivo"/>
            </a:endParaRPr>
          </a:p>
          <a:p>
            <a:pPr indent="-349250" lvl="2" marL="12573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Committee chairs and members (fundraising, equipment locker, social media, etc)</a:t>
            </a:r>
            <a:endParaRPr b="0" i="0" sz="1500" u="none" cap="none" strike="noStrike">
              <a:solidFill>
                <a:srgbClr val="000000"/>
              </a:solidFill>
              <a:latin typeface="Arial"/>
              <a:ea typeface="Arial"/>
              <a:cs typeface="Arial"/>
              <a:sym typeface="Arial"/>
            </a:endParaRPr>
          </a:p>
          <a:p>
            <a:pPr indent="-349250" lvl="2" marL="12573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Special event volunteers</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Team volunteers are managed at the team level</a:t>
            </a:r>
            <a:endParaRPr b="0" i="0" sz="15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19" name="Shape 419"/>
        <p:cNvGrpSpPr/>
        <p:nvPr/>
      </p:nvGrpSpPr>
      <p:grpSpPr>
        <a:xfrm>
          <a:off x="0" y="0"/>
          <a:ext cx="0" cy="0"/>
          <a:chOff x="0" y="0"/>
          <a:chExt cx="0" cy="0"/>
        </a:xfrm>
      </p:grpSpPr>
      <p:grpSp>
        <p:nvGrpSpPr>
          <p:cNvPr id="420" name="Google Shape;420;p26"/>
          <p:cNvGrpSpPr/>
          <p:nvPr/>
        </p:nvGrpSpPr>
        <p:grpSpPr>
          <a:xfrm>
            <a:off x="0" y="-8467"/>
            <a:ext cx="12192000" cy="6866467"/>
            <a:chOff x="0" y="-8467"/>
            <a:chExt cx="12192000" cy="6866467"/>
          </a:xfrm>
        </p:grpSpPr>
        <p:cxnSp>
          <p:nvCxnSpPr>
            <p:cNvPr id="421" name="Google Shape;421;p26"/>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422" name="Google Shape;422;p26"/>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423" name="Google Shape;423;p26"/>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424" name="Google Shape;424;p26"/>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425" name="Google Shape;425;p26"/>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426" name="Google Shape;426;p26"/>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427" name="Google Shape;427;p26"/>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428" name="Google Shape;428;p26"/>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429" name="Google Shape;429;p26"/>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430" name="Google Shape;430;p26"/>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sp>
        <p:nvSpPr>
          <p:cNvPr id="431" name="Google Shape;431;p26"/>
          <p:cNvSpPr txBox="1"/>
          <p:nvPr/>
        </p:nvSpPr>
        <p:spPr>
          <a:xfrm>
            <a:off x="836480" y="211717"/>
            <a:ext cx="8514398" cy="861774"/>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SemiBold"/>
                <a:ea typeface="Archivo SemiBold"/>
                <a:cs typeface="Archivo SemiBold"/>
                <a:sym typeface="Archivo SemiBold"/>
              </a:rPr>
              <a:t>2025</a:t>
            </a:r>
            <a:r>
              <a:rPr b="0" i="0" lang="en-US" sz="3200" u="none" cap="none" strike="noStrike">
                <a:solidFill>
                  <a:schemeClr val="dk1"/>
                </a:solidFill>
                <a:latin typeface="Archivo SemiBold"/>
                <a:ea typeface="Archivo SemiBold"/>
                <a:cs typeface="Archivo SemiBold"/>
                <a:sym typeface="Archivo SemiBold"/>
              </a:rPr>
              <a:t>-</a:t>
            </a:r>
            <a:r>
              <a:rPr lang="en-US" sz="3200">
                <a:solidFill>
                  <a:schemeClr val="dk1"/>
                </a:solidFill>
                <a:latin typeface="Archivo SemiBold"/>
                <a:ea typeface="Archivo SemiBold"/>
                <a:cs typeface="Archivo SemiBold"/>
                <a:sym typeface="Archivo SemiBold"/>
              </a:rPr>
              <a:t>2026</a:t>
            </a:r>
            <a:r>
              <a:rPr b="0" i="0" lang="en-US" sz="3200" u="none" cap="none" strike="noStrike">
                <a:solidFill>
                  <a:schemeClr val="dk1"/>
                </a:solidFill>
                <a:latin typeface="Archivo SemiBold"/>
                <a:ea typeface="Archivo SemiBold"/>
                <a:cs typeface="Archivo SemiBold"/>
                <a:sym typeface="Archivo SemiBold"/>
              </a:rPr>
              <a:t> SEASON INFORMATION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Trebuchet MS"/>
              <a:ea typeface="Trebuchet MS"/>
              <a:cs typeface="Trebuchet MS"/>
              <a:sym typeface="Trebuchet MS"/>
            </a:endParaRPr>
          </a:p>
        </p:txBody>
      </p:sp>
      <p:sp>
        <p:nvSpPr>
          <p:cNvPr id="432" name="Google Shape;432;p26"/>
          <p:cNvSpPr txBox="1"/>
          <p:nvPr/>
        </p:nvSpPr>
        <p:spPr>
          <a:xfrm>
            <a:off x="853440" y="1499012"/>
            <a:ext cx="8514300" cy="44331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SemiBold"/>
                <a:ea typeface="Archivo SemiBold"/>
                <a:cs typeface="Archivo SemiBold"/>
                <a:sym typeface="Archivo SemiBold"/>
              </a:rPr>
              <a:t>** Questions **</a:t>
            </a:r>
            <a:endParaRPr b="0" i="0" sz="1400" u="none" cap="none" strike="noStrike">
              <a:solidFill>
                <a:schemeClr val="dk1"/>
              </a:solidFill>
              <a:latin typeface="Arial"/>
              <a:ea typeface="Arial"/>
              <a:cs typeface="Arial"/>
              <a:sym typeface="Arial"/>
            </a:endParaRPr>
          </a:p>
          <a:p>
            <a:pPr indent="0" lvl="0" marL="0" marR="0" rtl="0" algn="ctr">
              <a:lnSpc>
                <a:spcPct val="100000"/>
              </a:lnSpc>
              <a:spcBef>
                <a:spcPts val="600"/>
              </a:spcBef>
              <a:spcAft>
                <a:spcPts val="0"/>
              </a:spcAft>
              <a:buClr>
                <a:srgbClr val="000000"/>
              </a:buClr>
              <a:buSzPts val="2400"/>
              <a:buFont typeface="Arial"/>
              <a:buNone/>
            </a:pPr>
            <a:r>
              <a:rPr b="0" i="0" lang="en-US" sz="2400" u="none" cap="none" strike="noStrike">
                <a:solidFill>
                  <a:schemeClr val="dk1"/>
                </a:solidFill>
                <a:latin typeface="Archivo SemiBold"/>
                <a:ea typeface="Archivo SemiBold"/>
                <a:cs typeface="Archivo SemiBold"/>
                <a:sym typeface="Archivo SemiBold"/>
              </a:rPr>
              <a:t>Please visit our website at</a:t>
            </a:r>
            <a:endParaRPr b="0" i="0" sz="1400" u="none" cap="none" strike="noStrike">
              <a:solidFill>
                <a:schemeClr val="dk1"/>
              </a:solidFill>
              <a:latin typeface="Arial"/>
              <a:ea typeface="Arial"/>
              <a:cs typeface="Arial"/>
              <a:sym typeface="Arial"/>
            </a:endParaRPr>
          </a:p>
          <a:p>
            <a:pPr indent="0" lvl="0" marL="0" marR="0" rtl="0" algn="ctr">
              <a:lnSpc>
                <a:spcPct val="100000"/>
              </a:lnSpc>
              <a:spcBef>
                <a:spcPts val="600"/>
              </a:spcBef>
              <a:spcAft>
                <a:spcPts val="0"/>
              </a:spcAft>
              <a:buClr>
                <a:srgbClr val="000000"/>
              </a:buClr>
              <a:buSzPts val="2400"/>
              <a:buFont typeface="Arial"/>
              <a:buNone/>
            </a:pPr>
            <a:r>
              <a:rPr lang="en-US" sz="2400" u="sng">
                <a:solidFill>
                  <a:schemeClr val="hlink"/>
                </a:solidFill>
                <a:latin typeface="Archivo SemiBold"/>
                <a:ea typeface="Archivo SemiBold"/>
                <a:cs typeface="Archivo SemiBold"/>
                <a:sym typeface="Archivo SemiBold"/>
                <a:hlinkClick r:id="rId3"/>
              </a:rPr>
              <a:t>www.sanantonioyouthhockey.com</a:t>
            </a:r>
            <a:endParaRPr sz="2400">
              <a:solidFill>
                <a:schemeClr val="dk1"/>
              </a:solidFill>
              <a:latin typeface="Archivo SemiBold"/>
              <a:ea typeface="Archivo SemiBold"/>
              <a:cs typeface="Archivo SemiBold"/>
              <a:sym typeface="Archivo SemiBold"/>
            </a:endParaRPr>
          </a:p>
          <a:p>
            <a:pPr indent="0" lvl="0" marL="0" marR="0" rtl="0" algn="ctr">
              <a:lnSpc>
                <a:spcPct val="100000"/>
              </a:lnSpc>
              <a:spcBef>
                <a:spcPts val="600"/>
              </a:spcBef>
              <a:spcAft>
                <a:spcPts val="0"/>
              </a:spcAft>
              <a:buClr>
                <a:srgbClr val="000000"/>
              </a:buClr>
              <a:buSzPts val="2400"/>
              <a:buFont typeface="Arial"/>
              <a:buNone/>
            </a:pPr>
            <a:r>
              <a:rPr lang="en-US" sz="2400" u="sng">
                <a:solidFill>
                  <a:schemeClr val="hlink"/>
                </a:solidFill>
                <a:latin typeface="Archivo SemiBold"/>
                <a:ea typeface="Archivo SemiBold"/>
                <a:cs typeface="Archivo SemiBold"/>
                <a:sym typeface="Archivo SemiBold"/>
                <a:hlinkClick r:id="rId4"/>
              </a:rPr>
              <a:t>www.jrrampage.com</a:t>
            </a:r>
            <a:r>
              <a:rPr lang="en-US" sz="2400">
                <a:solidFill>
                  <a:schemeClr val="dk1"/>
                </a:solidFill>
                <a:latin typeface="Archivo SemiBold"/>
                <a:ea typeface="Archivo SemiBold"/>
                <a:cs typeface="Archivo SemiBold"/>
                <a:sym typeface="Archivo SemiBold"/>
              </a:rPr>
              <a:t> </a:t>
            </a:r>
            <a:endParaRPr sz="2400">
              <a:solidFill>
                <a:schemeClr val="dk1"/>
              </a:solidFill>
              <a:latin typeface="Archivo SemiBold"/>
              <a:ea typeface="Archivo SemiBold"/>
              <a:cs typeface="Archivo SemiBold"/>
              <a:sym typeface="Archivo SemiBold"/>
            </a:endParaRPr>
          </a:p>
          <a:p>
            <a:pPr indent="0" lvl="0" marL="0" marR="0" rtl="0" algn="ctr">
              <a:lnSpc>
                <a:spcPct val="100000"/>
              </a:lnSpc>
              <a:spcBef>
                <a:spcPts val="600"/>
              </a:spcBef>
              <a:spcAft>
                <a:spcPts val="0"/>
              </a:spcAft>
              <a:buClr>
                <a:srgbClr val="000000"/>
              </a:buClr>
              <a:buSzPts val="2400"/>
              <a:buFont typeface="Arial"/>
              <a:buNone/>
            </a:pPr>
            <a:r>
              <a:t/>
            </a:r>
            <a:endParaRPr b="0" i="0" sz="2400" u="none" cap="none" strike="noStrike">
              <a:solidFill>
                <a:schemeClr val="dk1"/>
              </a:solidFill>
              <a:latin typeface="Archivo SemiBold"/>
              <a:ea typeface="Archivo SemiBold"/>
              <a:cs typeface="Archivo SemiBold"/>
              <a:sym typeface="Archivo SemiBold"/>
            </a:endParaRPr>
          </a:p>
          <a:p>
            <a:pPr indent="0" lvl="0" marL="0" marR="0" rtl="0" algn="ctr">
              <a:lnSpc>
                <a:spcPct val="100000"/>
              </a:lnSpc>
              <a:spcBef>
                <a:spcPts val="600"/>
              </a:spcBef>
              <a:spcAft>
                <a:spcPts val="0"/>
              </a:spcAft>
              <a:buClr>
                <a:srgbClr val="000000"/>
              </a:buClr>
              <a:buSzPts val="2400"/>
              <a:buFont typeface="Arial"/>
              <a:buNone/>
            </a:pPr>
            <a:r>
              <a:rPr b="0" i="0" lang="en-US" sz="2400" u="none" cap="none" strike="noStrike">
                <a:solidFill>
                  <a:schemeClr val="dk1"/>
                </a:solidFill>
                <a:latin typeface="Archivo SemiBold"/>
                <a:ea typeface="Archivo SemiBold"/>
                <a:cs typeface="Archivo SemiBold"/>
                <a:sym typeface="Archivo SemiBold"/>
              </a:rPr>
              <a:t>Or Email</a:t>
            </a:r>
            <a:endParaRPr b="0" i="0" sz="1400" u="none" cap="none" strike="noStrike">
              <a:solidFill>
                <a:schemeClr val="dk1"/>
              </a:solidFill>
              <a:latin typeface="Arial"/>
              <a:ea typeface="Arial"/>
              <a:cs typeface="Arial"/>
              <a:sym typeface="Arial"/>
            </a:endParaRPr>
          </a:p>
          <a:p>
            <a:pPr indent="0" lvl="0" marL="0" marR="0" rtl="0" algn="ctr">
              <a:lnSpc>
                <a:spcPct val="100000"/>
              </a:lnSpc>
              <a:spcBef>
                <a:spcPts val="600"/>
              </a:spcBef>
              <a:spcAft>
                <a:spcPts val="0"/>
              </a:spcAft>
              <a:buClr>
                <a:srgbClr val="000000"/>
              </a:buClr>
              <a:buSzPts val="2400"/>
              <a:buFont typeface="Arial"/>
              <a:buNone/>
            </a:pPr>
            <a:r>
              <a:rPr lang="en-US" sz="2400" u="sng">
                <a:solidFill>
                  <a:schemeClr val="hlink"/>
                </a:solidFill>
                <a:latin typeface="Archivo SemiBold"/>
                <a:ea typeface="Archivo SemiBold"/>
                <a:cs typeface="Archivo SemiBold"/>
                <a:sym typeface="Archivo SemiBold"/>
                <a:hlinkClick r:id="rId5"/>
              </a:rPr>
              <a:t>board@sanantonioyouthhockey.com</a:t>
            </a:r>
            <a:endParaRPr b="0" i="0" sz="2400" u="none" cap="none" strike="noStrike">
              <a:solidFill>
                <a:schemeClr val="dk1"/>
              </a:solidFill>
              <a:latin typeface="Archivo SemiBold"/>
              <a:ea typeface="Archivo SemiBold"/>
              <a:cs typeface="Archivo SemiBold"/>
              <a:sym typeface="Archivo SemiBold"/>
            </a:endParaRPr>
          </a:p>
          <a:p>
            <a:pPr indent="0" lvl="0" marL="0" marR="0" rtl="0" algn="ctr">
              <a:lnSpc>
                <a:spcPct val="100000"/>
              </a:lnSpc>
              <a:spcBef>
                <a:spcPts val="600"/>
              </a:spcBef>
              <a:spcAft>
                <a:spcPts val="0"/>
              </a:spcAft>
              <a:buClr>
                <a:srgbClr val="000000"/>
              </a:buClr>
              <a:buSzPts val="2400"/>
              <a:buFont typeface="Arial"/>
              <a:buNone/>
            </a:pPr>
            <a:r>
              <a:t/>
            </a:r>
            <a:endParaRPr b="0" i="0" sz="2400" u="none" cap="none" strike="noStrike">
              <a:solidFill>
                <a:schemeClr val="dk1"/>
              </a:solidFill>
              <a:latin typeface="Archivo SemiBold"/>
              <a:ea typeface="Archivo SemiBold"/>
              <a:cs typeface="Archivo SemiBold"/>
              <a:sym typeface="Archivo SemiBold"/>
            </a:endParaRPr>
          </a:p>
          <a:p>
            <a:pPr indent="0" lvl="0" marL="0" marR="0" rtl="0" algn="ctr">
              <a:lnSpc>
                <a:spcPct val="100000"/>
              </a:lnSpc>
              <a:spcBef>
                <a:spcPts val="600"/>
              </a:spcBef>
              <a:spcAft>
                <a:spcPts val="0"/>
              </a:spcAft>
              <a:buClr>
                <a:srgbClr val="000000"/>
              </a:buClr>
              <a:buSzPts val="2400"/>
              <a:buFont typeface="Arial"/>
              <a:buNone/>
            </a:pPr>
            <a:r>
              <a:t/>
            </a:r>
            <a:endParaRPr b="0" i="0" sz="2400" u="none" cap="none" strike="noStrike">
              <a:solidFill>
                <a:schemeClr val="dk1"/>
              </a:solidFill>
              <a:latin typeface="Archivo SemiBold"/>
              <a:ea typeface="Archivo SemiBold"/>
              <a:cs typeface="Archivo SemiBold"/>
              <a:sym typeface="Archivo SemiBold"/>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Trebuchet MS"/>
              <a:ea typeface="Trebuchet MS"/>
              <a:cs typeface="Trebuchet MS"/>
              <a:sym typeface="Trebuchet MS"/>
            </a:endParaRPr>
          </a:p>
        </p:txBody>
      </p:sp>
      <p:pic>
        <p:nvPicPr>
          <p:cNvPr descr="A grey bull with horns&#10;&#10;Description automatically generated" id="433" name="Google Shape;433;p26"/>
          <p:cNvPicPr preferRelativeResize="0"/>
          <p:nvPr/>
        </p:nvPicPr>
        <p:blipFill rotWithShape="1">
          <a:blip r:embed="rId6">
            <a:alphaModFix amt="24000"/>
          </a:blip>
          <a:srcRect b="0" l="0" r="0" t="0"/>
          <a:stretch/>
        </p:blipFill>
        <p:spPr>
          <a:xfrm>
            <a:off x="4268761" y="4648320"/>
            <a:ext cx="1672575" cy="18688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77" name="Shape 177"/>
        <p:cNvGrpSpPr/>
        <p:nvPr/>
      </p:nvGrpSpPr>
      <p:grpSpPr>
        <a:xfrm>
          <a:off x="0" y="0"/>
          <a:ext cx="0" cy="0"/>
          <a:chOff x="0" y="0"/>
          <a:chExt cx="0" cy="0"/>
        </a:xfrm>
      </p:grpSpPr>
      <p:grpSp>
        <p:nvGrpSpPr>
          <p:cNvPr id="178" name="Google Shape;178;p3"/>
          <p:cNvGrpSpPr/>
          <p:nvPr/>
        </p:nvGrpSpPr>
        <p:grpSpPr>
          <a:xfrm>
            <a:off x="0" y="-8467"/>
            <a:ext cx="12192000" cy="6866467"/>
            <a:chOff x="0" y="-8467"/>
            <a:chExt cx="12192000" cy="6866467"/>
          </a:xfrm>
        </p:grpSpPr>
        <p:cxnSp>
          <p:nvCxnSpPr>
            <p:cNvPr id="179" name="Google Shape;179;p3"/>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180" name="Google Shape;180;p3"/>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181" name="Google Shape;181;p3"/>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82" name="Google Shape;182;p3"/>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83" name="Google Shape;183;p3"/>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84" name="Google Shape;184;p3"/>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85" name="Google Shape;185;p3"/>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86" name="Google Shape;186;p3"/>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87" name="Google Shape;187;p3"/>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88" name="Google Shape;188;p3"/>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189" name="Google Shape;189;p3"/>
          <p:cNvPicPr preferRelativeResize="0"/>
          <p:nvPr/>
        </p:nvPicPr>
        <p:blipFill rotWithShape="1">
          <a:blip r:embed="rId3">
            <a:alphaModFix/>
          </a:blip>
          <a:srcRect b="0" l="0" r="0" t="0"/>
          <a:stretch/>
        </p:blipFill>
        <p:spPr>
          <a:xfrm>
            <a:off x="852911" y="0"/>
            <a:ext cx="1672574" cy="1868799"/>
          </a:xfrm>
          <a:prstGeom prst="rect">
            <a:avLst/>
          </a:prstGeom>
          <a:noFill/>
          <a:ln>
            <a:noFill/>
          </a:ln>
        </p:spPr>
      </p:pic>
      <p:sp>
        <p:nvSpPr>
          <p:cNvPr id="190" name="Google Shape;190;p3"/>
          <p:cNvSpPr txBox="1"/>
          <p:nvPr/>
        </p:nvSpPr>
        <p:spPr>
          <a:xfrm>
            <a:off x="2909841" y="455428"/>
            <a:ext cx="5963100" cy="1077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Jr Rampage Head Coaches</a:t>
            </a:r>
            <a:endParaRPr b="0" i="0" sz="1400" u="none" cap="none" strike="noStrike">
              <a:solidFill>
                <a:srgbClr val="000000"/>
              </a:solidFill>
              <a:latin typeface="Arial"/>
              <a:ea typeface="Arial"/>
              <a:cs typeface="Arial"/>
              <a:sym typeface="Arial"/>
            </a:endParaRPr>
          </a:p>
        </p:txBody>
      </p:sp>
      <p:sp>
        <p:nvSpPr>
          <p:cNvPr id="191" name="Google Shape;191;p3"/>
          <p:cNvSpPr txBox="1"/>
          <p:nvPr/>
        </p:nvSpPr>
        <p:spPr>
          <a:xfrm>
            <a:off x="2404650" y="2804870"/>
            <a:ext cx="6973500" cy="2247300"/>
          </a:xfrm>
          <a:prstGeom prst="rect">
            <a:avLst/>
          </a:prstGeom>
          <a:noFill/>
          <a:ln>
            <a:noFill/>
          </a:ln>
        </p:spPr>
        <p:txBody>
          <a:bodyPr anchorCtr="0" anchor="t" bIns="45700" lIns="91425" spcFirstLastPara="1" rIns="91425" wrap="square" tIns="45700">
            <a:spAutoFit/>
          </a:bodyPr>
          <a:lstStyle/>
          <a:p>
            <a:pPr indent="-355600" lvl="0" marL="457200" marR="0" rtl="0" algn="l">
              <a:lnSpc>
                <a:spcPct val="100000"/>
              </a:lnSpc>
              <a:spcBef>
                <a:spcPts val="0"/>
              </a:spcBef>
              <a:spcAft>
                <a:spcPts val="0"/>
              </a:spcAft>
              <a:buClr>
                <a:schemeClr val="dk1"/>
              </a:buClr>
              <a:buSzPts val="2000"/>
              <a:buFont typeface="Archivo"/>
              <a:buChar char="➢"/>
            </a:pPr>
            <a:r>
              <a:rPr b="0" i="0" lang="en-US" sz="2000" u="none" cap="none" strike="noStrike">
                <a:solidFill>
                  <a:schemeClr val="dk1"/>
                </a:solidFill>
                <a:latin typeface="Archivo"/>
                <a:ea typeface="Archivo"/>
                <a:cs typeface="Archivo"/>
                <a:sym typeface="Archivo"/>
              </a:rPr>
              <a:t>10U:  </a:t>
            </a:r>
            <a:r>
              <a:rPr lang="en-US" sz="2000">
                <a:solidFill>
                  <a:schemeClr val="dk1"/>
                </a:solidFill>
                <a:latin typeface="Archivo"/>
                <a:ea typeface="Archivo"/>
                <a:cs typeface="Archivo"/>
                <a:sym typeface="Archivo"/>
              </a:rPr>
              <a:t>Eric</a:t>
            </a:r>
            <a:r>
              <a:rPr b="0" i="0" lang="en-US" sz="2000" u="none" cap="none" strike="noStrike">
                <a:solidFill>
                  <a:schemeClr val="dk1"/>
                </a:solidFill>
                <a:latin typeface="Archivo"/>
                <a:ea typeface="Archivo"/>
                <a:cs typeface="Archivo"/>
                <a:sym typeface="Archivo"/>
              </a:rPr>
              <a:t> Helstedt</a:t>
            </a:r>
            <a:endParaRPr b="0" i="0" sz="2000" u="none" cap="none" strike="noStrike">
              <a:solidFill>
                <a:schemeClr val="dk1"/>
              </a:solidFill>
              <a:latin typeface="Archivo"/>
              <a:ea typeface="Archivo"/>
              <a:cs typeface="Archivo"/>
              <a:sym typeface="Archivo"/>
            </a:endParaRPr>
          </a:p>
          <a:p>
            <a:pPr indent="0" lvl="0" marL="0" marR="0" rtl="0" algn="l">
              <a:lnSpc>
                <a:spcPct val="100000"/>
              </a:lnSpc>
              <a:spcBef>
                <a:spcPts val="0"/>
              </a:spcBef>
              <a:spcAft>
                <a:spcPts val="0"/>
              </a:spcAft>
              <a:buNone/>
            </a:pPr>
            <a:r>
              <a:t/>
            </a:r>
            <a:endParaRPr sz="2000">
              <a:solidFill>
                <a:schemeClr val="dk1"/>
              </a:solidFill>
              <a:latin typeface="Archivo"/>
              <a:ea typeface="Archivo"/>
              <a:cs typeface="Archivo"/>
              <a:sym typeface="Archivo"/>
            </a:endParaRPr>
          </a:p>
          <a:p>
            <a:pPr indent="-355600" lvl="0" marL="457200" marR="0" rtl="0" algn="l">
              <a:lnSpc>
                <a:spcPct val="100000"/>
              </a:lnSpc>
              <a:spcBef>
                <a:spcPts val="0"/>
              </a:spcBef>
              <a:spcAft>
                <a:spcPts val="0"/>
              </a:spcAft>
              <a:buClr>
                <a:schemeClr val="dk1"/>
              </a:buClr>
              <a:buSzPts val="2000"/>
              <a:buFont typeface="Archivo"/>
              <a:buChar char="➢"/>
            </a:pPr>
            <a:r>
              <a:rPr b="0" i="0" lang="en-US" sz="2000" u="none" cap="none" strike="noStrike">
                <a:solidFill>
                  <a:schemeClr val="dk1"/>
                </a:solidFill>
                <a:latin typeface="Archivo"/>
                <a:ea typeface="Archivo"/>
                <a:cs typeface="Archivo"/>
                <a:sym typeface="Archivo"/>
              </a:rPr>
              <a:t>12U:  </a:t>
            </a:r>
            <a:r>
              <a:rPr lang="en-US" sz="2000">
                <a:solidFill>
                  <a:schemeClr val="dk1"/>
                </a:solidFill>
                <a:latin typeface="Archivo"/>
                <a:ea typeface="Archivo"/>
                <a:cs typeface="Archivo"/>
                <a:sym typeface="Archivo"/>
              </a:rPr>
              <a:t>Clint</a:t>
            </a:r>
            <a:r>
              <a:rPr b="0" i="0" lang="en-US" sz="2000" u="none" cap="none" strike="noStrike">
                <a:solidFill>
                  <a:schemeClr val="dk1"/>
                </a:solidFill>
                <a:latin typeface="Archivo"/>
                <a:ea typeface="Archivo"/>
                <a:cs typeface="Archivo"/>
                <a:sym typeface="Archivo"/>
              </a:rPr>
              <a:t> Hooker</a:t>
            </a:r>
            <a:endParaRPr b="0" i="0" sz="1400" u="none" cap="none" strike="noStrike">
              <a:solidFill>
                <a:srgbClr val="000000"/>
              </a:solidFill>
              <a:latin typeface="Arial"/>
              <a:ea typeface="Arial"/>
              <a:cs typeface="Arial"/>
              <a:sym typeface="Arial"/>
            </a:endParaRPr>
          </a:p>
          <a:p>
            <a:pPr indent="0" lvl="0" marL="457200" marR="0" rtl="0" algn="l">
              <a:lnSpc>
                <a:spcPct val="100000"/>
              </a:lnSpc>
              <a:spcBef>
                <a:spcPts val="0"/>
              </a:spcBef>
              <a:spcAft>
                <a:spcPts val="0"/>
              </a:spcAft>
              <a:buNone/>
            </a:pPr>
            <a:r>
              <a:t/>
            </a:r>
            <a:endParaRPr sz="2000">
              <a:solidFill>
                <a:schemeClr val="dk1"/>
              </a:solidFill>
              <a:latin typeface="Archivo"/>
              <a:ea typeface="Archivo"/>
              <a:cs typeface="Archivo"/>
              <a:sym typeface="Archivo"/>
            </a:endParaRPr>
          </a:p>
          <a:p>
            <a:pPr indent="-355600" lvl="0" marL="457200" marR="0" rtl="0" algn="l">
              <a:lnSpc>
                <a:spcPct val="100000"/>
              </a:lnSpc>
              <a:spcBef>
                <a:spcPts val="0"/>
              </a:spcBef>
              <a:spcAft>
                <a:spcPts val="0"/>
              </a:spcAft>
              <a:buClr>
                <a:schemeClr val="dk1"/>
              </a:buClr>
              <a:buSzPts val="2000"/>
              <a:buFont typeface="Archivo"/>
              <a:buChar char="➢"/>
            </a:pPr>
            <a:r>
              <a:rPr b="0" i="0" lang="en-US" sz="2000" u="none" cap="none" strike="noStrike">
                <a:solidFill>
                  <a:schemeClr val="dk1"/>
                </a:solidFill>
                <a:latin typeface="Archivo"/>
                <a:ea typeface="Archivo"/>
                <a:cs typeface="Archivo"/>
                <a:sym typeface="Archivo"/>
              </a:rPr>
              <a:t>14U:  </a:t>
            </a:r>
            <a:r>
              <a:rPr lang="en-US" sz="2000">
                <a:solidFill>
                  <a:schemeClr val="dk1"/>
                </a:solidFill>
                <a:latin typeface="Archivo"/>
                <a:ea typeface="Archivo"/>
                <a:cs typeface="Archivo"/>
                <a:sym typeface="Archivo"/>
              </a:rPr>
              <a:t>Steve Cagle</a:t>
            </a:r>
            <a:endParaRPr sz="2000">
              <a:solidFill>
                <a:schemeClr val="dk1"/>
              </a:solidFill>
              <a:latin typeface="Archivo"/>
              <a:ea typeface="Archivo"/>
              <a:cs typeface="Archivo"/>
              <a:sym typeface="Archivo"/>
            </a:endParaRPr>
          </a:p>
          <a:p>
            <a:pPr indent="0" lvl="0" marL="457200" marR="0" rtl="0" algn="l">
              <a:lnSpc>
                <a:spcPct val="100000"/>
              </a:lnSpc>
              <a:spcBef>
                <a:spcPts val="0"/>
              </a:spcBef>
              <a:spcAft>
                <a:spcPts val="0"/>
              </a:spcAft>
              <a:buNone/>
            </a:pPr>
            <a:r>
              <a:t/>
            </a:r>
            <a:endParaRPr sz="2000">
              <a:solidFill>
                <a:schemeClr val="dk1"/>
              </a:solidFill>
              <a:latin typeface="Archivo"/>
              <a:ea typeface="Archivo"/>
              <a:cs typeface="Archivo"/>
              <a:sym typeface="Archivo"/>
            </a:endParaRPr>
          </a:p>
          <a:p>
            <a:pPr indent="-355600" lvl="0" marL="457200" marR="0" rtl="0" algn="l">
              <a:lnSpc>
                <a:spcPct val="100000"/>
              </a:lnSpc>
              <a:spcBef>
                <a:spcPts val="0"/>
              </a:spcBef>
              <a:spcAft>
                <a:spcPts val="0"/>
              </a:spcAft>
              <a:buClr>
                <a:schemeClr val="dk1"/>
              </a:buClr>
              <a:buSzPts val="2000"/>
              <a:buFont typeface="Archivo"/>
              <a:buChar char="➢"/>
            </a:pPr>
            <a:r>
              <a:rPr b="0" i="0" lang="en-US" sz="2000" u="none" cap="none" strike="noStrike">
                <a:solidFill>
                  <a:schemeClr val="dk1"/>
                </a:solidFill>
                <a:latin typeface="Archivo"/>
                <a:ea typeface="Archivo"/>
                <a:cs typeface="Archivo"/>
                <a:sym typeface="Archivo"/>
              </a:rPr>
              <a:t>16U:  </a:t>
            </a:r>
            <a:r>
              <a:rPr lang="en-US" sz="2000">
                <a:solidFill>
                  <a:schemeClr val="dk1"/>
                </a:solidFill>
                <a:latin typeface="Archivo"/>
                <a:ea typeface="Archivo"/>
                <a:cs typeface="Archivo"/>
                <a:sym typeface="Archivo"/>
              </a:rPr>
              <a:t>Brian</a:t>
            </a:r>
            <a:r>
              <a:rPr b="0" i="0" lang="en-US" sz="2000" u="none" cap="none" strike="noStrike">
                <a:solidFill>
                  <a:schemeClr val="dk1"/>
                </a:solidFill>
                <a:latin typeface="Archivo"/>
                <a:ea typeface="Archivo"/>
                <a:cs typeface="Archivo"/>
                <a:sym typeface="Archivo"/>
              </a:rPr>
              <a:t> Bett</a:t>
            </a:r>
            <a:r>
              <a:rPr lang="en-US" sz="2000">
                <a:solidFill>
                  <a:schemeClr val="dk1"/>
                </a:solidFill>
                <a:latin typeface="Archivo"/>
                <a:ea typeface="Archivo"/>
                <a:cs typeface="Archivo"/>
                <a:sym typeface="Archivo"/>
              </a:rPr>
              <a:t>is</a:t>
            </a:r>
            <a:endParaRPr b="0" i="0" sz="18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95" name="Shape 195"/>
        <p:cNvGrpSpPr/>
        <p:nvPr/>
      </p:nvGrpSpPr>
      <p:grpSpPr>
        <a:xfrm>
          <a:off x="0" y="0"/>
          <a:ext cx="0" cy="0"/>
          <a:chOff x="0" y="0"/>
          <a:chExt cx="0" cy="0"/>
        </a:xfrm>
      </p:grpSpPr>
      <p:grpSp>
        <p:nvGrpSpPr>
          <p:cNvPr id="196" name="Google Shape;196;p4"/>
          <p:cNvGrpSpPr/>
          <p:nvPr/>
        </p:nvGrpSpPr>
        <p:grpSpPr>
          <a:xfrm>
            <a:off x="0" y="-8467"/>
            <a:ext cx="12192000" cy="6866467"/>
            <a:chOff x="0" y="-8467"/>
            <a:chExt cx="12192000" cy="6866467"/>
          </a:xfrm>
        </p:grpSpPr>
        <p:cxnSp>
          <p:nvCxnSpPr>
            <p:cNvPr id="197" name="Google Shape;197;p4"/>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198" name="Google Shape;198;p4"/>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199" name="Google Shape;199;p4"/>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00" name="Google Shape;200;p4"/>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01" name="Google Shape;201;p4"/>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02" name="Google Shape;202;p4"/>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03" name="Google Shape;203;p4"/>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04" name="Google Shape;204;p4"/>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05" name="Google Shape;205;p4"/>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06" name="Google Shape;206;p4"/>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207" name="Google Shape;207;p4"/>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208" name="Google Shape;208;p4"/>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THL Season</a:t>
            </a:r>
            <a:endParaRPr b="0" i="0" sz="1400" u="none" cap="none" strike="noStrike">
              <a:solidFill>
                <a:srgbClr val="000000"/>
              </a:solidFill>
              <a:latin typeface="Arial"/>
              <a:ea typeface="Arial"/>
              <a:cs typeface="Arial"/>
              <a:sym typeface="Arial"/>
            </a:endParaRPr>
          </a:p>
        </p:txBody>
      </p:sp>
      <p:sp>
        <p:nvSpPr>
          <p:cNvPr id="209" name="Google Shape;209;p4"/>
          <p:cNvSpPr txBox="1"/>
          <p:nvPr/>
        </p:nvSpPr>
        <p:spPr>
          <a:xfrm>
            <a:off x="697876" y="2465556"/>
            <a:ext cx="8766000" cy="3755700"/>
          </a:xfrm>
          <a:prstGeom prst="rect">
            <a:avLst/>
          </a:prstGeom>
          <a:noFill/>
          <a:ln>
            <a:noFill/>
          </a:ln>
        </p:spPr>
        <p:txBody>
          <a:bodyPr anchorCtr="0" anchor="t" bIns="45700" lIns="91425" spcFirstLastPara="1" rIns="91425" wrap="square" tIns="45700">
            <a:spAutoFit/>
          </a:bodyPr>
          <a:lstStyle/>
          <a:p>
            <a:pPr indent="-330200" lvl="1" marL="914400" marR="0" rtl="0" algn="l">
              <a:lnSpc>
                <a:spcPct val="100000"/>
              </a:lnSpc>
              <a:spcBef>
                <a:spcPts val="0"/>
              </a:spcBef>
              <a:spcAft>
                <a:spcPts val="0"/>
              </a:spcAft>
              <a:buClr>
                <a:schemeClr val="dk1"/>
              </a:buClr>
              <a:buSzPts val="1600"/>
              <a:buFont typeface="Archivo"/>
              <a:buChar char="➢"/>
            </a:pPr>
            <a:r>
              <a:rPr b="0" i="0" lang="en-US" sz="1600" u="none" cap="none" strike="noStrike">
                <a:solidFill>
                  <a:schemeClr val="dk1"/>
                </a:solidFill>
                <a:latin typeface="Archivo"/>
                <a:ea typeface="Archivo"/>
                <a:cs typeface="Archivo"/>
                <a:sym typeface="Archivo"/>
              </a:rPr>
              <a:t>Leveling tournament will be played </a:t>
            </a:r>
            <a:r>
              <a:rPr b="1" lang="en-US" sz="1600" u="sng">
                <a:solidFill>
                  <a:schemeClr val="dk1"/>
                </a:solidFill>
                <a:latin typeface="Archivo"/>
                <a:ea typeface="Archivo"/>
                <a:cs typeface="Archivo"/>
                <a:sym typeface="Archivo"/>
              </a:rPr>
              <a:t>likely</a:t>
            </a:r>
            <a:r>
              <a:rPr lang="en-US" sz="1600">
                <a:solidFill>
                  <a:schemeClr val="dk1"/>
                </a:solidFill>
                <a:latin typeface="Archivo"/>
                <a:ea typeface="Archivo"/>
                <a:cs typeface="Archivo"/>
                <a:sym typeface="Archivo"/>
              </a:rPr>
              <a:t> during Labor Day weekend. This isn’t gospel, until it is gospel. Stay tuned.</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30200" lvl="1" marL="914400" marR="0" rtl="0" algn="l">
              <a:lnSpc>
                <a:spcPct val="100000"/>
              </a:lnSpc>
              <a:spcBef>
                <a:spcPts val="600"/>
              </a:spcBef>
              <a:spcAft>
                <a:spcPts val="0"/>
              </a:spcAft>
              <a:buClr>
                <a:schemeClr val="dk1"/>
              </a:buClr>
              <a:buSzPts val="1600"/>
              <a:buFont typeface="Archivo"/>
              <a:buChar char="➢"/>
            </a:pPr>
            <a:r>
              <a:rPr b="0" i="0" lang="en-US" sz="1600" u="none" cap="none" strike="noStrike">
                <a:solidFill>
                  <a:schemeClr val="dk1"/>
                </a:solidFill>
                <a:latin typeface="Archivo"/>
                <a:ea typeface="Archivo"/>
                <a:cs typeface="Archivo"/>
                <a:sym typeface="Archivo"/>
              </a:rPr>
              <a:t>The THL season consists of a regular season with approximately twenty (20) games played against teams from Austin, Dallas-Fort Worth, Houston, Odessa, Amarillo, Oklahoma City and/or Tulsa.  </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30200" lvl="1" marL="914400" marR="0" rtl="0" algn="l">
              <a:lnSpc>
                <a:spcPct val="100000"/>
              </a:lnSpc>
              <a:spcBef>
                <a:spcPts val="600"/>
              </a:spcBef>
              <a:spcAft>
                <a:spcPts val="0"/>
              </a:spcAft>
              <a:buClr>
                <a:schemeClr val="dk1"/>
              </a:buClr>
              <a:buSzPts val="1600"/>
              <a:buFont typeface="Archivo"/>
              <a:buChar char="➢"/>
            </a:pPr>
            <a:r>
              <a:rPr b="0" i="0" lang="en-US" sz="1600" u="none" cap="none" strike="noStrike">
                <a:solidFill>
                  <a:schemeClr val="dk1"/>
                </a:solidFill>
                <a:latin typeface="Archivo"/>
                <a:ea typeface="Archivo"/>
                <a:cs typeface="Archivo"/>
                <a:sym typeface="Archivo"/>
              </a:rPr>
              <a:t>Schedules are finalized and communicated 2-3 weeks after leveling.  Games are scheduled on weekends between late September and late February.  </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30200" lvl="1" marL="914400" marR="0" rtl="0" algn="l">
              <a:lnSpc>
                <a:spcPct val="100000"/>
              </a:lnSpc>
              <a:spcBef>
                <a:spcPts val="600"/>
              </a:spcBef>
              <a:spcAft>
                <a:spcPts val="0"/>
              </a:spcAft>
              <a:buClr>
                <a:schemeClr val="dk1"/>
              </a:buClr>
              <a:buSzPts val="1600"/>
              <a:buFont typeface="Archivo"/>
              <a:buChar char="➢"/>
            </a:pPr>
            <a:r>
              <a:rPr b="0" i="0" lang="en-US" sz="1600" u="none" cap="none" strike="noStrike">
                <a:solidFill>
                  <a:schemeClr val="dk1"/>
                </a:solidFill>
                <a:latin typeface="Archivo"/>
                <a:ea typeface="Archivo"/>
                <a:cs typeface="Archivo"/>
                <a:sym typeface="Archivo"/>
              </a:rPr>
              <a:t>Playoffs take place at the end of the season and are scheduled Late February/Early March. For awareness, playoffs start on a Friday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13" name="Shape 213"/>
        <p:cNvGrpSpPr/>
        <p:nvPr/>
      </p:nvGrpSpPr>
      <p:grpSpPr>
        <a:xfrm>
          <a:off x="0" y="0"/>
          <a:ext cx="0" cy="0"/>
          <a:chOff x="0" y="0"/>
          <a:chExt cx="0" cy="0"/>
        </a:xfrm>
      </p:grpSpPr>
      <p:grpSp>
        <p:nvGrpSpPr>
          <p:cNvPr id="214" name="Google Shape;214;p5"/>
          <p:cNvGrpSpPr/>
          <p:nvPr/>
        </p:nvGrpSpPr>
        <p:grpSpPr>
          <a:xfrm>
            <a:off x="0" y="-8467"/>
            <a:ext cx="12192000" cy="6866467"/>
            <a:chOff x="0" y="-8467"/>
            <a:chExt cx="12192000" cy="6866467"/>
          </a:xfrm>
        </p:grpSpPr>
        <p:cxnSp>
          <p:nvCxnSpPr>
            <p:cNvPr id="215" name="Google Shape;215;p5"/>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216" name="Google Shape;216;p5"/>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217" name="Google Shape;217;p5"/>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18" name="Google Shape;218;p5"/>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19" name="Google Shape;219;p5"/>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20" name="Google Shape;220;p5"/>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21" name="Google Shape;221;p5"/>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22" name="Google Shape;222;p5"/>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23" name="Google Shape;223;p5"/>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24" name="Google Shape;224;p5"/>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225" name="Google Shape;225;p5"/>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226" name="Google Shape;226;p5"/>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Association Tournaments</a:t>
            </a:r>
            <a:endParaRPr b="0" i="0" sz="1400" u="none" cap="none" strike="noStrike">
              <a:solidFill>
                <a:srgbClr val="000000"/>
              </a:solidFill>
              <a:latin typeface="Arial"/>
              <a:ea typeface="Arial"/>
              <a:cs typeface="Arial"/>
              <a:sym typeface="Arial"/>
            </a:endParaRPr>
          </a:p>
        </p:txBody>
      </p:sp>
      <p:sp>
        <p:nvSpPr>
          <p:cNvPr id="227" name="Google Shape;227;p5"/>
          <p:cNvSpPr txBox="1"/>
          <p:nvPr/>
        </p:nvSpPr>
        <p:spPr>
          <a:xfrm>
            <a:off x="697876" y="2465556"/>
            <a:ext cx="8766000" cy="30168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All players are expected to play in Association selected tournaments, and additional tournaments selected </a:t>
            </a:r>
            <a:r>
              <a:rPr lang="en-US" sz="1600">
                <a:solidFill>
                  <a:schemeClr val="dk1"/>
                </a:solidFill>
                <a:latin typeface="Archivo"/>
                <a:ea typeface="Archivo"/>
                <a:cs typeface="Archivo"/>
                <a:sym typeface="Archivo"/>
              </a:rPr>
              <a:t>by your Head Coach</a:t>
            </a:r>
            <a:endParaRPr b="0" i="0" sz="1400" u="none" cap="none" strike="noStrike">
              <a:solidFill>
                <a:srgbClr val="000000"/>
              </a:solidFill>
              <a:latin typeface="Arial"/>
              <a:ea typeface="Arial"/>
              <a:cs typeface="Arial"/>
              <a:sym typeface="Arial"/>
            </a:endParaRPr>
          </a:p>
          <a:p>
            <a:pPr indent="-370839" lvl="2" marL="1257300" marR="0" rtl="0" algn="l">
              <a:lnSpc>
                <a:spcPct val="100000"/>
              </a:lnSpc>
              <a:spcBef>
                <a:spcPts val="600"/>
              </a:spcBef>
              <a:spcAft>
                <a:spcPts val="0"/>
              </a:spcAft>
              <a:buSzPts val="1400"/>
              <a:buChar char="■"/>
            </a:pPr>
            <a:r>
              <a:rPr lang="en-US" sz="1600">
                <a:solidFill>
                  <a:schemeClr val="dk1"/>
                </a:solidFill>
                <a:latin typeface="Archivo"/>
                <a:ea typeface="Archivo"/>
                <a:cs typeface="Archivo"/>
                <a:sym typeface="Archivo"/>
              </a:rPr>
              <a:t>THL Leveling Tournament is covered by your season dues</a:t>
            </a:r>
            <a:endParaRPr sz="1600">
              <a:solidFill>
                <a:schemeClr val="dk1"/>
              </a:solidFill>
              <a:latin typeface="Archivo"/>
              <a:ea typeface="Archivo"/>
              <a:cs typeface="Archivo"/>
              <a:sym typeface="Archivo"/>
            </a:endParaRPr>
          </a:p>
          <a:p>
            <a:pPr indent="-370839" lvl="2" marL="1257300" marR="0" rtl="0" algn="l">
              <a:lnSpc>
                <a:spcPct val="100000"/>
              </a:lnSpc>
              <a:spcBef>
                <a:spcPts val="600"/>
              </a:spcBef>
              <a:spcAft>
                <a:spcPts val="0"/>
              </a:spcAft>
              <a:buSzPts val="1400"/>
              <a:buChar char="■"/>
            </a:pPr>
            <a:r>
              <a:rPr lang="en-US" sz="1600">
                <a:solidFill>
                  <a:schemeClr val="dk1"/>
                </a:solidFill>
                <a:latin typeface="Archivo"/>
                <a:ea typeface="Archivo"/>
                <a:cs typeface="Archivo"/>
                <a:sym typeface="Archivo"/>
              </a:rPr>
              <a:t>One  additional tournament is covered by your season dues</a:t>
            </a:r>
            <a:endParaRPr sz="1600">
              <a:solidFill>
                <a:schemeClr val="dk1"/>
              </a:solidFill>
              <a:latin typeface="Archivo"/>
              <a:ea typeface="Archivo"/>
              <a:cs typeface="Archivo"/>
              <a:sym typeface="Archivo"/>
            </a:endParaRPr>
          </a:p>
          <a:p>
            <a:pPr indent="-383539" lvl="2" marL="1257300" marR="0" rtl="0" algn="l">
              <a:lnSpc>
                <a:spcPct val="100000"/>
              </a:lnSpc>
              <a:spcBef>
                <a:spcPts val="600"/>
              </a:spcBef>
              <a:spcAft>
                <a:spcPts val="0"/>
              </a:spcAft>
              <a:buClr>
                <a:schemeClr val="dk1"/>
              </a:buClr>
              <a:buSzPts val="1600"/>
              <a:buFont typeface="Archivo"/>
              <a:buChar char="■"/>
            </a:pPr>
            <a:r>
              <a:rPr lang="en-US" sz="1600">
                <a:solidFill>
                  <a:schemeClr val="dk1"/>
                </a:solidFill>
                <a:latin typeface="Archivo"/>
                <a:ea typeface="Archivo"/>
                <a:cs typeface="Archivo"/>
                <a:sym typeface="Archivo"/>
              </a:rPr>
              <a:t>Each team will receive a $2,000 stipend to be used as desired, subject to standard 501c3 requirements</a:t>
            </a:r>
            <a:endParaRPr sz="1600">
              <a:solidFill>
                <a:schemeClr val="dk1"/>
              </a:solidFill>
              <a:latin typeface="Archivo"/>
              <a:ea typeface="Archivo"/>
              <a:cs typeface="Archivo"/>
              <a:sym typeface="Archivo"/>
            </a:endParaRPr>
          </a:p>
          <a:p>
            <a:pPr indent="-330200" lvl="3" marL="1828800" marR="0" rtl="0" algn="l">
              <a:lnSpc>
                <a:spcPct val="100000"/>
              </a:lnSpc>
              <a:spcBef>
                <a:spcPts val="600"/>
              </a:spcBef>
              <a:spcAft>
                <a:spcPts val="0"/>
              </a:spcAft>
              <a:buClr>
                <a:schemeClr val="dk1"/>
              </a:buClr>
              <a:buSzPts val="1600"/>
              <a:buFont typeface="Archivo"/>
              <a:buChar char="●"/>
            </a:pPr>
            <a:r>
              <a:rPr lang="en-US" sz="1600">
                <a:solidFill>
                  <a:schemeClr val="dk1"/>
                </a:solidFill>
                <a:latin typeface="Archivo"/>
                <a:ea typeface="Archivo"/>
                <a:cs typeface="Archivo"/>
                <a:sym typeface="Archivo"/>
              </a:rPr>
              <a:t>This could be a 3rd tournament</a:t>
            </a:r>
            <a:endParaRPr sz="1600">
              <a:solidFill>
                <a:schemeClr val="dk1"/>
              </a:solidFill>
              <a:latin typeface="Archivo"/>
              <a:ea typeface="Archivo"/>
              <a:cs typeface="Archivo"/>
              <a:sym typeface="Archivo"/>
            </a:endParaRPr>
          </a:p>
          <a:p>
            <a:pPr indent="-330200" lvl="3" marL="1828800" marR="0" rtl="0" algn="l">
              <a:lnSpc>
                <a:spcPct val="100000"/>
              </a:lnSpc>
              <a:spcBef>
                <a:spcPts val="600"/>
              </a:spcBef>
              <a:spcAft>
                <a:spcPts val="0"/>
              </a:spcAft>
              <a:buClr>
                <a:schemeClr val="dk1"/>
              </a:buClr>
              <a:buSzPts val="1600"/>
              <a:buFont typeface="Archivo"/>
              <a:buChar char="●"/>
            </a:pPr>
            <a:r>
              <a:rPr lang="en-US" sz="1600">
                <a:solidFill>
                  <a:schemeClr val="dk1"/>
                </a:solidFill>
                <a:latin typeface="Archivo"/>
                <a:ea typeface="Archivo"/>
                <a:cs typeface="Archivo"/>
                <a:sym typeface="Archivo"/>
              </a:rPr>
              <a:t>This could be team building events/parties that benefit the entire team</a:t>
            </a:r>
            <a:endParaRPr sz="1600">
              <a:solidFill>
                <a:schemeClr val="dk1"/>
              </a:solidFill>
              <a:latin typeface="Archivo"/>
              <a:ea typeface="Archivo"/>
              <a:cs typeface="Archivo"/>
              <a:sym typeface="Archivo"/>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31" name="Shape 231"/>
        <p:cNvGrpSpPr/>
        <p:nvPr/>
      </p:nvGrpSpPr>
      <p:grpSpPr>
        <a:xfrm>
          <a:off x="0" y="0"/>
          <a:ext cx="0" cy="0"/>
          <a:chOff x="0" y="0"/>
          <a:chExt cx="0" cy="0"/>
        </a:xfrm>
      </p:grpSpPr>
      <p:grpSp>
        <p:nvGrpSpPr>
          <p:cNvPr id="232" name="Google Shape;232;p6"/>
          <p:cNvGrpSpPr/>
          <p:nvPr/>
        </p:nvGrpSpPr>
        <p:grpSpPr>
          <a:xfrm>
            <a:off x="0" y="-8467"/>
            <a:ext cx="12192000" cy="6866467"/>
            <a:chOff x="0" y="-8467"/>
            <a:chExt cx="12192000" cy="6866467"/>
          </a:xfrm>
        </p:grpSpPr>
        <p:cxnSp>
          <p:nvCxnSpPr>
            <p:cNvPr id="233" name="Google Shape;233;p6"/>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234" name="Google Shape;234;p6"/>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235" name="Google Shape;235;p6"/>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36" name="Google Shape;236;p6"/>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37" name="Google Shape;237;p6"/>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38" name="Google Shape;238;p6"/>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39" name="Google Shape;239;p6"/>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40" name="Google Shape;240;p6"/>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41" name="Google Shape;241;p6"/>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42" name="Google Shape;242;p6"/>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243" name="Google Shape;243;p6"/>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244" name="Google Shape;244;p6"/>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Tryout Facts: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Who’s Eligible</a:t>
            </a:r>
            <a:endParaRPr b="0" i="0" sz="1400" u="none" cap="none" strike="noStrike">
              <a:solidFill>
                <a:srgbClr val="000000"/>
              </a:solidFill>
              <a:latin typeface="Arial"/>
              <a:ea typeface="Arial"/>
              <a:cs typeface="Arial"/>
              <a:sym typeface="Arial"/>
            </a:endParaRPr>
          </a:p>
        </p:txBody>
      </p:sp>
      <p:sp>
        <p:nvSpPr>
          <p:cNvPr id="245" name="Google Shape;245;p6"/>
          <p:cNvSpPr txBox="1"/>
          <p:nvPr/>
        </p:nvSpPr>
        <p:spPr>
          <a:xfrm>
            <a:off x="697876" y="2477824"/>
            <a:ext cx="8766000" cy="34326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Any child wanting to participate in Travel Hockey and who resides in/near San Antonio is eligible to try out for the Jr. Rampage. </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USA Hockey and the Texas Amateur Hockey Association (TAHA) establish the rules and regulations  governing youth hockey on all levels including Tier I (AAA), Tier II (AA) and House/Rec (A / A2).  </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In San Antonio, our association fields teams in Tier II (AA) and House/Rec (A / A2) divisions. As such, our association and players must follow the Community Based Rule. </a:t>
            </a:r>
            <a:endParaRPr b="0" i="0" sz="1400" u="none" cap="none" strike="noStrike">
              <a:solidFill>
                <a:srgbClr val="000000"/>
              </a:solidFill>
              <a:latin typeface="Arial"/>
              <a:ea typeface="Arial"/>
              <a:cs typeface="Arial"/>
              <a:sym typeface="Arial"/>
            </a:endParaRPr>
          </a:p>
          <a:p>
            <a:pPr indent="0" lvl="1" marL="4572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49" name="Shape 249"/>
        <p:cNvGrpSpPr/>
        <p:nvPr/>
      </p:nvGrpSpPr>
      <p:grpSpPr>
        <a:xfrm>
          <a:off x="0" y="0"/>
          <a:ext cx="0" cy="0"/>
          <a:chOff x="0" y="0"/>
          <a:chExt cx="0" cy="0"/>
        </a:xfrm>
      </p:grpSpPr>
      <p:grpSp>
        <p:nvGrpSpPr>
          <p:cNvPr id="250" name="Google Shape;250;p7"/>
          <p:cNvGrpSpPr/>
          <p:nvPr/>
        </p:nvGrpSpPr>
        <p:grpSpPr>
          <a:xfrm>
            <a:off x="0" y="-8467"/>
            <a:ext cx="12192000" cy="6866467"/>
            <a:chOff x="0" y="-8467"/>
            <a:chExt cx="12192000" cy="6866467"/>
          </a:xfrm>
        </p:grpSpPr>
        <p:cxnSp>
          <p:nvCxnSpPr>
            <p:cNvPr id="251" name="Google Shape;251;p7"/>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252" name="Google Shape;252;p7"/>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253" name="Google Shape;253;p7"/>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54" name="Google Shape;254;p7"/>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55" name="Google Shape;255;p7"/>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56" name="Google Shape;256;p7"/>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57" name="Google Shape;257;p7"/>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58" name="Google Shape;258;p7"/>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59" name="Google Shape;259;p7"/>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60" name="Google Shape;260;p7"/>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261" name="Google Shape;261;p7"/>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262" name="Google Shape;262;p7"/>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Tryout Facts: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The Community Based Rule</a:t>
            </a:r>
            <a:endParaRPr b="0" i="0" sz="1400" u="none" cap="none" strike="noStrike">
              <a:solidFill>
                <a:srgbClr val="000000"/>
              </a:solidFill>
              <a:latin typeface="Arial"/>
              <a:ea typeface="Arial"/>
              <a:cs typeface="Arial"/>
              <a:sym typeface="Arial"/>
            </a:endParaRPr>
          </a:p>
        </p:txBody>
      </p:sp>
      <p:sp>
        <p:nvSpPr>
          <p:cNvPr id="263" name="Google Shape;263;p7"/>
          <p:cNvSpPr txBox="1"/>
          <p:nvPr/>
        </p:nvSpPr>
        <p:spPr>
          <a:xfrm>
            <a:off x="697876" y="2465556"/>
            <a:ext cx="8766000" cy="45714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USA hockey mandates that Tier II and House/Rec players are community based.  All players must reside in</a:t>
            </a:r>
            <a:r>
              <a:rPr lang="en-US" sz="1600">
                <a:solidFill>
                  <a:schemeClr val="dk1"/>
                </a:solidFill>
                <a:latin typeface="Archivo"/>
                <a:ea typeface="Archivo"/>
                <a:cs typeface="Archivo"/>
                <a:sym typeface="Archivo"/>
              </a:rPr>
              <a:t>-</a:t>
            </a:r>
            <a:r>
              <a:rPr b="0" i="0" lang="en-US" sz="1600" u="none" cap="none" strike="noStrike">
                <a:solidFill>
                  <a:schemeClr val="dk1"/>
                </a:solidFill>
                <a:latin typeface="Archivo"/>
                <a:ea typeface="Archivo"/>
                <a:cs typeface="Archivo"/>
                <a:sym typeface="Archivo"/>
              </a:rPr>
              <a:t>state and the family’s domicile / permanent residence must be located within the same local community as the registered TAHA member association’s home rink.  </a:t>
            </a:r>
            <a:endParaRPr b="0" i="0" sz="1600" u="none" cap="none" strike="noStrike">
              <a:solidFill>
                <a:schemeClr val="dk1"/>
              </a:solidFill>
              <a:latin typeface="Archivo"/>
              <a:ea typeface="Archivo"/>
              <a:cs typeface="Archivo"/>
              <a:sym typeface="Archivo"/>
            </a:endParaRPr>
          </a:p>
          <a:p>
            <a:pPr indent="-342900" lvl="2" marL="1257300" marR="0" rtl="0" algn="l">
              <a:lnSpc>
                <a:spcPct val="100000"/>
              </a:lnSpc>
              <a:spcBef>
                <a:spcPts val="600"/>
              </a:spcBef>
              <a:spcAft>
                <a:spcPts val="0"/>
              </a:spcAft>
              <a:buClr>
                <a:schemeClr val="dk1"/>
              </a:buClr>
              <a:buSzPts val="960"/>
              <a:buFont typeface="Noto Sans Symbols"/>
              <a:buChar char="■"/>
            </a:pPr>
            <a:r>
              <a:rPr b="0" i="0" lang="en-US" sz="1600" u="none" cap="none" strike="noStrike">
                <a:solidFill>
                  <a:schemeClr val="dk1"/>
                </a:solidFill>
                <a:latin typeface="Archivo"/>
                <a:ea typeface="Archivo"/>
                <a:cs typeface="Archivo"/>
                <a:sym typeface="Archivo"/>
              </a:rPr>
              <a:t>Residency must be THE PLAYER’S PRIMARY domicile</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dk1"/>
              </a:buClr>
              <a:buSzPts val="960"/>
              <a:buFont typeface="Noto Sans Symbols"/>
              <a:buChar char="■"/>
            </a:pPr>
            <a:r>
              <a:rPr b="0" i="0" lang="en-US" sz="1600" u="none" cap="none" strike="noStrike">
                <a:solidFill>
                  <a:schemeClr val="dk1"/>
                </a:solidFill>
                <a:latin typeface="Archivo"/>
                <a:ea typeface="Archivo"/>
                <a:cs typeface="Archivo"/>
                <a:sym typeface="Archivo"/>
              </a:rPr>
              <a:t>Utility bills or additional documentation for proof of residency may be required</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dk1"/>
              </a:buClr>
              <a:buSzPts val="960"/>
              <a:buFont typeface="Noto Sans Symbols"/>
              <a:buChar char="■"/>
            </a:pPr>
            <a:r>
              <a:rPr b="0" i="0" lang="en-US" sz="1600" u="none" cap="none" strike="noStrike">
                <a:solidFill>
                  <a:schemeClr val="dk1"/>
                </a:solidFill>
                <a:latin typeface="Archivo"/>
                <a:ea typeface="Archivo"/>
                <a:cs typeface="Archivo"/>
                <a:sym typeface="Archivo"/>
              </a:rPr>
              <a:t>Merely having a residence in a city is NOT sufficient</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dk1"/>
              </a:buClr>
              <a:buSzPts val="960"/>
              <a:buFont typeface="Noto Sans Symbols"/>
              <a:buChar char="■"/>
            </a:pPr>
            <a:r>
              <a:rPr b="0" i="0" lang="en-US" sz="1600" u="none" cap="none" strike="noStrike">
                <a:solidFill>
                  <a:schemeClr val="dk1"/>
                </a:solidFill>
                <a:latin typeface="Archivo"/>
                <a:ea typeface="Archivo"/>
                <a:cs typeface="Archivo"/>
                <a:sym typeface="Archivo"/>
              </a:rPr>
              <a:t>If you want to play in another city in Texas, you will have to move your family to that location</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dk1"/>
              </a:buClr>
              <a:buSzPts val="960"/>
              <a:buFont typeface="Noto Sans Symbols"/>
              <a:buChar char="■"/>
            </a:pPr>
            <a:r>
              <a:rPr b="0" i="0" lang="en-US" sz="1600" u="none" cap="none" strike="noStrike">
                <a:solidFill>
                  <a:schemeClr val="dk1"/>
                </a:solidFill>
                <a:latin typeface="Archivo"/>
                <a:ea typeface="Archivo"/>
                <a:cs typeface="Archivo"/>
                <a:sym typeface="Archivo"/>
              </a:rPr>
              <a:t>Further information regarding the community-based rule is available on the TAHA website</a:t>
            </a:r>
            <a:r>
              <a:rPr b="0" i="0" lang="en-US" sz="1600" u="none" cap="none" strike="noStrike">
                <a:solidFill>
                  <a:srgbClr val="000000"/>
                </a:solidFill>
                <a:latin typeface="Archivo"/>
                <a:ea typeface="Archivo"/>
                <a:cs typeface="Archivo"/>
                <a:sym typeface="Archivo"/>
              </a:rPr>
              <a:t> (</a:t>
            </a:r>
            <a:r>
              <a:rPr b="0" i="0" lang="en-US" sz="1600" u="sng" cap="none" strike="noStrike">
                <a:solidFill>
                  <a:srgbClr val="5F5F5F"/>
                </a:solidFill>
                <a:latin typeface="Archivo"/>
                <a:ea typeface="Archivo"/>
                <a:cs typeface="Archivo"/>
                <a:sym typeface="Archivo"/>
                <a:hlinkClick r:id="rId4">
                  <a:extLst>
                    <a:ext uri="{A12FA001-AC4F-418D-AE19-62706E023703}">
                      <ahyp:hlinkClr val="tx"/>
                    </a:ext>
                  </a:extLst>
                </a:hlinkClick>
              </a:rPr>
              <a:t>TAHA- OOC</a:t>
            </a:r>
            <a:r>
              <a:rPr b="0" i="0" lang="en-US" sz="1400" u="none" cap="none" strike="noStrike">
                <a:solidFill>
                  <a:srgbClr val="000000"/>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a:p>
            <a:pPr indent="-345439" lvl="2" marL="1257300" marR="0" rtl="0" algn="l">
              <a:lnSpc>
                <a:spcPct val="100000"/>
              </a:lnSpc>
              <a:spcBef>
                <a:spcPts val="600"/>
              </a:spcBef>
              <a:spcAft>
                <a:spcPts val="0"/>
              </a:spcAft>
              <a:buClr>
                <a:schemeClr val="dk1"/>
              </a:buClr>
              <a:buSzPts val="1000"/>
              <a:buChar char="■"/>
            </a:pPr>
            <a:r>
              <a:rPr lang="en-US" sz="1600">
                <a:solidFill>
                  <a:schemeClr val="dk1"/>
                </a:solidFill>
                <a:latin typeface="Archivo"/>
                <a:ea typeface="Archivo"/>
                <a:cs typeface="Archivo"/>
                <a:sym typeface="Archivo"/>
              </a:rPr>
              <a:t>Waivers to the community-based rule are submitted from a family directly to TAHA. Waivers are approved or rejected by TAHA, and TAHA will follow all USA Hockey OOC rules in that process. </a:t>
            </a:r>
            <a:r>
              <a:rPr lang="en-US" sz="1600" u="sng">
                <a:solidFill>
                  <a:srgbClr val="FF0000"/>
                </a:solidFill>
                <a:latin typeface="Archivo"/>
                <a:ea typeface="Archivo"/>
                <a:cs typeface="Archivo"/>
                <a:sym typeface="Archivo"/>
              </a:rPr>
              <a:t>SAYHA does not approve waivers; TAHA does.</a:t>
            </a:r>
            <a:r>
              <a:rPr lang="en-US" sz="1600">
                <a:solidFill>
                  <a:schemeClr val="dk1"/>
                </a:solidFill>
                <a:latin typeface="Archivo"/>
                <a:ea typeface="Archivo"/>
                <a:cs typeface="Archivo"/>
                <a:sym typeface="Archivo"/>
              </a:rPr>
              <a:t> </a:t>
            </a:r>
            <a:endParaRPr>
              <a:solidFill>
                <a:srgbClr val="980000"/>
              </a:solidFil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67" name="Shape 267"/>
        <p:cNvGrpSpPr/>
        <p:nvPr/>
      </p:nvGrpSpPr>
      <p:grpSpPr>
        <a:xfrm>
          <a:off x="0" y="0"/>
          <a:ext cx="0" cy="0"/>
          <a:chOff x="0" y="0"/>
          <a:chExt cx="0" cy="0"/>
        </a:xfrm>
      </p:grpSpPr>
      <p:grpSp>
        <p:nvGrpSpPr>
          <p:cNvPr id="268" name="Google Shape;268;p8"/>
          <p:cNvGrpSpPr/>
          <p:nvPr/>
        </p:nvGrpSpPr>
        <p:grpSpPr>
          <a:xfrm>
            <a:off x="0" y="-8467"/>
            <a:ext cx="12192000" cy="6866467"/>
            <a:chOff x="0" y="-8467"/>
            <a:chExt cx="12192000" cy="6866467"/>
          </a:xfrm>
        </p:grpSpPr>
        <p:cxnSp>
          <p:nvCxnSpPr>
            <p:cNvPr id="269" name="Google Shape;269;p8"/>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270" name="Google Shape;270;p8"/>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271" name="Google Shape;271;p8"/>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72" name="Google Shape;272;p8"/>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73" name="Google Shape;273;p8"/>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74" name="Google Shape;274;p8"/>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75" name="Google Shape;275;p8"/>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76" name="Google Shape;276;p8"/>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77" name="Google Shape;277;p8"/>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78" name="Google Shape;278;p8"/>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279" name="Google Shape;279;p8"/>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280" name="Google Shape;280;p8"/>
          <p:cNvSpPr txBox="1"/>
          <p:nvPr/>
        </p:nvSpPr>
        <p:spPr>
          <a:xfrm>
            <a:off x="2785720" y="455428"/>
            <a:ext cx="6231554"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Tryout Facts: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What to expect during tryouts</a:t>
            </a:r>
            <a:endParaRPr b="0" i="0" sz="1400" u="none" cap="none" strike="noStrike">
              <a:solidFill>
                <a:srgbClr val="000000"/>
              </a:solidFill>
              <a:latin typeface="Arial"/>
              <a:ea typeface="Arial"/>
              <a:cs typeface="Arial"/>
              <a:sym typeface="Arial"/>
            </a:endParaRPr>
          </a:p>
        </p:txBody>
      </p:sp>
      <p:sp>
        <p:nvSpPr>
          <p:cNvPr id="281" name="Google Shape;281;p8"/>
          <p:cNvSpPr txBox="1"/>
          <p:nvPr/>
        </p:nvSpPr>
        <p:spPr>
          <a:xfrm>
            <a:off x="697876" y="2465556"/>
            <a:ext cx="8766000" cy="29400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Tryouts are </a:t>
            </a:r>
            <a:r>
              <a:rPr b="0" i="0" lang="en-US" sz="1600" u="sng" cap="none" strike="noStrike">
                <a:solidFill>
                  <a:schemeClr val="dk1"/>
                </a:solidFill>
                <a:latin typeface="Archivo"/>
                <a:ea typeface="Archivo"/>
                <a:cs typeface="Archivo"/>
                <a:sym typeface="Archivo"/>
              </a:rPr>
              <a:t>closed</a:t>
            </a:r>
            <a:r>
              <a:rPr b="0" i="0" lang="en-US" sz="1600" u="none" cap="none" strike="noStrike">
                <a:solidFill>
                  <a:schemeClr val="dk1"/>
                </a:solidFill>
                <a:latin typeface="Archivo"/>
                <a:ea typeface="Archivo"/>
                <a:cs typeface="Archivo"/>
                <a:sym typeface="Archivo"/>
              </a:rPr>
              <a:t> to all non Jr. Rampage Officials</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Each Age Division Head Coach is responsible for organizing and conducting the tryouts for their respective age groups.  They will be responsible for creation of rosters and selection of additional coaches.</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Drills are designed to test the player’s understanding of the game, ability to take and apply direction, and to evaluate player work ethic and overall skill set.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Scrimmages help evaluate application of the player’s skills to the game play. </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85" name="Shape 285"/>
        <p:cNvGrpSpPr/>
        <p:nvPr/>
      </p:nvGrpSpPr>
      <p:grpSpPr>
        <a:xfrm>
          <a:off x="0" y="0"/>
          <a:ext cx="0" cy="0"/>
          <a:chOff x="0" y="0"/>
          <a:chExt cx="0" cy="0"/>
        </a:xfrm>
      </p:grpSpPr>
      <p:grpSp>
        <p:nvGrpSpPr>
          <p:cNvPr id="286" name="Google Shape;286;p9"/>
          <p:cNvGrpSpPr/>
          <p:nvPr/>
        </p:nvGrpSpPr>
        <p:grpSpPr>
          <a:xfrm>
            <a:off x="0" y="-8467"/>
            <a:ext cx="12192000" cy="6866467"/>
            <a:chOff x="0" y="-8467"/>
            <a:chExt cx="12192000" cy="6866467"/>
          </a:xfrm>
        </p:grpSpPr>
        <p:cxnSp>
          <p:nvCxnSpPr>
            <p:cNvPr id="287" name="Google Shape;287;p9"/>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288" name="Google Shape;288;p9"/>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289" name="Google Shape;289;p9"/>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90" name="Google Shape;290;p9"/>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91" name="Google Shape;291;p9"/>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92" name="Google Shape;292;p9"/>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93" name="Google Shape;293;p9"/>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94" name="Google Shape;294;p9"/>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95" name="Google Shape;295;p9"/>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96" name="Google Shape;296;p9"/>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297" name="Google Shape;297;p9"/>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298" name="Google Shape;298;p9"/>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Tryout Facts: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Cannot make tryouts?</a:t>
            </a:r>
            <a:endParaRPr b="0" i="0" sz="1400" u="none" cap="none" strike="noStrike">
              <a:solidFill>
                <a:srgbClr val="000000"/>
              </a:solidFill>
              <a:latin typeface="Arial"/>
              <a:ea typeface="Arial"/>
              <a:cs typeface="Arial"/>
              <a:sym typeface="Arial"/>
            </a:endParaRPr>
          </a:p>
        </p:txBody>
      </p:sp>
      <p:sp>
        <p:nvSpPr>
          <p:cNvPr id="299" name="Google Shape;299;p9"/>
          <p:cNvSpPr txBox="1"/>
          <p:nvPr/>
        </p:nvSpPr>
        <p:spPr>
          <a:xfrm>
            <a:off x="694944" y="2465556"/>
            <a:ext cx="8766000" cy="29400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All players must be registered for tryouts to be considered for a </a:t>
            </a:r>
            <a:r>
              <a:rPr lang="en-US" sz="1600">
                <a:solidFill>
                  <a:schemeClr val="dk1"/>
                </a:solidFill>
                <a:latin typeface="Archivo"/>
                <a:ea typeface="Archivo"/>
                <a:cs typeface="Archivo"/>
                <a:sym typeface="Archivo"/>
              </a:rPr>
              <a:t>J</a:t>
            </a:r>
            <a:r>
              <a:rPr b="0" i="0" lang="en-US" sz="1600" u="none" cap="none" strike="noStrike">
                <a:solidFill>
                  <a:schemeClr val="dk1"/>
                </a:solidFill>
                <a:latin typeface="Archivo"/>
                <a:ea typeface="Archivo"/>
                <a:cs typeface="Archivo"/>
                <a:sym typeface="Archivo"/>
              </a:rPr>
              <a:t>r. </a:t>
            </a:r>
            <a:r>
              <a:rPr lang="en-US" sz="1600">
                <a:solidFill>
                  <a:schemeClr val="dk1"/>
                </a:solidFill>
                <a:latin typeface="Archivo"/>
                <a:ea typeface="Archivo"/>
                <a:cs typeface="Archivo"/>
                <a:sym typeface="Archivo"/>
              </a:rPr>
              <a:t>R</a:t>
            </a:r>
            <a:r>
              <a:rPr b="0" i="0" lang="en-US" sz="1600" u="none" cap="none" strike="noStrike">
                <a:solidFill>
                  <a:schemeClr val="dk1"/>
                </a:solidFill>
                <a:latin typeface="Archivo"/>
                <a:ea typeface="Archivo"/>
                <a:cs typeface="Archivo"/>
                <a:sym typeface="Archivo"/>
              </a:rPr>
              <a:t>ampage team roster, regardless of ability to attend tryouts</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Coaches may be available to evaluate a player outside of the tryout session via local camps, house sessions, or other means.  </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In order to qualify for a rostered position, players must be registered for tryouts</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Evaluation can be coordinated by reaching out to the commissioner and/or the assistant commissioner</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Facet">
  <a:themeElements>
    <a:clrScheme name="Grayscale">
      <a:dk1>
        <a:srgbClr val="000000"/>
      </a:dk1>
      <a:lt1>
        <a:srgbClr val="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2024-06-14T16:42:40Z</dcterms:created>
  <dc:creator>Christopher Hill</dc:creator>
</cp:coreProperties>
</file>