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6"/>
  </p:notesMasterIdLst>
  <p:sldIdLst>
    <p:sldId id="275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6D5A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E9D5C3-C990-3936-94B4-ADD7653E10F3}" v="1" dt="2023-09-01T19:20:28.0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0" autoAdjust="0"/>
    <p:restoredTop sz="94626"/>
  </p:normalViewPr>
  <p:slideViewPr>
    <p:cSldViewPr snapToGrid="0" snapToObjects="1">
      <p:cViewPr varScale="1">
        <p:scale>
          <a:sx n="98" d="100"/>
          <a:sy n="98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D9F950-704D-4BDC-AF98-4CAF2792358C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F671C0-4179-4C89-B6E6-BE265200B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73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671C0-4179-4C89-B6E6-BE265200B1A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475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B17D7-101A-5E42-9C20-E90C18164ADA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D8E14BA-E6C5-8043-83E7-5AAFA6F74A2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B17D7-101A-5E42-9C20-E90C18164ADA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14BA-E6C5-8043-83E7-5AAFA6F74A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B17D7-101A-5E42-9C20-E90C18164ADA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14BA-E6C5-8043-83E7-5AAFA6F74A2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B17D7-101A-5E42-9C20-E90C18164ADA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14BA-E6C5-8043-83E7-5AAFA6F74A2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B17D7-101A-5E42-9C20-E90C18164ADA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14BA-E6C5-8043-83E7-5AAFA6F74A2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B17D7-101A-5E42-9C20-E90C18164ADA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14BA-E6C5-8043-83E7-5AAFA6F74A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B17D7-101A-5E42-9C20-E90C18164ADA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14BA-E6C5-8043-83E7-5AAFA6F74A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B17D7-101A-5E42-9C20-E90C18164ADA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14BA-E6C5-8043-83E7-5AAFA6F74A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B17D7-101A-5E42-9C20-E90C18164ADA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14BA-E6C5-8043-83E7-5AAFA6F74A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B17D7-101A-5E42-9C20-E90C18164ADA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14BA-E6C5-8043-83E7-5AAFA6F74A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B17D7-101A-5E42-9C20-E90C18164ADA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14BA-E6C5-8043-83E7-5AAFA6F74A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D6B17D7-101A-5E42-9C20-E90C18164ADA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D8E14BA-E6C5-8043-83E7-5AAFA6F74A2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303" y="3372580"/>
            <a:ext cx="5876594" cy="3485420"/>
          </a:xfrm>
        </p:spPr>
        <p:txBody>
          <a:bodyPr numCol="2">
            <a:noAutofit/>
          </a:bodyPr>
          <a:lstStyle/>
          <a:p>
            <a:pPr marL="0" lvl="0" indent="0">
              <a:buNone/>
            </a:pPr>
            <a:r>
              <a:rPr lang="en-US" sz="1200" b="1" spc="300" dirty="0">
                <a:solidFill>
                  <a:schemeClr val="tx1"/>
                </a:solidFill>
                <a:latin typeface="Cambria" panose="02040503050406030204" pitchFamily="18" charset="0"/>
              </a:rPr>
              <a:t>RESTAUARNTS</a:t>
            </a:r>
          </a:p>
          <a:p>
            <a:pPr marL="0" lvl="0" indent="0">
              <a:buNone/>
            </a:pPr>
            <a:endParaRPr lang="en-US" sz="4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0" lvl="0" indent="0">
              <a:buNone/>
            </a:pPr>
            <a:r>
              <a:rPr lang="en-US" sz="1150" b="1" dirty="0">
                <a:solidFill>
                  <a:schemeClr val="tx1"/>
                </a:solidFill>
                <a:latin typeface="Cambria" panose="02040503050406030204" pitchFamily="18" charset="0"/>
              </a:rPr>
              <a:t>Drunken Fish </a:t>
            </a:r>
            <a:r>
              <a:rPr lang="en-US" sz="1150" dirty="0">
                <a:solidFill>
                  <a:schemeClr val="tx1"/>
                </a:solidFill>
                <a:latin typeface="Cambria" panose="02040503050406030204" pitchFamily="18" charset="0"/>
              </a:rPr>
              <a:t>Sushi and Japanese cuisine</a:t>
            </a:r>
          </a:p>
          <a:p>
            <a:pPr marL="0" lvl="0" indent="0">
              <a:buNone/>
            </a:pPr>
            <a:endParaRPr lang="en-US" sz="2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0" lvl="0" indent="0">
              <a:buNone/>
            </a:pPr>
            <a:r>
              <a:rPr lang="en-US" sz="1150" b="1" dirty="0">
                <a:solidFill>
                  <a:schemeClr val="tx1"/>
                </a:solidFill>
                <a:latin typeface="Cambria" panose="02040503050406030204" pitchFamily="18" charset="0"/>
              </a:rPr>
              <a:t>Fuzzy Taco Shop </a:t>
            </a:r>
            <a:r>
              <a:rPr lang="en-US" sz="1150" dirty="0">
                <a:solidFill>
                  <a:schemeClr val="tx1"/>
                </a:solidFill>
                <a:latin typeface="Cambria" panose="02040503050406030204" pitchFamily="18" charset="0"/>
              </a:rPr>
              <a:t>Baja-style Mexican food</a:t>
            </a:r>
          </a:p>
          <a:p>
            <a:pPr marL="0" lvl="0" indent="0">
              <a:buNone/>
            </a:pPr>
            <a:endParaRPr lang="en-US" sz="2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0" lvl="0" indent="0">
              <a:buNone/>
            </a:pPr>
            <a:r>
              <a:rPr lang="en-US" sz="1150" b="1" dirty="0" err="1">
                <a:solidFill>
                  <a:schemeClr val="tx1"/>
                </a:solidFill>
                <a:latin typeface="Cambria" panose="02040503050406030204" pitchFamily="18" charset="0"/>
              </a:rPr>
              <a:t>Jovick</a:t>
            </a:r>
            <a:r>
              <a:rPr lang="en-US" sz="1150" b="1" dirty="0">
                <a:solidFill>
                  <a:schemeClr val="tx1"/>
                </a:solidFill>
                <a:latin typeface="Cambria" panose="02040503050406030204" pitchFamily="18" charset="0"/>
              </a:rPr>
              <a:t> Brothers Deli </a:t>
            </a:r>
            <a:r>
              <a:rPr lang="en-US" sz="1150" dirty="0">
                <a:solidFill>
                  <a:schemeClr val="tx1"/>
                </a:solidFill>
                <a:latin typeface="Cambria" panose="02040503050406030204" pitchFamily="18" charset="0"/>
              </a:rPr>
              <a:t>Fresh subs and salads</a:t>
            </a:r>
          </a:p>
          <a:p>
            <a:pPr marL="0" lvl="0" indent="0">
              <a:buNone/>
            </a:pPr>
            <a:endParaRPr lang="en-US" sz="5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0" lvl="0" indent="0">
              <a:buNone/>
            </a:pPr>
            <a:r>
              <a:rPr lang="en-US" sz="1150" b="1" dirty="0">
                <a:solidFill>
                  <a:schemeClr val="tx1"/>
                </a:solidFill>
                <a:latin typeface="Cambria" panose="02040503050406030204" pitchFamily="18" charset="0"/>
              </a:rPr>
              <a:t>Kobe Japanese Grill </a:t>
            </a:r>
            <a:r>
              <a:rPr lang="en-US" sz="1150" dirty="0">
                <a:solidFill>
                  <a:schemeClr val="tx1"/>
                </a:solidFill>
                <a:latin typeface="Cambria" panose="02040503050406030204" pitchFamily="18" charset="0"/>
              </a:rPr>
              <a:t>Hibachi Grill</a:t>
            </a:r>
          </a:p>
          <a:p>
            <a:pPr marL="0" lvl="0" indent="0">
              <a:buNone/>
            </a:pPr>
            <a:endParaRPr lang="en-US" sz="2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0" lvl="0" indent="0">
              <a:buNone/>
            </a:pPr>
            <a:r>
              <a:rPr lang="en-US" sz="1150" b="1" dirty="0" err="1">
                <a:solidFill>
                  <a:schemeClr val="tx1"/>
                </a:solidFill>
                <a:latin typeface="Cambria" panose="02040503050406030204" pitchFamily="18" charset="0"/>
              </a:rPr>
              <a:t>Trainwreck</a:t>
            </a:r>
            <a:r>
              <a:rPr lang="en-US" sz="1150" b="1" dirty="0">
                <a:solidFill>
                  <a:schemeClr val="tx1"/>
                </a:solidFill>
                <a:latin typeface="Cambria" panose="02040503050406030204" pitchFamily="18" charset="0"/>
              </a:rPr>
              <a:t> Saloon </a:t>
            </a:r>
            <a:r>
              <a:rPr lang="en-US" sz="1150" dirty="0">
                <a:solidFill>
                  <a:schemeClr val="tx1"/>
                </a:solidFill>
                <a:latin typeface="Cambria" panose="02040503050406030204" pitchFamily="18" charset="0"/>
              </a:rPr>
              <a:t>Lunch, happy hour, dinner and late night menus, Live Music</a:t>
            </a:r>
          </a:p>
          <a:p>
            <a:pPr marL="0" lvl="0" indent="0">
              <a:buNone/>
            </a:pPr>
            <a:endParaRPr lang="en-US" sz="5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0" lvl="0" indent="0">
              <a:buNone/>
            </a:pPr>
            <a:r>
              <a:rPr lang="en-US" sz="1150" b="1" dirty="0">
                <a:solidFill>
                  <a:schemeClr val="tx1"/>
                </a:solidFill>
                <a:latin typeface="Cambria" panose="02040503050406030204" pitchFamily="18" charset="0"/>
              </a:rPr>
              <a:t>Westport Social </a:t>
            </a:r>
            <a:r>
              <a:rPr lang="en-US" sz="1150" dirty="0">
                <a:solidFill>
                  <a:schemeClr val="tx1"/>
                </a:solidFill>
                <a:latin typeface="Cambria" panose="02040503050406030204" pitchFamily="18" charset="0"/>
              </a:rPr>
              <a:t>A classic bar and gaming </a:t>
            </a:r>
            <a:r>
              <a:rPr lang="en-US" sz="115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lounge, offering bocce ball, shuffleboard, </a:t>
            </a:r>
          </a:p>
          <a:p>
            <a:pPr marL="0" lvl="0" indent="0">
              <a:buNone/>
            </a:pPr>
            <a:r>
              <a:rPr lang="en-US" sz="115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ping pong, karaoke rooms, hoops, darts, </a:t>
            </a:r>
          </a:p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live music and great food</a:t>
            </a:r>
          </a:p>
          <a:p>
            <a:pPr marL="0" indent="0">
              <a:buNone/>
            </a:pPr>
            <a:endParaRPr lang="en-US" sz="115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en-US" sz="115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en-US" sz="115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en-US" sz="115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sz="115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360 Westport </a:t>
            </a:r>
            <a:r>
              <a:rPr lang="en-US" sz="115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Sip, See, and Savor at this restaurant on the 12</a:t>
            </a:r>
            <a:r>
              <a:rPr lang="en-US" sz="1150" baseline="30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</a:t>
            </a:r>
            <a:r>
              <a:rPr lang="en-US" sz="115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floor of the gold tower offering panoramic views of the surrounding area. Featuring high level cocktails, expansive wine list and enlightened small plates</a:t>
            </a:r>
          </a:p>
          <a:p>
            <a:pPr marL="0" indent="0">
              <a:buNone/>
            </a:pPr>
            <a:r>
              <a:rPr lang="en-US" sz="115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Soda Fountain Express </a:t>
            </a:r>
            <a:r>
              <a:rPr lang="en-US" sz="115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sweetest place at Westport Plaza offering something for everyone to enjoy - from freak shakes and sundaes to sodas and sandwiches</a:t>
            </a:r>
          </a:p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Starbucks 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150" dirty="0">
                <a:solidFill>
                  <a:schemeClr val="tx1"/>
                </a:solidFill>
                <a:latin typeface="Cambria" panose="02040503050406030204" pitchFamily="18" charset="0"/>
              </a:rPr>
              <a:t>Fresh, Italian-style expresso beverages and a variety of pastries and confections</a:t>
            </a:r>
          </a:p>
          <a:p>
            <a:pPr marL="0" indent="0">
              <a:buNone/>
            </a:pPr>
            <a:endParaRPr lang="en-US" sz="1200" dirty="0">
              <a:solidFill>
                <a:schemeClr val="tx1"/>
              </a:solidFill>
            </a:endParaRPr>
          </a:p>
          <a:p>
            <a:pPr marL="0" lvl="0" indent="0">
              <a:buNone/>
            </a:pPr>
            <a:endParaRPr lang="en-US" sz="12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0" lvl="0" indent="0">
              <a:buNone/>
            </a:pPr>
            <a:endParaRPr lang="en-US" sz="12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074873" y="2433450"/>
            <a:ext cx="7026007" cy="84499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endParaRPr lang="en-US" sz="2000" b="1" cap="all" dirty="0">
              <a:solidFill>
                <a:schemeClr val="tx1"/>
              </a:solidFill>
              <a:latin typeface="Calibri Light" panose="020F0302020204030204" pitchFamily="34" charset="0"/>
              <a:ea typeface="Palatino" charset="0"/>
              <a:cs typeface="Palatino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-1"/>
            <a:ext cx="9144000" cy="5760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Westport Plaza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861586" y="1538789"/>
            <a:ext cx="3420823" cy="695454"/>
          </a:xfrm>
          <a:ln w="6350" cmpd="sng">
            <a:solidFill>
              <a:schemeClr val="bg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 anchor="ctr" anchorCtr="0"/>
          <a:lstStyle/>
          <a:p>
            <a:r>
              <a:rPr lang="en-US" sz="4400" b="1" i="1" dirty="0">
                <a:solidFill>
                  <a:schemeClr val="bg1"/>
                </a:solidFill>
                <a:latin typeface="Cambria" panose="02040503050406030204" pitchFamily="18" charset="0"/>
                <a:ea typeface="Palatino" charset="0"/>
                <a:cs typeface="Palatino" charset="0"/>
              </a:rPr>
              <a:t>Comfortable</a:t>
            </a:r>
            <a:endParaRPr lang="en-US" b="1" i="1" dirty="0">
              <a:solidFill>
                <a:schemeClr val="bg1"/>
              </a:solidFill>
              <a:latin typeface="Cambria" panose="02040503050406030204" pitchFamily="18" charset="0"/>
              <a:ea typeface="Palatino" charset="0"/>
              <a:cs typeface="Palatino" charset="0"/>
            </a:endParaRPr>
          </a:p>
        </p:txBody>
      </p:sp>
      <p:pic>
        <p:nvPicPr>
          <p:cNvPr id="14" name="Picture 13" descr="A collage of buildings and a building&#10;&#10;Description automatically generated">
            <a:extLst>
              <a:ext uri="{FF2B5EF4-FFF2-40B4-BE49-F238E27FC236}">
                <a16:creationId xmlns:a16="http://schemas.microsoft.com/office/drawing/2014/main" id="{20E2908D-F7AF-D144-88D6-A050ECE47E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3217"/>
            <a:ext cx="9144000" cy="2241086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CCC8B89F-1558-0148-B4E6-EA02921398F1}"/>
              </a:ext>
            </a:extLst>
          </p:cNvPr>
          <p:cNvSpPr txBox="1">
            <a:spLocks/>
          </p:cNvSpPr>
          <p:nvPr/>
        </p:nvSpPr>
        <p:spPr>
          <a:xfrm>
            <a:off x="1311008" y="2339311"/>
            <a:ext cx="6312664" cy="844991"/>
          </a:xfrm>
          <a:prstGeom prst="rect">
            <a:avLst/>
          </a:prstGeom>
          <a:ln w="6350" cmpd="sng">
            <a:solidFill>
              <a:schemeClr val="bg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z="4000" b="1" i="1" dirty="0">
                <a:solidFill>
                  <a:schemeClr val="bg1"/>
                </a:solidFill>
                <a:latin typeface="Cambria" panose="02040503050406030204" pitchFamily="18" charset="0"/>
                <a:ea typeface="Palatino" charset="0"/>
                <a:cs typeface="Palatino" charset="0"/>
              </a:rPr>
              <a:t>Entertainment and Dining</a:t>
            </a:r>
            <a:endParaRPr lang="en-US" b="1" i="1" dirty="0">
              <a:solidFill>
                <a:schemeClr val="bg1"/>
              </a:solidFill>
              <a:latin typeface="Cambria" panose="02040503050406030204" pitchFamily="18" charset="0"/>
              <a:ea typeface="Palatino" charset="0"/>
              <a:cs typeface="Palatino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38A0A8-C7D5-964C-B9B2-21D97EC32AAC}"/>
              </a:ext>
            </a:extLst>
          </p:cNvPr>
          <p:cNvSpPr txBox="1"/>
          <p:nvPr/>
        </p:nvSpPr>
        <p:spPr>
          <a:xfrm>
            <a:off x="6157897" y="3260911"/>
            <a:ext cx="2886948" cy="387029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n-US" sz="1200" b="1" spc="3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1200" b="1" spc="300" dirty="0">
                <a:latin typeface="Cambria" panose="02040503050406030204" pitchFamily="18" charset="0"/>
                <a:ea typeface="Cambria" panose="02040503050406030204" pitchFamily="18" charset="0"/>
              </a:rPr>
              <a:t>ENTERTAINMENT</a:t>
            </a:r>
          </a:p>
          <a:p>
            <a:endParaRPr lang="en-US" sz="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1150" b="1" dirty="0">
                <a:latin typeface="Cambria" panose="02040503050406030204" pitchFamily="18" charset="0"/>
                <a:ea typeface="Cambria" panose="02040503050406030204" pitchFamily="18" charset="0"/>
              </a:rPr>
              <a:t>Backstreet Jaz and Blues Club</a:t>
            </a:r>
          </a:p>
          <a:p>
            <a:r>
              <a:rPr lang="en-US" sz="1150" dirty="0">
                <a:latin typeface="Cambria" panose="02040503050406030204" pitchFamily="18" charset="0"/>
                <a:ea typeface="Cambria" panose="02040503050406030204" pitchFamily="18" charset="0"/>
              </a:rPr>
              <a:t>Laid-back atmosphere with moody lighting </a:t>
            </a:r>
          </a:p>
          <a:p>
            <a:endParaRPr lang="en-US" sz="5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1150" b="1" dirty="0">
                <a:latin typeface="Cambria" panose="02040503050406030204" pitchFamily="18" charset="0"/>
                <a:ea typeface="Cambria" panose="02040503050406030204" pitchFamily="18" charset="0"/>
              </a:rPr>
              <a:t>Funny Bone Comedy Club</a:t>
            </a:r>
          </a:p>
          <a:p>
            <a:r>
              <a:rPr lang="en-US" sz="1150" dirty="0">
                <a:latin typeface="Cambria" panose="02040503050406030204" pitchFamily="18" charset="0"/>
                <a:ea typeface="Cambria" panose="02040503050406030204" pitchFamily="18" charset="0"/>
              </a:rPr>
              <a:t>Featuring professional comics and weekly open-mic nights</a:t>
            </a:r>
          </a:p>
          <a:p>
            <a:endParaRPr lang="en-US" sz="5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1150" b="1" dirty="0">
                <a:latin typeface="Cambria" panose="02040503050406030204" pitchFamily="18" charset="0"/>
                <a:ea typeface="Cambria" panose="02040503050406030204" pitchFamily="18" charset="0"/>
              </a:rPr>
              <a:t>Westport Playhouse</a:t>
            </a:r>
          </a:p>
          <a:p>
            <a:r>
              <a:rPr lang="en-US" sz="1150" dirty="0">
                <a:latin typeface="Cambria" panose="02040503050406030204" pitchFamily="18" charset="0"/>
                <a:ea typeface="Cambria" panose="02040503050406030204" pitchFamily="18" charset="0"/>
              </a:rPr>
              <a:t>Offering a variety of Broadway and</a:t>
            </a:r>
          </a:p>
          <a:p>
            <a:r>
              <a:rPr lang="en-US" sz="1150" dirty="0">
                <a:latin typeface="Cambria" panose="02040503050406030204" pitchFamily="18" charset="0"/>
                <a:ea typeface="Cambria" panose="02040503050406030204" pitchFamily="18" charset="0"/>
              </a:rPr>
              <a:t>Off-Broadway entertainment</a:t>
            </a:r>
          </a:p>
          <a:p>
            <a:endParaRPr lang="en-US" sz="5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1150" b="1" dirty="0">
                <a:latin typeface="Cambria" panose="02040503050406030204" pitchFamily="18" charset="0"/>
                <a:ea typeface="Cambria" panose="02040503050406030204" pitchFamily="18" charset="0"/>
              </a:rPr>
              <a:t>Rawlings Experience</a:t>
            </a:r>
          </a:p>
          <a:p>
            <a:r>
              <a:rPr lang="en-US" sz="1150" dirty="0">
                <a:latin typeface="Cambria" panose="02040503050406030204" pitchFamily="18" charset="0"/>
                <a:ea typeface="Cambria" panose="02040503050406030204" pitchFamily="18" charset="0"/>
              </a:rPr>
              <a:t>A new immersive baseball experience, featuring commemorative baseballs, gold glove vault, batting cages and more</a:t>
            </a:r>
          </a:p>
          <a:p>
            <a:endParaRPr lang="en-US" sz="5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1150" b="1" dirty="0">
                <a:latin typeface="Cambria" panose="02040503050406030204" pitchFamily="18" charset="0"/>
                <a:ea typeface="Cambria" panose="02040503050406030204" pitchFamily="18" charset="0"/>
              </a:rPr>
              <a:t>Westport Park </a:t>
            </a:r>
            <a:r>
              <a:rPr lang="en-US" sz="1150" dirty="0">
                <a:latin typeface="Cambria" panose="02040503050406030204" pitchFamily="18" charset="0"/>
                <a:ea typeface="Cambria" panose="02040503050406030204" pitchFamily="18" charset="0"/>
              </a:rPr>
              <a:t>10,000 square feet of Green Space, yard games, movie nights, concerts and more</a:t>
            </a:r>
          </a:p>
          <a:p>
            <a:endParaRPr lang="en-US" sz="115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US" sz="115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9279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B15240EB1DB24B9EA6FD133277A95A" ma:contentTypeVersion="14" ma:contentTypeDescription="Create a new document." ma:contentTypeScope="" ma:versionID="6132ec0bc31df6852a6afdf1bb76a084">
  <xsd:schema xmlns:xsd="http://www.w3.org/2001/XMLSchema" xmlns:xs="http://www.w3.org/2001/XMLSchema" xmlns:p="http://schemas.microsoft.com/office/2006/metadata/properties" xmlns:ns2="617ef3d9-449c-414c-87b1-4d9680267091" xmlns:ns3="d488857d-5313-4570-b7f1-7eb8137416e0" targetNamespace="http://schemas.microsoft.com/office/2006/metadata/properties" ma:root="true" ma:fieldsID="c5529188bc0c8855f2bd4c90fe83163a" ns2:_="" ns3:_="">
    <xsd:import namespace="617ef3d9-449c-414c-87b1-4d9680267091"/>
    <xsd:import namespace="d488857d-5313-4570-b7f1-7eb8137416e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7ef3d9-449c-414c-87b1-4d96802670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0c4edff-46a8-47ae-9194-95eb190d96d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88857d-5313-4570-b7f1-7eb8137416e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fdb3074-0d29-4864-aa2c-fe7dac3227b1}" ma:internalName="TaxCatchAll" ma:showField="CatchAllData" ma:web="d488857d-5313-4570-b7f1-7eb8137416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17ef3d9-449c-414c-87b1-4d9680267091">
      <Terms xmlns="http://schemas.microsoft.com/office/infopath/2007/PartnerControls"/>
    </lcf76f155ced4ddcb4097134ff3c332f>
    <TaxCatchAll xmlns="d488857d-5313-4570-b7f1-7eb8137416e0" xsi:nil="true"/>
  </documentManagement>
</p:properties>
</file>

<file path=customXml/itemProps1.xml><?xml version="1.0" encoding="utf-8"?>
<ds:datastoreItem xmlns:ds="http://schemas.openxmlformats.org/officeDocument/2006/customXml" ds:itemID="{313B246C-2696-4BF6-B969-1A22C96E7E9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1D61999-E22E-4856-A685-4E4EFBF368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17ef3d9-449c-414c-87b1-4d9680267091"/>
    <ds:schemaRef ds:uri="d488857d-5313-4570-b7f1-7eb8137416e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6AAE906-01D0-46C3-BF1A-062BA739DA94}">
  <ds:schemaRefs>
    <ds:schemaRef ds:uri="http://purl.org/dc/elements/1.1/"/>
    <ds:schemaRef ds:uri="http://schemas.microsoft.com/office/2006/metadata/properties"/>
    <ds:schemaRef ds:uri="617ef3d9-449c-414c-87b1-4d9680267091"/>
    <ds:schemaRef ds:uri="http://purl.org/dc/terms/"/>
    <ds:schemaRef ds:uri="http://schemas.openxmlformats.org/package/2006/metadata/core-properties"/>
    <ds:schemaRef ds:uri="d488857d-5313-4570-b7f1-7eb8137416e0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5568</TotalTime>
  <Words>224</Words>
  <Application>Microsoft Office PowerPoint</Application>
  <PresentationFormat>On-screen Show (4:3)</PresentationFormat>
  <Paragraphs>44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Courier New</vt:lpstr>
      <vt:lpstr>Palatino Linotype</vt:lpstr>
      <vt:lpstr>Executive</vt:lpstr>
      <vt:lpstr>Comfortable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Sheraton Westport Chatlet</dc:title>
  <dc:creator>Claire</dc:creator>
  <cp:lastModifiedBy>Matt Heffington</cp:lastModifiedBy>
  <cp:revision>289</cp:revision>
  <cp:lastPrinted>2016-08-01T20:39:58Z</cp:lastPrinted>
  <dcterms:created xsi:type="dcterms:W3CDTF">2016-07-29T00:47:09Z</dcterms:created>
  <dcterms:modified xsi:type="dcterms:W3CDTF">2024-07-15T16:36:54Z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0x01010034B15240EB1DB24B9EA6FD133277A95A</vt:lpwstr>
  </property>
  <property fmtid="{D5CDD505-2E9C-101B-9397-08002B2CF9AE}" pid="3" name="MediaServiceImageTags">
    <vt:lpwstr/>
  </property>
</Properties>
</file>