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7" r:id="rId3"/>
    <p:sldId id="269" r:id="rId4"/>
    <p:sldId id="270" r:id="rId5"/>
    <p:sldId id="259" r:id="rId6"/>
    <p:sldId id="281" r:id="rId7"/>
    <p:sldId id="260" r:id="rId8"/>
    <p:sldId id="279" r:id="rId9"/>
    <p:sldId id="267" r:id="rId10"/>
    <p:sldId id="276" r:id="rId11"/>
    <p:sldId id="268" r:id="rId12"/>
    <p:sldId id="266" r:id="rId13"/>
    <p:sldId id="277" r:id="rId14"/>
    <p:sldId id="261" r:id="rId15"/>
    <p:sldId id="282" r:id="rId16"/>
    <p:sldId id="262" r:id="rId17"/>
    <p:sldId id="280" r:id="rId18"/>
    <p:sldId id="265" r:id="rId19"/>
    <p:sldId id="278" r:id="rId20"/>
    <p:sldId id="271" r:id="rId21"/>
    <p:sldId id="272" r:id="rId22"/>
    <p:sldId id="274"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5019" autoAdjust="0"/>
  </p:normalViewPr>
  <p:slideViewPr>
    <p:cSldViewPr snapToGrid="0">
      <p:cViewPr varScale="1">
        <p:scale>
          <a:sx n="71" d="100"/>
          <a:sy n="71" d="100"/>
        </p:scale>
        <p:origin x="1406"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8001D-F92B-4ED3-A47D-C5CB23A58C7B}" type="datetimeFigureOut">
              <a:rPr lang="en-US" smtClean="0"/>
              <a:t>3/5/2026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C79D1-03FB-470F-B86B-E4D1AD1AD754}" type="slidenum">
              <a:rPr lang="en-US" smtClean="0"/>
              <a:t>‹#›</a:t>
            </a:fld>
            <a:endParaRPr lang="en-US" dirty="0"/>
          </a:p>
        </p:txBody>
      </p:sp>
    </p:spTree>
    <p:extLst>
      <p:ext uri="{BB962C8B-B14F-4D97-AF65-F5344CB8AC3E}">
        <p14:creationId xmlns:p14="http://schemas.microsoft.com/office/powerpoint/2010/main" val="72450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C79D1-03FB-470F-B86B-E4D1AD1AD754}" type="slidenum">
              <a:rPr lang="en-US" smtClean="0"/>
              <a:t>5</a:t>
            </a:fld>
            <a:endParaRPr lang="en-US" dirty="0"/>
          </a:p>
        </p:txBody>
      </p:sp>
    </p:spTree>
    <p:extLst>
      <p:ext uri="{BB962C8B-B14F-4D97-AF65-F5344CB8AC3E}">
        <p14:creationId xmlns:p14="http://schemas.microsoft.com/office/powerpoint/2010/main" val="37486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601A-29D1-9F4B-1553-4EB5255FA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A9487-4639-8B54-AA9C-4E004B63C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13EC4-E88F-DC02-83C1-EB3AACC7CC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C7B27-050A-2B5F-FA17-0A7D442BB4A0}"/>
              </a:ext>
            </a:extLst>
          </p:cNvPr>
          <p:cNvSpPr>
            <a:spLocks noGrp="1"/>
          </p:cNvSpPr>
          <p:nvPr>
            <p:ph type="sldNum" sz="quarter" idx="5"/>
          </p:nvPr>
        </p:nvSpPr>
        <p:spPr/>
        <p:txBody>
          <a:bodyPr/>
          <a:lstStyle/>
          <a:p>
            <a:fld id="{E1DC79D1-03FB-470F-B86B-E4D1AD1AD754}" type="slidenum">
              <a:rPr lang="en-US" smtClean="0"/>
              <a:t>6</a:t>
            </a:fld>
            <a:endParaRPr lang="en-US" dirty="0"/>
          </a:p>
        </p:txBody>
      </p:sp>
    </p:spTree>
    <p:extLst>
      <p:ext uri="{BB962C8B-B14F-4D97-AF65-F5344CB8AC3E}">
        <p14:creationId xmlns:p14="http://schemas.microsoft.com/office/powerpoint/2010/main" val="4976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01F1-9D09-8991-2FEB-724B68DAD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9BDFB-E5CE-B365-EB30-B240EF12F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08BD5-4FBE-EEE3-AC18-6164931A64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92EB26-7FE3-79F7-9CAD-B8B7A6B4A948}"/>
              </a:ext>
            </a:extLst>
          </p:cNvPr>
          <p:cNvSpPr>
            <a:spLocks noGrp="1"/>
          </p:cNvSpPr>
          <p:nvPr>
            <p:ph type="sldNum" sz="quarter" idx="5"/>
          </p:nvPr>
        </p:nvSpPr>
        <p:spPr/>
        <p:txBody>
          <a:bodyPr/>
          <a:lstStyle/>
          <a:p>
            <a:fld id="{E1DC79D1-03FB-470F-B86B-E4D1AD1AD754}" type="slidenum">
              <a:rPr lang="en-US" smtClean="0"/>
              <a:t>11</a:t>
            </a:fld>
            <a:endParaRPr lang="en-US" dirty="0"/>
          </a:p>
        </p:txBody>
      </p:sp>
    </p:spTree>
    <p:extLst>
      <p:ext uri="{BB962C8B-B14F-4D97-AF65-F5344CB8AC3E}">
        <p14:creationId xmlns:p14="http://schemas.microsoft.com/office/powerpoint/2010/main" val="20536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8DDA-47C5-2056-15EB-71BB3552B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666A5-23B8-83DE-4023-2E3FC80A3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01542F-A13D-8CDD-7A5F-0E1D98725454}"/>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5" name="Footer Placeholder 4">
            <a:extLst>
              <a:ext uri="{FF2B5EF4-FFF2-40B4-BE49-F238E27FC236}">
                <a16:creationId xmlns:a16="http://schemas.microsoft.com/office/drawing/2014/main" id="{96B2C63C-DDE9-14FF-E59D-35E991B978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F6AAE2-6C21-BC1E-DD23-BC2F5F341C29}"/>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133056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E120-6B00-6213-51D6-FCCA5BC1A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02587-0142-EBCF-A389-35CCE5AD3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85DFA-A34B-44AE-9CD2-6B155EDF9051}"/>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5" name="Footer Placeholder 4">
            <a:extLst>
              <a:ext uri="{FF2B5EF4-FFF2-40B4-BE49-F238E27FC236}">
                <a16:creationId xmlns:a16="http://schemas.microsoft.com/office/drawing/2014/main" id="{2A4AE661-094B-78AA-190F-ABA9799EAA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AE84F8-F058-44CC-FEDD-AF62A3506A39}"/>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263089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526EC-9A33-F160-4C28-CDB2AB6AD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06C4B-91FD-1842-93DD-AA3E8A2893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04A10-D714-72BA-FE59-8857E9F9D3DD}"/>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5" name="Footer Placeholder 4">
            <a:extLst>
              <a:ext uri="{FF2B5EF4-FFF2-40B4-BE49-F238E27FC236}">
                <a16:creationId xmlns:a16="http://schemas.microsoft.com/office/drawing/2014/main" id="{7A2188D8-29C1-2567-9ACA-F618E9F6A8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92E4AB-8DE9-406D-CAB8-3CA81785536B}"/>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51380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7763-785D-56DE-805B-6A8ABB12A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C6B32-2A97-9138-3C04-6CC58668D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A5FB7-0846-E4E9-83E9-AD37A72BE328}"/>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5" name="Footer Placeholder 4">
            <a:extLst>
              <a:ext uri="{FF2B5EF4-FFF2-40B4-BE49-F238E27FC236}">
                <a16:creationId xmlns:a16="http://schemas.microsoft.com/office/drawing/2014/main" id="{A4319D19-894E-8A65-8186-167EC736BA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E85FE7-C2BC-491A-3922-89ED6F7CABAD}"/>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370476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260D-4E5C-D15F-AF8B-0147F0341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A4764-A986-0779-E438-39A26C210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4CC9B-DA24-5F91-E3EB-06C88B61AB4F}"/>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5" name="Footer Placeholder 4">
            <a:extLst>
              <a:ext uri="{FF2B5EF4-FFF2-40B4-BE49-F238E27FC236}">
                <a16:creationId xmlns:a16="http://schemas.microsoft.com/office/drawing/2014/main" id="{30671F5D-0EBE-8157-4FDB-C3F7C60C05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7FEA26-EA88-9E59-CCD9-C84E01DB02F7}"/>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26499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BAAB-1454-5F07-CA7F-29F2757D2998}"/>
              </a:ext>
            </a:extLst>
          </p:cNvPr>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6949CAE-AF49-AD7A-DD5A-7A4C520226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D5837F-0B88-11EA-7BCE-1DAB02F114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BFB19B-0494-7635-DE0B-0436BFA2B5E3}"/>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6" name="Footer Placeholder 5">
            <a:extLst>
              <a:ext uri="{FF2B5EF4-FFF2-40B4-BE49-F238E27FC236}">
                <a16:creationId xmlns:a16="http://schemas.microsoft.com/office/drawing/2014/main" id="{E76713C1-6E2B-22C9-A127-FC7C358066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3963E-5BFD-26F3-30D7-590A294ACF38}"/>
              </a:ext>
            </a:extLst>
          </p:cNvPr>
          <p:cNvSpPr>
            <a:spLocks noGrp="1"/>
          </p:cNvSpPr>
          <p:nvPr>
            <p:ph type="sldNum" sz="quarter" idx="12"/>
          </p:nvPr>
        </p:nvSpPr>
        <p:spPr/>
        <p:txBody>
          <a:bodyPr/>
          <a:lstStyle/>
          <a:p>
            <a:fld id="{271417ED-4ADC-4A20-B8DD-8EC90328C0D1}" type="slidenum">
              <a:rPr lang="en-US" smtClean="0"/>
              <a:t>‹#›</a:t>
            </a:fld>
            <a:endParaRPr lang="en-US" dirty="0"/>
          </a:p>
        </p:txBody>
      </p:sp>
      <p:pic>
        <p:nvPicPr>
          <p:cNvPr id="8" name="Picture 7">
            <a:extLst>
              <a:ext uri="{FF2B5EF4-FFF2-40B4-BE49-F238E27FC236}">
                <a16:creationId xmlns:a16="http://schemas.microsoft.com/office/drawing/2014/main" id="{100A0253-F1C1-1EC9-12CA-BDF88D3153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6334" y="112471"/>
            <a:ext cx="1414932" cy="915435"/>
          </a:xfrm>
          <a:prstGeom prst="rect">
            <a:avLst/>
          </a:prstGeom>
        </p:spPr>
      </p:pic>
    </p:spTree>
    <p:extLst>
      <p:ext uri="{BB962C8B-B14F-4D97-AF65-F5344CB8AC3E}">
        <p14:creationId xmlns:p14="http://schemas.microsoft.com/office/powerpoint/2010/main" val="88894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CB4B-BF45-6AE8-30AC-88F9DD805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6D04F-19FB-D451-B54D-610B2CD92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62221-864F-8187-9A2C-92310AB2F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FB925-6E18-D0DC-DCF5-FC42DFA1C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FEA6A-B5CC-0337-2825-E7F7F383A7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14E4A0-756D-93C1-02A0-544D2F5C6A68}"/>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8" name="Footer Placeholder 7">
            <a:extLst>
              <a:ext uri="{FF2B5EF4-FFF2-40B4-BE49-F238E27FC236}">
                <a16:creationId xmlns:a16="http://schemas.microsoft.com/office/drawing/2014/main" id="{649F7A01-69EA-C3C4-7341-A9A866B162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6412B1-4E81-C96E-C7C4-BC7C1E332466}"/>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114741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C9CC-A060-7C0B-B989-E6B238A7A7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AEE57-EBC2-9267-13F4-1EA45D6A2F83}"/>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4" name="Footer Placeholder 3">
            <a:extLst>
              <a:ext uri="{FF2B5EF4-FFF2-40B4-BE49-F238E27FC236}">
                <a16:creationId xmlns:a16="http://schemas.microsoft.com/office/drawing/2014/main" id="{C565826B-A6F6-BB1C-39DE-41C61A36CF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C9E599-897F-D50A-C373-D934A1AC0CC9}"/>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280904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3110A-243B-E56C-A86D-F7F0490678E2}"/>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3" name="Footer Placeholder 2">
            <a:extLst>
              <a:ext uri="{FF2B5EF4-FFF2-40B4-BE49-F238E27FC236}">
                <a16:creationId xmlns:a16="http://schemas.microsoft.com/office/drawing/2014/main" id="{1513220C-F2E7-6F21-3763-A6EE502537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4725D8-3265-4116-0099-18C1C14E9D2F}"/>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386396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2F20-D222-743B-56CB-935306987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92EE62-9BC5-80D7-1809-DE7DB7694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42C56C-A273-CD9E-C08D-9A8ABB65B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47179-C608-F924-C7DB-92730A64497C}"/>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6" name="Footer Placeholder 5">
            <a:extLst>
              <a:ext uri="{FF2B5EF4-FFF2-40B4-BE49-F238E27FC236}">
                <a16:creationId xmlns:a16="http://schemas.microsoft.com/office/drawing/2014/main" id="{214C3A9F-01D9-59A7-610F-7681D7640A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768E2D-5ECF-A20D-71DB-E04DD16A7166}"/>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171216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1B0C-F805-D66A-1592-8A02266BF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CEBD2-7F0E-22D9-BD99-6120EEF8D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E23E0B-B123-EC1C-1DA5-5EBE66793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BAF31-62A4-0096-D483-0F4265B75AD1}"/>
              </a:ext>
            </a:extLst>
          </p:cNvPr>
          <p:cNvSpPr>
            <a:spLocks noGrp="1"/>
          </p:cNvSpPr>
          <p:nvPr>
            <p:ph type="dt" sz="half" idx="10"/>
          </p:nvPr>
        </p:nvSpPr>
        <p:spPr/>
        <p:txBody>
          <a:bodyPr/>
          <a:lstStyle/>
          <a:p>
            <a:fld id="{63A80A22-918C-4581-B45C-149BE2752D26}" type="datetimeFigureOut">
              <a:rPr lang="en-US" smtClean="0"/>
              <a:t>3/5/2026</a:t>
            </a:fld>
            <a:endParaRPr lang="en-US" dirty="0"/>
          </a:p>
        </p:txBody>
      </p:sp>
      <p:sp>
        <p:nvSpPr>
          <p:cNvPr id="6" name="Footer Placeholder 5">
            <a:extLst>
              <a:ext uri="{FF2B5EF4-FFF2-40B4-BE49-F238E27FC236}">
                <a16:creationId xmlns:a16="http://schemas.microsoft.com/office/drawing/2014/main" id="{DE277202-AB49-79A0-86E4-4E96A7482C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41F1AB-2C69-DF48-6F83-92C0A3E97878}"/>
              </a:ext>
            </a:extLst>
          </p:cNvPr>
          <p:cNvSpPr>
            <a:spLocks noGrp="1"/>
          </p:cNvSpPr>
          <p:nvPr>
            <p:ph type="sldNum" sz="quarter" idx="12"/>
          </p:nvPr>
        </p:nvSpPr>
        <p:spPr/>
        <p:txBody>
          <a:bodyPr/>
          <a:lstStyle/>
          <a:p>
            <a:fld id="{271417ED-4ADC-4A20-B8DD-8EC90328C0D1}" type="slidenum">
              <a:rPr lang="en-US" smtClean="0"/>
              <a:t>‹#›</a:t>
            </a:fld>
            <a:endParaRPr lang="en-US" dirty="0"/>
          </a:p>
        </p:txBody>
      </p:sp>
    </p:spTree>
    <p:extLst>
      <p:ext uri="{BB962C8B-B14F-4D97-AF65-F5344CB8AC3E}">
        <p14:creationId xmlns:p14="http://schemas.microsoft.com/office/powerpoint/2010/main" val="176751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A0B2B-3290-2E6D-116D-7FCCAFA7F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FB6A48-D34D-ACDC-F714-417090DB2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77EB7-7E63-3280-EE1C-6BF9C110E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80A22-918C-4581-B45C-149BE2752D26}" type="datetimeFigureOut">
              <a:rPr lang="en-US" smtClean="0"/>
              <a:t>3/5/2026</a:t>
            </a:fld>
            <a:endParaRPr lang="en-US" dirty="0"/>
          </a:p>
        </p:txBody>
      </p:sp>
      <p:sp>
        <p:nvSpPr>
          <p:cNvPr id="5" name="Footer Placeholder 4">
            <a:extLst>
              <a:ext uri="{FF2B5EF4-FFF2-40B4-BE49-F238E27FC236}">
                <a16:creationId xmlns:a16="http://schemas.microsoft.com/office/drawing/2014/main" id="{5F18EBD9-81BD-AD0D-2BFC-B2069E68D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2A7BA1-6E4D-82E7-66B4-3E3E401AE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417ED-4ADC-4A20-B8DD-8EC90328C0D1}" type="slidenum">
              <a:rPr lang="en-US" smtClean="0"/>
              <a:t>‹#›</a:t>
            </a:fld>
            <a:endParaRPr lang="en-US" dirty="0"/>
          </a:p>
        </p:txBody>
      </p:sp>
    </p:spTree>
    <p:extLst>
      <p:ext uri="{BB962C8B-B14F-4D97-AF65-F5344CB8AC3E}">
        <p14:creationId xmlns:p14="http://schemas.microsoft.com/office/powerpoint/2010/main" val="132040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badgerlandlacross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saunders.lax@gmail.com" TargetMode="External"/><Relationship Id="rId2" Type="http://schemas.openxmlformats.org/officeDocument/2006/relationships/hyperlink" Target="mailto:malabyoc@gmail.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mailto:nlambert0617@gmail.com" TargetMode="External"/><Relationship Id="rId3" Type="http://schemas.openxmlformats.org/officeDocument/2006/relationships/hyperlink" Target="mailto:blaboysyouth@gmail.com" TargetMode="External"/><Relationship Id="rId7" Type="http://schemas.openxmlformats.org/officeDocument/2006/relationships/hyperlink" Target="mailto:avajkenny22@gmail.com" TargetMode="External"/><Relationship Id="rId12" Type="http://schemas.openxmlformats.org/officeDocument/2006/relationships/hyperlink" Target="mailto:jlong21@wi.rr.com" TargetMode="External"/><Relationship Id="rId2" Type="http://schemas.openxmlformats.org/officeDocument/2006/relationships/hyperlink" Target="mailto:presidentbadgerlandlax@gmail.com" TargetMode="External"/><Relationship Id="rId1" Type="http://schemas.openxmlformats.org/officeDocument/2006/relationships/slideLayout" Target="../slideLayouts/slideLayout4.xml"/><Relationship Id="rId6" Type="http://schemas.openxmlformats.org/officeDocument/2006/relationships/hyperlink" Target="mailto:secretarybadgerlandlax@gmail.com" TargetMode="External"/><Relationship Id="rId11" Type="http://schemas.openxmlformats.org/officeDocument/2006/relationships/hyperlink" Target="mailto:saunders.lax@gmail.com" TargetMode="External"/><Relationship Id="rId5" Type="http://schemas.openxmlformats.org/officeDocument/2006/relationships/hyperlink" Target="mailto:blatreasurerlax@gmail.com" TargetMode="External"/><Relationship Id="rId10" Type="http://schemas.openxmlformats.org/officeDocument/2006/relationships/hyperlink" Target="mailto:malabyoc@gmail.com" TargetMode="External"/><Relationship Id="rId4" Type="http://schemas.openxmlformats.org/officeDocument/2006/relationships/hyperlink" Target="mailto:blavpofgirls@gmail.com" TargetMode="External"/><Relationship Id="rId9" Type="http://schemas.openxmlformats.org/officeDocument/2006/relationships/hyperlink" Target="mailto:jeffreuter0202@gmail.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blatreasurerlax@gmail.com"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saunders.lax@gmail.com" TargetMode="External"/><Relationship Id="rId2" Type="http://schemas.openxmlformats.org/officeDocument/2006/relationships/hyperlink" Target="mailto:malabyoc@gmail.com" TargetMode="External"/><Relationship Id="rId1" Type="http://schemas.openxmlformats.org/officeDocument/2006/relationships/slideLayout" Target="../slideLayouts/slideLayout4.xml"/><Relationship Id="rId4" Type="http://schemas.openxmlformats.org/officeDocument/2006/relationships/hyperlink" Target="https://www.badgerlandlacrosse.com/coaching-resources/2026-coach-contact-list/1499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BC10E6-FAEA-8B24-4597-21D58365DB83}"/>
              </a:ext>
            </a:extLst>
          </p:cNvPr>
          <p:cNvSpPr txBox="1"/>
          <p:nvPr/>
        </p:nvSpPr>
        <p:spPr>
          <a:xfrm>
            <a:off x="2942734" y="5180596"/>
            <a:ext cx="6306532" cy="1015663"/>
          </a:xfrm>
          <a:prstGeom prst="rect">
            <a:avLst/>
          </a:prstGeom>
          <a:noFill/>
        </p:spPr>
        <p:txBody>
          <a:bodyPr wrap="square" rtlCol="0">
            <a:spAutoFit/>
          </a:bodyPr>
          <a:lstStyle/>
          <a:p>
            <a:pPr algn="ctr"/>
            <a:r>
              <a:rPr lang="en-US" sz="3000" dirty="0"/>
              <a:t>2026 Club Packet</a:t>
            </a:r>
          </a:p>
          <a:p>
            <a:pPr algn="ctr"/>
            <a:endParaRPr lang="en-US" sz="3000" dirty="0"/>
          </a:p>
        </p:txBody>
      </p:sp>
      <p:pic>
        <p:nvPicPr>
          <p:cNvPr id="3" name="Picture 2">
            <a:extLst>
              <a:ext uri="{FF2B5EF4-FFF2-40B4-BE49-F238E27FC236}">
                <a16:creationId xmlns:a16="http://schemas.microsoft.com/office/drawing/2014/main" id="{715A3783-3B7D-045E-E583-C8E18FAA7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780" y="1083075"/>
            <a:ext cx="5806440" cy="3756660"/>
          </a:xfrm>
          <a:prstGeom prst="rect">
            <a:avLst/>
          </a:prstGeom>
        </p:spPr>
      </p:pic>
    </p:spTree>
    <p:extLst>
      <p:ext uri="{BB962C8B-B14F-4D97-AF65-F5344CB8AC3E}">
        <p14:creationId xmlns:p14="http://schemas.microsoft.com/office/powerpoint/2010/main" val="299225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799A1A1-DACF-0DE8-BE1D-4C9279106AE3}"/>
              </a:ext>
            </a:extLst>
          </p:cNvPr>
          <p:cNvGraphicFramePr>
            <a:graphicFrameLocks noGrp="1"/>
          </p:cNvGraphicFramePr>
          <p:nvPr>
            <p:extLst>
              <p:ext uri="{D42A27DB-BD31-4B8C-83A1-F6EECF244321}">
                <p14:modId xmlns:p14="http://schemas.microsoft.com/office/powerpoint/2010/main" val="3197264244"/>
              </p:ext>
            </p:extLst>
          </p:nvPr>
        </p:nvGraphicFramePr>
        <p:xfrm>
          <a:off x="1000536" y="1419753"/>
          <a:ext cx="10515600" cy="4938016"/>
        </p:xfrm>
        <a:graphic>
          <a:graphicData uri="http://schemas.openxmlformats.org/drawingml/2006/table">
            <a:tbl>
              <a:tblPr firstRow="1">
                <a:tableStyleId>{5C22544A-7EE6-4342-B048-85BDC9FD1C3A}</a:tableStyleId>
              </a:tblPr>
              <a:tblGrid>
                <a:gridCol w="1582198">
                  <a:extLst>
                    <a:ext uri="{9D8B030D-6E8A-4147-A177-3AD203B41FA5}">
                      <a16:colId xmlns:a16="http://schemas.microsoft.com/office/drawing/2014/main" val="3951328504"/>
                    </a:ext>
                  </a:extLst>
                </a:gridCol>
                <a:gridCol w="1241725">
                  <a:extLst>
                    <a:ext uri="{9D8B030D-6E8A-4147-A177-3AD203B41FA5}">
                      <a16:colId xmlns:a16="http://schemas.microsoft.com/office/drawing/2014/main" val="2079851934"/>
                    </a:ext>
                  </a:extLst>
                </a:gridCol>
                <a:gridCol w="3347696">
                  <a:extLst>
                    <a:ext uri="{9D8B030D-6E8A-4147-A177-3AD203B41FA5}">
                      <a16:colId xmlns:a16="http://schemas.microsoft.com/office/drawing/2014/main" val="872542342"/>
                    </a:ext>
                  </a:extLst>
                </a:gridCol>
                <a:gridCol w="4343981">
                  <a:extLst>
                    <a:ext uri="{9D8B030D-6E8A-4147-A177-3AD203B41FA5}">
                      <a16:colId xmlns:a16="http://schemas.microsoft.com/office/drawing/2014/main" val="4156624382"/>
                    </a:ext>
                  </a:extLst>
                </a:gridCol>
              </a:tblGrid>
              <a:tr h="269647">
                <a:tc>
                  <a:txBody>
                    <a:bodyPr/>
                    <a:lstStyle/>
                    <a:p>
                      <a:pPr algn="l" fontAlgn="b"/>
                      <a:r>
                        <a:rPr lang="en-US" sz="1300" u="none" strike="noStrike" dirty="0">
                          <a:effectLst/>
                        </a:rPr>
                        <a:t>Town</a:t>
                      </a:r>
                      <a:endParaRPr lang="en-US" sz="13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algn="l" fontAlgn="b"/>
                      <a:r>
                        <a:rPr lang="en-US" sz="1300" u="none" strike="noStrike" dirty="0">
                          <a:effectLst/>
                        </a:rPr>
                        <a:t>Teams</a:t>
                      </a:r>
                      <a:endParaRPr lang="en-US" sz="13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algn="l" fontAlgn="b"/>
                      <a:r>
                        <a:rPr lang="en-US" sz="1300" u="none" strike="noStrike" dirty="0">
                          <a:effectLst/>
                        </a:rPr>
                        <a:t>Field Location </a:t>
                      </a:r>
                      <a:endParaRPr lang="en-US" sz="13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algn="l" fontAlgn="b"/>
                      <a:r>
                        <a:rPr lang="en-US" sz="1300" u="none" strike="noStrike" dirty="0">
                          <a:effectLst/>
                        </a:rPr>
                        <a:t>Address</a:t>
                      </a:r>
                      <a:endParaRPr lang="en-US" sz="13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233895158"/>
                  </a:ext>
                </a:extLst>
              </a:tr>
              <a:tr h="269647">
                <a:tc>
                  <a:txBody>
                    <a:bodyPr/>
                    <a:lstStyle/>
                    <a:p>
                      <a:pPr algn="l" fontAlgn="ctr"/>
                      <a:r>
                        <a:rPr lang="en-US" sz="1300" u="none" strike="noStrike" dirty="0">
                          <a:effectLst/>
                        </a:rPr>
                        <a:t>Capitol City </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Boys/Girls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Garner Park</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381 S Rosa Rd, Madison, WI 53705</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353448087"/>
                  </a:ext>
                </a:extLst>
              </a:tr>
              <a:tr h="269647">
                <a:tc>
                  <a:txBody>
                    <a:bodyPr/>
                    <a:lstStyle/>
                    <a:p>
                      <a:pPr algn="l" fontAlgn="ctr"/>
                      <a:r>
                        <a:rPr lang="en-US" sz="1300" u="none" strike="noStrike" dirty="0">
                          <a:effectLst/>
                        </a:rPr>
                        <a:t>Deforest</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Boys/Girls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Windsor Sport Complex</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4198 Mueller Rd, Deforest, WI 53532</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361381751"/>
                  </a:ext>
                </a:extLst>
              </a:tr>
              <a:tr h="269647">
                <a:tc>
                  <a:txBody>
                    <a:bodyPr/>
                    <a:lstStyle/>
                    <a:p>
                      <a:pPr algn="l" fontAlgn="ctr"/>
                      <a:r>
                        <a:rPr lang="en-US" sz="1300" u="none" strike="noStrike">
                          <a:effectLst/>
                        </a:rPr>
                        <a:t>Janesville</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Boys/Girls</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JVL Youth Sports Complex</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100 S Wuthering Hills Dr, Janesville, WI 53546</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86251238"/>
                  </a:ext>
                </a:extLst>
              </a:tr>
              <a:tr h="269647">
                <a:tc>
                  <a:txBody>
                    <a:bodyPr/>
                    <a:lstStyle/>
                    <a:p>
                      <a:pPr algn="l" fontAlgn="ctr"/>
                      <a:r>
                        <a:rPr lang="en-US" sz="1300" u="none" strike="noStrike">
                          <a:effectLst/>
                        </a:rPr>
                        <a:t>Middleton</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West Middleton Elementary School 1/2</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7627 W. Mineral Point Rd., Verona, WI 53593</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381100721"/>
                  </a:ext>
                </a:extLst>
              </a:tr>
              <a:tr h="269647">
                <a:tc>
                  <a:txBody>
                    <a:bodyPr/>
                    <a:lstStyle/>
                    <a:p>
                      <a:pPr algn="l" fontAlgn="ctr"/>
                      <a:r>
                        <a:rPr lang="en-US" sz="1300" u="none" strike="noStrike">
                          <a:effectLst/>
                        </a:rPr>
                        <a:t>Middleton</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Airport Road Field 1/2</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8424 Airport Rd., Middleton, WI 53562</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582561637"/>
                  </a:ext>
                </a:extLst>
              </a:tr>
              <a:tr h="313187">
                <a:tc>
                  <a:txBody>
                    <a:bodyPr/>
                    <a:lstStyle/>
                    <a:p>
                      <a:pPr algn="l" fontAlgn="ctr"/>
                      <a:r>
                        <a:rPr lang="en-US" sz="1300" u="none" strike="noStrike">
                          <a:effectLst/>
                        </a:rPr>
                        <a:t>Middleton </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Girls</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r>
                        <a:rPr lang="en-US" sz="1300" u="none" strike="noStrike" kern="1200" dirty="0">
                          <a:solidFill>
                            <a:srgbClr val="FF0000"/>
                          </a:solidFill>
                          <a:effectLst/>
                          <a:latin typeface="+mn-lt"/>
                          <a:ea typeface="+mn-ea"/>
                          <a:cs typeface="+mn-cs"/>
                        </a:rPr>
                        <a:t>Taylor Park Field 1 and 2</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rgbClr val="FF0000"/>
                          </a:solidFill>
                          <a:effectLst/>
                          <a:latin typeface="+mn-lt"/>
                          <a:ea typeface="+mn-ea"/>
                          <a:cs typeface="+mn-cs"/>
                        </a:rPr>
                        <a:t>5280 Bishops Bay Pkwy, Middleton, WI 53562</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537264625"/>
                  </a:ext>
                </a:extLst>
              </a:tr>
              <a:tr h="269647">
                <a:tc>
                  <a:txBody>
                    <a:bodyPr/>
                    <a:lstStyle/>
                    <a:p>
                      <a:pPr algn="l" fontAlgn="ctr"/>
                      <a:r>
                        <a:rPr lang="en-US" sz="1300" u="none" strike="noStrike" kern="1200" dirty="0">
                          <a:solidFill>
                            <a:srgbClr val="FF0000"/>
                          </a:solidFill>
                          <a:effectLst/>
                          <a:latin typeface="+mn-lt"/>
                          <a:ea typeface="+mn-ea"/>
                          <a:cs typeface="+mn-cs"/>
                        </a:rPr>
                        <a:t>Monona Grove</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rgbClr val="FF0000"/>
                          </a:solidFill>
                          <a:effectLst/>
                          <a:latin typeface="+mn-lt"/>
                          <a:ea typeface="+mn-ea"/>
                          <a:cs typeface="+mn-cs"/>
                        </a:rPr>
                        <a:t>Boys</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err="1">
                          <a:solidFill>
                            <a:srgbClr val="FF0000"/>
                          </a:solidFill>
                          <a:effectLst/>
                          <a:latin typeface="+mn-lt"/>
                          <a:ea typeface="+mn-ea"/>
                          <a:cs typeface="+mn-cs"/>
                        </a:rPr>
                        <a:t>Ahuska</a:t>
                      </a:r>
                      <a:r>
                        <a:rPr lang="en-US" sz="1300" u="none" strike="noStrike" kern="1200" dirty="0">
                          <a:solidFill>
                            <a:srgbClr val="FF0000"/>
                          </a:solidFill>
                          <a:effectLst/>
                          <a:latin typeface="+mn-lt"/>
                          <a:ea typeface="+mn-ea"/>
                          <a:cs typeface="+mn-cs"/>
                        </a:rPr>
                        <a:t> Park</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rgbClr val="FF0000"/>
                          </a:solidFill>
                          <a:effectLst/>
                          <a:latin typeface="+mn-lt"/>
                          <a:ea typeface="+mn-ea"/>
                          <a:cs typeface="+mn-cs"/>
                        </a:rPr>
                        <a:t>400 E Broadway, Monona, WI 53716</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903264187"/>
                  </a:ext>
                </a:extLst>
              </a:tr>
              <a:tr h="269647">
                <a:tc>
                  <a:txBody>
                    <a:bodyPr/>
                    <a:lstStyle/>
                    <a:p>
                      <a:pPr algn="l" fontAlgn="ctr"/>
                      <a:r>
                        <a:rPr lang="en-US" sz="1300" u="none" strike="noStrike" dirty="0">
                          <a:effectLst/>
                        </a:rPr>
                        <a:t>Oregon</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Boys</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Brooklyn Elementary School </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204 Division St, Brooklyn, WI 53521</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527209177"/>
                  </a:ext>
                </a:extLst>
              </a:tr>
              <a:tr h="269647">
                <a:tc>
                  <a:txBody>
                    <a:bodyPr/>
                    <a:lstStyle/>
                    <a:p>
                      <a:pPr algn="l" fontAlgn="ctr"/>
                      <a:r>
                        <a:rPr lang="en-US" sz="1300" u="none" strike="noStrike">
                          <a:effectLst/>
                        </a:rPr>
                        <a:t>Oregon </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Girls</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rgbClr val="FF0000"/>
                          </a:solidFill>
                          <a:effectLst/>
                          <a:latin typeface="+mn-lt"/>
                          <a:ea typeface="+mn-ea"/>
                          <a:cs typeface="+mn-cs"/>
                        </a:rPr>
                        <a:t>Oregon Jaycee Park </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rgbClr val="FF0000"/>
                          </a:solidFill>
                          <a:effectLst/>
                          <a:latin typeface="+mn-lt"/>
                          <a:ea typeface="+mn-ea"/>
                          <a:cs typeface="+mn-cs"/>
                        </a:rPr>
                        <a:t>275 N. Perry Parkway.  Oregon, WI 53575</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269538152"/>
                  </a:ext>
                </a:extLst>
              </a:tr>
              <a:tr h="269647">
                <a:tc>
                  <a:txBody>
                    <a:bodyPr/>
                    <a:lstStyle/>
                    <a:p>
                      <a:pPr algn="l" fontAlgn="ctr"/>
                      <a:r>
                        <a:rPr lang="en-US" sz="1300" u="none" strike="noStrike">
                          <a:effectLst/>
                        </a:rPr>
                        <a:t>Sauk Prairie</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Boys/Girls</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Culver Community Park</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340 21st St, Prairie du Sac, WI 53578</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757852703"/>
                  </a:ext>
                </a:extLst>
              </a:tr>
              <a:tr h="269647">
                <a:tc>
                  <a:txBody>
                    <a:bodyPr/>
                    <a:lstStyle/>
                    <a:p>
                      <a:pPr algn="l" fontAlgn="ctr"/>
                      <a:r>
                        <a:rPr lang="en-US" sz="1300" u="none" strike="noStrike">
                          <a:effectLst/>
                        </a:rPr>
                        <a:t>Sun Prairie</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a:solidFill>
                            <a:schemeClr val="dk1"/>
                          </a:solidFill>
                          <a:effectLst/>
                          <a:latin typeface="+mn-lt"/>
                          <a:ea typeface="+mn-ea"/>
                          <a:cs typeface="+mn-cs"/>
                        </a:rPr>
                        <a:t>Prairie View Middle School</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kern="1200" dirty="0">
                          <a:solidFill>
                            <a:schemeClr val="dk1"/>
                          </a:solidFill>
                          <a:effectLst/>
                          <a:latin typeface="+mn-lt"/>
                          <a:ea typeface="+mn-ea"/>
                          <a:cs typeface="+mn-cs"/>
                        </a:rPr>
                        <a:t>400 N Thompson Rd, Sun Prairie, WI 53590</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760109014"/>
                  </a:ext>
                </a:extLst>
              </a:tr>
              <a:tr h="269647">
                <a:tc>
                  <a:txBody>
                    <a:bodyPr/>
                    <a:lstStyle/>
                    <a:p>
                      <a:pPr algn="l" fontAlgn="ctr"/>
                      <a:r>
                        <a:rPr lang="en-US" sz="1300" u="none" strike="noStrike">
                          <a:effectLst/>
                        </a:rPr>
                        <a:t>Sun Prairie</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b="0" i="0" u="none" strike="noStrike" dirty="0">
                          <a:solidFill>
                            <a:srgbClr val="000000"/>
                          </a:solidFill>
                          <a:effectLst/>
                          <a:latin typeface="Calibri" panose="020F0502020204030204" pitchFamily="34" charset="0"/>
                        </a:rPr>
                        <a:t>Ashley Field</a:t>
                      </a: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220 Kroncke Drive, Sun Prairie</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949942440"/>
                  </a:ext>
                </a:extLst>
              </a:tr>
              <a:tr h="310477">
                <a:tc>
                  <a:txBody>
                    <a:bodyPr/>
                    <a:lstStyle/>
                    <a:p>
                      <a:pPr algn="l" fontAlgn="ctr"/>
                      <a:r>
                        <a:rPr lang="en-US" sz="1300" u="none" strike="noStrike">
                          <a:effectLst/>
                        </a:rPr>
                        <a:t>Verona</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Badger Ridge</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700 N. Main St.  Verona, WI 535893</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868380741"/>
                  </a:ext>
                </a:extLst>
              </a:tr>
              <a:tr h="269647">
                <a:tc>
                  <a:txBody>
                    <a:bodyPr/>
                    <a:lstStyle/>
                    <a:p>
                      <a:pPr algn="l" fontAlgn="ctr"/>
                      <a:r>
                        <a:rPr lang="en-US" sz="1300" u="none" strike="noStrike">
                          <a:effectLst/>
                        </a:rPr>
                        <a:t>Verona</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Boys/Girls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Sugar Creek Elementary</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700 N. Main St.  Verona, WI 535893</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008632144"/>
                  </a:ext>
                </a:extLst>
              </a:tr>
              <a:tr h="269647">
                <a:tc>
                  <a:txBody>
                    <a:bodyPr/>
                    <a:lstStyle/>
                    <a:p>
                      <a:pPr algn="l" fontAlgn="ctr"/>
                      <a:r>
                        <a:rPr lang="en-US" sz="1300" u="none" strike="noStrike">
                          <a:effectLst/>
                        </a:rPr>
                        <a:t>Waunakee</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Boys</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Tierney Park</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2111 Peaceful Valley Parkway, Waunakee, WI 53597</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248375018"/>
                  </a:ext>
                </a:extLst>
              </a:tr>
              <a:tr h="269647">
                <a:tc>
                  <a:txBody>
                    <a:bodyPr/>
                    <a:lstStyle/>
                    <a:p>
                      <a:pPr algn="l" fontAlgn="ctr"/>
                      <a:r>
                        <a:rPr lang="en-US" sz="1300" u="none" strike="noStrike">
                          <a:effectLst/>
                        </a:rPr>
                        <a:t>Waunakee </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Girls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solidFill>
                            <a:srgbClr val="FF0000"/>
                          </a:solidFill>
                          <a:effectLst/>
                        </a:rPr>
                        <a:t>Tierney Park</a:t>
                      </a:r>
                      <a:endParaRPr lang="en-US" sz="13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solidFill>
                            <a:srgbClr val="FF0000"/>
                          </a:solidFill>
                          <a:effectLst/>
                        </a:rPr>
                        <a:t>2111 Peaceful Valley Parkway, Waunakee, WI 53597</a:t>
                      </a:r>
                      <a:endParaRPr lang="en-US" sz="13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354943640"/>
                  </a:ext>
                </a:extLst>
              </a:tr>
              <a:tr h="269647">
                <a:tc>
                  <a:txBody>
                    <a:bodyPr/>
                    <a:lstStyle/>
                    <a:p>
                      <a:pPr algn="l" fontAlgn="ctr"/>
                      <a:r>
                        <a:rPr lang="en-US" sz="1300" u="none" strike="noStrike">
                          <a:effectLst/>
                        </a:rPr>
                        <a:t>Waunakee </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a:effectLst/>
                        </a:rPr>
                        <a:t>Boys/Girls</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Waunakee High School (</a:t>
                      </a:r>
                      <a:r>
                        <a:rPr lang="en-US" sz="1300" u="none" strike="noStrike">
                          <a:effectLst/>
                        </a:rPr>
                        <a:t>Warrior Stadium)</a:t>
                      </a:r>
                      <a:endParaRPr lang="en-US" sz="1300" b="0"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ctr"/>
                      <a:r>
                        <a:rPr lang="en-US" sz="1300" u="none" strike="noStrike" dirty="0">
                          <a:effectLst/>
                        </a:rPr>
                        <a:t>301 Community Drive, Waunakee, WI 53597</a:t>
                      </a:r>
                      <a:endParaRPr lang="en-US" sz="13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795536157"/>
                  </a:ext>
                </a:extLst>
              </a:tr>
            </a:tbl>
          </a:graphicData>
        </a:graphic>
      </p:graphicFrame>
      <p:sp>
        <p:nvSpPr>
          <p:cNvPr id="6" name="Title 1">
            <a:extLst>
              <a:ext uri="{FF2B5EF4-FFF2-40B4-BE49-F238E27FC236}">
                <a16:creationId xmlns:a16="http://schemas.microsoft.com/office/drawing/2014/main" id="{FAEF49AE-C95F-8696-B164-92AAC5667A74}"/>
              </a:ext>
            </a:extLst>
          </p:cNvPr>
          <p:cNvSpPr txBox="1">
            <a:spLocks/>
          </p:cNvSpPr>
          <p:nvPr/>
        </p:nvSpPr>
        <p:spPr>
          <a:xfrm>
            <a:off x="838200" y="94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Amasis MT Pro Medium" panose="02040604050005020304" pitchFamily="18" charset="0"/>
              </a:rPr>
              <a:t>Field Coordination</a:t>
            </a:r>
          </a:p>
        </p:txBody>
      </p:sp>
      <p:sp>
        <p:nvSpPr>
          <p:cNvPr id="2" name="TextBox 1">
            <a:extLst>
              <a:ext uri="{FF2B5EF4-FFF2-40B4-BE49-F238E27FC236}">
                <a16:creationId xmlns:a16="http://schemas.microsoft.com/office/drawing/2014/main" id="{A113453F-FEB7-574E-CB57-2236C05D9350}"/>
              </a:ext>
            </a:extLst>
          </p:cNvPr>
          <p:cNvSpPr txBox="1"/>
          <p:nvPr/>
        </p:nvSpPr>
        <p:spPr>
          <a:xfrm>
            <a:off x="838199" y="996631"/>
            <a:ext cx="6251089" cy="369332"/>
          </a:xfrm>
          <a:prstGeom prst="rect">
            <a:avLst/>
          </a:prstGeom>
          <a:noFill/>
        </p:spPr>
        <p:txBody>
          <a:bodyPr wrap="square" rtlCol="0">
            <a:spAutoFit/>
          </a:bodyPr>
          <a:lstStyle/>
          <a:p>
            <a:r>
              <a:rPr lang="en-US" dirty="0">
                <a:highlight>
                  <a:srgbClr val="FFFF00"/>
                </a:highlight>
              </a:rPr>
              <a:t>2025 Fields Below: Email sent to clubs confirm on 12/22</a:t>
            </a:r>
          </a:p>
        </p:txBody>
      </p:sp>
      <p:sp>
        <p:nvSpPr>
          <p:cNvPr id="3" name="TextBox 2">
            <a:extLst>
              <a:ext uri="{FF2B5EF4-FFF2-40B4-BE49-F238E27FC236}">
                <a16:creationId xmlns:a16="http://schemas.microsoft.com/office/drawing/2014/main" id="{47785F37-7C75-4C33-3283-3115B8216B50}"/>
              </a:ext>
            </a:extLst>
          </p:cNvPr>
          <p:cNvSpPr txBox="1"/>
          <p:nvPr/>
        </p:nvSpPr>
        <p:spPr>
          <a:xfrm>
            <a:off x="7261411" y="996631"/>
            <a:ext cx="4668819" cy="369332"/>
          </a:xfrm>
          <a:prstGeom prst="rect">
            <a:avLst/>
          </a:prstGeom>
          <a:noFill/>
        </p:spPr>
        <p:txBody>
          <a:bodyPr wrap="square" rtlCol="0">
            <a:spAutoFit/>
          </a:bodyPr>
          <a:lstStyle/>
          <a:p>
            <a:r>
              <a:rPr lang="en-US" dirty="0">
                <a:solidFill>
                  <a:srgbClr val="FF0000"/>
                </a:solidFill>
              </a:rPr>
              <a:t>Red Text </a:t>
            </a:r>
            <a:r>
              <a:rPr lang="en-US" dirty="0"/>
              <a:t>= Indicates change from 2025</a:t>
            </a:r>
          </a:p>
        </p:txBody>
      </p:sp>
    </p:spTree>
    <p:extLst>
      <p:ext uri="{BB962C8B-B14F-4D97-AF65-F5344CB8AC3E}">
        <p14:creationId xmlns:p14="http://schemas.microsoft.com/office/powerpoint/2010/main" val="322067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09B85-9F83-E800-BCF8-65842B1DF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58415-0FD4-8FA4-C922-8806D8D8165E}"/>
              </a:ext>
            </a:extLst>
          </p:cNvPr>
          <p:cNvSpPr>
            <a:spLocks noGrp="1"/>
          </p:cNvSpPr>
          <p:nvPr>
            <p:ph type="title"/>
          </p:nvPr>
        </p:nvSpPr>
        <p:spPr>
          <a:xfrm>
            <a:off x="341243" y="-174165"/>
            <a:ext cx="10515600" cy="1325563"/>
          </a:xfrm>
        </p:spPr>
        <p:txBody>
          <a:bodyPr>
            <a:normAutofit/>
          </a:bodyPr>
          <a:lstStyle/>
          <a:p>
            <a:r>
              <a:rPr lang="en-US" sz="3000" dirty="0">
                <a:latin typeface="Amasis MT Pro Medium" panose="02040604050005020304" pitchFamily="18" charset="0"/>
              </a:rPr>
              <a:t>Website</a:t>
            </a:r>
          </a:p>
        </p:txBody>
      </p:sp>
      <p:pic>
        <p:nvPicPr>
          <p:cNvPr id="4" name="Picture 3">
            <a:extLst>
              <a:ext uri="{FF2B5EF4-FFF2-40B4-BE49-F238E27FC236}">
                <a16:creationId xmlns:a16="http://schemas.microsoft.com/office/drawing/2014/main" id="{13D2DA15-8884-D99A-2896-D9368E838268}"/>
              </a:ext>
            </a:extLst>
          </p:cNvPr>
          <p:cNvPicPr>
            <a:picLocks noChangeAspect="1"/>
          </p:cNvPicPr>
          <p:nvPr/>
        </p:nvPicPr>
        <p:blipFill>
          <a:blip r:embed="rId3"/>
          <a:stretch>
            <a:fillRect/>
          </a:stretch>
        </p:blipFill>
        <p:spPr>
          <a:xfrm>
            <a:off x="467164" y="1151398"/>
            <a:ext cx="8479140" cy="5395241"/>
          </a:xfrm>
          <a:prstGeom prst="rect">
            <a:avLst/>
          </a:prstGeom>
        </p:spPr>
      </p:pic>
      <p:sp>
        <p:nvSpPr>
          <p:cNvPr id="6" name="TextBox 5">
            <a:extLst>
              <a:ext uri="{FF2B5EF4-FFF2-40B4-BE49-F238E27FC236}">
                <a16:creationId xmlns:a16="http://schemas.microsoft.com/office/drawing/2014/main" id="{B2677E60-428D-A8EC-3A29-5A9CC0A59345}"/>
              </a:ext>
            </a:extLst>
          </p:cNvPr>
          <p:cNvSpPr txBox="1"/>
          <p:nvPr/>
        </p:nvSpPr>
        <p:spPr>
          <a:xfrm>
            <a:off x="341243" y="695675"/>
            <a:ext cx="6094206" cy="923330"/>
          </a:xfrm>
          <a:prstGeom prst="rect">
            <a:avLst/>
          </a:prstGeom>
          <a:noFill/>
        </p:spPr>
        <p:txBody>
          <a:bodyPr wrap="square">
            <a:spAutoFit/>
          </a:bodyPr>
          <a:lstStyle/>
          <a:p>
            <a:r>
              <a:rPr lang="en-US" dirty="0">
                <a:hlinkClick r:id="rId4"/>
              </a:rPr>
              <a:t>https://www.badgerlandlacrosse.com/</a:t>
            </a:r>
            <a:endParaRPr lang="en-US" dirty="0"/>
          </a:p>
          <a:p>
            <a:endParaRPr lang="en-US" dirty="0"/>
          </a:p>
          <a:p>
            <a:endParaRPr lang="en-US" dirty="0"/>
          </a:p>
        </p:txBody>
      </p:sp>
    </p:spTree>
    <p:extLst>
      <p:ext uri="{BB962C8B-B14F-4D97-AF65-F5344CB8AC3E}">
        <p14:creationId xmlns:p14="http://schemas.microsoft.com/office/powerpoint/2010/main" val="312862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0A10-CB2F-905F-E395-EE55AA86D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32F44-2E09-7A4C-FEFC-E98829AC9734}"/>
              </a:ext>
            </a:extLst>
          </p:cNvPr>
          <p:cNvSpPr>
            <a:spLocks noGrp="1"/>
          </p:cNvSpPr>
          <p:nvPr>
            <p:ph type="title"/>
          </p:nvPr>
        </p:nvSpPr>
        <p:spPr>
          <a:xfrm>
            <a:off x="838200" y="94190"/>
            <a:ext cx="10515600" cy="1325563"/>
          </a:xfrm>
        </p:spPr>
        <p:txBody>
          <a:bodyPr/>
          <a:lstStyle/>
          <a:p>
            <a:r>
              <a:rPr lang="en-US" dirty="0">
                <a:latin typeface="Amasis MT Pro Medium" panose="02040604050005020304" pitchFamily="18" charset="0"/>
              </a:rPr>
              <a:t>Conduct/Sportsmanship</a:t>
            </a:r>
          </a:p>
        </p:txBody>
      </p:sp>
      <p:sp>
        <p:nvSpPr>
          <p:cNvPr id="5" name="TextBox 4">
            <a:extLst>
              <a:ext uri="{FF2B5EF4-FFF2-40B4-BE49-F238E27FC236}">
                <a16:creationId xmlns:a16="http://schemas.microsoft.com/office/drawing/2014/main" id="{7A2602F9-09B7-4DB7-11EB-EFEFE31713FE}"/>
              </a:ext>
            </a:extLst>
          </p:cNvPr>
          <p:cNvSpPr txBox="1"/>
          <p:nvPr/>
        </p:nvSpPr>
        <p:spPr>
          <a:xfrm>
            <a:off x="914400" y="1269403"/>
            <a:ext cx="6781799" cy="5262979"/>
          </a:xfrm>
          <a:prstGeom prst="rect">
            <a:avLst/>
          </a:prstGeom>
          <a:noFill/>
        </p:spPr>
        <p:txBody>
          <a:bodyPr wrap="square">
            <a:spAutoFit/>
          </a:bodyPr>
          <a:lstStyle/>
          <a:p>
            <a:pPr algn="l">
              <a:buNone/>
            </a:pPr>
            <a:r>
              <a:rPr lang="en-US" sz="1200" b="1" i="0" dirty="0">
                <a:solidFill>
                  <a:srgbClr val="C00000"/>
                </a:solidFill>
                <a:effectLst/>
                <a:latin typeface="Arial" panose="020B0604020202020204" pitchFamily="34" charset="0"/>
              </a:rPr>
              <a:t>BLA Youth Lacrosse Sportsmanship Rules</a:t>
            </a:r>
          </a:p>
          <a:p>
            <a:pPr algn="l">
              <a:buNone/>
            </a:pPr>
            <a:endParaRPr lang="en-US" sz="1200" b="0" i="0" dirty="0">
              <a:solidFill>
                <a:srgbClr val="222222"/>
              </a:solidFill>
              <a:effectLst/>
              <a:latin typeface="Arial" panose="020B0604020202020204" pitchFamily="34" charset="0"/>
            </a:endParaRPr>
          </a:p>
          <a:p>
            <a:pPr algn="l">
              <a:buNone/>
            </a:pPr>
            <a:r>
              <a:rPr lang="en-US" sz="1200" b="1" i="0" dirty="0">
                <a:solidFill>
                  <a:srgbClr val="C00000"/>
                </a:solidFill>
                <a:effectLst/>
                <a:latin typeface="Arial" panose="020B0604020202020204" pitchFamily="34" charset="0"/>
              </a:rPr>
              <a:t>For Players</a:t>
            </a:r>
          </a:p>
          <a:p>
            <a:pPr algn="l">
              <a:buNone/>
            </a:pPr>
            <a:endParaRPr lang="en-US" sz="1200" b="0" i="0" dirty="0">
              <a:solidFill>
                <a:srgbClr val="222222"/>
              </a:solidFill>
              <a:effectLst/>
              <a:latin typeface="Arial" panose="020B0604020202020204" pitchFamily="34" charset="0"/>
            </a:endParaRPr>
          </a:p>
          <a:p>
            <a:pPr marL="225425" indent="-225425" algn="l">
              <a:buFont typeface="+mj-lt"/>
              <a:buAutoNum type="arabicPeriod"/>
            </a:pPr>
            <a:r>
              <a:rPr lang="en-US" sz="1200" b="1" i="0" dirty="0">
                <a:solidFill>
                  <a:srgbClr val="313131"/>
                </a:solidFill>
                <a:effectLst/>
                <a:latin typeface="Arial" panose="020B0604020202020204" pitchFamily="34" charset="0"/>
              </a:rPr>
              <a:t>Respect Everyone</a:t>
            </a:r>
            <a:r>
              <a:rPr lang="en-US" sz="1200" b="0" i="0" dirty="0">
                <a:solidFill>
                  <a:srgbClr val="313131"/>
                </a:solidFill>
                <a:effectLst/>
                <a:latin typeface="Arial" panose="020B0604020202020204" pitchFamily="34" charset="0"/>
              </a:rPr>
              <a:t> – Treat teammates, opponents, coaches, and officials with courtesy.</a:t>
            </a:r>
          </a:p>
          <a:p>
            <a:pPr marL="225425" indent="-225425" algn="l">
              <a:buFont typeface="+mj-lt"/>
              <a:buAutoNum type="arabicPeriod"/>
            </a:pPr>
            <a:r>
              <a:rPr lang="en-US" sz="1200" b="1" i="0" dirty="0">
                <a:solidFill>
                  <a:srgbClr val="313131"/>
                </a:solidFill>
                <a:effectLst/>
                <a:latin typeface="Arial" panose="020B0604020202020204" pitchFamily="34" charset="0"/>
              </a:rPr>
              <a:t>Play Fair</a:t>
            </a:r>
            <a:r>
              <a:rPr lang="en-US" sz="1200" b="0" i="0" dirty="0">
                <a:solidFill>
                  <a:srgbClr val="313131"/>
                </a:solidFill>
                <a:effectLst/>
                <a:latin typeface="Arial" panose="020B0604020202020204" pitchFamily="34" charset="0"/>
              </a:rPr>
              <a:t> – Follow the rules of lacrosse; no cheating, taunting, or unsportsmanlike conduct.</a:t>
            </a:r>
          </a:p>
          <a:p>
            <a:pPr marL="225425" indent="-225425" algn="l">
              <a:buFont typeface="+mj-lt"/>
              <a:buAutoNum type="arabicPeriod"/>
            </a:pPr>
            <a:r>
              <a:rPr lang="en-US" sz="1200" b="1" i="0" dirty="0">
                <a:solidFill>
                  <a:srgbClr val="313131"/>
                </a:solidFill>
                <a:effectLst/>
                <a:latin typeface="Arial" panose="020B0604020202020204" pitchFamily="34" charset="0"/>
              </a:rPr>
              <a:t>Positive Attitude</a:t>
            </a:r>
            <a:r>
              <a:rPr lang="en-US" sz="1200" b="0" i="0" dirty="0">
                <a:solidFill>
                  <a:srgbClr val="313131"/>
                </a:solidFill>
                <a:effectLst/>
                <a:latin typeface="Arial" panose="020B0604020202020204" pitchFamily="34" charset="0"/>
              </a:rPr>
              <a:t> – Encourage teammates and stay calm under pressure.</a:t>
            </a:r>
          </a:p>
          <a:p>
            <a:pPr marL="225425" indent="-225425" algn="l">
              <a:buFont typeface="+mj-lt"/>
              <a:buAutoNum type="arabicPeriod"/>
            </a:pPr>
            <a:r>
              <a:rPr lang="en-US" sz="1200" b="1" i="0" dirty="0">
                <a:solidFill>
                  <a:srgbClr val="313131"/>
                </a:solidFill>
                <a:effectLst/>
                <a:latin typeface="Arial" panose="020B0604020202020204" pitchFamily="34" charset="0"/>
              </a:rPr>
              <a:t>No Trash Talk</a:t>
            </a:r>
            <a:r>
              <a:rPr lang="en-US" sz="1200" b="0" i="0" dirty="0">
                <a:solidFill>
                  <a:srgbClr val="313131"/>
                </a:solidFill>
                <a:effectLst/>
                <a:latin typeface="Arial" panose="020B0604020202020204" pitchFamily="34" charset="0"/>
              </a:rPr>
              <a:t> – Avoid negative comments toward opponents or officials.</a:t>
            </a:r>
          </a:p>
          <a:p>
            <a:pPr marL="225425" indent="-225425" algn="l">
              <a:buFont typeface="+mj-lt"/>
              <a:buAutoNum type="arabicPeriod"/>
            </a:pPr>
            <a:r>
              <a:rPr lang="en-US" sz="1200" b="1" i="0" dirty="0">
                <a:solidFill>
                  <a:srgbClr val="313131"/>
                </a:solidFill>
                <a:effectLst/>
                <a:latin typeface="Arial" panose="020B0604020202020204" pitchFamily="34" charset="0"/>
              </a:rPr>
              <a:t>Safety First</a:t>
            </a:r>
            <a:r>
              <a:rPr lang="en-US" sz="1200" b="0" i="0" dirty="0">
                <a:solidFill>
                  <a:srgbClr val="313131"/>
                </a:solidFill>
                <a:effectLst/>
                <a:latin typeface="Arial" panose="020B0604020202020204" pitchFamily="34" charset="0"/>
              </a:rPr>
              <a:t> – No intentional rough play or actions that could cause injury.</a:t>
            </a:r>
          </a:p>
          <a:p>
            <a:pPr marL="225425" indent="-225425" algn="ctr">
              <a:buNone/>
            </a:pPr>
            <a:endParaRPr lang="en-US" sz="1200" b="0" i="0" dirty="0">
              <a:solidFill>
                <a:srgbClr val="C00000"/>
              </a:solidFill>
              <a:effectLst/>
              <a:latin typeface="Arial" panose="020B0604020202020204" pitchFamily="34" charset="0"/>
            </a:endParaRPr>
          </a:p>
          <a:p>
            <a:pPr marL="225425" indent="-225425" algn="l">
              <a:buNone/>
            </a:pPr>
            <a:r>
              <a:rPr lang="en-US" sz="1200" b="1" i="0" dirty="0">
                <a:solidFill>
                  <a:srgbClr val="C00000"/>
                </a:solidFill>
                <a:effectLst/>
                <a:latin typeface="Arial" panose="020B0604020202020204" pitchFamily="34" charset="0"/>
              </a:rPr>
              <a:t>For Coaches</a:t>
            </a:r>
          </a:p>
          <a:p>
            <a:pPr marL="225425" indent="-225425" algn="l">
              <a:buNone/>
            </a:pPr>
            <a:endParaRPr lang="en-US" sz="1200" b="0" i="0" dirty="0">
              <a:solidFill>
                <a:srgbClr val="222222"/>
              </a:solidFill>
              <a:effectLst/>
              <a:latin typeface="Arial" panose="020B0604020202020204" pitchFamily="34" charset="0"/>
            </a:endParaRPr>
          </a:p>
          <a:p>
            <a:pPr marL="225425" indent="-225425" algn="l">
              <a:buFont typeface="+mj-lt"/>
              <a:buAutoNum type="arabicPeriod"/>
            </a:pPr>
            <a:r>
              <a:rPr lang="en-US" sz="1200" b="1" i="0" dirty="0">
                <a:solidFill>
                  <a:srgbClr val="313131"/>
                </a:solidFill>
                <a:effectLst/>
                <a:latin typeface="Arial" panose="020B0604020202020204" pitchFamily="34" charset="0"/>
              </a:rPr>
              <a:t>Lead by Example</a:t>
            </a:r>
            <a:r>
              <a:rPr lang="en-US" sz="1200" b="0" i="0" dirty="0">
                <a:solidFill>
                  <a:srgbClr val="313131"/>
                </a:solidFill>
                <a:effectLst/>
                <a:latin typeface="Arial" panose="020B0604020202020204" pitchFamily="34" charset="0"/>
              </a:rPr>
              <a:t> – Model respect and integrity for players and parents.</a:t>
            </a:r>
          </a:p>
          <a:p>
            <a:pPr marL="225425" indent="-225425" algn="l">
              <a:buFont typeface="+mj-lt"/>
              <a:buAutoNum type="arabicPeriod"/>
            </a:pPr>
            <a:r>
              <a:rPr lang="en-US" sz="1200" b="1" i="0" dirty="0">
                <a:solidFill>
                  <a:srgbClr val="313131"/>
                </a:solidFill>
                <a:effectLst/>
                <a:latin typeface="Arial" panose="020B0604020202020204" pitchFamily="34" charset="0"/>
              </a:rPr>
              <a:t>Encourage Effort Over Outcome</a:t>
            </a:r>
            <a:r>
              <a:rPr lang="en-US" sz="1200" b="0" i="0" dirty="0">
                <a:solidFill>
                  <a:srgbClr val="313131"/>
                </a:solidFill>
                <a:effectLst/>
                <a:latin typeface="Arial" panose="020B0604020202020204" pitchFamily="34" charset="0"/>
              </a:rPr>
              <a:t> – Focus on improvement and teamwork, not just winning.</a:t>
            </a:r>
          </a:p>
          <a:p>
            <a:pPr marL="225425" indent="-225425" algn="l">
              <a:buFont typeface="+mj-lt"/>
              <a:buAutoNum type="arabicPeriod"/>
            </a:pPr>
            <a:r>
              <a:rPr lang="en-US" sz="1200" b="1" i="0" dirty="0">
                <a:solidFill>
                  <a:srgbClr val="313131"/>
                </a:solidFill>
                <a:effectLst/>
                <a:latin typeface="Arial" panose="020B0604020202020204" pitchFamily="34" charset="0"/>
              </a:rPr>
              <a:t>Respect Officials</a:t>
            </a:r>
            <a:r>
              <a:rPr lang="en-US" sz="1200" b="0" i="0" dirty="0">
                <a:solidFill>
                  <a:srgbClr val="313131"/>
                </a:solidFill>
                <a:effectLst/>
                <a:latin typeface="Arial" panose="020B0604020202020204" pitchFamily="34" charset="0"/>
              </a:rPr>
              <a:t> – Disagree respectfully; never argue calls during games.</a:t>
            </a:r>
          </a:p>
          <a:p>
            <a:pPr marL="225425" indent="-225425" algn="l">
              <a:buFont typeface="+mj-lt"/>
              <a:buAutoNum type="arabicPeriod"/>
            </a:pPr>
            <a:r>
              <a:rPr lang="en-US" sz="1200" b="1" i="0" dirty="0">
                <a:solidFill>
                  <a:srgbClr val="313131"/>
                </a:solidFill>
                <a:effectLst/>
                <a:latin typeface="Arial" panose="020B0604020202020204" pitchFamily="34" charset="0"/>
              </a:rPr>
              <a:t>Promote Inclusion</a:t>
            </a:r>
            <a:r>
              <a:rPr lang="en-US" sz="1200" b="0" i="0" dirty="0">
                <a:solidFill>
                  <a:srgbClr val="313131"/>
                </a:solidFill>
                <a:effectLst/>
                <a:latin typeface="Arial" panose="020B0604020202020204" pitchFamily="34" charset="0"/>
              </a:rPr>
              <a:t> – Ensure all players feel valued and supported.</a:t>
            </a:r>
          </a:p>
          <a:p>
            <a:pPr marL="225425" indent="-225425" algn="l">
              <a:buFont typeface="+mj-lt"/>
              <a:buAutoNum type="arabicPeriod"/>
            </a:pPr>
            <a:r>
              <a:rPr lang="en-US" sz="1200" b="1" i="0" dirty="0">
                <a:solidFill>
                  <a:srgbClr val="313131"/>
                </a:solidFill>
                <a:effectLst/>
                <a:latin typeface="Arial" panose="020B0604020202020204" pitchFamily="34" charset="0"/>
              </a:rPr>
              <a:t>Zero Tolerance for Abuse</a:t>
            </a:r>
            <a:r>
              <a:rPr lang="en-US" sz="1200" b="0" i="0" dirty="0">
                <a:solidFill>
                  <a:srgbClr val="313131"/>
                </a:solidFill>
                <a:effectLst/>
                <a:latin typeface="Arial" panose="020B0604020202020204" pitchFamily="34" charset="0"/>
              </a:rPr>
              <a:t> – No yelling, intimidation, or negative behavior toward players or referees.</a:t>
            </a:r>
          </a:p>
          <a:p>
            <a:pPr marL="225425" indent="-225425" algn="ctr">
              <a:buNone/>
            </a:pPr>
            <a:endParaRPr lang="en-US" sz="1200" b="0" i="0" dirty="0">
              <a:solidFill>
                <a:srgbClr val="222222"/>
              </a:solidFill>
              <a:effectLst/>
              <a:latin typeface="Arial" panose="020B0604020202020204" pitchFamily="34" charset="0"/>
            </a:endParaRPr>
          </a:p>
          <a:p>
            <a:pPr marL="225425" indent="-225425" algn="l">
              <a:buNone/>
            </a:pPr>
            <a:r>
              <a:rPr lang="en-US" sz="1200" b="1" i="0" dirty="0">
                <a:solidFill>
                  <a:srgbClr val="C00000"/>
                </a:solidFill>
                <a:effectLst/>
                <a:latin typeface="Arial" panose="020B0604020202020204" pitchFamily="34" charset="0"/>
              </a:rPr>
              <a:t>For Parents &amp; Spectators</a:t>
            </a:r>
          </a:p>
          <a:p>
            <a:pPr marL="225425" indent="-225425" algn="l">
              <a:buNone/>
            </a:pPr>
            <a:endParaRPr lang="en-US" sz="1200" b="0" i="0" dirty="0">
              <a:solidFill>
                <a:srgbClr val="222222"/>
              </a:solidFill>
              <a:effectLst/>
              <a:latin typeface="Arial" panose="020B0604020202020204" pitchFamily="34" charset="0"/>
            </a:endParaRPr>
          </a:p>
          <a:p>
            <a:pPr marL="225425" indent="-225425" algn="l">
              <a:buFont typeface="+mj-lt"/>
              <a:buAutoNum type="arabicPeriod"/>
            </a:pPr>
            <a:r>
              <a:rPr lang="en-US" sz="1200" b="1" i="0" dirty="0">
                <a:solidFill>
                  <a:srgbClr val="313131"/>
                </a:solidFill>
                <a:effectLst/>
                <a:latin typeface="Arial" panose="020B0604020202020204" pitchFamily="34" charset="0"/>
              </a:rPr>
              <a:t>Cheer Positively</a:t>
            </a:r>
            <a:r>
              <a:rPr lang="en-US" sz="1200" b="0" i="0" dirty="0">
                <a:solidFill>
                  <a:srgbClr val="313131"/>
                </a:solidFill>
                <a:effectLst/>
                <a:latin typeface="Arial" panose="020B0604020202020204" pitchFamily="34" charset="0"/>
              </a:rPr>
              <a:t> – Support all players, not just your child.</a:t>
            </a:r>
          </a:p>
          <a:p>
            <a:pPr marL="225425" indent="-225425" algn="l">
              <a:buFont typeface="+mj-lt"/>
              <a:buAutoNum type="arabicPeriod"/>
            </a:pPr>
            <a:r>
              <a:rPr lang="en-US" sz="1200" b="1" i="0" dirty="0">
                <a:solidFill>
                  <a:srgbClr val="313131"/>
                </a:solidFill>
                <a:effectLst/>
                <a:latin typeface="Arial" panose="020B0604020202020204" pitchFamily="34" charset="0"/>
              </a:rPr>
              <a:t>Respect Officials &amp; Coaches</a:t>
            </a:r>
            <a:r>
              <a:rPr lang="en-US" sz="1200" b="0" i="0" dirty="0">
                <a:solidFill>
                  <a:srgbClr val="313131"/>
                </a:solidFill>
                <a:effectLst/>
                <a:latin typeface="Arial" panose="020B0604020202020204" pitchFamily="34" charset="0"/>
              </a:rPr>
              <a:t> – Do not confront referees or coaches during games.</a:t>
            </a:r>
          </a:p>
          <a:p>
            <a:pPr marL="225425" indent="-225425" algn="l">
              <a:buFont typeface="+mj-lt"/>
              <a:buAutoNum type="arabicPeriod"/>
            </a:pPr>
            <a:r>
              <a:rPr lang="en-US" sz="1200" b="1" i="0" dirty="0">
                <a:solidFill>
                  <a:srgbClr val="313131"/>
                </a:solidFill>
                <a:effectLst/>
                <a:latin typeface="Arial" panose="020B0604020202020204" pitchFamily="34" charset="0"/>
              </a:rPr>
              <a:t>Set the Right Example</a:t>
            </a:r>
            <a:r>
              <a:rPr lang="en-US" sz="1200" b="0" i="0" dirty="0">
                <a:solidFill>
                  <a:srgbClr val="313131"/>
                </a:solidFill>
                <a:effectLst/>
                <a:latin typeface="Arial" panose="020B0604020202020204" pitchFamily="34" charset="0"/>
              </a:rPr>
              <a:t> – Show good sportsmanship from the sidelines.</a:t>
            </a:r>
          </a:p>
          <a:p>
            <a:pPr marL="225425" indent="-225425" algn="l">
              <a:buFont typeface="+mj-lt"/>
              <a:buAutoNum type="arabicPeriod"/>
            </a:pPr>
            <a:r>
              <a:rPr lang="en-US" sz="1200" b="1" i="0" dirty="0">
                <a:solidFill>
                  <a:srgbClr val="313131"/>
                </a:solidFill>
                <a:effectLst/>
                <a:latin typeface="Arial" panose="020B0604020202020204" pitchFamily="34" charset="0"/>
              </a:rPr>
              <a:t>Keep Perspective</a:t>
            </a:r>
            <a:r>
              <a:rPr lang="en-US" sz="1200" b="0" i="0" dirty="0">
                <a:solidFill>
                  <a:srgbClr val="313131"/>
                </a:solidFill>
                <a:effectLst/>
                <a:latin typeface="Arial" panose="020B0604020202020204" pitchFamily="34" charset="0"/>
              </a:rPr>
              <a:t> – Remember: It’s about fun, learning, and growth—not just winning.</a:t>
            </a:r>
          </a:p>
          <a:p>
            <a:pPr marL="225425" indent="-225425" algn="l">
              <a:buFont typeface="+mj-lt"/>
              <a:buAutoNum type="arabicPeriod"/>
            </a:pPr>
            <a:r>
              <a:rPr lang="en-US" sz="1200" b="1" i="0" dirty="0">
                <a:solidFill>
                  <a:srgbClr val="313131"/>
                </a:solidFill>
                <a:effectLst/>
                <a:latin typeface="Arial" panose="020B0604020202020204" pitchFamily="34" charset="0"/>
              </a:rPr>
              <a:t>No Sideline Coaching</a:t>
            </a:r>
            <a:r>
              <a:rPr lang="en-US" sz="1200" b="0" i="0" dirty="0">
                <a:solidFill>
                  <a:srgbClr val="313131"/>
                </a:solidFill>
                <a:effectLst/>
                <a:latin typeface="Arial" panose="020B0604020202020204" pitchFamily="34" charset="0"/>
              </a:rPr>
              <a:t> – Allow coaches to do their job.</a:t>
            </a:r>
          </a:p>
          <a:p>
            <a:pPr algn="ctr">
              <a:buNone/>
            </a:pPr>
            <a:br>
              <a:rPr lang="en-US" sz="1200" b="0" i="0" dirty="0">
                <a:solidFill>
                  <a:srgbClr val="313131"/>
                </a:solidFill>
                <a:effectLst/>
                <a:latin typeface="Arial" panose="020B0604020202020204" pitchFamily="34" charset="0"/>
              </a:rPr>
            </a:br>
            <a:endParaRPr lang="en-US" sz="1200" b="0" i="0" dirty="0">
              <a:solidFill>
                <a:srgbClr val="313131"/>
              </a:solidFill>
              <a:effectLst/>
              <a:latin typeface="Arial" panose="020B0604020202020204" pitchFamily="34" charset="0"/>
            </a:endParaRPr>
          </a:p>
        </p:txBody>
      </p:sp>
      <p:sp>
        <p:nvSpPr>
          <p:cNvPr id="8" name="TextBox 7">
            <a:extLst>
              <a:ext uri="{FF2B5EF4-FFF2-40B4-BE49-F238E27FC236}">
                <a16:creationId xmlns:a16="http://schemas.microsoft.com/office/drawing/2014/main" id="{1D665E3E-3E21-4776-9EDC-848A2DF467D4}"/>
              </a:ext>
            </a:extLst>
          </p:cNvPr>
          <p:cNvSpPr txBox="1"/>
          <p:nvPr/>
        </p:nvSpPr>
        <p:spPr>
          <a:xfrm>
            <a:off x="7772401" y="1118796"/>
            <a:ext cx="3657600" cy="1815882"/>
          </a:xfrm>
          <a:prstGeom prst="rect">
            <a:avLst/>
          </a:prstGeom>
          <a:noFill/>
        </p:spPr>
        <p:txBody>
          <a:bodyPr wrap="square">
            <a:spAutoFit/>
          </a:bodyPr>
          <a:lstStyle/>
          <a:p>
            <a:pPr algn="ctr">
              <a:buNone/>
            </a:pPr>
            <a:endParaRPr lang="en-US" sz="1400" b="0" i="0" dirty="0">
              <a:solidFill>
                <a:srgbClr val="222222"/>
              </a:solidFill>
              <a:effectLst/>
              <a:latin typeface="Arial" panose="020B0604020202020204" pitchFamily="34" charset="0"/>
            </a:endParaRPr>
          </a:p>
          <a:p>
            <a:pPr algn="l">
              <a:buNone/>
            </a:pPr>
            <a:r>
              <a:rPr lang="en-US" sz="1400" b="1" i="0" dirty="0">
                <a:solidFill>
                  <a:srgbClr val="C00000"/>
                </a:solidFill>
                <a:effectLst/>
                <a:latin typeface="Arial" panose="020B0604020202020204" pitchFamily="34" charset="0"/>
              </a:rPr>
              <a:t>Consequences for Violations</a:t>
            </a:r>
          </a:p>
          <a:p>
            <a:pPr algn="l">
              <a:buNone/>
            </a:pPr>
            <a:endParaRPr lang="en-US" sz="1400" b="0" i="0" dirty="0">
              <a:solidFill>
                <a:srgbClr val="222222"/>
              </a:solidFill>
              <a:effectLst/>
              <a:latin typeface="Arial" panose="020B0604020202020204" pitchFamily="34" charset="0"/>
            </a:endParaRPr>
          </a:p>
          <a:p>
            <a:pPr marL="119063" indent="-119063" algn="l">
              <a:buFont typeface="Arial" panose="020B0604020202020204" pitchFamily="34" charset="0"/>
              <a:buChar char="•"/>
            </a:pPr>
            <a:r>
              <a:rPr lang="en-US" sz="1400" b="1" i="0" dirty="0">
                <a:solidFill>
                  <a:srgbClr val="313131"/>
                </a:solidFill>
                <a:effectLst/>
                <a:latin typeface="Arial" panose="020B0604020202020204" pitchFamily="34" charset="0"/>
              </a:rPr>
              <a:t>First Offense:</a:t>
            </a:r>
            <a:r>
              <a:rPr lang="en-US" sz="1400" b="0" i="0" dirty="0">
                <a:solidFill>
                  <a:srgbClr val="313131"/>
                </a:solidFill>
                <a:effectLst/>
                <a:latin typeface="Arial" panose="020B0604020202020204" pitchFamily="34" charset="0"/>
              </a:rPr>
              <a:t> Verbal warning</a:t>
            </a:r>
          </a:p>
          <a:p>
            <a:pPr marL="119063" indent="-119063" algn="l">
              <a:buFont typeface="Arial" panose="020B0604020202020204" pitchFamily="34" charset="0"/>
              <a:buChar char="•"/>
            </a:pPr>
            <a:r>
              <a:rPr lang="en-US" sz="1400" b="1" i="0" dirty="0">
                <a:solidFill>
                  <a:srgbClr val="313131"/>
                </a:solidFill>
                <a:effectLst/>
                <a:latin typeface="Arial" panose="020B0604020202020204" pitchFamily="34" charset="0"/>
              </a:rPr>
              <a:t>Second Offense:</a:t>
            </a:r>
            <a:r>
              <a:rPr lang="en-US" sz="1400" b="0" i="0" dirty="0">
                <a:solidFill>
                  <a:srgbClr val="313131"/>
                </a:solidFill>
                <a:effectLst/>
                <a:latin typeface="Arial" panose="020B0604020202020204" pitchFamily="34" charset="0"/>
              </a:rPr>
              <a:t> Removal from game or field.</a:t>
            </a:r>
          </a:p>
          <a:p>
            <a:pPr marL="119063" indent="-119063" algn="l">
              <a:buFont typeface="Arial" panose="020B0604020202020204" pitchFamily="34" charset="0"/>
              <a:buChar char="•"/>
            </a:pPr>
            <a:r>
              <a:rPr lang="en-US" sz="1400" b="1" i="0" dirty="0">
                <a:solidFill>
                  <a:srgbClr val="313131"/>
                </a:solidFill>
                <a:effectLst/>
                <a:latin typeface="Arial" panose="020B0604020202020204" pitchFamily="34" charset="0"/>
              </a:rPr>
              <a:t>Repeated Offenses:</a:t>
            </a:r>
            <a:r>
              <a:rPr lang="en-US" sz="1400" b="0" i="0" dirty="0">
                <a:solidFill>
                  <a:srgbClr val="313131"/>
                </a:solidFill>
                <a:effectLst/>
                <a:latin typeface="Arial" panose="020B0604020202020204" pitchFamily="34" charset="0"/>
              </a:rPr>
              <a:t> Possible suspension from future games or events.</a:t>
            </a:r>
          </a:p>
        </p:txBody>
      </p:sp>
    </p:spTree>
    <p:extLst>
      <p:ext uri="{BB962C8B-B14F-4D97-AF65-F5344CB8AC3E}">
        <p14:creationId xmlns:p14="http://schemas.microsoft.com/office/powerpoint/2010/main" val="162546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DE3F1-F46C-5B7A-3353-99618A2DB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BAC92-EF16-0DC6-BFF7-4BD1DF75C48A}"/>
              </a:ext>
            </a:extLst>
          </p:cNvPr>
          <p:cNvSpPr>
            <a:spLocks noGrp="1"/>
          </p:cNvSpPr>
          <p:nvPr>
            <p:ph type="title"/>
          </p:nvPr>
        </p:nvSpPr>
        <p:spPr>
          <a:xfrm>
            <a:off x="770466" y="-97723"/>
            <a:ext cx="10515600" cy="1325563"/>
          </a:xfrm>
        </p:spPr>
        <p:txBody>
          <a:bodyPr>
            <a:normAutofit/>
          </a:bodyPr>
          <a:lstStyle/>
          <a:p>
            <a:r>
              <a:rPr lang="en-US" sz="3000" dirty="0">
                <a:latin typeface="Amasis MT Pro Medium" panose="02040604050005020304" pitchFamily="18" charset="0"/>
              </a:rPr>
              <a:t>Officials and Rules</a:t>
            </a:r>
          </a:p>
        </p:txBody>
      </p:sp>
      <p:graphicFrame>
        <p:nvGraphicFramePr>
          <p:cNvPr id="3" name="Table 5">
            <a:extLst>
              <a:ext uri="{FF2B5EF4-FFF2-40B4-BE49-F238E27FC236}">
                <a16:creationId xmlns:a16="http://schemas.microsoft.com/office/drawing/2014/main" id="{F8B9FC1C-CD5E-A731-70B9-73A1379A9179}"/>
              </a:ext>
            </a:extLst>
          </p:cNvPr>
          <p:cNvGraphicFramePr>
            <a:graphicFrameLocks noGrp="1"/>
          </p:cNvGraphicFramePr>
          <p:nvPr>
            <p:ph sz="half" idx="1"/>
            <p:extLst>
              <p:ext uri="{D42A27DB-BD31-4B8C-83A1-F6EECF244321}">
                <p14:modId xmlns:p14="http://schemas.microsoft.com/office/powerpoint/2010/main" val="1500645322"/>
              </p:ext>
            </p:extLst>
          </p:nvPr>
        </p:nvGraphicFramePr>
        <p:xfrm>
          <a:off x="842432" y="2173943"/>
          <a:ext cx="10371668" cy="2235794"/>
        </p:xfrm>
        <a:graphic>
          <a:graphicData uri="http://schemas.openxmlformats.org/drawingml/2006/table">
            <a:tbl>
              <a:tblPr firstRow="1" bandRow="1">
                <a:tableStyleId>{0E3FDE45-AF77-4B5C-9715-49D594BDF05E}</a:tableStyleId>
              </a:tblPr>
              <a:tblGrid>
                <a:gridCol w="3807510">
                  <a:extLst>
                    <a:ext uri="{9D8B030D-6E8A-4147-A177-3AD203B41FA5}">
                      <a16:colId xmlns:a16="http://schemas.microsoft.com/office/drawing/2014/main" val="2009112047"/>
                    </a:ext>
                  </a:extLst>
                </a:gridCol>
                <a:gridCol w="6564158">
                  <a:extLst>
                    <a:ext uri="{9D8B030D-6E8A-4147-A177-3AD203B41FA5}">
                      <a16:colId xmlns:a16="http://schemas.microsoft.com/office/drawing/2014/main" val="915639877"/>
                    </a:ext>
                  </a:extLst>
                </a:gridCol>
              </a:tblGrid>
              <a:tr h="406994">
                <a:tc>
                  <a:txBody>
                    <a:bodyPr/>
                    <a:lstStyle/>
                    <a:p>
                      <a:r>
                        <a:rPr lang="en-US" dirty="0"/>
                        <a:t>Type</a:t>
                      </a:r>
                    </a:p>
                  </a:txBody>
                  <a:tcPr/>
                </a:tc>
                <a:tc>
                  <a:txBody>
                    <a:bodyPr/>
                    <a:lstStyle/>
                    <a:p>
                      <a:r>
                        <a:rPr lang="en-US" dirty="0"/>
                        <a:t>Amount</a:t>
                      </a:r>
                    </a:p>
                  </a:txBody>
                  <a:tcPr/>
                </a:tc>
                <a:extLst>
                  <a:ext uri="{0D108BD9-81ED-4DB2-BD59-A6C34878D82A}">
                    <a16:rowId xmlns:a16="http://schemas.microsoft.com/office/drawing/2014/main" val="1658048998"/>
                  </a:ext>
                </a:extLst>
              </a:tr>
              <a:tr h="406994">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10U</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1 Official - $60.00 per game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3943756712"/>
                  </a:ext>
                </a:extLst>
              </a:tr>
              <a:tr h="406994">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12U/14U</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2 Officials - $60.00 per official per game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                           or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1 Official - $90.00 per game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1761237429"/>
                  </a:ext>
                </a:extLst>
              </a:tr>
            </a:tbl>
          </a:graphicData>
        </a:graphic>
      </p:graphicFrame>
      <p:sp>
        <p:nvSpPr>
          <p:cNvPr id="5" name="TextBox 4">
            <a:extLst>
              <a:ext uri="{FF2B5EF4-FFF2-40B4-BE49-F238E27FC236}">
                <a16:creationId xmlns:a16="http://schemas.microsoft.com/office/drawing/2014/main" id="{99E2DD4A-BEB9-EF9C-2553-60D576EF2C76}"/>
              </a:ext>
            </a:extLst>
          </p:cNvPr>
          <p:cNvSpPr txBox="1"/>
          <p:nvPr/>
        </p:nvSpPr>
        <p:spPr>
          <a:xfrm>
            <a:off x="927391" y="1064036"/>
            <a:ext cx="10371667" cy="584775"/>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Clubs are responsible for paying officials before or after the game.  </a:t>
            </a: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Fees shal</a:t>
            </a:r>
            <a:r>
              <a:rPr lang="en-US" sz="1600" dirty="0">
                <a:ea typeface="Calibri" panose="020F0502020204030204" pitchFamily="34" charset="0"/>
              </a:rPr>
              <a:t>l be split between the two clubs involved in the game</a:t>
            </a:r>
            <a:endParaRPr lang="en-US" sz="1600" dirty="0">
              <a:effectLst/>
              <a:ea typeface="Calibri" panose="020F0502020204030204" pitchFamily="34" charset="0"/>
            </a:endParaRPr>
          </a:p>
        </p:txBody>
      </p:sp>
      <p:sp>
        <p:nvSpPr>
          <p:cNvPr id="6" name="TextBox 5">
            <a:extLst>
              <a:ext uri="{FF2B5EF4-FFF2-40B4-BE49-F238E27FC236}">
                <a16:creationId xmlns:a16="http://schemas.microsoft.com/office/drawing/2014/main" id="{C4492AE4-4CC5-AE46-DA3E-118390D9951C}"/>
              </a:ext>
            </a:extLst>
          </p:cNvPr>
          <p:cNvSpPr txBox="1"/>
          <p:nvPr/>
        </p:nvSpPr>
        <p:spPr>
          <a:xfrm>
            <a:off x="927391" y="4859565"/>
            <a:ext cx="10529503" cy="369332"/>
          </a:xfrm>
          <a:prstGeom prst="rect">
            <a:avLst/>
          </a:prstGeom>
          <a:no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Note: </a:t>
            </a:r>
            <a:r>
              <a:rPr lang="en-US" sz="1800" kern="1200" dirty="0">
                <a:solidFill>
                  <a:schemeClr val="tx1"/>
                </a:solidFill>
                <a:latin typeface="+mn-lt"/>
                <a:ea typeface="+mn-ea"/>
                <a:cs typeface="+mn-cs"/>
              </a:rPr>
              <a:t>If you cancel a game, and officials don’t know and show up, hosts are still responsible for paying them</a:t>
            </a:r>
          </a:p>
        </p:txBody>
      </p:sp>
    </p:spTree>
    <p:extLst>
      <p:ext uri="{BB962C8B-B14F-4D97-AF65-F5344CB8AC3E}">
        <p14:creationId xmlns:p14="http://schemas.microsoft.com/office/powerpoint/2010/main" val="363155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5374-F9D8-8FA0-2C6A-1C3D1055256E}"/>
              </a:ext>
            </a:extLst>
          </p:cNvPr>
          <p:cNvSpPr>
            <a:spLocks noGrp="1"/>
          </p:cNvSpPr>
          <p:nvPr>
            <p:ph type="title"/>
          </p:nvPr>
        </p:nvSpPr>
        <p:spPr>
          <a:xfrm>
            <a:off x="838200" y="94190"/>
            <a:ext cx="10515600" cy="1325563"/>
          </a:xfrm>
        </p:spPr>
        <p:txBody>
          <a:bodyPr/>
          <a:lstStyle/>
          <a:p>
            <a:r>
              <a:rPr lang="en-US" dirty="0">
                <a:latin typeface="Amasis MT Pro Medium" panose="02040604050005020304" pitchFamily="18" charset="0"/>
              </a:rPr>
              <a:t>Boys Rules</a:t>
            </a:r>
          </a:p>
        </p:txBody>
      </p:sp>
      <p:graphicFrame>
        <p:nvGraphicFramePr>
          <p:cNvPr id="3" name="Table 4">
            <a:extLst>
              <a:ext uri="{FF2B5EF4-FFF2-40B4-BE49-F238E27FC236}">
                <a16:creationId xmlns:a16="http://schemas.microsoft.com/office/drawing/2014/main" id="{EEC71A04-2AD2-2CCE-7368-2F592E76552A}"/>
              </a:ext>
            </a:extLst>
          </p:cNvPr>
          <p:cNvGraphicFramePr>
            <a:graphicFrameLocks noGrp="1"/>
          </p:cNvGraphicFramePr>
          <p:nvPr>
            <p:ph sz="half" idx="1"/>
            <p:extLst>
              <p:ext uri="{D42A27DB-BD31-4B8C-83A1-F6EECF244321}">
                <p14:modId xmlns:p14="http://schemas.microsoft.com/office/powerpoint/2010/main" val="1828724500"/>
              </p:ext>
            </p:extLst>
          </p:nvPr>
        </p:nvGraphicFramePr>
        <p:xfrm>
          <a:off x="838200" y="1436970"/>
          <a:ext cx="10668001" cy="4312920"/>
        </p:xfrm>
        <a:graphic>
          <a:graphicData uri="http://schemas.openxmlformats.org/drawingml/2006/table">
            <a:tbl>
              <a:tblPr firstRow="1" bandRow="1">
                <a:tableStyleId>{3B4B98B0-60AC-42C2-AFA5-B58CD77FA1E5}</a:tableStyleId>
              </a:tblPr>
              <a:tblGrid>
                <a:gridCol w="2470845">
                  <a:extLst>
                    <a:ext uri="{9D8B030D-6E8A-4147-A177-3AD203B41FA5}">
                      <a16:colId xmlns:a16="http://schemas.microsoft.com/office/drawing/2014/main" val="216586464"/>
                    </a:ext>
                  </a:extLst>
                </a:gridCol>
                <a:gridCol w="2049289">
                  <a:extLst>
                    <a:ext uri="{9D8B030D-6E8A-4147-A177-3AD203B41FA5}">
                      <a16:colId xmlns:a16="http://schemas.microsoft.com/office/drawing/2014/main" val="4029311214"/>
                    </a:ext>
                  </a:extLst>
                </a:gridCol>
                <a:gridCol w="2049289">
                  <a:extLst>
                    <a:ext uri="{9D8B030D-6E8A-4147-A177-3AD203B41FA5}">
                      <a16:colId xmlns:a16="http://schemas.microsoft.com/office/drawing/2014/main" val="3274107806"/>
                    </a:ext>
                  </a:extLst>
                </a:gridCol>
                <a:gridCol w="2049289">
                  <a:extLst>
                    <a:ext uri="{9D8B030D-6E8A-4147-A177-3AD203B41FA5}">
                      <a16:colId xmlns:a16="http://schemas.microsoft.com/office/drawing/2014/main" val="2822321625"/>
                    </a:ext>
                  </a:extLst>
                </a:gridCol>
                <a:gridCol w="2049289">
                  <a:extLst>
                    <a:ext uri="{9D8B030D-6E8A-4147-A177-3AD203B41FA5}">
                      <a16:colId xmlns:a16="http://schemas.microsoft.com/office/drawing/2014/main" val="3966051220"/>
                    </a:ext>
                  </a:extLst>
                </a:gridCol>
              </a:tblGrid>
              <a:tr h="172774">
                <a:tc>
                  <a:txBody>
                    <a:bodyPr/>
                    <a:lstStyle/>
                    <a:p>
                      <a:pPr algn="r"/>
                      <a:r>
                        <a:rPr lang="en-US" sz="1100" dirty="0">
                          <a:latin typeface="Arial" panose="020B0604020202020204" pitchFamily="34" charset="0"/>
                          <a:cs typeface="Arial" panose="020B0604020202020204" pitchFamily="34" charset="0"/>
                        </a:rPr>
                        <a:t>Category</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8U</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10U</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12U</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14U</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525053627"/>
                  </a:ext>
                </a:extLst>
              </a:tr>
              <a:tr h="172774">
                <a:tc>
                  <a:txBody>
                    <a:bodyPr/>
                    <a:lstStyle/>
                    <a:p>
                      <a:pPr algn="r"/>
                      <a:r>
                        <a:rPr lang="en-US" sz="1100" b="1" dirty="0">
                          <a:latin typeface="Arial" panose="020B0604020202020204" pitchFamily="34" charset="0"/>
                          <a:cs typeface="Arial" panose="020B0604020202020204" pitchFamily="34" charset="0"/>
                        </a:rPr>
                        <a:t>Ages / Grades</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7-8 yrs. (1-2)</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9-10 yrs. (3-4)</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11-12 yrs. (5-6)</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13-14 yrs. (7-8)</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680061777"/>
                  </a:ext>
                </a:extLst>
              </a:tr>
              <a:tr h="172774">
                <a:tc>
                  <a:txBody>
                    <a:bodyPr/>
                    <a:lstStyle/>
                    <a:p>
                      <a:pPr algn="r"/>
                      <a:r>
                        <a:rPr lang="en-US" sz="1100" b="1" dirty="0">
                          <a:latin typeface="Arial" panose="020B0604020202020204" pitchFamily="34" charset="0"/>
                          <a:cs typeface="Arial" panose="020B0604020202020204" pitchFamily="34" charset="0"/>
                        </a:rPr>
                        <a:t>Players</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4v4</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7v7</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10v10</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10v10</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2067002165"/>
                  </a:ext>
                </a:extLst>
              </a:tr>
              <a:tr h="172774">
                <a:tc>
                  <a:txBody>
                    <a:bodyPr/>
                    <a:lstStyle/>
                    <a:p>
                      <a:pPr algn="r"/>
                      <a:r>
                        <a:rPr lang="en-US" sz="1100" b="1" dirty="0">
                          <a:latin typeface="Arial" panose="020B0604020202020204" pitchFamily="34" charset="0"/>
                          <a:cs typeface="Arial" panose="020B0604020202020204" pitchFamily="34" charset="0"/>
                        </a:rPr>
                        <a:t>Field Size</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Half</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Half</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Full</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Full</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967524673"/>
                  </a:ext>
                </a:extLst>
              </a:tr>
              <a:tr h="172774">
                <a:tc>
                  <a:txBody>
                    <a:bodyPr/>
                    <a:lstStyle/>
                    <a:p>
                      <a:pPr algn="r"/>
                      <a:r>
                        <a:rPr lang="en-US" sz="1100" b="1" dirty="0">
                          <a:latin typeface="Arial" panose="020B0604020202020204" pitchFamily="34" charset="0"/>
                          <a:cs typeface="Arial" panose="020B0604020202020204" pitchFamily="34" charset="0"/>
                        </a:rPr>
                        <a:t>Goalie, Goal Size</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  3x3 or 6x6 flipped</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 4x4 or 6x6 flipped</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 6x6</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 6x6</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168913494"/>
                  </a:ext>
                </a:extLst>
              </a:tr>
              <a:tr h="172774">
                <a:tc>
                  <a:txBody>
                    <a:bodyPr/>
                    <a:lstStyle/>
                    <a:p>
                      <a:pPr algn="r"/>
                      <a:r>
                        <a:rPr lang="en-US" sz="1100" b="1" dirty="0">
                          <a:latin typeface="Arial" panose="020B0604020202020204" pitchFamily="34" charset="0"/>
                          <a:cs typeface="Arial" panose="020B0604020202020204" pitchFamily="34" charset="0"/>
                        </a:rPr>
                        <a:t>Ball</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Soft*</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Hard</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Hard</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Hard</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714532604"/>
                  </a:ext>
                </a:extLst>
              </a:tr>
              <a:tr h="172774">
                <a:tc>
                  <a:txBody>
                    <a:bodyPr/>
                    <a:lstStyle/>
                    <a:p>
                      <a:pPr algn="r"/>
                      <a:r>
                        <a:rPr lang="en-US" sz="1100" b="1" dirty="0">
                          <a:latin typeface="Arial" panose="020B0604020202020204" pitchFamily="34" charset="0"/>
                          <a:cs typeface="Arial" panose="020B0604020202020204" pitchFamily="34" charset="0"/>
                        </a:rPr>
                        <a:t>Face Off / Offsides</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162109704"/>
                  </a:ext>
                </a:extLst>
              </a:tr>
              <a:tr h="172774">
                <a:tc>
                  <a:txBody>
                    <a:bodyPr/>
                    <a:lstStyle/>
                    <a:p>
                      <a:pPr algn="r"/>
                      <a:r>
                        <a:rPr lang="en-US" sz="1100" b="1" dirty="0">
                          <a:latin typeface="Arial" panose="020B0604020202020204" pitchFamily="34" charset="0"/>
                          <a:cs typeface="Arial" panose="020B0604020202020204" pitchFamily="34" charset="0"/>
                        </a:rPr>
                        <a:t>Body Checking</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2061796307"/>
                  </a:ext>
                </a:extLst>
              </a:tr>
              <a:tr h="172774">
                <a:tc>
                  <a:txBody>
                    <a:bodyPr/>
                    <a:lstStyle/>
                    <a:p>
                      <a:pPr algn="r"/>
                      <a:r>
                        <a:rPr lang="en-US" sz="1100" b="1" dirty="0">
                          <a:latin typeface="Arial" panose="020B0604020202020204" pitchFamily="34" charset="0"/>
                          <a:cs typeface="Arial" panose="020B0604020202020204" pitchFamily="34" charset="0"/>
                        </a:rPr>
                        <a:t>Long Pole</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277046967"/>
                  </a:ext>
                </a:extLst>
              </a:tr>
              <a:tr h="172774">
                <a:tc>
                  <a:txBody>
                    <a:bodyPr/>
                    <a:lstStyle/>
                    <a:p>
                      <a:pPr algn="r"/>
                      <a:r>
                        <a:rPr lang="en-US" sz="1100" b="1" dirty="0">
                          <a:latin typeface="Arial" panose="020B0604020202020204" pitchFamily="34" charset="0"/>
                          <a:cs typeface="Arial" panose="020B0604020202020204" pitchFamily="34" charset="0"/>
                        </a:rPr>
                        <a:t>Officials</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Coach</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2</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2</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764657097"/>
                  </a:ext>
                </a:extLst>
              </a:tr>
              <a:tr h="172774">
                <a:tc>
                  <a:txBody>
                    <a:bodyPr/>
                    <a:lstStyle/>
                    <a:p>
                      <a:pPr algn="r"/>
                      <a:r>
                        <a:rPr lang="en-US" sz="1100" b="1" dirty="0">
                          <a:latin typeface="Arial" panose="020B0604020202020204" pitchFamily="34" charset="0"/>
                          <a:cs typeface="Arial" panose="020B0604020202020204" pitchFamily="34" charset="0"/>
                        </a:rPr>
                        <a:t>Man Down</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700547899"/>
                  </a:ext>
                </a:extLst>
              </a:tr>
              <a:tr h="172774">
                <a:tc>
                  <a:txBody>
                    <a:bodyPr/>
                    <a:lstStyle/>
                    <a:p>
                      <a:pPr algn="r"/>
                      <a:r>
                        <a:rPr lang="en-US" sz="1100" b="1" dirty="0">
                          <a:latin typeface="Arial" panose="020B0604020202020204" pitchFamily="34" charset="0"/>
                          <a:cs typeface="Arial" panose="020B0604020202020204" pitchFamily="34" charset="0"/>
                        </a:rPr>
                        <a:t>On-The-Fly Substitution</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2797474448"/>
                  </a:ext>
                </a:extLst>
              </a:tr>
              <a:tr h="172774">
                <a:tc>
                  <a:txBody>
                    <a:bodyPr/>
                    <a:lstStyle/>
                    <a:p>
                      <a:pPr algn="r"/>
                      <a:r>
                        <a:rPr lang="en-US" sz="1100" b="1" dirty="0">
                          <a:latin typeface="Arial" panose="020B0604020202020204" pitchFamily="34" charset="0"/>
                          <a:cs typeface="Arial" panose="020B0604020202020204" pitchFamily="34" charset="0"/>
                        </a:rPr>
                        <a:t>Mercy Rule</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Yes – 6+</a:t>
                      </a:r>
                      <a:endParaRPr lang="en-US" sz="1100" dirty="0">
                        <a:latin typeface="Arial" panose="020B0604020202020204" pitchFamily="34" charset="0"/>
                        <a:cs typeface="Arial" panose="020B0604020202020204"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Yes – 6+</a:t>
                      </a:r>
                      <a:endParaRPr lang="en-US" sz="1100" dirty="0">
                        <a:latin typeface="Arial" panose="020B0604020202020204" pitchFamily="34" charset="0"/>
                        <a:cs typeface="Arial" panose="020B0604020202020204"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Yes – 12+</a:t>
                      </a:r>
                      <a:endParaRPr lang="en-US" sz="1100" dirty="0">
                        <a:latin typeface="Arial" panose="020B0604020202020204" pitchFamily="34" charset="0"/>
                        <a:cs typeface="Arial" panose="020B0604020202020204"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Yes – 12+</a:t>
                      </a:r>
                      <a:endParaRPr lang="en-US" sz="1100" dirty="0">
                        <a:latin typeface="Arial" panose="020B0604020202020204" pitchFamily="34" charset="0"/>
                        <a:cs typeface="Arial" panose="020B0604020202020204" pitchFamily="34" charset="0"/>
                      </a:endParaRP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997305262"/>
                  </a:ext>
                </a:extLst>
              </a:tr>
              <a:tr h="213077">
                <a:tc>
                  <a:txBody>
                    <a:bodyPr/>
                    <a:lstStyle/>
                    <a:p>
                      <a:pPr algn="r"/>
                      <a:r>
                        <a:rPr lang="en-US" sz="1100" b="1" dirty="0">
                          <a:latin typeface="Arial" panose="020B0604020202020204" pitchFamily="34" charset="0"/>
                          <a:cs typeface="Arial" panose="020B0604020202020204" pitchFamily="34" charset="0"/>
                        </a:rPr>
                        <a:t>Time</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2x12 minutes (run) ¥</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4x10 minutes (run)</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4x12 minutes running</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4x12 minutes running</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3411706959"/>
                  </a:ext>
                </a:extLst>
              </a:tr>
              <a:tr h="172774">
                <a:tc>
                  <a:txBody>
                    <a:bodyPr/>
                    <a:lstStyle/>
                    <a:p>
                      <a:pPr algn="r"/>
                      <a:r>
                        <a:rPr lang="en-US" sz="1100" b="1" dirty="0">
                          <a:latin typeface="Arial" panose="020B0604020202020204" pitchFamily="34" charset="0"/>
                          <a:cs typeface="Arial" panose="020B0604020202020204" pitchFamily="34" charset="0"/>
                        </a:rPr>
                        <a:t>Slow Whistle</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 </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 </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Yes</a:t>
                      </a: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312194917"/>
                  </a:ext>
                </a:extLst>
              </a:tr>
              <a:tr h="287957">
                <a:tc>
                  <a:txBody>
                    <a:bodyPr/>
                    <a:lstStyle/>
                    <a:p>
                      <a:pPr algn="r"/>
                      <a:r>
                        <a:rPr lang="en-US" sz="1100" b="1" dirty="0">
                          <a:latin typeface="Arial" panose="020B0604020202020204" pitchFamily="34" charset="0"/>
                          <a:cs typeface="Arial" panose="020B0604020202020204" pitchFamily="34" charset="0"/>
                        </a:rPr>
                        <a:t>Misc.</a:t>
                      </a:r>
                    </a:p>
                  </a:txBody>
                  <a:tcPr>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 pass attempt </a:t>
                      </a:r>
                    </a:p>
                    <a:p>
                      <a:pPr algn="ctr"/>
                      <a:r>
                        <a:rPr lang="en-US" sz="1100" dirty="0">
                          <a:latin typeface="Arial" panose="020B0604020202020204" pitchFamily="34" charset="0"/>
                          <a:cs typeface="Arial" panose="020B0604020202020204" pitchFamily="34" charset="0"/>
                        </a:rPr>
                        <a:t>before shot</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 pass attempt </a:t>
                      </a:r>
                    </a:p>
                    <a:p>
                      <a:pPr algn="ctr"/>
                      <a:r>
                        <a:rPr lang="en-US" sz="1100" dirty="0">
                          <a:latin typeface="Arial" panose="020B0604020202020204" pitchFamily="34" charset="0"/>
                          <a:cs typeface="Arial" panose="020B0604020202020204" pitchFamily="34" charset="0"/>
                        </a:rPr>
                        <a:t>before shot</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 one-arm stick checks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No one-arm stick checks</a:t>
                      </a:r>
                      <a:endParaRPr lang="en-US" sz="1100" dirty="0">
                        <a:highlight>
                          <a:srgbClr val="FFFF00"/>
                        </a:highlight>
                        <a:latin typeface="Arial" panose="020B0604020202020204" pitchFamily="34" charset="0"/>
                        <a:cs typeface="Arial" panose="020B0604020202020204" pitchFamily="34" charset="0"/>
                      </a:endParaRPr>
                    </a:p>
                  </a:txBody>
                  <a:tcPr>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4158851583"/>
                  </a:ext>
                </a:extLst>
              </a:tr>
            </a:tbl>
          </a:graphicData>
        </a:graphic>
      </p:graphicFrame>
      <p:sp>
        <p:nvSpPr>
          <p:cNvPr id="4" name="TextBox 3">
            <a:extLst>
              <a:ext uri="{FF2B5EF4-FFF2-40B4-BE49-F238E27FC236}">
                <a16:creationId xmlns:a16="http://schemas.microsoft.com/office/drawing/2014/main" id="{CEFBDF86-7584-5554-60E0-FF6114B3CB44}"/>
              </a:ext>
            </a:extLst>
          </p:cNvPr>
          <p:cNvSpPr txBox="1"/>
          <p:nvPr/>
        </p:nvSpPr>
        <p:spPr>
          <a:xfrm>
            <a:off x="927391" y="1064036"/>
            <a:ext cx="10371667" cy="338554"/>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Badgerland follows USA Lacrosse rules unless otherwise noted below. </a:t>
            </a:r>
          </a:p>
        </p:txBody>
      </p:sp>
      <p:sp>
        <p:nvSpPr>
          <p:cNvPr id="6" name="TextBox 5">
            <a:extLst>
              <a:ext uri="{FF2B5EF4-FFF2-40B4-BE49-F238E27FC236}">
                <a16:creationId xmlns:a16="http://schemas.microsoft.com/office/drawing/2014/main" id="{6F8AD9BE-DF7B-0231-D668-6C019D2A2090}"/>
              </a:ext>
            </a:extLst>
          </p:cNvPr>
          <p:cNvSpPr txBox="1"/>
          <p:nvPr/>
        </p:nvSpPr>
        <p:spPr>
          <a:xfrm>
            <a:off x="882794" y="5793964"/>
            <a:ext cx="10939859" cy="553998"/>
          </a:xfrm>
          <a:prstGeom prst="rect">
            <a:avLst/>
          </a:prstGeom>
          <a:noFill/>
        </p:spPr>
        <p:txBody>
          <a:bodyPr wrap="square">
            <a:spAutoFit/>
          </a:bodyPr>
          <a:lstStyle/>
          <a:p>
            <a:pPr algn="l"/>
            <a:r>
              <a:rPr lang="en-US" sz="1000" b="0" i="0" dirty="0">
                <a:solidFill>
                  <a:srgbClr val="222222"/>
                </a:solidFill>
                <a:effectLst/>
                <a:latin typeface="Arial" panose="020B0604020202020204" pitchFamily="34" charset="0"/>
              </a:rPr>
              <a:t>* </a:t>
            </a:r>
            <a:r>
              <a:rPr lang="en-US" sz="1000" b="1" i="0" dirty="0">
                <a:solidFill>
                  <a:srgbClr val="222222"/>
                </a:solidFill>
                <a:effectLst/>
                <a:latin typeface="Arial" panose="020B0604020202020204" pitchFamily="34" charset="0"/>
              </a:rPr>
              <a:t>Ball:</a:t>
            </a:r>
            <a:r>
              <a:rPr lang="en-US" sz="1000" b="0" i="0" dirty="0">
                <a:solidFill>
                  <a:srgbClr val="222222"/>
                </a:solidFill>
                <a:effectLst/>
                <a:latin typeface="Arial" panose="020B0604020202020204" pitchFamily="34" charset="0"/>
              </a:rPr>
              <a:t> If the teams practice with regular/real balls and are comfortable with them, they are allowed if both teams/coaches agree</a:t>
            </a:r>
          </a:p>
          <a:p>
            <a:pPr algn="l"/>
            <a:r>
              <a:rPr lang="en-US" sz="1000" b="0" i="0" dirty="0">
                <a:solidFill>
                  <a:srgbClr val="222222"/>
                </a:solidFill>
                <a:effectLst/>
                <a:latin typeface="Arial" panose="020B0604020202020204" pitchFamily="34" charset="0"/>
              </a:rPr>
              <a:t>+ </a:t>
            </a:r>
            <a:r>
              <a:rPr lang="en-US" sz="1000" b="1" i="0" dirty="0">
                <a:solidFill>
                  <a:srgbClr val="222222"/>
                </a:solidFill>
                <a:effectLst/>
                <a:latin typeface="Arial" panose="020B0604020202020204" pitchFamily="34" charset="0"/>
              </a:rPr>
              <a:t>Face-offs:</a:t>
            </a:r>
            <a:r>
              <a:rPr lang="en-US" sz="1000" b="0" i="0" dirty="0">
                <a:solidFill>
                  <a:srgbClr val="222222"/>
                </a:solidFill>
                <a:effectLst/>
                <a:latin typeface="Arial" panose="020B0604020202020204" pitchFamily="34" charset="0"/>
              </a:rPr>
              <a:t> If the teams have practiced face-offs (especially towards the end of the season or as the kids are getting ready for 10U), it is allowed if agreed to by coaches</a:t>
            </a:r>
          </a:p>
          <a:p>
            <a:r>
              <a:rPr lang="en-US" sz="1000" dirty="0">
                <a:latin typeface="Arial" panose="020B0604020202020204" pitchFamily="34" charset="0"/>
                <a:cs typeface="Arial" panose="020B0604020202020204" pitchFamily="34" charset="0"/>
              </a:rPr>
              <a:t>¥ </a:t>
            </a:r>
            <a:r>
              <a:rPr lang="en-US" sz="1000" b="1" i="0" dirty="0">
                <a:solidFill>
                  <a:srgbClr val="222222"/>
                </a:solidFill>
                <a:effectLst/>
                <a:latin typeface="Arial" panose="020B0604020202020204" pitchFamily="34" charset="0"/>
              </a:rPr>
              <a:t>Game time:</a:t>
            </a:r>
            <a:r>
              <a:rPr lang="en-US" sz="1000" b="0" i="0" dirty="0">
                <a:solidFill>
                  <a:srgbClr val="222222"/>
                </a:solidFill>
                <a:effectLst/>
                <a:latin typeface="Arial" panose="020B0604020202020204" pitchFamily="34" charset="0"/>
              </a:rPr>
              <a:t> Depending on team size and coach's discretion, longer games are allowed as long as it doesn't interfere with upcoming games</a:t>
            </a:r>
            <a:r>
              <a:rPr lang="en-US" sz="1000" dirty="0">
                <a:solidFill>
                  <a:srgbClr val="222222"/>
                </a:solidFill>
                <a:latin typeface="Arial" panose="020B0604020202020204" pitchFamily="34" charset="0"/>
              </a:rPr>
              <a:t> and coaches agree</a:t>
            </a:r>
            <a:endParaRPr lang="en-US" sz="10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11895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8BF4-7553-0A90-F5C2-2F7F35A19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4CE37-7ED0-F5ED-DEC2-E60793B5ADE6}"/>
              </a:ext>
            </a:extLst>
          </p:cNvPr>
          <p:cNvSpPr>
            <a:spLocks noGrp="1"/>
          </p:cNvSpPr>
          <p:nvPr>
            <p:ph type="title"/>
          </p:nvPr>
        </p:nvSpPr>
        <p:spPr>
          <a:xfrm>
            <a:off x="770466" y="-97723"/>
            <a:ext cx="10515600" cy="1325563"/>
          </a:xfrm>
        </p:spPr>
        <p:txBody>
          <a:bodyPr>
            <a:normAutofit/>
          </a:bodyPr>
          <a:lstStyle/>
          <a:p>
            <a:r>
              <a:rPr lang="en-US" sz="3000" dirty="0">
                <a:latin typeface="Amasis MT Pro Medium" panose="02040604050005020304" pitchFamily="18" charset="0"/>
              </a:rPr>
              <a:t>Girls Rules</a:t>
            </a:r>
          </a:p>
        </p:txBody>
      </p:sp>
      <p:sp>
        <p:nvSpPr>
          <p:cNvPr id="3" name="TextBox 2">
            <a:extLst>
              <a:ext uri="{FF2B5EF4-FFF2-40B4-BE49-F238E27FC236}">
                <a16:creationId xmlns:a16="http://schemas.microsoft.com/office/drawing/2014/main" id="{9779F87C-704D-6C36-077C-18645FB73719}"/>
              </a:ext>
            </a:extLst>
          </p:cNvPr>
          <p:cNvSpPr txBox="1"/>
          <p:nvPr/>
        </p:nvSpPr>
        <p:spPr>
          <a:xfrm>
            <a:off x="927391" y="786904"/>
            <a:ext cx="10371667" cy="5324535"/>
          </a:xfrm>
          <a:prstGeom prst="rect">
            <a:avLst/>
          </a:prstGeom>
          <a:noFill/>
        </p:spPr>
        <p:txBody>
          <a:bodyPr wrap="square">
            <a:spAutoFit/>
          </a:bodyPr>
          <a:lstStyle/>
          <a:p>
            <a:r>
              <a:rPr lang="en-US" dirty="0"/>
              <a:t>All ages:</a:t>
            </a:r>
          </a:p>
          <a:p>
            <a:endParaRPr lang="en-US" sz="1600" dirty="0"/>
          </a:p>
          <a:p>
            <a:pPr marL="285750" indent="-285750" fontAlgn="base">
              <a:buFont typeface="Arial" panose="020B0604020202020204" pitchFamily="34" charset="0"/>
              <a:buChar char="•"/>
            </a:pPr>
            <a:r>
              <a:rPr lang="en-US" dirty="0"/>
              <a:t>Use hard balls and require full head gear (goggles or helmets) and mouth guards, players may also wear close fitting gloves if desired</a:t>
            </a:r>
          </a:p>
          <a:p>
            <a:pPr marL="285750" indent="-285750" fontAlgn="base">
              <a:buFont typeface="Arial" panose="020B0604020202020204" pitchFamily="34" charset="0"/>
              <a:buChar char="•"/>
            </a:pPr>
            <a:r>
              <a:rPr lang="en-US" dirty="0"/>
              <a:t>Mercy rule at 4+ goal differential, the losing team starts with the ball at center field, all players are 4M away</a:t>
            </a:r>
          </a:p>
          <a:p>
            <a:pPr marL="285750" indent="-285750" fontAlgn="base">
              <a:buFont typeface="Arial" panose="020B0604020202020204" pitchFamily="34" charset="0"/>
              <a:buChar char="•"/>
            </a:pPr>
            <a:r>
              <a:rPr lang="en-US" dirty="0"/>
              <a:t>The sphere for 14U and under is 12”</a:t>
            </a:r>
          </a:p>
          <a:p>
            <a:pPr marL="285750" indent="-285750" fontAlgn="base">
              <a:buFont typeface="Arial" panose="020B0604020202020204" pitchFamily="34" charset="0"/>
              <a:buChar char="•"/>
            </a:pPr>
            <a:r>
              <a:rPr lang="en-US" dirty="0"/>
              <a:t>On the fly substitution allowed for all ages</a:t>
            </a:r>
          </a:p>
          <a:p>
            <a:pPr marL="285750" indent="-285750" fontAlgn="base">
              <a:buFont typeface="Arial" panose="020B0604020202020204" pitchFamily="34" charset="0"/>
              <a:buChar char="•"/>
            </a:pPr>
            <a:r>
              <a:rPr lang="en-US" dirty="0"/>
              <a:t>Stick check may be requested at any time</a:t>
            </a:r>
            <a:br>
              <a:rPr lang="en-US" dirty="0"/>
            </a:br>
            <a:endParaRPr lang="en-US" dirty="0"/>
          </a:p>
          <a:p>
            <a:pPr marL="342900" indent="-342900" fontAlgn="base">
              <a:buFont typeface="+mj-lt"/>
              <a:buAutoNum type="arabicPeriod"/>
            </a:pPr>
            <a:r>
              <a:rPr lang="en-US" dirty="0"/>
              <a:t>Deputy goalkeeper is a defensive player entering the circle to tend goal if the goalie steps out</a:t>
            </a:r>
          </a:p>
          <a:p>
            <a:pPr marL="342900" indent="-342900" fontAlgn="base">
              <a:buFont typeface="+mj-lt"/>
              <a:buAutoNum type="arabicPeriod"/>
            </a:pPr>
            <a:r>
              <a:rPr lang="en-US" dirty="0"/>
              <a:t>All games are run time, clock only stops for team timeouts and injury timeouts</a:t>
            </a:r>
          </a:p>
          <a:p>
            <a:pPr marL="342900" indent="-342900" fontAlgn="base">
              <a:buFont typeface="+mj-lt"/>
              <a:buAutoNum type="arabicPeriod"/>
            </a:pPr>
            <a:r>
              <a:rPr lang="en-US" dirty="0"/>
              <a:t>Teams may call a timeout when they have possession, all players must drop sticks where they are, at end of timeout player pauses before self start</a:t>
            </a:r>
          </a:p>
          <a:p>
            <a:pPr marL="342900" indent="-342900" fontAlgn="base">
              <a:buFont typeface="+mj-lt"/>
              <a:buAutoNum type="arabicPeriod"/>
            </a:pPr>
            <a:r>
              <a:rPr lang="en-US" dirty="0"/>
              <a:t>Game pauses, player must go back behind the restraining line but not turnover. Offside for 12U and 14U requires turnover. </a:t>
            </a:r>
          </a:p>
          <a:p>
            <a:pPr marL="342900" indent="-342900" fontAlgn="base">
              <a:buFont typeface="+mj-lt"/>
              <a:buAutoNum type="arabicPeriod"/>
            </a:pPr>
            <a:r>
              <a:rPr lang="en-US" dirty="0"/>
              <a:t>Closely guarded rule states that a player may not hold the ball for more than 3 seconds if they are closely guarded, defense has both hands on the stick and if they player could be checked if checking is allowed. This is only applicable in the midfield and is used when a player is no longer progressing down the field.</a:t>
            </a:r>
          </a:p>
        </p:txBody>
      </p:sp>
    </p:spTree>
    <p:extLst>
      <p:ext uri="{BB962C8B-B14F-4D97-AF65-F5344CB8AC3E}">
        <p14:creationId xmlns:p14="http://schemas.microsoft.com/office/powerpoint/2010/main" val="34428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5374-F9D8-8FA0-2C6A-1C3D1055256E}"/>
              </a:ext>
            </a:extLst>
          </p:cNvPr>
          <p:cNvSpPr>
            <a:spLocks noGrp="1"/>
          </p:cNvSpPr>
          <p:nvPr>
            <p:ph type="title"/>
          </p:nvPr>
        </p:nvSpPr>
        <p:spPr>
          <a:xfrm>
            <a:off x="770466" y="-97723"/>
            <a:ext cx="10515600" cy="1325563"/>
          </a:xfrm>
        </p:spPr>
        <p:txBody>
          <a:bodyPr>
            <a:normAutofit/>
          </a:bodyPr>
          <a:lstStyle/>
          <a:p>
            <a:r>
              <a:rPr lang="en-US" sz="3000" dirty="0">
                <a:latin typeface="Amasis MT Pro Medium" panose="02040604050005020304" pitchFamily="18" charset="0"/>
              </a:rPr>
              <a:t>Girls Rules</a:t>
            </a:r>
          </a:p>
        </p:txBody>
      </p:sp>
      <p:sp>
        <p:nvSpPr>
          <p:cNvPr id="3" name="TextBox 2">
            <a:extLst>
              <a:ext uri="{FF2B5EF4-FFF2-40B4-BE49-F238E27FC236}">
                <a16:creationId xmlns:a16="http://schemas.microsoft.com/office/drawing/2014/main" id="{B21B79BC-BBEE-728E-45D4-A6F346C48458}"/>
              </a:ext>
            </a:extLst>
          </p:cNvPr>
          <p:cNvSpPr txBox="1"/>
          <p:nvPr/>
        </p:nvSpPr>
        <p:spPr>
          <a:xfrm>
            <a:off x="927391" y="786904"/>
            <a:ext cx="10371667" cy="584775"/>
          </a:xfrm>
          <a:prstGeom prst="rect">
            <a:avLst/>
          </a:prstGeom>
          <a:noFill/>
        </p:spPr>
        <p:txBody>
          <a:bodyPr wrap="square">
            <a:spAutoFit/>
          </a:bodyPr>
          <a:lstStyle/>
          <a:p>
            <a:pPr marL="285750" indent="-285750">
              <a:buFont typeface="Arial" panose="020B0604020202020204" pitchFamily="34" charset="0"/>
              <a:buChar char="•"/>
            </a:pPr>
            <a:r>
              <a:rPr lang="en-US" sz="1600" dirty="0">
                <a:effectLst/>
                <a:ea typeface="Calibri" panose="020F0502020204030204" pitchFamily="34" charset="0"/>
              </a:rPr>
              <a:t>Badgerland follows USA Lacrosse rules unless otherwise noted below </a:t>
            </a: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New 12U Division in 2024 (dependent on Teams availa</a:t>
            </a:r>
            <a:r>
              <a:rPr lang="en-US" sz="1600" dirty="0">
                <a:ea typeface="Calibri" panose="020F0502020204030204" pitchFamily="34" charset="0"/>
              </a:rPr>
              <a:t>ble)</a:t>
            </a:r>
            <a:endParaRPr lang="en-US" sz="1600" dirty="0">
              <a:effectLst/>
              <a:ea typeface="Calibri" panose="020F0502020204030204" pitchFamily="34" charset="0"/>
            </a:endParaRPr>
          </a:p>
        </p:txBody>
      </p:sp>
      <p:graphicFrame>
        <p:nvGraphicFramePr>
          <p:cNvPr id="4" name="Table 3">
            <a:extLst>
              <a:ext uri="{FF2B5EF4-FFF2-40B4-BE49-F238E27FC236}">
                <a16:creationId xmlns:a16="http://schemas.microsoft.com/office/drawing/2014/main" id="{6D700E6A-C8ED-7877-664D-AF5621310713}"/>
              </a:ext>
            </a:extLst>
          </p:cNvPr>
          <p:cNvGraphicFramePr>
            <a:graphicFrameLocks noGrp="1"/>
          </p:cNvGraphicFramePr>
          <p:nvPr>
            <p:extLst>
              <p:ext uri="{D42A27DB-BD31-4B8C-83A1-F6EECF244321}">
                <p14:modId xmlns:p14="http://schemas.microsoft.com/office/powerpoint/2010/main" val="4257850698"/>
              </p:ext>
            </p:extLst>
          </p:nvPr>
        </p:nvGraphicFramePr>
        <p:xfrm>
          <a:off x="1042416" y="1335025"/>
          <a:ext cx="10561319" cy="5367750"/>
        </p:xfrm>
        <a:graphic>
          <a:graphicData uri="http://schemas.openxmlformats.org/drawingml/2006/table">
            <a:tbl>
              <a:tblPr firstRow="1" bandRow="1">
                <a:tableStyleId>{1E171933-4619-4E11-9A3F-F7608DF75F80}</a:tableStyleId>
              </a:tblPr>
              <a:tblGrid>
                <a:gridCol w="2011220">
                  <a:extLst>
                    <a:ext uri="{9D8B030D-6E8A-4147-A177-3AD203B41FA5}">
                      <a16:colId xmlns:a16="http://schemas.microsoft.com/office/drawing/2014/main" val="4115433236"/>
                    </a:ext>
                  </a:extLst>
                </a:gridCol>
                <a:gridCol w="2992162">
                  <a:extLst>
                    <a:ext uri="{9D8B030D-6E8A-4147-A177-3AD203B41FA5}">
                      <a16:colId xmlns:a16="http://schemas.microsoft.com/office/drawing/2014/main" val="611892263"/>
                    </a:ext>
                  </a:extLst>
                </a:gridCol>
                <a:gridCol w="2917607">
                  <a:extLst>
                    <a:ext uri="{9D8B030D-6E8A-4147-A177-3AD203B41FA5}">
                      <a16:colId xmlns:a16="http://schemas.microsoft.com/office/drawing/2014/main" val="2698281269"/>
                    </a:ext>
                  </a:extLst>
                </a:gridCol>
                <a:gridCol w="2640330">
                  <a:extLst>
                    <a:ext uri="{9D8B030D-6E8A-4147-A177-3AD203B41FA5}">
                      <a16:colId xmlns:a16="http://schemas.microsoft.com/office/drawing/2014/main" val="100062524"/>
                    </a:ext>
                  </a:extLst>
                </a:gridCol>
              </a:tblGrid>
              <a:tr h="202062">
                <a:tc>
                  <a:txBody>
                    <a:bodyPr/>
                    <a:lstStyle/>
                    <a:p>
                      <a:pPr rtl="0" fontAlgn="t">
                        <a:buNone/>
                      </a:pPr>
                      <a:r>
                        <a:rPr lang="en-US" sz="1300" b="1" u="none" strike="noStrike" dirty="0">
                          <a:solidFill>
                            <a:srgbClr val="000000"/>
                          </a:solidFill>
                          <a:effectLst/>
                        </a:rPr>
                        <a:t>Category</a:t>
                      </a:r>
                      <a:endParaRPr lang="en-US" sz="1300" b="1" dirty="0">
                        <a:effectLst/>
                      </a:endParaRPr>
                    </a:p>
                  </a:txBody>
                  <a:tcPr marL="33637" marR="33637" marT="33637" marB="33637"/>
                </a:tc>
                <a:tc>
                  <a:txBody>
                    <a:bodyPr/>
                    <a:lstStyle/>
                    <a:p>
                      <a:pPr rtl="0" fontAlgn="t">
                        <a:buNone/>
                      </a:pPr>
                      <a:r>
                        <a:rPr lang="en-US" sz="1300" b="1" u="none" strike="noStrike">
                          <a:solidFill>
                            <a:srgbClr val="000000"/>
                          </a:solidFill>
                          <a:effectLst/>
                        </a:rPr>
                        <a:t>10U</a:t>
                      </a:r>
                      <a:endParaRPr lang="en-US" sz="1300" b="1">
                        <a:effectLst/>
                      </a:endParaRPr>
                    </a:p>
                  </a:txBody>
                  <a:tcPr marL="33637" marR="33637" marT="33637" marB="33637"/>
                </a:tc>
                <a:tc>
                  <a:txBody>
                    <a:bodyPr/>
                    <a:lstStyle/>
                    <a:p>
                      <a:pPr rtl="0" fontAlgn="t">
                        <a:buNone/>
                      </a:pPr>
                      <a:r>
                        <a:rPr lang="en-US" sz="1300" b="1" u="none" strike="noStrike">
                          <a:solidFill>
                            <a:srgbClr val="000000"/>
                          </a:solidFill>
                          <a:effectLst/>
                        </a:rPr>
                        <a:t>12U</a:t>
                      </a:r>
                      <a:endParaRPr lang="en-US" sz="1300" b="1">
                        <a:effectLst/>
                      </a:endParaRPr>
                    </a:p>
                  </a:txBody>
                  <a:tcPr marL="33637" marR="33637" marT="33637" marB="33637"/>
                </a:tc>
                <a:tc>
                  <a:txBody>
                    <a:bodyPr/>
                    <a:lstStyle/>
                    <a:p>
                      <a:pPr rtl="0" fontAlgn="t">
                        <a:buNone/>
                      </a:pPr>
                      <a:r>
                        <a:rPr lang="en-US" sz="1300" b="1" u="none" strike="noStrike" dirty="0">
                          <a:solidFill>
                            <a:srgbClr val="000000"/>
                          </a:solidFill>
                          <a:effectLst/>
                        </a:rPr>
                        <a:t>14U</a:t>
                      </a:r>
                      <a:endParaRPr lang="en-US" sz="1300" b="1" dirty="0">
                        <a:effectLst/>
                      </a:endParaRPr>
                    </a:p>
                  </a:txBody>
                  <a:tcPr marL="33637" marR="33637" marT="33637" marB="33637"/>
                </a:tc>
                <a:extLst>
                  <a:ext uri="{0D108BD9-81ED-4DB2-BD59-A6C34878D82A}">
                    <a16:rowId xmlns:a16="http://schemas.microsoft.com/office/drawing/2014/main" val="2069967117"/>
                  </a:ext>
                </a:extLst>
              </a:tr>
              <a:tr h="202062">
                <a:tc>
                  <a:txBody>
                    <a:bodyPr/>
                    <a:lstStyle/>
                    <a:p>
                      <a:pPr rtl="0" fontAlgn="t">
                        <a:buNone/>
                      </a:pPr>
                      <a:r>
                        <a:rPr lang="en-US" sz="1300" b="1" u="none" strike="noStrike" dirty="0">
                          <a:solidFill>
                            <a:srgbClr val="000000"/>
                          </a:solidFill>
                          <a:effectLst/>
                        </a:rPr>
                        <a:t>Grade Level</a:t>
                      </a:r>
                      <a:endParaRPr lang="en-US" sz="1300" b="1" dirty="0">
                        <a:effectLst/>
                      </a:endParaRPr>
                    </a:p>
                  </a:txBody>
                  <a:tcPr marL="33637" marR="33637" marT="33637" marB="33637"/>
                </a:tc>
                <a:tc>
                  <a:txBody>
                    <a:bodyPr/>
                    <a:lstStyle/>
                    <a:p>
                      <a:pPr rtl="0" fontAlgn="t">
                        <a:buNone/>
                      </a:pPr>
                      <a:r>
                        <a:rPr lang="en-US" sz="1300" b="0" u="none" strike="noStrike" dirty="0">
                          <a:solidFill>
                            <a:srgbClr val="000000"/>
                          </a:solidFill>
                          <a:effectLst/>
                        </a:rPr>
                        <a:t>3rd-4th</a:t>
                      </a:r>
                      <a:endParaRPr lang="en-US" sz="1300" dirty="0">
                        <a:effectLst/>
                      </a:endParaRPr>
                    </a:p>
                  </a:txBody>
                  <a:tcPr marL="33637" marR="33637" marT="33637" marB="33637"/>
                </a:tc>
                <a:tc>
                  <a:txBody>
                    <a:bodyPr/>
                    <a:lstStyle/>
                    <a:p>
                      <a:pPr rtl="0" fontAlgn="t">
                        <a:buNone/>
                      </a:pPr>
                      <a:r>
                        <a:rPr lang="en-US" sz="1300" b="0" u="none" strike="noStrike" dirty="0">
                          <a:solidFill>
                            <a:srgbClr val="000000"/>
                          </a:solidFill>
                          <a:effectLst/>
                        </a:rPr>
                        <a:t>5th-6th</a:t>
                      </a:r>
                      <a:endParaRPr lang="en-US" sz="1300" dirty="0">
                        <a:effectLst/>
                      </a:endParaRPr>
                    </a:p>
                  </a:txBody>
                  <a:tcPr marL="33637" marR="33637" marT="33637" marB="33637"/>
                </a:tc>
                <a:tc>
                  <a:txBody>
                    <a:bodyPr/>
                    <a:lstStyle/>
                    <a:p>
                      <a:pPr rtl="0" fontAlgn="t">
                        <a:buNone/>
                      </a:pPr>
                      <a:r>
                        <a:rPr lang="en-US" sz="1300" b="0" u="none" strike="noStrike" dirty="0">
                          <a:solidFill>
                            <a:srgbClr val="000000"/>
                          </a:solidFill>
                          <a:effectLst/>
                        </a:rPr>
                        <a:t>7th-8th</a:t>
                      </a:r>
                      <a:endParaRPr lang="en-US" sz="1300" dirty="0">
                        <a:effectLst/>
                      </a:endParaRPr>
                    </a:p>
                  </a:txBody>
                  <a:tcPr marL="33637" marR="33637" marT="33637" marB="33637"/>
                </a:tc>
                <a:extLst>
                  <a:ext uri="{0D108BD9-81ED-4DB2-BD59-A6C34878D82A}">
                    <a16:rowId xmlns:a16="http://schemas.microsoft.com/office/drawing/2014/main" val="52643941"/>
                  </a:ext>
                </a:extLst>
              </a:tr>
              <a:tr h="352904">
                <a:tc>
                  <a:txBody>
                    <a:bodyPr/>
                    <a:lstStyle/>
                    <a:p>
                      <a:pPr rtl="0" fontAlgn="t">
                        <a:buNone/>
                      </a:pPr>
                      <a:r>
                        <a:rPr lang="en-US" sz="1300" b="1" u="none" strike="noStrike">
                          <a:solidFill>
                            <a:srgbClr val="000000"/>
                          </a:solidFill>
                          <a:effectLst/>
                        </a:rPr>
                        <a:t>Number of Players</a:t>
                      </a:r>
                      <a:endParaRPr lang="en-US" sz="1300" b="1">
                        <a:effectLst/>
                      </a:endParaRPr>
                    </a:p>
                  </a:txBody>
                  <a:tcPr marL="33637" marR="33637" marT="33637" marB="33637"/>
                </a:tc>
                <a:tc>
                  <a:txBody>
                    <a:bodyPr/>
                    <a:lstStyle/>
                    <a:p>
                      <a:pPr rtl="0" fontAlgn="t">
                        <a:buNone/>
                      </a:pPr>
                      <a:r>
                        <a:rPr lang="en-US" sz="1300" b="0" u="none" strike="noStrike" dirty="0">
                          <a:solidFill>
                            <a:srgbClr val="000000"/>
                          </a:solidFill>
                          <a:effectLst/>
                        </a:rPr>
                        <a:t>8v8 w/goalkeeper;  7v7 w/o goalkeeper</a:t>
                      </a:r>
                      <a:endParaRPr lang="en-US" sz="1300" dirty="0">
                        <a:effectLst/>
                      </a:endParaRPr>
                    </a:p>
                  </a:txBody>
                  <a:tcPr marL="33637" marR="33637" marT="33637" marB="33637"/>
                </a:tc>
                <a:tc>
                  <a:txBody>
                    <a:bodyPr/>
                    <a:lstStyle/>
                    <a:p>
                      <a:pPr rtl="0" fontAlgn="t">
                        <a:buNone/>
                      </a:pPr>
                      <a:r>
                        <a:rPr lang="en-US" sz="1300" b="0" u="none" strike="noStrike">
                          <a:solidFill>
                            <a:srgbClr val="000000"/>
                          </a:solidFill>
                          <a:effectLst/>
                        </a:rPr>
                        <a:t>12v12 w/goalkeeper</a:t>
                      </a:r>
                      <a:endParaRPr lang="en-US" sz="1300">
                        <a:effectLst/>
                      </a:endParaRPr>
                    </a:p>
                  </a:txBody>
                  <a:tcPr marL="33637" marR="33637" marT="33637" marB="33637"/>
                </a:tc>
                <a:tc>
                  <a:txBody>
                    <a:bodyPr/>
                    <a:lstStyle/>
                    <a:p>
                      <a:pPr rtl="0" fontAlgn="t">
                        <a:buNone/>
                      </a:pPr>
                      <a:r>
                        <a:rPr lang="en-US" sz="1300" b="0" u="none" strike="noStrike" dirty="0">
                          <a:solidFill>
                            <a:srgbClr val="000000"/>
                          </a:solidFill>
                          <a:effectLst/>
                        </a:rPr>
                        <a:t>12v12 w/goalkeeper; </a:t>
                      </a:r>
                      <a:endParaRPr lang="en-US" sz="1300" dirty="0">
                        <a:effectLst/>
                      </a:endParaRPr>
                    </a:p>
                    <a:p>
                      <a:pPr rtl="0" fontAlgn="t">
                        <a:buNone/>
                      </a:pPr>
                      <a:r>
                        <a:rPr lang="en-US" sz="1300" b="0" u="none" strike="noStrike" dirty="0">
                          <a:solidFill>
                            <a:srgbClr val="000000"/>
                          </a:solidFill>
                          <a:effectLst/>
                        </a:rPr>
                        <a:t>(deputy permitted) (1)</a:t>
                      </a:r>
                      <a:endParaRPr lang="en-US" sz="1300" dirty="0">
                        <a:effectLst/>
                      </a:endParaRPr>
                    </a:p>
                  </a:txBody>
                  <a:tcPr marL="33637" marR="33637" marT="33637" marB="33637"/>
                </a:tc>
                <a:extLst>
                  <a:ext uri="{0D108BD9-81ED-4DB2-BD59-A6C34878D82A}">
                    <a16:rowId xmlns:a16="http://schemas.microsoft.com/office/drawing/2014/main" val="2615382993"/>
                  </a:ext>
                </a:extLst>
              </a:tr>
              <a:tr h="202062">
                <a:tc>
                  <a:txBody>
                    <a:bodyPr/>
                    <a:lstStyle/>
                    <a:p>
                      <a:pPr rtl="0" fontAlgn="t">
                        <a:buNone/>
                      </a:pPr>
                      <a:r>
                        <a:rPr lang="en-US" sz="1300" b="1" u="none" strike="noStrike">
                          <a:solidFill>
                            <a:srgbClr val="000000"/>
                          </a:solidFill>
                          <a:effectLst/>
                        </a:rPr>
                        <a:t>Goal Size</a:t>
                      </a:r>
                      <a:endParaRPr lang="en-US" sz="1300" b="1">
                        <a:effectLst/>
                      </a:endParaRPr>
                    </a:p>
                  </a:txBody>
                  <a:tcPr marL="33637" marR="33637" marT="33637" marB="33637"/>
                </a:tc>
                <a:tc>
                  <a:txBody>
                    <a:bodyPr/>
                    <a:lstStyle/>
                    <a:p>
                      <a:pPr rtl="0" fontAlgn="t">
                        <a:buNone/>
                      </a:pPr>
                      <a:r>
                        <a:rPr lang="en-US" sz="1300" b="0" u="none" strike="noStrike">
                          <a:solidFill>
                            <a:srgbClr val="000000"/>
                          </a:solidFill>
                          <a:effectLst/>
                        </a:rPr>
                        <a:t>Full, flipped if no goalkeeper</a:t>
                      </a:r>
                      <a:endParaRPr lang="en-US" sz="1300">
                        <a:effectLst/>
                      </a:endParaRPr>
                    </a:p>
                  </a:txBody>
                  <a:tcPr marL="33637" marR="33637" marT="33637" marB="33637"/>
                </a:tc>
                <a:tc>
                  <a:txBody>
                    <a:bodyPr/>
                    <a:lstStyle/>
                    <a:p>
                      <a:pPr rtl="0" fontAlgn="t">
                        <a:buNone/>
                      </a:pPr>
                      <a:r>
                        <a:rPr lang="en-US" sz="1300" b="0" u="none" strike="noStrike" dirty="0">
                          <a:solidFill>
                            <a:srgbClr val="000000"/>
                          </a:solidFill>
                          <a:effectLst/>
                        </a:rPr>
                        <a:t>Full</a:t>
                      </a:r>
                      <a:endParaRPr lang="en-US" sz="1300" dirty="0">
                        <a:effectLst/>
                      </a:endParaRPr>
                    </a:p>
                  </a:txBody>
                  <a:tcPr marL="33637" marR="33637" marT="33637" marB="33637"/>
                </a:tc>
                <a:tc>
                  <a:txBody>
                    <a:bodyPr/>
                    <a:lstStyle/>
                    <a:p>
                      <a:pPr rtl="0" fontAlgn="t">
                        <a:buNone/>
                      </a:pPr>
                      <a:r>
                        <a:rPr lang="en-US" sz="1300" b="0" u="none" strike="noStrike">
                          <a:solidFill>
                            <a:srgbClr val="000000"/>
                          </a:solidFill>
                          <a:effectLst/>
                        </a:rPr>
                        <a:t>Full</a:t>
                      </a:r>
                      <a:endParaRPr lang="en-US" sz="1300">
                        <a:effectLst/>
                      </a:endParaRPr>
                    </a:p>
                  </a:txBody>
                  <a:tcPr marL="33637" marR="33637" marT="33637" marB="33637"/>
                </a:tc>
                <a:extLst>
                  <a:ext uri="{0D108BD9-81ED-4DB2-BD59-A6C34878D82A}">
                    <a16:rowId xmlns:a16="http://schemas.microsoft.com/office/drawing/2014/main" val="3306873961"/>
                  </a:ext>
                </a:extLst>
              </a:tr>
              <a:tr h="202062">
                <a:tc>
                  <a:txBody>
                    <a:bodyPr/>
                    <a:lstStyle/>
                    <a:p>
                      <a:pPr rtl="0" fontAlgn="t">
                        <a:buNone/>
                      </a:pPr>
                      <a:r>
                        <a:rPr lang="en-US" sz="1300" b="1" u="none" strike="noStrike" dirty="0">
                          <a:solidFill>
                            <a:srgbClr val="000000"/>
                          </a:solidFill>
                          <a:effectLst/>
                        </a:rPr>
                        <a:t>Field Size</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Half</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Full</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Full</a:t>
                      </a:r>
                      <a:endParaRPr lang="en-US" sz="1300">
                        <a:effectLst/>
                      </a:endParaRPr>
                    </a:p>
                  </a:txBody>
                  <a:tcPr marL="33637" marR="33637" marT="33637" marB="33637"/>
                </a:tc>
                <a:extLst>
                  <a:ext uri="{0D108BD9-81ED-4DB2-BD59-A6C34878D82A}">
                    <a16:rowId xmlns:a16="http://schemas.microsoft.com/office/drawing/2014/main" val="3816794205"/>
                  </a:ext>
                </a:extLst>
              </a:tr>
              <a:tr h="352904">
                <a:tc>
                  <a:txBody>
                    <a:bodyPr/>
                    <a:lstStyle/>
                    <a:p>
                      <a:pPr rtl="0" fontAlgn="t">
                        <a:buNone/>
                      </a:pPr>
                      <a:r>
                        <a:rPr lang="en-US" sz="1300" b="1" u="none" strike="noStrike">
                          <a:solidFill>
                            <a:srgbClr val="000000"/>
                          </a:solidFill>
                          <a:effectLst/>
                        </a:rPr>
                        <a:t>Length of Game (2)</a:t>
                      </a:r>
                      <a:endParaRPr lang="en-US" sz="1300" b="1">
                        <a:effectLst/>
                      </a:endParaRPr>
                    </a:p>
                  </a:txBody>
                  <a:tcPr marL="33637" marR="33637" marT="33637" marB="33637"/>
                </a:tc>
                <a:tc>
                  <a:txBody>
                    <a:bodyPr/>
                    <a:lstStyle/>
                    <a:p>
                      <a:pPr rtl="0" fontAlgn="t">
                        <a:buNone/>
                      </a:pPr>
                      <a:r>
                        <a:rPr lang="en-US" sz="1300" b="0" u="none" strike="noStrike" dirty="0">
                          <a:solidFill>
                            <a:srgbClr val="000000"/>
                          </a:solidFill>
                          <a:effectLst/>
                        </a:rPr>
                        <a:t>10min quarters, 5min half time, 2min between quarters</a:t>
                      </a:r>
                      <a:endParaRPr lang="en-US" sz="1300" dirty="0">
                        <a:effectLst/>
                      </a:endParaRPr>
                    </a:p>
                  </a:txBody>
                  <a:tcPr marL="33637" marR="33637" marT="33637" marB="33637"/>
                </a:tc>
                <a:tc>
                  <a:txBody>
                    <a:bodyPr/>
                    <a:lstStyle/>
                    <a:p>
                      <a:pPr rtl="0" fontAlgn="t">
                        <a:buNone/>
                      </a:pPr>
                      <a:r>
                        <a:rPr lang="en-US" sz="1300" b="0" u="none" strike="noStrike">
                          <a:solidFill>
                            <a:srgbClr val="000000"/>
                          </a:solidFill>
                          <a:effectLst/>
                        </a:rPr>
                        <a:t>10min quarters, 5min half time, 2min between quarters</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12min quarters, 5min half time, 2min between quarters</a:t>
                      </a:r>
                      <a:endParaRPr lang="en-US" sz="1300">
                        <a:effectLst/>
                      </a:endParaRPr>
                    </a:p>
                  </a:txBody>
                  <a:tcPr marL="33637" marR="33637" marT="33637" marB="33637"/>
                </a:tc>
                <a:extLst>
                  <a:ext uri="{0D108BD9-81ED-4DB2-BD59-A6C34878D82A}">
                    <a16:rowId xmlns:a16="http://schemas.microsoft.com/office/drawing/2014/main" val="1639509531"/>
                  </a:ext>
                </a:extLst>
              </a:tr>
              <a:tr h="202062">
                <a:tc>
                  <a:txBody>
                    <a:bodyPr/>
                    <a:lstStyle/>
                    <a:p>
                      <a:pPr rtl="0" fontAlgn="t">
                        <a:buNone/>
                      </a:pPr>
                      <a:r>
                        <a:rPr lang="en-US" sz="1300" b="1" u="none" strike="noStrike">
                          <a:solidFill>
                            <a:srgbClr val="000000"/>
                          </a:solidFill>
                          <a:effectLst/>
                        </a:rPr>
                        <a:t>Timeouts (3)</a:t>
                      </a:r>
                      <a:endParaRPr lang="en-US" sz="1300" b="1">
                        <a:effectLst/>
                      </a:endParaRPr>
                    </a:p>
                  </a:txBody>
                  <a:tcPr marL="33637" marR="33637" marT="33637" marB="33637"/>
                </a:tc>
                <a:tc>
                  <a:txBody>
                    <a:bodyPr/>
                    <a:lstStyle/>
                    <a:p>
                      <a:pPr rtl="0" fontAlgn="t">
                        <a:buNone/>
                      </a:pPr>
                      <a:r>
                        <a:rPr lang="en-US" sz="1300" b="0" u="none" strike="noStrike">
                          <a:solidFill>
                            <a:srgbClr val="000000"/>
                          </a:solidFill>
                          <a:effectLst/>
                        </a:rPr>
                        <a:t>1 (60sec)</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2 (60 sec ea)</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2 (60 sec ea)</a:t>
                      </a:r>
                      <a:endParaRPr lang="en-US" sz="1300">
                        <a:effectLst/>
                      </a:endParaRPr>
                    </a:p>
                  </a:txBody>
                  <a:tcPr marL="33637" marR="33637" marT="33637" marB="33637"/>
                </a:tc>
                <a:extLst>
                  <a:ext uri="{0D108BD9-81ED-4DB2-BD59-A6C34878D82A}">
                    <a16:rowId xmlns:a16="http://schemas.microsoft.com/office/drawing/2014/main" val="671591240"/>
                  </a:ext>
                </a:extLst>
              </a:tr>
              <a:tr h="202062">
                <a:tc>
                  <a:txBody>
                    <a:bodyPr/>
                    <a:lstStyle/>
                    <a:p>
                      <a:pPr rtl="0" fontAlgn="t">
                        <a:buNone/>
                      </a:pPr>
                      <a:r>
                        <a:rPr lang="en-US" sz="1300" b="1" u="none" strike="noStrike" dirty="0">
                          <a:solidFill>
                            <a:srgbClr val="000000"/>
                          </a:solidFill>
                          <a:effectLst/>
                        </a:rPr>
                        <a:t>Start of Game and Quarters</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Draw at center</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Draw at center</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Draw at center</a:t>
                      </a:r>
                      <a:endParaRPr lang="en-US" sz="1300">
                        <a:effectLst/>
                      </a:endParaRPr>
                    </a:p>
                  </a:txBody>
                  <a:tcPr marL="33637" marR="33637" marT="33637" marB="33637"/>
                </a:tc>
                <a:extLst>
                  <a:ext uri="{0D108BD9-81ED-4DB2-BD59-A6C34878D82A}">
                    <a16:rowId xmlns:a16="http://schemas.microsoft.com/office/drawing/2014/main" val="3690352146"/>
                  </a:ext>
                </a:extLst>
              </a:tr>
              <a:tr h="654589">
                <a:tc>
                  <a:txBody>
                    <a:bodyPr/>
                    <a:lstStyle/>
                    <a:p>
                      <a:pPr rtl="0" fontAlgn="t">
                        <a:buNone/>
                      </a:pPr>
                      <a:r>
                        <a:rPr lang="en-US" sz="1300" b="1" u="none" strike="noStrike">
                          <a:solidFill>
                            <a:srgbClr val="000000"/>
                          </a:solidFill>
                          <a:effectLst/>
                        </a:rPr>
                        <a:t>Start After Goal</a:t>
                      </a:r>
                      <a:endParaRPr lang="en-US" sz="1300" b="1">
                        <a:effectLst/>
                      </a:endParaRPr>
                    </a:p>
                  </a:txBody>
                  <a:tcPr marL="33637" marR="33637" marT="33637" marB="33637"/>
                </a:tc>
                <a:tc>
                  <a:txBody>
                    <a:bodyPr/>
                    <a:lstStyle/>
                    <a:p>
                      <a:pPr rtl="0" fontAlgn="t">
                        <a:buNone/>
                      </a:pPr>
                      <a:r>
                        <a:rPr lang="en-US" sz="1300" b="0" u="none" strike="noStrike" dirty="0">
                          <a:solidFill>
                            <a:srgbClr val="000000"/>
                          </a:solidFill>
                          <a:effectLst/>
                        </a:rPr>
                        <a:t>Goalkeeper: Goalkeeper clears, all players outside of 8M;  </a:t>
                      </a:r>
                    </a:p>
                    <a:p>
                      <a:pPr rtl="0" fontAlgn="t">
                        <a:buNone/>
                      </a:pPr>
                      <a:r>
                        <a:rPr lang="en-US" sz="1300" b="0" u="none" strike="noStrike" dirty="0">
                          <a:solidFill>
                            <a:srgbClr val="000000"/>
                          </a:solidFill>
                          <a:effectLst/>
                        </a:rPr>
                        <a:t>No Goalkeeper: Ball to defender at side of goal, all players 4M away, player self starts</a:t>
                      </a:r>
                      <a:endParaRPr lang="en-US" sz="1300" dirty="0">
                        <a:effectLst/>
                      </a:endParaRPr>
                    </a:p>
                  </a:txBody>
                  <a:tcPr marL="33637" marR="33637" marT="33637" marB="33637"/>
                </a:tc>
                <a:tc>
                  <a:txBody>
                    <a:bodyPr/>
                    <a:lstStyle/>
                    <a:p>
                      <a:pPr rtl="0" fontAlgn="t">
                        <a:buNone/>
                      </a:pPr>
                      <a:r>
                        <a:rPr lang="en-US" sz="1300" b="0" u="none" strike="noStrike">
                          <a:solidFill>
                            <a:srgbClr val="000000"/>
                          </a:solidFill>
                          <a:effectLst/>
                        </a:rPr>
                        <a:t>Draw at center, unless Mercy Rule is in play</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Draw at center, unless Mercy Rule is in play</a:t>
                      </a:r>
                      <a:endParaRPr lang="en-US" sz="1300">
                        <a:effectLst/>
                      </a:endParaRPr>
                    </a:p>
                  </a:txBody>
                  <a:tcPr marL="33637" marR="33637" marT="33637" marB="33637"/>
                </a:tc>
                <a:extLst>
                  <a:ext uri="{0D108BD9-81ED-4DB2-BD59-A6C34878D82A}">
                    <a16:rowId xmlns:a16="http://schemas.microsoft.com/office/drawing/2014/main" val="3058664907"/>
                  </a:ext>
                </a:extLst>
              </a:tr>
              <a:tr h="202062">
                <a:tc>
                  <a:txBody>
                    <a:bodyPr/>
                    <a:lstStyle/>
                    <a:p>
                      <a:pPr rtl="0" fontAlgn="t">
                        <a:buNone/>
                      </a:pPr>
                      <a:r>
                        <a:rPr lang="en-US" sz="1300" b="1" u="none" strike="noStrike">
                          <a:solidFill>
                            <a:srgbClr val="000000"/>
                          </a:solidFill>
                          <a:effectLst/>
                        </a:rPr>
                        <a:t>Offsides(4)</a:t>
                      </a:r>
                      <a:endParaRPr lang="en-US" sz="1300" b="1">
                        <a:effectLst/>
                      </a:endParaRPr>
                    </a:p>
                  </a:txBody>
                  <a:tcPr marL="33637" marR="33637" marT="33637" marB="33637"/>
                </a:tc>
                <a:tc>
                  <a:txBody>
                    <a:bodyPr/>
                    <a:lstStyle/>
                    <a:p>
                      <a:pPr rtl="0" fontAlgn="t">
                        <a:buNone/>
                      </a:pPr>
                      <a:r>
                        <a:rPr lang="en-US" sz="1300" b="0" u="none" strike="noStrike">
                          <a:solidFill>
                            <a:srgbClr val="000000"/>
                          </a:solidFill>
                          <a:effectLst/>
                        </a:rPr>
                        <a:t>Not Enforced, 2 behind restraining line</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Enforced, 3 behind restraining line</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Enforced, 3 behind restraining line</a:t>
                      </a:r>
                      <a:endParaRPr lang="en-US" sz="1300">
                        <a:effectLst/>
                      </a:endParaRPr>
                    </a:p>
                  </a:txBody>
                  <a:tcPr marL="33637" marR="33637" marT="33637" marB="33637"/>
                </a:tc>
                <a:extLst>
                  <a:ext uri="{0D108BD9-81ED-4DB2-BD59-A6C34878D82A}">
                    <a16:rowId xmlns:a16="http://schemas.microsoft.com/office/drawing/2014/main" val="536675825"/>
                  </a:ext>
                </a:extLst>
              </a:tr>
              <a:tr h="352904">
                <a:tc>
                  <a:txBody>
                    <a:bodyPr/>
                    <a:lstStyle/>
                    <a:p>
                      <a:pPr rtl="0" fontAlgn="t">
                        <a:buNone/>
                      </a:pPr>
                      <a:r>
                        <a:rPr lang="en-US" sz="1300" b="1" u="none" strike="noStrike" dirty="0">
                          <a:solidFill>
                            <a:srgbClr val="000000"/>
                          </a:solidFill>
                          <a:effectLst/>
                        </a:rPr>
                        <a:t>Covering</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Not allowed</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Not allowed if another player is within a sticks distance</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Not allowed if another player is within a sticks distance</a:t>
                      </a:r>
                      <a:endParaRPr lang="en-US" sz="1300">
                        <a:effectLst/>
                      </a:endParaRPr>
                    </a:p>
                  </a:txBody>
                  <a:tcPr marL="33637" marR="33637" marT="33637" marB="33637"/>
                </a:tc>
                <a:extLst>
                  <a:ext uri="{0D108BD9-81ED-4DB2-BD59-A6C34878D82A}">
                    <a16:rowId xmlns:a16="http://schemas.microsoft.com/office/drawing/2014/main" val="3634421467"/>
                  </a:ext>
                </a:extLst>
              </a:tr>
              <a:tr h="352904">
                <a:tc>
                  <a:txBody>
                    <a:bodyPr/>
                    <a:lstStyle/>
                    <a:p>
                      <a:pPr rtl="0" fontAlgn="t">
                        <a:buNone/>
                      </a:pPr>
                      <a:r>
                        <a:rPr lang="en-US" sz="1300" b="1" u="none" strike="noStrike" dirty="0">
                          <a:solidFill>
                            <a:srgbClr val="000000"/>
                          </a:solidFill>
                          <a:effectLst/>
                        </a:rPr>
                        <a:t>Checking</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No Checking</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Modified Checking (below the shoulder, away from the body)</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Transitional Checking (away from body, below shoulder if from behind)</a:t>
                      </a:r>
                      <a:endParaRPr lang="en-US" sz="1300">
                        <a:effectLst/>
                      </a:endParaRPr>
                    </a:p>
                  </a:txBody>
                  <a:tcPr marL="33637" marR="33637" marT="33637" marB="33637"/>
                </a:tc>
                <a:extLst>
                  <a:ext uri="{0D108BD9-81ED-4DB2-BD59-A6C34878D82A}">
                    <a16:rowId xmlns:a16="http://schemas.microsoft.com/office/drawing/2014/main" val="3946600231"/>
                  </a:ext>
                </a:extLst>
              </a:tr>
              <a:tr h="202062">
                <a:tc>
                  <a:txBody>
                    <a:bodyPr/>
                    <a:lstStyle/>
                    <a:p>
                      <a:pPr rtl="0" fontAlgn="t">
                        <a:buNone/>
                      </a:pPr>
                      <a:r>
                        <a:rPr lang="en-US" sz="1300" b="1" u="none" strike="noStrike" dirty="0">
                          <a:solidFill>
                            <a:srgbClr val="000000"/>
                          </a:solidFill>
                          <a:effectLst/>
                        </a:rPr>
                        <a:t>3sec 8M rule</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Not applicable</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Yes</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Yes</a:t>
                      </a:r>
                      <a:endParaRPr lang="en-US" sz="1300">
                        <a:effectLst/>
                      </a:endParaRPr>
                    </a:p>
                  </a:txBody>
                  <a:tcPr marL="33637" marR="33637" marT="33637" marB="33637"/>
                </a:tc>
                <a:extLst>
                  <a:ext uri="{0D108BD9-81ED-4DB2-BD59-A6C34878D82A}">
                    <a16:rowId xmlns:a16="http://schemas.microsoft.com/office/drawing/2014/main" val="528639164"/>
                  </a:ext>
                </a:extLst>
              </a:tr>
              <a:tr h="202062">
                <a:tc>
                  <a:txBody>
                    <a:bodyPr/>
                    <a:lstStyle/>
                    <a:p>
                      <a:pPr rtl="0" fontAlgn="t">
                        <a:buNone/>
                      </a:pPr>
                      <a:r>
                        <a:rPr lang="en-US" sz="1300" b="1" u="none" strike="noStrike" dirty="0">
                          <a:solidFill>
                            <a:srgbClr val="000000"/>
                          </a:solidFill>
                          <a:effectLst/>
                        </a:rPr>
                        <a:t>3sec Closely Guarded (5)</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Yes</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Yes</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Not Applicable</a:t>
                      </a:r>
                      <a:endParaRPr lang="en-US" sz="1300">
                        <a:effectLst/>
                      </a:endParaRPr>
                    </a:p>
                  </a:txBody>
                  <a:tcPr marL="33637" marR="33637" marT="33637" marB="33637"/>
                </a:tc>
                <a:extLst>
                  <a:ext uri="{0D108BD9-81ED-4DB2-BD59-A6C34878D82A}">
                    <a16:rowId xmlns:a16="http://schemas.microsoft.com/office/drawing/2014/main" val="1977923384"/>
                  </a:ext>
                </a:extLst>
              </a:tr>
              <a:tr h="202062">
                <a:tc>
                  <a:txBody>
                    <a:bodyPr/>
                    <a:lstStyle/>
                    <a:p>
                      <a:pPr rtl="0" fontAlgn="t">
                        <a:buNone/>
                      </a:pPr>
                      <a:r>
                        <a:rPr lang="en-US" sz="1300" b="1" u="none" strike="noStrike" dirty="0">
                          <a:solidFill>
                            <a:srgbClr val="000000"/>
                          </a:solidFill>
                          <a:effectLst/>
                        </a:rPr>
                        <a:t>Officials</a:t>
                      </a:r>
                      <a:endParaRPr lang="en-US" sz="1300" b="1" dirty="0">
                        <a:effectLst/>
                      </a:endParaRPr>
                    </a:p>
                  </a:txBody>
                  <a:tcPr marL="33637" marR="33637" marT="33637" marB="33637"/>
                </a:tc>
                <a:tc>
                  <a:txBody>
                    <a:bodyPr/>
                    <a:lstStyle/>
                    <a:p>
                      <a:pPr rtl="0" fontAlgn="t">
                        <a:buNone/>
                      </a:pPr>
                      <a:r>
                        <a:rPr lang="en-US" sz="1300" b="0" u="none" strike="noStrike">
                          <a:solidFill>
                            <a:srgbClr val="000000"/>
                          </a:solidFill>
                          <a:effectLst/>
                        </a:rPr>
                        <a:t>1 Required</a:t>
                      </a:r>
                      <a:endParaRPr lang="en-US" sz="1300">
                        <a:effectLst/>
                      </a:endParaRPr>
                    </a:p>
                  </a:txBody>
                  <a:tcPr marL="33637" marR="33637" marT="33637" marB="33637"/>
                </a:tc>
                <a:tc>
                  <a:txBody>
                    <a:bodyPr/>
                    <a:lstStyle/>
                    <a:p>
                      <a:pPr rtl="0" fontAlgn="t">
                        <a:buNone/>
                      </a:pPr>
                      <a:r>
                        <a:rPr lang="en-US" sz="1300" b="0" u="none" strike="noStrike">
                          <a:solidFill>
                            <a:srgbClr val="000000"/>
                          </a:solidFill>
                          <a:effectLst/>
                        </a:rPr>
                        <a:t>2 (1 Required)</a:t>
                      </a:r>
                      <a:endParaRPr lang="en-US" sz="1300">
                        <a:effectLst/>
                      </a:endParaRPr>
                    </a:p>
                  </a:txBody>
                  <a:tcPr marL="33637" marR="33637" marT="33637" marB="33637"/>
                </a:tc>
                <a:tc>
                  <a:txBody>
                    <a:bodyPr/>
                    <a:lstStyle/>
                    <a:p>
                      <a:pPr rtl="0" fontAlgn="t">
                        <a:buNone/>
                      </a:pPr>
                      <a:r>
                        <a:rPr lang="en-US" sz="1300" b="0" u="none" strike="noStrike" dirty="0">
                          <a:solidFill>
                            <a:srgbClr val="000000"/>
                          </a:solidFill>
                          <a:effectLst/>
                        </a:rPr>
                        <a:t>2 Required</a:t>
                      </a:r>
                      <a:endParaRPr lang="en-US" sz="1300" dirty="0">
                        <a:effectLst/>
                      </a:endParaRPr>
                    </a:p>
                  </a:txBody>
                  <a:tcPr marL="33637" marR="33637" marT="33637" marB="33637"/>
                </a:tc>
                <a:extLst>
                  <a:ext uri="{0D108BD9-81ED-4DB2-BD59-A6C34878D82A}">
                    <a16:rowId xmlns:a16="http://schemas.microsoft.com/office/drawing/2014/main" val="2251994529"/>
                  </a:ext>
                </a:extLst>
              </a:tr>
            </a:tbl>
          </a:graphicData>
        </a:graphic>
      </p:graphicFrame>
    </p:spTree>
    <p:extLst>
      <p:ext uri="{BB962C8B-B14F-4D97-AF65-F5344CB8AC3E}">
        <p14:creationId xmlns:p14="http://schemas.microsoft.com/office/powerpoint/2010/main" val="108992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E821E-1359-2410-E39D-DAD509D0B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27485-6035-B0AA-6E4C-2BBE6E511945}"/>
              </a:ext>
            </a:extLst>
          </p:cNvPr>
          <p:cNvSpPr>
            <a:spLocks noGrp="1"/>
          </p:cNvSpPr>
          <p:nvPr>
            <p:ph type="title"/>
          </p:nvPr>
        </p:nvSpPr>
        <p:spPr>
          <a:xfrm>
            <a:off x="770466" y="-97723"/>
            <a:ext cx="10515600" cy="1325563"/>
          </a:xfrm>
        </p:spPr>
        <p:txBody>
          <a:bodyPr>
            <a:normAutofit/>
          </a:bodyPr>
          <a:lstStyle/>
          <a:p>
            <a:r>
              <a:rPr lang="en-US" sz="3000" dirty="0">
                <a:latin typeface="Amasis MT Pro Medium" panose="02040604050005020304" pitchFamily="18" charset="0"/>
              </a:rPr>
              <a:t>Girls Program Evolution</a:t>
            </a:r>
          </a:p>
        </p:txBody>
      </p:sp>
      <p:sp>
        <p:nvSpPr>
          <p:cNvPr id="5" name="TextBox 4">
            <a:extLst>
              <a:ext uri="{FF2B5EF4-FFF2-40B4-BE49-F238E27FC236}">
                <a16:creationId xmlns:a16="http://schemas.microsoft.com/office/drawing/2014/main" id="{8B5D656E-CAED-C3F8-DBE2-EC9AE39723C9}"/>
              </a:ext>
            </a:extLst>
          </p:cNvPr>
          <p:cNvSpPr txBox="1"/>
          <p:nvPr/>
        </p:nvSpPr>
        <p:spPr>
          <a:xfrm>
            <a:off x="845771" y="1740703"/>
            <a:ext cx="4979394" cy="4678204"/>
          </a:xfrm>
          <a:prstGeom prst="rect">
            <a:avLst/>
          </a:prstGeom>
          <a:noFill/>
        </p:spPr>
        <p:txBody>
          <a:bodyPr wrap="square">
            <a:spAutoFit/>
          </a:bodyPr>
          <a:lstStyle/>
          <a:p>
            <a:pPr rtl="0">
              <a:spcAft>
                <a:spcPts val="1200"/>
              </a:spcAft>
              <a:buNone/>
            </a:pPr>
            <a:r>
              <a:rPr lang="en-US" sz="1800" b="1" i="0" u="none" strike="noStrike" dirty="0">
                <a:effectLst/>
              </a:rPr>
              <a:t>8U:</a:t>
            </a:r>
            <a:endParaRPr lang="en-US" b="1" dirty="0">
              <a:effectLst/>
            </a:endParaRPr>
          </a:p>
          <a:p>
            <a:pPr marL="285750" indent="-285750" rtl="0" fontAlgn="base">
              <a:buFont typeface="Arial" panose="020B0604020202020204" pitchFamily="34" charset="0"/>
              <a:buChar char="•"/>
            </a:pPr>
            <a:r>
              <a:rPr lang="en-US" sz="1800" b="0" i="0" u="none" strike="noStrike" dirty="0">
                <a:effectLst/>
              </a:rPr>
              <a:t>Players receive a stick, goggles and pinnie from BLA per the $25 registration fee</a:t>
            </a:r>
          </a:p>
          <a:p>
            <a:pPr marL="285750" indent="-285750" rtl="0" fontAlgn="base">
              <a:buFont typeface="Arial" panose="020B0604020202020204" pitchFamily="34" charset="0"/>
              <a:buChar char="•"/>
            </a:pPr>
            <a:endParaRPr lang="en-US" sz="1800" b="0" i="0" u="none" strike="noStrike" dirty="0">
              <a:effectLst/>
            </a:endParaRPr>
          </a:p>
          <a:p>
            <a:pPr marL="285750" indent="-285750" rtl="0" fontAlgn="base">
              <a:buFont typeface="Arial" panose="020B0604020202020204" pitchFamily="34" charset="0"/>
              <a:buChar char="•"/>
            </a:pPr>
            <a:r>
              <a:rPr lang="en-US" sz="1800" b="0" i="0" u="none" strike="noStrike" dirty="0">
                <a:effectLst/>
              </a:rPr>
              <a:t>Program runs April 20th- June 1st, with two 1.5 hour practices per week and scrimmages as appropriate.</a:t>
            </a:r>
          </a:p>
          <a:p>
            <a:pPr marL="285750" indent="-285750" rtl="0" fontAlgn="base">
              <a:buFont typeface="Arial" panose="020B0604020202020204" pitchFamily="34" charset="0"/>
              <a:buChar char="•"/>
            </a:pPr>
            <a:endParaRPr lang="en-US" sz="1800" b="0" i="0" u="none" strike="noStrike" dirty="0">
              <a:effectLst/>
            </a:endParaRPr>
          </a:p>
          <a:p>
            <a:pPr marL="285750" indent="-285750" rtl="0" fontAlgn="base">
              <a:buFont typeface="Arial" panose="020B0604020202020204" pitchFamily="34" charset="0"/>
              <a:buChar char="•"/>
            </a:pPr>
            <a:r>
              <a:rPr lang="en-US" sz="1800" b="0" i="0" u="none" strike="noStrike" dirty="0">
                <a:effectLst/>
              </a:rPr>
              <a:t>Suggested minimum group is 10 players</a:t>
            </a:r>
          </a:p>
          <a:p>
            <a:pPr marL="285750" indent="-285750" rtl="0" fontAlgn="base">
              <a:buFont typeface="Arial" panose="020B0604020202020204" pitchFamily="34" charset="0"/>
              <a:buChar char="•"/>
            </a:pPr>
            <a:endParaRPr lang="en-US" dirty="0"/>
          </a:p>
          <a:p>
            <a:pPr marL="285750" indent="-285750" rtl="0" fontAlgn="base">
              <a:buFont typeface="Arial" panose="020B0604020202020204" pitchFamily="34" charset="0"/>
              <a:buChar char="•"/>
            </a:pPr>
            <a:r>
              <a:rPr lang="en-US" dirty="0"/>
              <a:t>i</a:t>
            </a:r>
            <a:r>
              <a:rPr lang="en-US" sz="1800" b="0" i="0" u="none" strike="noStrike" dirty="0">
                <a:effectLst/>
              </a:rPr>
              <a:t>f a club has 10+ players, they can have their own team, but we may still ask them to accept players from neighboring clubs</a:t>
            </a:r>
          </a:p>
          <a:p>
            <a:pPr marL="285750" indent="-285750" rtl="0" fontAlgn="base">
              <a:buFont typeface="Arial" panose="020B0604020202020204" pitchFamily="34" charset="0"/>
              <a:buChar char="•"/>
            </a:pPr>
            <a:endParaRPr lang="en-US" dirty="0"/>
          </a:p>
          <a:p>
            <a:pPr marL="285750" indent="-285750" rtl="0" fontAlgn="base">
              <a:buFont typeface="Arial" panose="020B0604020202020204" pitchFamily="34" charset="0"/>
              <a:buChar char="•"/>
            </a:pPr>
            <a:r>
              <a:rPr lang="en-US" sz="1800" b="0" i="0" u="none" strike="noStrike" dirty="0">
                <a:effectLst/>
              </a:rPr>
              <a:t>Any questions please reach out to blavpofgirls@gmail.com</a:t>
            </a:r>
          </a:p>
        </p:txBody>
      </p:sp>
      <p:sp>
        <p:nvSpPr>
          <p:cNvPr id="8" name="TextBox 7">
            <a:extLst>
              <a:ext uri="{FF2B5EF4-FFF2-40B4-BE49-F238E27FC236}">
                <a16:creationId xmlns:a16="http://schemas.microsoft.com/office/drawing/2014/main" id="{D3E2CDEA-D102-23D3-D50E-A9D72F1A6873}"/>
              </a:ext>
            </a:extLst>
          </p:cNvPr>
          <p:cNvSpPr txBox="1"/>
          <p:nvPr/>
        </p:nvSpPr>
        <p:spPr>
          <a:xfrm>
            <a:off x="6366837" y="1794493"/>
            <a:ext cx="5122329" cy="4678204"/>
          </a:xfrm>
          <a:prstGeom prst="rect">
            <a:avLst/>
          </a:prstGeom>
          <a:noFill/>
        </p:spPr>
        <p:txBody>
          <a:bodyPr wrap="square">
            <a:spAutoFit/>
          </a:bodyPr>
          <a:lstStyle/>
          <a:p>
            <a:pPr rtl="0">
              <a:spcAft>
                <a:spcPts val="1200"/>
              </a:spcAft>
            </a:pPr>
            <a:r>
              <a:rPr lang="en-US" sz="1800" b="1" i="0" u="none" strike="noStrike" dirty="0">
                <a:effectLst/>
              </a:rPr>
              <a:t>12U:</a:t>
            </a:r>
            <a:endParaRPr lang="en-US" b="1" dirty="0">
              <a:effectLst/>
            </a:endParaRPr>
          </a:p>
          <a:p>
            <a:pPr marL="285750" indent="-285750" rtl="0" fontAlgn="base">
              <a:buFont typeface="Arial" panose="020B0604020202020204" pitchFamily="34" charset="0"/>
              <a:buChar char="•"/>
            </a:pPr>
            <a:r>
              <a:rPr lang="en-US" sz="1800" b="0" i="0" u="none" strike="noStrike" dirty="0">
                <a:effectLst/>
              </a:rPr>
              <a:t>As lacrosse grows in Dane County we need to expand our age group options for girls</a:t>
            </a:r>
            <a:endParaRPr lang="en-US" dirty="0"/>
          </a:p>
          <a:p>
            <a:pPr marL="285750" indent="-285750" rtl="0" fontAlgn="base">
              <a:buFont typeface="Arial" panose="020B0604020202020204" pitchFamily="34" charset="0"/>
              <a:buChar char="•"/>
            </a:pPr>
            <a:endParaRPr lang="en-US" sz="1800" b="0" i="0" u="none" strike="noStrike" dirty="0">
              <a:effectLst/>
            </a:endParaRPr>
          </a:p>
          <a:p>
            <a:pPr marL="285750" indent="-285750" rtl="0" fontAlgn="base">
              <a:buFont typeface="Arial" panose="020B0604020202020204" pitchFamily="34" charset="0"/>
              <a:buChar char="•"/>
            </a:pPr>
            <a:r>
              <a:rPr lang="en-US" sz="1800" b="0" i="0" u="none" strike="noStrike" dirty="0">
                <a:effectLst/>
              </a:rPr>
              <a:t>Last year we had our first year of 12U and we would like to expand it this year. </a:t>
            </a:r>
          </a:p>
          <a:p>
            <a:pPr marL="285750" indent="-285750" rtl="0" fontAlgn="base">
              <a:buFont typeface="Arial" panose="020B0604020202020204" pitchFamily="34" charset="0"/>
              <a:buChar char="•"/>
            </a:pPr>
            <a:endParaRPr lang="en-US" dirty="0"/>
          </a:p>
          <a:p>
            <a:pPr marL="285750" indent="-285750" rtl="0" fontAlgn="base">
              <a:buFont typeface="Arial" panose="020B0604020202020204" pitchFamily="34" charset="0"/>
              <a:buChar char="•"/>
            </a:pPr>
            <a:r>
              <a:rPr lang="en-US" sz="1800" b="0" i="0" u="none" strike="noStrike" dirty="0">
                <a:effectLst/>
              </a:rPr>
              <a:t>We understand not every club will be able to have each age group but encourage you to put the most kids in the correct age group as possible. </a:t>
            </a:r>
            <a:endParaRPr lang="en-US" dirty="0"/>
          </a:p>
          <a:p>
            <a:pPr marL="285750" indent="-285750" rtl="0" fontAlgn="base">
              <a:buFont typeface="Arial" panose="020B0604020202020204" pitchFamily="34" charset="0"/>
              <a:buChar char="•"/>
            </a:pPr>
            <a:endParaRPr lang="en-US" sz="1800" b="0" i="0" u="none" strike="noStrike" dirty="0">
              <a:effectLst/>
            </a:endParaRPr>
          </a:p>
          <a:p>
            <a:pPr marL="285750" indent="-285750" rtl="0" fontAlgn="base">
              <a:buFont typeface="Arial" panose="020B0604020202020204" pitchFamily="34" charset="0"/>
              <a:buChar char="•"/>
            </a:pPr>
            <a:r>
              <a:rPr lang="en-US" sz="1800" b="0" i="0" u="none" strike="noStrike" dirty="0">
                <a:effectLst/>
              </a:rPr>
              <a:t>If your club does not have a 12U team we would be happy to assist in creating a co-op team with another club. </a:t>
            </a:r>
          </a:p>
          <a:p>
            <a:pPr>
              <a:buNone/>
            </a:pPr>
            <a:br>
              <a:rPr lang="en-US" b="0" dirty="0">
                <a:effectLst/>
              </a:rPr>
            </a:br>
            <a:endParaRPr lang="en-US" dirty="0"/>
          </a:p>
        </p:txBody>
      </p:sp>
      <p:sp>
        <p:nvSpPr>
          <p:cNvPr id="10" name="TextBox 9">
            <a:extLst>
              <a:ext uri="{FF2B5EF4-FFF2-40B4-BE49-F238E27FC236}">
                <a16:creationId xmlns:a16="http://schemas.microsoft.com/office/drawing/2014/main" id="{AD5EADA5-157B-FE45-2A1E-228AF0ECBC90}"/>
              </a:ext>
            </a:extLst>
          </p:cNvPr>
          <p:cNvSpPr txBox="1"/>
          <p:nvPr/>
        </p:nvSpPr>
        <p:spPr>
          <a:xfrm>
            <a:off x="774449" y="699039"/>
            <a:ext cx="8853645" cy="646331"/>
          </a:xfrm>
          <a:prstGeom prst="rect">
            <a:avLst/>
          </a:prstGeom>
          <a:noFill/>
        </p:spPr>
        <p:txBody>
          <a:bodyPr wrap="square">
            <a:spAutoFit/>
          </a:bodyPr>
          <a:lstStyle/>
          <a:p>
            <a:pPr rtl="0" fontAlgn="base"/>
            <a:r>
              <a:rPr lang="en-US" sz="1800" b="0" i="1" u="none" strike="noStrike" dirty="0">
                <a:effectLst/>
              </a:rPr>
              <a:t>Our goal is to move away from only having 10U and 14U teams. </a:t>
            </a:r>
            <a:r>
              <a:rPr lang="en-US" i="1" dirty="0"/>
              <a:t>This is heavily dependent on numbers across clubs, coordination, and getting girls involved earlier in lacrosse</a:t>
            </a:r>
            <a:endParaRPr lang="en-US" sz="1800" b="0" i="1" u="none" strike="noStrike" dirty="0">
              <a:effectLst/>
            </a:endParaRPr>
          </a:p>
        </p:txBody>
      </p:sp>
    </p:spTree>
    <p:extLst>
      <p:ext uri="{BB962C8B-B14F-4D97-AF65-F5344CB8AC3E}">
        <p14:creationId xmlns:p14="http://schemas.microsoft.com/office/powerpoint/2010/main" val="275631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5374-F9D8-8FA0-2C6A-1C3D1055256E}"/>
              </a:ext>
            </a:extLst>
          </p:cNvPr>
          <p:cNvSpPr>
            <a:spLocks noGrp="1"/>
          </p:cNvSpPr>
          <p:nvPr>
            <p:ph type="title"/>
          </p:nvPr>
        </p:nvSpPr>
        <p:spPr>
          <a:xfrm>
            <a:off x="770466" y="-97723"/>
            <a:ext cx="10515600" cy="1325563"/>
          </a:xfrm>
        </p:spPr>
        <p:txBody>
          <a:bodyPr>
            <a:normAutofit/>
          </a:bodyPr>
          <a:lstStyle/>
          <a:p>
            <a:r>
              <a:rPr lang="en-US" sz="3000" dirty="0">
                <a:latin typeface="Amasis MT Pro Medium" panose="02040604050005020304" pitchFamily="18" charset="0"/>
              </a:rPr>
              <a:t>Officials and Rules</a:t>
            </a:r>
          </a:p>
        </p:txBody>
      </p:sp>
      <p:sp>
        <p:nvSpPr>
          <p:cNvPr id="4" name="TextBox 3">
            <a:extLst>
              <a:ext uri="{FF2B5EF4-FFF2-40B4-BE49-F238E27FC236}">
                <a16:creationId xmlns:a16="http://schemas.microsoft.com/office/drawing/2014/main" id="{309473D1-3387-5C76-D078-92D0F39CF2A5}"/>
              </a:ext>
            </a:extLst>
          </p:cNvPr>
          <p:cNvSpPr txBox="1"/>
          <p:nvPr/>
        </p:nvSpPr>
        <p:spPr>
          <a:xfrm>
            <a:off x="770466" y="1227840"/>
            <a:ext cx="4396030" cy="2800767"/>
          </a:xfrm>
          <a:prstGeom prst="rect">
            <a:avLst/>
          </a:prstGeom>
          <a:noFill/>
        </p:spPr>
        <p:txBody>
          <a:bodyPr wrap="square">
            <a:spAutoFit/>
          </a:bodyPr>
          <a:lstStyle/>
          <a:p>
            <a:pPr marR="0">
              <a:spcBef>
                <a:spcPts val="0"/>
              </a:spcBef>
              <a:spcAft>
                <a:spcPts val="0"/>
              </a:spcAft>
            </a:pPr>
            <a:r>
              <a:rPr lang="en-US" sz="1600" b="1" dirty="0">
                <a:ea typeface="Calibri" panose="020F0502020204030204" pitchFamily="34" charset="0"/>
              </a:rPr>
              <a:t>Officials Coordinators</a:t>
            </a:r>
          </a:p>
          <a:p>
            <a:pPr marR="0">
              <a:spcBef>
                <a:spcPts val="0"/>
              </a:spcBef>
              <a:spcAft>
                <a:spcPts val="0"/>
              </a:spcAft>
            </a:pPr>
            <a:br>
              <a:rPr lang="en-US" sz="1600" dirty="0">
                <a:effectLst/>
                <a:ea typeface="Calibri" panose="020F0502020204030204" pitchFamily="34" charset="0"/>
              </a:rPr>
            </a:br>
            <a:r>
              <a:rPr lang="en-US" sz="1600" b="1" dirty="0">
                <a:solidFill>
                  <a:srgbClr val="FF0000"/>
                </a:solidFill>
                <a:effectLst/>
                <a:ea typeface="Calibri" panose="020F0502020204030204" pitchFamily="34" charset="0"/>
              </a:rPr>
              <a:t>Boys</a:t>
            </a:r>
          </a:p>
          <a:p>
            <a:pPr marR="0">
              <a:spcBef>
                <a:spcPts val="0"/>
              </a:spcBef>
              <a:spcAft>
                <a:spcPts val="0"/>
              </a:spcAft>
            </a:pPr>
            <a:r>
              <a:rPr lang="en-US" sz="1600" dirty="0">
                <a:ea typeface="Calibri" panose="020F0502020204030204" pitchFamily="34" charset="0"/>
              </a:rPr>
              <a:t>Jeremy Sullivan</a:t>
            </a:r>
          </a:p>
          <a:p>
            <a:pPr marR="0">
              <a:spcBef>
                <a:spcPts val="0"/>
              </a:spcBef>
              <a:spcAft>
                <a:spcPts val="0"/>
              </a:spcAft>
            </a:pPr>
            <a:r>
              <a:rPr lang="en-US" sz="1600" dirty="0">
                <a:ea typeface="Calibri" panose="020F0502020204030204" pitchFamily="34" charset="0"/>
              </a:rPr>
              <a:t>Email: </a:t>
            </a:r>
            <a:r>
              <a:rPr lang="fi-FI" sz="1600" dirty="0">
                <a:effectLst/>
                <a:ea typeface="Calibri" panose="020F0502020204030204" pitchFamily="34" charset="0"/>
                <a:hlinkClick r:id="rId2"/>
              </a:rPr>
              <a:t>malabyoc@gmail.com</a:t>
            </a:r>
            <a:endParaRPr lang="fi-FI" sz="1600" dirty="0">
              <a:effectLst/>
              <a:ea typeface="Calibri" panose="020F0502020204030204" pitchFamily="34" charset="0"/>
            </a:endParaRPr>
          </a:p>
          <a:p>
            <a:pPr marR="0">
              <a:spcBef>
                <a:spcPts val="0"/>
              </a:spcBef>
              <a:spcAft>
                <a:spcPts val="0"/>
              </a:spcAft>
            </a:pPr>
            <a:r>
              <a:rPr lang="en-US" sz="1600" dirty="0">
                <a:ea typeface="Calibri" panose="020F0502020204030204" pitchFamily="34" charset="0"/>
              </a:rPr>
              <a:t>Phone: 1-708-269-2700</a:t>
            </a:r>
          </a:p>
          <a:p>
            <a:pPr marR="0">
              <a:spcBef>
                <a:spcPts val="0"/>
              </a:spcBef>
              <a:spcAft>
                <a:spcPts val="0"/>
              </a:spcAft>
            </a:pPr>
            <a:endParaRPr lang="en-US" sz="1600" dirty="0">
              <a:effectLst/>
              <a:ea typeface="Calibri" panose="020F0502020204030204" pitchFamily="34" charset="0"/>
            </a:endParaRPr>
          </a:p>
          <a:p>
            <a:pPr marR="0">
              <a:spcBef>
                <a:spcPts val="0"/>
              </a:spcBef>
              <a:spcAft>
                <a:spcPts val="0"/>
              </a:spcAft>
            </a:pPr>
            <a:r>
              <a:rPr lang="en-US" sz="1600" b="1" dirty="0">
                <a:solidFill>
                  <a:srgbClr val="FF0000"/>
                </a:solidFill>
                <a:ea typeface="Calibri" panose="020F0502020204030204" pitchFamily="34" charset="0"/>
              </a:rPr>
              <a:t>Girls</a:t>
            </a:r>
            <a:endParaRPr lang="en-US" sz="1600" b="1" dirty="0">
              <a:solidFill>
                <a:srgbClr val="FF0000"/>
              </a:solidFill>
              <a:effectLst/>
              <a:ea typeface="Calibri" panose="020F0502020204030204" pitchFamily="34" charset="0"/>
            </a:endParaRPr>
          </a:p>
          <a:p>
            <a:pPr marR="0">
              <a:spcBef>
                <a:spcPts val="0"/>
              </a:spcBef>
              <a:spcAft>
                <a:spcPts val="0"/>
              </a:spcAft>
            </a:pPr>
            <a:r>
              <a:rPr lang="en-US" sz="1600" dirty="0">
                <a:ea typeface="Calibri" panose="020F0502020204030204" pitchFamily="34" charset="0"/>
              </a:rPr>
              <a:t>Scott Saunders</a:t>
            </a:r>
          </a:p>
          <a:p>
            <a:pPr marR="0">
              <a:spcBef>
                <a:spcPts val="0"/>
              </a:spcBef>
              <a:spcAft>
                <a:spcPts val="0"/>
              </a:spcAft>
            </a:pPr>
            <a:r>
              <a:rPr lang="en-US" sz="1600" dirty="0">
                <a:ea typeface="Calibri" panose="020F0502020204030204" pitchFamily="34" charset="0"/>
              </a:rPr>
              <a:t>Email: </a:t>
            </a:r>
            <a:r>
              <a:rPr lang="en-US" sz="1600" dirty="0">
                <a:ea typeface="Calibri" panose="020F0502020204030204" pitchFamily="34" charset="0"/>
                <a:hlinkClick r:id="rId3"/>
              </a:rPr>
              <a:t>saunders.lax@gmail.com</a:t>
            </a:r>
            <a:endParaRPr lang="en-US" sz="1600" dirty="0">
              <a:ea typeface="Calibri" panose="020F0502020204030204" pitchFamily="34" charset="0"/>
            </a:endParaRPr>
          </a:p>
          <a:p>
            <a:pPr marR="0">
              <a:spcBef>
                <a:spcPts val="0"/>
              </a:spcBef>
              <a:spcAft>
                <a:spcPts val="0"/>
              </a:spcAft>
            </a:pPr>
            <a:r>
              <a:rPr lang="en-US" sz="1600" dirty="0">
                <a:ea typeface="Calibri" panose="020F0502020204030204" pitchFamily="34" charset="0"/>
              </a:rPr>
              <a:t>Phone: 1-847-217-9030</a:t>
            </a:r>
            <a:endParaRPr lang="en-US" sz="1600" dirty="0">
              <a:effectLst/>
              <a:ea typeface="Calibri" panose="020F0502020204030204" pitchFamily="34" charset="0"/>
            </a:endParaRPr>
          </a:p>
        </p:txBody>
      </p:sp>
    </p:spTree>
    <p:extLst>
      <p:ext uri="{BB962C8B-B14F-4D97-AF65-F5344CB8AC3E}">
        <p14:creationId xmlns:p14="http://schemas.microsoft.com/office/powerpoint/2010/main" val="303917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535D87-0816-0245-C2C4-4AA3F8A67B9C}"/>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13365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CDBC0-ECF6-84D3-AFE1-3008B30707D8}"/>
              </a:ext>
            </a:extLst>
          </p:cNvPr>
          <p:cNvSpPr>
            <a:spLocks noGrp="1"/>
          </p:cNvSpPr>
          <p:nvPr>
            <p:ph sz="half" idx="1"/>
          </p:nvPr>
        </p:nvSpPr>
        <p:spPr>
          <a:xfrm>
            <a:off x="838200" y="1419753"/>
            <a:ext cx="5181600" cy="4351338"/>
          </a:xfrm>
        </p:spPr>
        <p:txBody>
          <a:bodyPr>
            <a:normAutofit fontScale="92500" lnSpcReduction="20000"/>
          </a:bodyPr>
          <a:lstStyle/>
          <a:p>
            <a:r>
              <a:rPr lang="en-US" dirty="0"/>
              <a:t>Overview</a:t>
            </a:r>
          </a:p>
          <a:p>
            <a:r>
              <a:rPr lang="en-US" dirty="0"/>
              <a:t>Season Schedule</a:t>
            </a:r>
          </a:p>
          <a:p>
            <a:r>
              <a:rPr lang="en-US" dirty="0"/>
              <a:t>Field Coordination</a:t>
            </a:r>
          </a:p>
          <a:p>
            <a:r>
              <a:rPr lang="en-US" dirty="0"/>
              <a:t>Fees</a:t>
            </a:r>
          </a:p>
          <a:p>
            <a:r>
              <a:rPr lang="en-US" dirty="0"/>
              <a:t>Conduct/Sportsmanship</a:t>
            </a:r>
          </a:p>
          <a:p>
            <a:r>
              <a:rPr lang="en-US" dirty="0"/>
              <a:t>Website</a:t>
            </a:r>
          </a:p>
          <a:p>
            <a:r>
              <a:rPr lang="en-US" dirty="0"/>
              <a:t>Boys Rules</a:t>
            </a:r>
          </a:p>
          <a:p>
            <a:r>
              <a:rPr lang="en-US" dirty="0"/>
              <a:t>Girls Rules</a:t>
            </a:r>
          </a:p>
          <a:p>
            <a:r>
              <a:rPr lang="en-US" dirty="0"/>
              <a:t>Boys/Girls Schedules Questions</a:t>
            </a:r>
          </a:p>
          <a:p>
            <a:r>
              <a:rPr lang="en-US" dirty="0"/>
              <a:t>Misc. Items</a:t>
            </a:r>
          </a:p>
          <a:p>
            <a:endParaRPr lang="en-US" dirty="0"/>
          </a:p>
        </p:txBody>
      </p:sp>
      <p:sp>
        <p:nvSpPr>
          <p:cNvPr id="6" name="Title 1">
            <a:extLst>
              <a:ext uri="{FF2B5EF4-FFF2-40B4-BE49-F238E27FC236}">
                <a16:creationId xmlns:a16="http://schemas.microsoft.com/office/drawing/2014/main" id="{96A032D3-187D-7DF8-8810-76675D187DEF}"/>
              </a:ext>
            </a:extLst>
          </p:cNvPr>
          <p:cNvSpPr txBox="1">
            <a:spLocks/>
          </p:cNvSpPr>
          <p:nvPr/>
        </p:nvSpPr>
        <p:spPr>
          <a:xfrm>
            <a:off x="838200" y="94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Amasis MT Pro Medium" panose="02040604050005020304" pitchFamily="18" charset="0"/>
              </a:rPr>
              <a:t>Agenda</a:t>
            </a:r>
          </a:p>
        </p:txBody>
      </p:sp>
    </p:spTree>
    <p:extLst>
      <p:ext uri="{BB962C8B-B14F-4D97-AF65-F5344CB8AC3E}">
        <p14:creationId xmlns:p14="http://schemas.microsoft.com/office/powerpoint/2010/main" val="262851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E36B2C-F6C9-A645-7CAA-85A5EE28D7EB}"/>
              </a:ext>
            </a:extLst>
          </p:cNvPr>
          <p:cNvPicPr>
            <a:picLocks noChangeAspect="1"/>
          </p:cNvPicPr>
          <p:nvPr/>
        </p:nvPicPr>
        <p:blipFill>
          <a:blip r:embed="rId2"/>
          <a:stretch>
            <a:fillRect/>
          </a:stretch>
        </p:blipFill>
        <p:spPr>
          <a:xfrm>
            <a:off x="2190411" y="628407"/>
            <a:ext cx="7811177" cy="5601185"/>
          </a:xfrm>
          <a:prstGeom prst="rect">
            <a:avLst/>
          </a:prstGeom>
        </p:spPr>
      </p:pic>
    </p:spTree>
    <p:extLst>
      <p:ext uri="{BB962C8B-B14F-4D97-AF65-F5344CB8AC3E}">
        <p14:creationId xmlns:p14="http://schemas.microsoft.com/office/powerpoint/2010/main" val="356216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242D96-C288-D947-3DDD-ED6F6EE3E2FB}"/>
              </a:ext>
            </a:extLst>
          </p:cNvPr>
          <p:cNvPicPr>
            <a:picLocks noChangeAspect="1"/>
          </p:cNvPicPr>
          <p:nvPr/>
        </p:nvPicPr>
        <p:blipFill>
          <a:blip r:embed="rId2"/>
          <a:stretch>
            <a:fillRect/>
          </a:stretch>
        </p:blipFill>
        <p:spPr>
          <a:xfrm>
            <a:off x="2156118" y="689372"/>
            <a:ext cx="7879763" cy="5479255"/>
          </a:xfrm>
          <a:prstGeom prst="rect">
            <a:avLst/>
          </a:prstGeom>
        </p:spPr>
      </p:pic>
    </p:spTree>
    <p:extLst>
      <p:ext uri="{BB962C8B-B14F-4D97-AF65-F5344CB8AC3E}">
        <p14:creationId xmlns:p14="http://schemas.microsoft.com/office/powerpoint/2010/main" val="210853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B06E95-4228-1F62-3A36-C9B8A21F04E0}"/>
              </a:ext>
            </a:extLst>
          </p:cNvPr>
          <p:cNvPicPr>
            <a:picLocks noChangeAspect="1"/>
          </p:cNvPicPr>
          <p:nvPr/>
        </p:nvPicPr>
        <p:blipFill>
          <a:blip r:embed="rId2"/>
          <a:stretch>
            <a:fillRect/>
          </a:stretch>
        </p:blipFill>
        <p:spPr>
          <a:xfrm>
            <a:off x="1423207" y="344246"/>
            <a:ext cx="8921953" cy="6390283"/>
          </a:xfrm>
          <a:prstGeom prst="rect">
            <a:avLst/>
          </a:prstGeom>
        </p:spPr>
      </p:pic>
    </p:spTree>
    <p:extLst>
      <p:ext uri="{BB962C8B-B14F-4D97-AF65-F5344CB8AC3E}">
        <p14:creationId xmlns:p14="http://schemas.microsoft.com/office/powerpoint/2010/main" val="32572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7C5AAA-05AA-D576-C710-F8E2F6FD299C}"/>
              </a:ext>
            </a:extLst>
          </p:cNvPr>
          <p:cNvPicPr>
            <a:picLocks noChangeAspect="1"/>
          </p:cNvPicPr>
          <p:nvPr/>
        </p:nvPicPr>
        <p:blipFill>
          <a:blip r:embed="rId2"/>
          <a:stretch>
            <a:fillRect/>
          </a:stretch>
        </p:blipFill>
        <p:spPr>
          <a:xfrm>
            <a:off x="2228515" y="472184"/>
            <a:ext cx="7734970" cy="5913632"/>
          </a:xfrm>
          <a:prstGeom prst="rect">
            <a:avLst/>
          </a:prstGeom>
        </p:spPr>
      </p:pic>
    </p:spTree>
    <p:extLst>
      <p:ext uri="{BB962C8B-B14F-4D97-AF65-F5344CB8AC3E}">
        <p14:creationId xmlns:p14="http://schemas.microsoft.com/office/powerpoint/2010/main" val="228435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8DF0-6688-95ED-165F-D7DF79E7F8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E96B0-28F8-153F-260B-862586F6D1B9}"/>
              </a:ext>
            </a:extLst>
          </p:cNvPr>
          <p:cNvSpPr>
            <a:spLocks noGrp="1" noRot="1" noMove="1" noResize="1" noEditPoints="1" noAdjustHandles="1" noChangeArrowheads="1" noChangeShapeType="1"/>
          </p:cNvSpPr>
          <p:nvPr>
            <p:ph sz="half" idx="1"/>
          </p:nvPr>
        </p:nvSpPr>
        <p:spPr>
          <a:xfrm>
            <a:off x="838199" y="1419753"/>
            <a:ext cx="11092031" cy="4351338"/>
          </a:xfrm>
        </p:spPr>
        <p:txBody>
          <a:bodyPr>
            <a:normAutofit/>
          </a:bodyPr>
          <a:lstStyle/>
          <a:p>
            <a:r>
              <a:rPr lang="en-US" b="1" dirty="0"/>
              <a:t>Mission</a:t>
            </a:r>
            <a:r>
              <a:rPr lang="en-US" dirty="0"/>
              <a:t>: </a:t>
            </a:r>
          </a:p>
          <a:p>
            <a:pPr marL="457200" lvl="1" indent="0">
              <a:buNone/>
            </a:pPr>
            <a:r>
              <a:rPr lang="en-US" sz="1800" i="1" dirty="0"/>
              <a:t>Grow the game of lacrosse by promoting cooperation and coordination between recreational boys and girls’ youth lacrosse member clubs in south-central Wisconsin, in coordination with the Wisconsin Lacrosse Federation (WLF).</a:t>
            </a:r>
          </a:p>
          <a:p>
            <a:r>
              <a:rPr lang="en-US" dirty="0"/>
              <a:t>Badgerland has been helping provide opportunities since 2009</a:t>
            </a:r>
          </a:p>
          <a:p>
            <a:r>
              <a:rPr lang="en-US" dirty="0"/>
              <a:t>Last 4 Years:</a:t>
            </a:r>
          </a:p>
          <a:p>
            <a:endParaRPr lang="en-US" dirty="0"/>
          </a:p>
        </p:txBody>
      </p:sp>
      <p:sp>
        <p:nvSpPr>
          <p:cNvPr id="6" name="Title 1">
            <a:extLst>
              <a:ext uri="{FF2B5EF4-FFF2-40B4-BE49-F238E27FC236}">
                <a16:creationId xmlns:a16="http://schemas.microsoft.com/office/drawing/2014/main" id="{6BDCC4FB-4896-5DF4-7BDA-50E8C031ABE1}"/>
              </a:ext>
            </a:extLst>
          </p:cNvPr>
          <p:cNvSpPr txBox="1">
            <a:spLocks/>
          </p:cNvSpPr>
          <p:nvPr/>
        </p:nvSpPr>
        <p:spPr>
          <a:xfrm>
            <a:off x="838200" y="94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Amasis MT Pro Medium" panose="02040604050005020304" pitchFamily="18" charset="0"/>
              </a:rPr>
              <a:t>Overview</a:t>
            </a:r>
          </a:p>
        </p:txBody>
      </p:sp>
      <p:graphicFrame>
        <p:nvGraphicFramePr>
          <p:cNvPr id="2" name="Table 1">
            <a:extLst>
              <a:ext uri="{FF2B5EF4-FFF2-40B4-BE49-F238E27FC236}">
                <a16:creationId xmlns:a16="http://schemas.microsoft.com/office/drawing/2014/main" id="{4386626E-7D9E-ED4B-177E-164F36F82BD8}"/>
              </a:ext>
            </a:extLst>
          </p:cNvPr>
          <p:cNvGraphicFramePr>
            <a:graphicFrameLocks noGrp="1"/>
          </p:cNvGraphicFramePr>
          <p:nvPr>
            <p:extLst>
              <p:ext uri="{D42A27DB-BD31-4B8C-83A1-F6EECF244321}">
                <p14:modId xmlns:p14="http://schemas.microsoft.com/office/powerpoint/2010/main" val="3726116219"/>
              </p:ext>
            </p:extLst>
          </p:nvPr>
        </p:nvGraphicFramePr>
        <p:xfrm>
          <a:off x="1710467" y="4045210"/>
          <a:ext cx="4632959" cy="1540400"/>
        </p:xfrm>
        <a:graphic>
          <a:graphicData uri="http://schemas.openxmlformats.org/drawingml/2006/table">
            <a:tbl>
              <a:tblPr firstRow="1">
                <a:tableStyleId>{8799B23B-EC83-4686-B30A-512413B5E67A}</a:tableStyleId>
              </a:tblPr>
              <a:tblGrid>
                <a:gridCol w="1561603">
                  <a:extLst>
                    <a:ext uri="{9D8B030D-6E8A-4147-A177-3AD203B41FA5}">
                      <a16:colId xmlns:a16="http://schemas.microsoft.com/office/drawing/2014/main" val="1727484606"/>
                    </a:ext>
                  </a:extLst>
                </a:gridCol>
                <a:gridCol w="767839">
                  <a:extLst>
                    <a:ext uri="{9D8B030D-6E8A-4147-A177-3AD203B41FA5}">
                      <a16:colId xmlns:a16="http://schemas.microsoft.com/office/drawing/2014/main" val="665325455"/>
                    </a:ext>
                  </a:extLst>
                </a:gridCol>
                <a:gridCol w="767839">
                  <a:extLst>
                    <a:ext uri="{9D8B030D-6E8A-4147-A177-3AD203B41FA5}">
                      <a16:colId xmlns:a16="http://schemas.microsoft.com/office/drawing/2014/main" val="632513787"/>
                    </a:ext>
                  </a:extLst>
                </a:gridCol>
                <a:gridCol w="767839">
                  <a:extLst>
                    <a:ext uri="{9D8B030D-6E8A-4147-A177-3AD203B41FA5}">
                      <a16:colId xmlns:a16="http://schemas.microsoft.com/office/drawing/2014/main" val="2810384606"/>
                    </a:ext>
                  </a:extLst>
                </a:gridCol>
                <a:gridCol w="767839">
                  <a:extLst>
                    <a:ext uri="{9D8B030D-6E8A-4147-A177-3AD203B41FA5}">
                      <a16:colId xmlns:a16="http://schemas.microsoft.com/office/drawing/2014/main" val="4058869136"/>
                    </a:ext>
                  </a:extLst>
                </a:gridCol>
              </a:tblGrid>
              <a:tr h="385100">
                <a:tc>
                  <a:txBody>
                    <a:bodyPr/>
                    <a:lstStyle/>
                    <a:p>
                      <a:pPr algn="ctr" fontAlgn="b"/>
                      <a:r>
                        <a:rPr lang="en-US" sz="1800" b="1" i="0" u="none" strike="noStrike" dirty="0">
                          <a:solidFill>
                            <a:schemeClr val="bg1"/>
                          </a:solidFill>
                          <a:effectLst/>
                          <a:latin typeface="Calibri" panose="020F0502020204030204" pitchFamily="34" charset="0"/>
                        </a:rPr>
                        <a:t>Games</a:t>
                      </a:r>
                    </a:p>
                  </a:txBody>
                  <a:tcPr marL="7620" marR="7620" marT="7620" marB="0" anchor="b">
                    <a:solidFill>
                      <a:srgbClr val="C00000"/>
                    </a:solidFill>
                  </a:tcPr>
                </a:tc>
                <a:tc>
                  <a:txBody>
                    <a:bodyPr/>
                    <a:lstStyle/>
                    <a:p>
                      <a:pPr algn="ctr" fontAlgn="b"/>
                      <a:r>
                        <a:rPr lang="en-US" sz="1800" b="1" u="none" strike="noStrike" dirty="0">
                          <a:solidFill>
                            <a:schemeClr val="bg1"/>
                          </a:solidFill>
                          <a:effectLst/>
                        </a:rPr>
                        <a:t>2022</a:t>
                      </a:r>
                      <a:endParaRPr lang="en-US" sz="1800" b="1" i="0" u="none" strike="noStrike" dirty="0">
                        <a:solidFill>
                          <a:schemeClr val="bg1"/>
                        </a:solidFill>
                        <a:effectLst/>
                        <a:latin typeface="Calibri" panose="020F0502020204030204" pitchFamily="34" charset="0"/>
                      </a:endParaRPr>
                    </a:p>
                  </a:txBody>
                  <a:tcPr marL="7620" marR="7620" marT="7620" marB="0" anchor="b">
                    <a:solidFill>
                      <a:srgbClr val="C00000"/>
                    </a:solidFill>
                  </a:tcPr>
                </a:tc>
                <a:tc>
                  <a:txBody>
                    <a:bodyPr/>
                    <a:lstStyle/>
                    <a:p>
                      <a:pPr algn="ctr" fontAlgn="b"/>
                      <a:r>
                        <a:rPr lang="en-US" sz="1800" b="1" u="none" strike="noStrike" dirty="0">
                          <a:solidFill>
                            <a:schemeClr val="bg1"/>
                          </a:solidFill>
                          <a:effectLst/>
                        </a:rPr>
                        <a:t>2023</a:t>
                      </a:r>
                      <a:endParaRPr lang="en-US" sz="1800" b="1" i="0" u="none" strike="noStrike" dirty="0">
                        <a:solidFill>
                          <a:schemeClr val="bg1"/>
                        </a:solidFill>
                        <a:effectLst/>
                        <a:latin typeface="Calibri" panose="020F0502020204030204" pitchFamily="34" charset="0"/>
                      </a:endParaRPr>
                    </a:p>
                  </a:txBody>
                  <a:tcPr marL="7620" marR="7620" marT="7620" marB="0" anchor="b">
                    <a:solidFill>
                      <a:srgbClr val="C00000"/>
                    </a:solidFill>
                  </a:tcPr>
                </a:tc>
                <a:tc>
                  <a:txBody>
                    <a:bodyPr/>
                    <a:lstStyle/>
                    <a:p>
                      <a:pPr algn="ctr" fontAlgn="b"/>
                      <a:r>
                        <a:rPr lang="en-US" sz="1800" b="1" u="none" strike="noStrike" dirty="0">
                          <a:solidFill>
                            <a:schemeClr val="bg1"/>
                          </a:solidFill>
                          <a:effectLst/>
                        </a:rPr>
                        <a:t>2024</a:t>
                      </a:r>
                      <a:endParaRPr lang="en-US" sz="1800" b="1" i="0" u="none" strike="noStrike" dirty="0">
                        <a:solidFill>
                          <a:schemeClr val="bg1"/>
                        </a:solidFill>
                        <a:effectLst/>
                        <a:latin typeface="Calibri" panose="020F0502020204030204" pitchFamily="34" charset="0"/>
                      </a:endParaRPr>
                    </a:p>
                  </a:txBody>
                  <a:tcPr marL="7620" marR="7620" marT="7620" marB="0" anchor="b">
                    <a:solidFill>
                      <a:srgbClr val="C00000"/>
                    </a:solidFill>
                  </a:tcPr>
                </a:tc>
                <a:tc>
                  <a:txBody>
                    <a:bodyPr/>
                    <a:lstStyle/>
                    <a:p>
                      <a:pPr algn="ctr" fontAlgn="b"/>
                      <a:r>
                        <a:rPr lang="en-US" sz="1800" b="1" i="0" u="none" strike="noStrike" dirty="0">
                          <a:solidFill>
                            <a:schemeClr val="bg1"/>
                          </a:solidFill>
                          <a:effectLst/>
                          <a:latin typeface="Calibri" panose="020F0502020204030204" pitchFamily="34" charset="0"/>
                        </a:rPr>
                        <a:t>2025</a:t>
                      </a:r>
                    </a:p>
                  </a:txBody>
                  <a:tcPr marL="7620" marR="7620" marT="7620" marB="0" anchor="b">
                    <a:solidFill>
                      <a:srgbClr val="C00000"/>
                    </a:solidFill>
                  </a:tcPr>
                </a:tc>
                <a:extLst>
                  <a:ext uri="{0D108BD9-81ED-4DB2-BD59-A6C34878D82A}">
                    <a16:rowId xmlns:a16="http://schemas.microsoft.com/office/drawing/2014/main" val="1140140541"/>
                  </a:ext>
                </a:extLst>
              </a:tr>
              <a:tr h="385100">
                <a:tc>
                  <a:txBody>
                    <a:bodyPr/>
                    <a:lstStyle/>
                    <a:p>
                      <a:pPr algn="ctr" fontAlgn="b"/>
                      <a:r>
                        <a:rPr lang="en-US" sz="1800" b="0" u="none" strike="noStrike" dirty="0">
                          <a:solidFill>
                            <a:srgbClr val="000000"/>
                          </a:solidFill>
                          <a:effectLst/>
                        </a:rPr>
                        <a:t>Boys Games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u="none" strike="noStrike" dirty="0">
                          <a:solidFill>
                            <a:srgbClr val="000000"/>
                          </a:solidFill>
                          <a:effectLst/>
                        </a:rPr>
                        <a:t>235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u="none" strike="noStrike" dirty="0">
                          <a:solidFill>
                            <a:srgbClr val="000000"/>
                          </a:solidFill>
                          <a:effectLst/>
                        </a:rPr>
                        <a:t>192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u="none" strike="noStrike" dirty="0">
                          <a:solidFill>
                            <a:srgbClr val="000000"/>
                          </a:solidFill>
                          <a:effectLst/>
                        </a:rPr>
                        <a:t>209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263</a:t>
                      </a:r>
                    </a:p>
                  </a:txBody>
                  <a:tcPr marL="7620" marR="7620" marT="7620" marB="0" anchor="b"/>
                </a:tc>
                <a:extLst>
                  <a:ext uri="{0D108BD9-81ED-4DB2-BD59-A6C34878D82A}">
                    <a16:rowId xmlns:a16="http://schemas.microsoft.com/office/drawing/2014/main" val="3702295651"/>
                  </a:ext>
                </a:extLst>
              </a:tr>
              <a:tr h="385100">
                <a:tc>
                  <a:txBody>
                    <a:bodyPr/>
                    <a:lstStyle/>
                    <a:p>
                      <a:pPr algn="ctr" fontAlgn="b"/>
                      <a:r>
                        <a:rPr lang="en-US" sz="1800" b="0" u="none" strike="noStrike" dirty="0">
                          <a:solidFill>
                            <a:srgbClr val="000000"/>
                          </a:solidFill>
                          <a:effectLst/>
                        </a:rPr>
                        <a:t>Girls Games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u="none" strike="noStrike" dirty="0">
                          <a:solidFill>
                            <a:srgbClr val="000000"/>
                          </a:solidFill>
                          <a:effectLst/>
                        </a:rPr>
                        <a:t>96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u="none" strike="noStrike" dirty="0">
                          <a:solidFill>
                            <a:srgbClr val="000000"/>
                          </a:solidFill>
                          <a:effectLst/>
                        </a:rPr>
                        <a:t>84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u="none" strike="noStrike" dirty="0">
                          <a:solidFill>
                            <a:srgbClr val="000000"/>
                          </a:solidFill>
                          <a:effectLst/>
                        </a:rPr>
                        <a:t>101</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125</a:t>
                      </a:r>
                    </a:p>
                  </a:txBody>
                  <a:tcPr marL="7620" marR="7620" marT="7620" marB="0" anchor="b"/>
                </a:tc>
                <a:extLst>
                  <a:ext uri="{0D108BD9-81ED-4DB2-BD59-A6C34878D82A}">
                    <a16:rowId xmlns:a16="http://schemas.microsoft.com/office/drawing/2014/main" val="2966128919"/>
                  </a:ext>
                </a:extLst>
              </a:tr>
              <a:tr h="385100">
                <a:tc>
                  <a:txBody>
                    <a:bodyPr/>
                    <a:lstStyle/>
                    <a:p>
                      <a:pPr algn="r" fontAlgn="b"/>
                      <a:r>
                        <a:rPr lang="en-US" sz="1800" b="1" u="none" strike="noStrike" dirty="0">
                          <a:solidFill>
                            <a:srgbClr val="000000"/>
                          </a:solidFill>
                          <a:effectLst/>
                        </a:rPr>
                        <a:t>Total Games </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rgbClr val="000000"/>
                          </a:solidFill>
                          <a:effectLst/>
                        </a:rPr>
                        <a:t>331</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rgbClr val="000000"/>
                          </a:solidFill>
                          <a:effectLst/>
                        </a:rPr>
                        <a:t>276</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rgbClr val="000000"/>
                          </a:solidFill>
                          <a:effectLst/>
                        </a:rPr>
                        <a:t>310</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388</a:t>
                      </a:r>
                    </a:p>
                  </a:txBody>
                  <a:tcPr marL="7620" marR="7620" marT="7620" marB="0" anchor="b"/>
                </a:tc>
                <a:extLst>
                  <a:ext uri="{0D108BD9-81ED-4DB2-BD59-A6C34878D82A}">
                    <a16:rowId xmlns:a16="http://schemas.microsoft.com/office/drawing/2014/main" val="2255411434"/>
                  </a:ext>
                </a:extLst>
              </a:tr>
            </a:tbl>
          </a:graphicData>
        </a:graphic>
      </p:graphicFrame>
      <p:graphicFrame>
        <p:nvGraphicFramePr>
          <p:cNvPr id="4" name="Table 3">
            <a:extLst>
              <a:ext uri="{FF2B5EF4-FFF2-40B4-BE49-F238E27FC236}">
                <a16:creationId xmlns:a16="http://schemas.microsoft.com/office/drawing/2014/main" id="{46C4C45A-7F2F-3DB0-A25F-70236355C5BB}"/>
              </a:ext>
            </a:extLst>
          </p:cNvPr>
          <p:cNvGraphicFramePr>
            <a:graphicFrameLocks noGrp="1"/>
          </p:cNvGraphicFramePr>
          <p:nvPr>
            <p:extLst>
              <p:ext uri="{D42A27DB-BD31-4B8C-83A1-F6EECF244321}">
                <p14:modId xmlns:p14="http://schemas.microsoft.com/office/powerpoint/2010/main" val="1510743842"/>
              </p:ext>
            </p:extLst>
          </p:nvPr>
        </p:nvGraphicFramePr>
        <p:xfrm>
          <a:off x="6720840" y="4047809"/>
          <a:ext cx="4632959" cy="1540400"/>
        </p:xfrm>
        <a:graphic>
          <a:graphicData uri="http://schemas.openxmlformats.org/drawingml/2006/table">
            <a:tbl>
              <a:tblPr firstRow="1">
                <a:tableStyleId>{8799B23B-EC83-4686-B30A-512413B5E67A}</a:tableStyleId>
              </a:tblPr>
              <a:tblGrid>
                <a:gridCol w="1561603">
                  <a:extLst>
                    <a:ext uri="{9D8B030D-6E8A-4147-A177-3AD203B41FA5}">
                      <a16:colId xmlns:a16="http://schemas.microsoft.com/office/drawing/2014/main" val="1727484606"/>
                    </a:ext>
                  </a:extLst>
                </a:gridCol>
                <a:gridCol w="767839">
                  <a:extLst>
                    <a:ext uri="{9D8B030D-6E8A-4147-A177-3AD203B41FA5}">
                      <a16:colId xmlns:a16="http://schemas.microsoft.com/office/drawing/2014/main" val="665325455"/>
                    </a:ext>
                  </a:extLst>
                </a:gridCol>
                <a:gridCol w="767839">
                  <a:extLst>
                    <a:ext uri="{9D8B030D-6E8A-4147-A177-3AD203B41FA5}">
                      <a16:colId xmlns:a16="http://schemas.microsoft.com/office/drawing/2014/main" val="632513787"/>
                    </a:ext>
                  </a:extLst>
                </a:gridCol>
                <a:gridCol w="767839">
                  <a:extLst>
                    <a:ext uri="{9D8B030D-6E8A-4147-A177-3AD203B41FA5}">
                      <a16:colId xmlns:a16="http://schemas.microsoft.com/office/drawing/2014/main" val="2810384606"/>
                    </a:ext>
                  </a:extLst>
                </a:gridCol>
                <a:gridCol w="767839">
                  <a:extLst>
                    <a:ext uri="{9D8B030D-6E8A-4147-A177-3AD203B41FA5}">
                      <a16:colId xmlns:a16="http://schemas.microsoft.com/office/drawing/2014/main" val="2025239435"/>
                    </a:ext>
                  </a:extLst>
                </a:gridCol>
              </a:tblGrid>
              <a:tr h="385100">
                <a:tc>
                  <a:txBody>
                    <a:bodyPr/>
                    <a:lstStyle/>
                    <a:p>
                      <a:pPr algn="ctr" fontAlgn="b"/>
                      <a:r>
                        <a:rPr lang="en-US" sz="1800" b="1" i="0" u="none" strike="noStrike" dirty="0">
                          <a:solidFill>
                            <a:schemeClr val="bg1"/>
                          </a:solidFill>
                          <a:effectLst/>
                          <a:latin typeface="Calibri" panose="020F0502020204030204" pitchFamily="34" charset="0"/>
                        </a:rPr>
                        <a:t>Participants</a:t>
                      </a:r>
                    </a:p>
                  </a:txBody>
                  <a:tcPr marL="7620" marR="7620" marT="7620" marB="0" anchor="b">
                    <a:solidFill>
                      <a:srgbClr val="C00000"/>
                    </a:solidFill>
                  </a:tcPr>
                </a:tc>
                <a:tc>
                  <a:txBody>
                    <a:bodyPr/>
                    <a:lstStyle/>
                    <a:p>
                      <a:pPr algn="ctr" fontAlgn="b"/>
                      <a:r>
                        <a:rPr lang="en-US" sz="1800" b="1" u="none" strike="noStrike" dirty="0">
                          <a:solidFill>
                            <a:schemeClr val="bg1"/>
                          </a:solidFill>
                          <a:effectLst/>
                        </a:rPr>
                        <a:t>2022</a:t>
                      </a:r>
                      <a:endParaRPr lang="en-US" sz="1800" b="1" i="0" u="none" strike="noStrike" dirty="0">
                        <a:solidFill>
                          <a:schemeClr val="bg1"/>
                        </a:solidFill>
                        <a:effectLst/>
                        <a:latin typeface="Calibri" panose="020F0502020204030204" pitchFamily="34" charset="0"/>
                      </a:endParaRPr>
                    </a:p>
                  </a:txBody>
                  <a:tcPr marL="7620" marR="7620" marT="7620" marB="0" anchor="b">
                    <a:solidFill>
                      <a:srgbClr val="C00000"/>
                    </a:solidFill>
                  </a:tcPr>
                </a:tc>
                <a:tc>
                  <a:txBody>
                    <a:bodyPr/>
                    <a:lstStyle/>
                    <a:p>
                      <a:pPr algn="ctr" fontAlgn="b"/>
                      <a:r>
                        <a:rPr lang="en-US" sz="1800" b="1" u="none" strike="noStrike" dirty="0">
                          <a:solidFill>
                            <a:schemeClr val="bg1"/>
                          </a:solidFill>
                          <a:effectLst/>
                        </a:rPr>
                        <a:t>2023</a:t>
                      </a:r>
                      <a:endParaRPr lang="en-US" sz="1800" b="1" i="0" u="none" strike="noStrike" dirty="0">
                        <a:solidFill>
                          <a:schemeClr val="bg1"/>
                        </a:solidFill>
                        <a:effectLst/>
                        <a:latin typeface="Calibri" panose="020F0502020204030204" pitchFamily="34" charset="0"/>
                      </a:endParaRPr>
                    </a:p>
                  </a:txBody>
                  <a:tcPr marL="7620" marR="7620" marT="7620" marB="0" anchor="b">
                    <a:solidFill>
                      <a:srgbClr val="C00000"/>
                    </a:solidFill>
                  </a:tcPr>
                </a:tc>
                <a:tc>
                  <a:txBody>
                    <a:bodyPr/>
                    <a:lstStyle/>
                    <a:p>
                      <a:pPr algn="ctr" fontAlgn="b"/>
                      <a:r>
                        <a:rPr lang="en-US" sz="1800" b="1" u="none" strike="noStrike" dirty="0">
                          <a:solidFill>
                            <a:schemeClr val="bg1"/>
                          </a:solidFill>
                          <a:effectLst/>
                        </a:rPr>
                        <a:t>2024</a:t>
                      </a:r>
                      <a:endParaRPr lang="en-US" sz="1800" b="1" i="0" u="none" strike="noStrike" dirty="0">
                        <a:solidFill>
                          <a:schemeClr val="bg1"/>
                        </a:solidFill>
                        <a:effectLst/>
                        <a:latin typeface="Calibri" panose="020F0502020204030204" pitchFamily="34" charset="0"/>
                      </a:endParaRPr>
                    </a:p>
                  </a:txBody>
                  <a:tcPr marL="7620" marR="7620" marT="7620" marB="0" anchor="b">
                    <a:solidFill>
                      <a:srgbClr val="C00000"/>
                    </a:solidFill>
                  </a:tcPr>
                </a:tc>
                <a:tc>
                  <a:txBody>
                    <a:bodyPr/>
                    <a:lstStyle/>
                    <a:p>
                      <a:pPr algn="ctr" fontAlgn="b"/>
                      <a:r>
                        <a:rPr lang="en-US" sz="1800" b="1" i="0" u="none" strike="noStrike" dirty="0">
                          <a:solidFill>
                            <a:schemeClr val="bg1"/>
                          </a:solidFill>
                          <a:effectLst/>
                          <a:latin typeface="Calibri" panose="020F0502020204030204" pitchFamily="34" charset="0"/>
                        </a:rPr>
                        <a:t>2025</a:t>
                      </a:r>
                    </a:p>
                  </a:txBody>
                  <a:tcPr marL="7620" marR="7620" marT="7620" marB="0" anchor="b">
                    <a:solidFill>
                      <a:srgbClr val="C00000"/>
                    </a:solidFill>
                  </a:tcPr>
                </a:tc>
                <a:extLst>
                  <a:ext uri="{0D108BD9-81ED-4DB2-BD59-A6C34878D82A}">
                    <a16:rowId xmlns:a16="http://schemas.microsoft.com/office/drawing/2014/main" val="1140140541"/>
                  </a:ext>
                </a:extLst>
              </a:tr>
              <a:tr h="385100">
                <a:tc>
                  <a:txBody>
                    <a:bodyPr/>
                    <a:lstStyle/>
                    <a:p>
                      <a:pPr algn="ctr" fontAlgn="b"/>
                      <a:r>
                        <a:rPr lang="en-US" sz="1800" b="0" u="none" strike="noStrike" dirty="0">
                          <a:solidFill>
                            <a:srgbClr val="000000"/>
                          </a:solidFill>
                          <a:effectLst/>
                        </a:rPr>
                        <a:t>Boys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1800" b="0" u="none" strike="noStrike" dirty="0">
                          <a:solidFill>
                            <a:srgbClr val="000000"/>
                          </a:solidFill>
                          <a:effectLst/>
                        </a:rPr>
                        <a:t>735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845</a:t>
                      </a:r>
                    </a:p>
                  </a:txBody>
                  <a:tcPr marL="7620" marR="7620" marT="7620" marB="0" anchor="b"/>
                </a:tc>
                <a:extLst>
                  <a:ext uri="{0D108BD9-81ED-4DB2-BD59-A6C34878D82A}">
                    <a16:rowId xmlns:a16="http://schemas.microsoft.com/office/drawing/2014/main" val="3702295651"/>
                  </a:ext>
                </a:extLst>
              </a:tr>
              <a:tr h="385100">
                <a:tc>
                  <a:txBody>
                    <a:bodyPr/>
                    <a:lstStyle/>
                    <a:p>
                      <a:pPr algn="ctr" fontAlgn="b"/>
                      <a:r>
                        <a:rPr lang="en-US" sz="1800" b="0" u="none" strike="noStrike" dirty="0">
                          <a:solidFill>
                            <a:srgbClr val="000000"/>
                          </a:solidFill>
                          <a:effectLst/>
                        </a:rPr>
                        <a:t>Girls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321</a:t>
                      </a:r>
                    </a:p>
                  </a:txBody>
                  <a:tcPr marL="7620" marR="7620" marT="7620" marB="0" anchor="b"/>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7620" marR="7620" marT="7620" marB="0" anchor="b"/>
                </a:tc>
                <a:extLst>
                  <a:ext uri="{0D108BD9-81ED-4DB2-BD59-A6C34878D82A}">
                    <a16:rowId xmlns:a16="http://schemas.microsoft.com/office/drawing/2014/main" val="2966128919"/>
                  </a:ext>
                </a:extLst>
              </a:tr>
              <a:tr h="385100">
                <a:tc>
                  <a:txBody>
                    <a:bodyPr/>
                    <a:lstStyle/>
                    <a:p>
                      <a:pPr algn="r" fontAlgn="b"/>
                      <a:r>
                        <a:rPr lang="en-US" sz="1800" b="1" u="none" strike="noStrike" dirty="0">
                          <a:solidFill>
                            <a:srgbClr val="000000"/>
                          </a:solidFill>
                          <a:effectLst/>
                        </a:rPr>
                        <a:t>Total  Kids</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1800" b="1" u="none" strike="noStrike" dirty="0">
                          <a:solidFill>
                            <a:srgbClr val="000000"/>
                          </a:solidFill>
                          <a:effectLst/>
                        </a:rPr>
                        <a:t>1,056</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1190</a:t>
                      </a:r>
                    </a:p>
                  </a:txBody>
                  <a:tcPr marL="7620" marR="7620" marT="7620" marB="0" anchor="b"/>
                </a:tc>
                <a:extLst>
                  <a:ext uri="{0D108BD9-81ED-4DB2-BD59-A6C34878D82A}">
                    <a16:rowId xmlns:a16="http://schemas.microsoft.com/office/drawing/2014/main" val="2255411434"/>
                  </a:ext>
                </a:extLst>
              </a:tr>
            </a:tbl>
          </a:graphicData>
        </a:graphic>
      </p:graphicFrame>
    </p:spTree>
    <p:extLst>
      <p:ext uri="{BB962C8B-B14F-4D97-AF65-F5344CB8AC3E}">
        <p14:creationId xmlns:p14="http://schemas.microsoft.com/office/powerpoint/2010/main" val="8167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EDE30-B3CE-EB80-D482-9D32FEF2CD6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07622FD-541E-7B3C-3F50-AA4FDBC12259}"/>
              </a:ext>
            </a:extLst>
          </p:cNvPr>
          <p:cNvSpPr txBox="1">
            <a:spLocks/>
          </p:cNvSpPr>
          <p:nvPr/>
        </p:nvSpPr>
        <p:spPr>
          <a:xfrm>
            <a:off x="838200" y="94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Amasis MT Pro Medium" panose="02040604050005020304" pitchFamily="18" charset="0"/>
              </a:rPr>
              <a:t>Board</a:t>
            </a:r>
          </a:p>
        </p:txBody>
      </p:sp>
      <p:graphicFrame>
        <p:nvGraphicFramePr>
          <p:cNvPr id="8" name="Table 7">
            <a:extLst>
              <a:ext uri="{FF2B5EF4-FFF2-40B4-BE49-F238E27FC236}">
                <a16:creationId xmlns:a16="http://schemas.microsoft.com/office/drawing/2014/main" id="{1D554CDF-DB4C-C612-B876-47C793AAC45E}"/>
              </a:ext>
            </a:extLst>
          </p:cNvPr>
          <p:cNvGraphicFramePr>
            <a:graphicFrameLocks noGrp="1"/>
          </p:cNvGraphicFramePr>
          <p:nvPr>
            <p:extLst>
              <p:ext uri="{D42A27DB-BD31-4B8C-83A1-F6EECF244321}">
                <p14:modId xmlns:p14="http://schemas.microsoft.com/office/powerpoint/2010/main" val="1315837259"/>
              </p:ext>
            </p:extLst>
          </p:nvPr>
        </p:nvGraphicFramePr>
        <p:xfrm>
          <a:off x="978050" y="1215922"/>
          <a:ext cx="10515600" cy="2331720"/>
        </p:xfrm>
        <a:graphic>
          <a:graphicData uri="http://schemas.openxmlformats.org/drawingml/2006/table">
            <a:tbl>
              <a:tblPr firstRow="1" bandRow="1">
                <a:tableStyleId>{72833802-FEF1-4C79-8D5D-14CF1EAF98D9}</a:tableStyleId>
              </a:tblPr>
              <a:tblGrid>
                <a:gridCol w="2103120">
                  <a:extLst>
                    <a:ext uri="{9D8B030D-6E8A-4147-A177-3AD203B41FA5}">
                      <a16:colId xmlns:a16="http://schemas.microsoft.com/office/drawing/2014/main" val="2009068949"/>
                    </a:ext>
                  </a:extLst>
                </a:gridCol>
                <a:gridCol w="2103120">
                  <a:extLst>
                    <a:ext uri="{9D8B030D-6E8A-4147-A177-3AD203B41FA5}">
                      <a16:colId xmlns:a16="http://schemas.microsoft.com/office/drawing/2014/main" val="2757091065"/>
                    </a:ext>
                  </a:extLst>
                </a:gridCol>
                <a:gridCol w="2103120">
                  <a:extLst>
                    <a:ext uri="{9D8B030D-6E8A-4147-A177-3AD203B41FA5}">
                      <a16:colId xmlns:a16="http://schemas.microsoft.com/office/drawing/2014/main" val="1923172195"/>
                    </a:ext>
                  </a:extLst>
                </a:gridCol>
                <a:gridCol w="1458558">
                  <a:extLst>
                    <a:ext uri="{9D8B030D-6E8A-4147-A177-3AD203B41FA5}">
                      <a16:colId xmlns:a16="http://schemas.microsoft.com/office/drawing/2014/main" val="556823128"/>
                    </a:ext>
                  </a:extLst>
                </a:gridCol>
                <a:gridCol w="2747682">
                  <a:extLst>
                    <a:ext uri="{9D8B030D-6E8A-4147-A177-3AD203B41FA5}">
                      <a16:colId xmlns:a16="http://schemas.microsoft.com/office/drawing/2014/main" val="990414204"/>
                    </a:ext>
                  </a:extLst>
                </a:gridCol>
              </a:tblGrid>
              <a:tr h="0">
                <a:tc>
                  <a:txBody>
                    <a:bodyPr/>
                    <a:lstStyle/>
                    <a:p>
                      <a:pPr fontAlgn="t">
                        <a:lnSpc>
                          <a:spcPts val="1418"/>
                        </a:lnSpc>
                      </a:pPr>
                      <a:r>
                        <a:rPr lang="en-US" dirty="0">
                          <a:effectLst/>
                        </a:rPr>
                        <a:t>Role</a:t>
                      </a:r>
                    </a:p>
                  </a:txBody>
                  <a:tcPr marL="38100" marR="38100" marT="91440" marB="9144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dirty="0">
                          <a:effectLst/>
                        </a:rPr>
                        <a:t>Person</a:t>
                      </a:r>
                    </a:p>
                  </a:txBody>
                  <a:tcPr marL="38100" marR="38100" marT="91440" marB="9144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dirty="0">
                          <a:effectLst/>
                        </a:rPr>
                        <a:t>Member Club</a:t>
                      </a:r>
                    </a:p>
                  </a:txBody>
                  <a:tcPr marL="38100" marR="38100" marT="91440" marB="9144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dirty="0">
                          <a:effectLst/>
                        </a:rPr>
                        <a:t>Next Election</a:t>
                      </a:r>
                    </a:p>
                  </a:txBody>
                  <a:tcPr marL="38100" marR="38100" marT="91440" marB="9144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dirty="0">
                          <a:effectLst/>
                        </a:rPr>
                        <a:t>Contact</a:t>
                      </a:r>
                    </a:p>
                  </a:txBody>
                  <a:tcPr marL="38100" marR="38100" marT="91440" marB="9144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1160691394"/>
                  </a:ext>
                </a:extLst>
              </a:tr>
              <a:tr h="0">
                <a:tc>
                  <a:txBody>
                    <a:bodyPr/>
                    <a:lstStyle/>
                    <a:p>
                      <a:pPr fontAlgn="t">
                        <a:lnSpc>
                          <a:spcPts val="1418"/>
                        </a:lnSpc>
                      </a:pPr>
                      <a:r>
                        <a:rPr lang="en-US" sz="1400" b="1" dirty="0">
                          <a:effectLst/>
                        </a:rPr>
                        <a:t>President</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Brian King</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Waunakee Boys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2027</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2"/>
                        </a:rPr>
                        <a:t>presidentbadgerlandlax@gmail.com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740722186"/>
                  </a:ext>
                </a:extLst>
              </a:tr>
              <a:tr h="0">
                <a:tc>
                  <a:txBody>
                    <a:bodyPr/>
                    <a:lstStyle/>
                    <a:p>
                      <a:pPr fontAlgn="t">
                        <a:lnSpc>
                          <a:spcPts val="1418"/>
                        </a:lnSpc>
                      </a:pPr>
                      <a:r>
                        <a:rPr lang="en-US" sz="1400" b="1" dirty="0">
                          <a:effectLst/>
                        </a:rPr>
                        <a:t>Vice President (Boys)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Russ Coley</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Middleton</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2026</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3"/>
                        </a:rPr>
                        <a:t>blaboysyouth@gmail.com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249686810"/>
                  </a:ext>
                </a:extLst>
              </a:tr>
              <a:tr h="0">
                <a:tc>
                  <a:txBody>
                    <a:bodyPr/>
                    <a:lstStyle/>
                    <a:p>
                      <a:pPr fontAlgn="t">
                        <a:lnSpc>
                          <a:spcPts val="1418"/>
                        </a:lnSpc>
                      </a:pPr>
                      <a:r>
                        <a:rPr lang="en-US" sz="1400" b="1" dirty="0">
                          <a:effectLst/>
                        </a:rPr>
                        <a:t>Vice President (Girls)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Cassidy Dabs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Waunakee Girls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2027</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4"/>
                        </a:rPr>
                        <a:t>blavpofgirls@gmail.com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175176931"/>
                  </a:ext>
                </a:extLst>
              </a:tr>
              <a:tr h="0">
                <a:tc>
                  <a:txBody>
                    <a:bodyPr/>
                    <a:lstStyle/>
                    <a:p>
                      <a:pPr fontAlgn="t">
                        <a:lnSpc>
                          <a:spcPts val="1418"/>
                        </a:lnSpc>
                      </a:pPr>
                      <a:r>
                        <a:rPr lang="en-US" sz="1400" b="1" dirty="0">
                          <a:effectLst/>
                        </a:rPr>
                        <a:t>Treasurer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Chad Leatherman</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Waunakee Boys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2027</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5"/>
                        </a:rPr>
                        <a:t>blatreasurerlax@gmail.com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594861328"/>
                  </a:ext>
                </a:extLst>
              </a:tr>
              <a:tr h="0">
                <a:tc>
                  <a:txBody>
                    <a:bodyPr/>
                    <a:lstStyle/>
                    <a:p>
                      <a:pPr fontAlgn="t">
                        <a:lnSpc>
                          <a:spcPts val="1418"/>
                        </a:lnSpc>
                      </a:pPr>
                      <a:r>
                        <a:rPr lang="en-US" sz="1400" b="1">
                          <a:effectLst/>
                        </a:rPr>
                        <a:t>Secretary</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Kate </a:t>
                      </a:r>
                      <a:r>
                        <a:rPr lang="en-US" sz="1400" dirty="0" err="1">
                          <a:effectLst/>
                        </a:rPr>
                        <a:t>Spitek</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Waunakee Boys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2026</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6"/>
                        </a:rPr>
                        <a:t>secretarybadgerlandlax@gmail.com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954166170"/>
                  </a:ext>
                </a:extLst>
              </a:tr>
              <a:tr h="0">
                <a:tc>
                  <a:txBody>
                    <a:bodyPr/>
                    <a:lstStyle/>
                    <a:p>
                      <a:pPr fontAlgn="t">
                        <a:lnSpc>
                          <a:spcPts val="1418"/>
                        </a:lnSpc>
                      </a:pPr>
                      <a:r>
                        <a:rPr lang="en-US" sz="1400" b="1" dirty="0">
                          <a:effectLst/>
                        </a:rPr>
                        <a:t>Director of Marketing</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a:effectLst/>
                        </a:rPr>
                        <a:t>Ava Kenny</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Capitol City</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2027</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7"/>
                        </a:rPr>
                        <a:t>avajkenny22@gmail.com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738534074"/>
                  </a:ext>
                </a:extLst>
              </a:tr>
              <a:tr h="0">
                <a:tc>
                  <a:txBody>
                    <a:bodyPr/>
                    <a:lstStyle/>
                    <a:p>
                      <a:pPr fontAlgn="t">
                        <a:lnSpc>
                          <a:spcPts val="1418"/>
                        </a:lnSpc>
                      </a:pPr>
                      <a:r>
                        <a:rPr lang="en-US" sz="1400" b="1" dirty="0">
                          <a:effectLst/>
                        </a:rPr>
                        <a:t>Director of Sportsmanship</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Nicholas Lambert</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Janesville</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rPr>
                        <a:t>2026</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fontAlgn="t">
                        <a:lnSpc>
                          <a:spcPts val="1418"/>
                        </a:lnSpc>
                      </a:pPr>
                      <a:r>
                        <a:rPr lang="en-US" sz="1400" dirty="0">
                          <a:effectLst/>
                          <a:hlinkClick r:id="rId8"/>
                        </a:rPr>
                        <a:t>nlambert0617@gmail.com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02990758"/>
                  </a:ext>
                </a:extLst>
              </a:tr>
            </a:tbl>
          </a:graphicData>
        </a:graphic>
      </p:graphicFrame>
      <p:sp>
        <p:nvSpPr>
          <p:cNvPr id="9" name="Title 1">
            <a:extLst>
              <a:ext uri="{FF2B5EF4-FFF2-40B4-BE49-F238E27FC236}">
                <a16:creationId xmlns:a16="http://schemas.microsoft.com/office/drawing/2014/main" id="{B51E1ABB-5581-C69A-295E-F95D6C17C202}"/>
              </a:ext>
            </a:extLst>
          </p:cNvPr>
          <p:cNvSpPr txBox="1">
            <a:spLocks/>
          </p:cNvSpPr>
          <p:nvPr/>
        </p:nvSpPr>
        <p:spPr>
          <a:xfrm>
            <a:off x="848958" y="34128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masis MT Pro Medium" panose="02040604050005020304" pitchFamily="18" charset="0"/>
              </a:rPr>
              <a:t>Other Key People</a:t>
            </a:r>
          </a:p>
        </p:txBody>
      </p:sp>
      <p:graphicFrame>
        <p:nvGraphicFramePr>
          <p:cNvPr id="10" name="Table 9">
            <a:extLst>
              <a:ext uri="{FF2B5EF4-FFF2-40B4-BE49-F238E27FC236}">
                <a16:creationId xmlns:a16="http://schemas.microsoft.com/office/drawing/2014/main" id="{7800FB59-EA81-FB43-7DB8-1F4E61F97B3D}"/>
              </a:ext>
            </a:extLst>
          </p:cNvPr>
          <p:cNvGraphicFramePr>
            <a:graphicFrameLocks noGrp="1"/>
          </p:cNvGraphicFramePr>
          <p:nvPr>
            <p:extLst>
              <p:ext uri="{D42A27DB-BD31-4B8C-83A1-F6EECF244321}">
                <p14:modId xmlns:p14="http://schemas.microsoft.com/office/powerpoint/2010/main" val="142747134"/>
              </p:ext>
            </p:extLst>
          </p:nvPr>
        </p:nvGraphicFramePr>
        <p:xfrm>
          <a:off x="935019" y="4290842"/>
          <a:ext cx="10655452" cy="1668780"/>
        </p:xfrm>
        <a:graphic>
          <a:graphicData uri="http://schemas.openxmlformats.org/drawingml/2006/table">
            <a:tbl>
              <a:tblPr firstRow="1"/>
              <a:tblGrid>
                <a:gridCol w="2663863">
                  <a:extLst>
                    <a:ext uri="{9D8B030D-6E8A-4147-A177-3AD203B41FA5}">
                      <a16:colId xmlns:a16="http://schemas.microsoft.com/office/drawing/2014/main" val="3440960715"/>
                    </a:ext>
                  </a:extLst>
                </a:gridCol>
                <a:gridCol w="2663863">
                  <a:extLst>
                    <a:ext uri="{9D8B030D-6E8A-4147-A177-3AD203B41FA5}">
                      <a16:colId xmlns:a16="http://schemas.microsoft.com/office/drawing/2014/main" val="2465681931"/>
                    </a:ext>
                  </a:extLst>
                </a:gridCol>
                <a:gridCol w="2663863">
                  <a:extLst>
                    <a:ext uri="{9D8B030D-6E8A-4147-A177-3AD203B41FA5}">
                      <a16:colId xmlns:a16="http://schemas.microsoft.com/office/drawing/2014/main" val="3770109501"/>
                    </a:ext>
                  </a:extLst>
                </a:gridCol>
                <a:gridCol w="2663863">
                  <a:extLst>
                    <a:ext uri="{9D8B030D-6E8A-4147-A177-3AD203B41FA5}">
                      <a16:colId xmlns:a16="http://schemas.microsoft.com/office/drawing/2014/main" val="3086997574"/>
                    </a:ext>
                  </a:extLst>
                </a:gridCol>
              </a:tblGrid>
              <a:tr h="0">
                <a:tc>
                  <a:txBody>
                    <a:bodyPr/>
                    <a:lstStyle/>
                    <a:p>
                      <a:pPr fontAlgn="t">
                        <a:lnSpc>
                          <a:spcPts val="1418"/>
                        </a:lnSpc>
                      </a:pPr>
                      <a:r>
                        <a:rPr lang="en-US" sz="1400" b="1" dirty="0">
                          <a:solidFill>
                            <a:schemeClr val="bg1"/>
                          </a:solidFill>
                          <a:effectLst/>
                        </a:rPr>
                        <a:t>Role</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sz="1400" b="1" dirty="0">
                          <a:solidFill>
                            <a:schemeClr val="bg1"/>
                          </a:solidFill>
                          <a:effectLst/>
                        </a:rPr>
                        <a:t>Person </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sz="1400" b="1" dirty="0">
                          <a:solidFill>
                            <a:schemeClr val="bg1"/>
                          </a:solidFill>
                          <a:effectLst/>
                        </a:rPr>
                        <a:t>Club</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fontAlgn="t">
                        <a:lnSpc>
                          <a:spcPts val="1418"/>
                        </a:lnSpc>
                      </a:pPr>
                      <a:r>
                        <a:rPr lang="en-US" sz="1400" dirty="0">
                          <a:effectLst/>
                        </a:rPr>
                        <a:t>Contact</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1697401742"/>
                  </a:ext>
                </a:extLst>
              </a:tr>
              <a:tr h="0">
                <a:tc>
                  <a:txBody>
                    <a:bodyPr/>
                    <a:lstStyle/>
                    <a:p>
                      <a:pPr fontAlgn="t">
                        <a:lnSpc>
                          <a:spcPts val="1418"/>
                        </a:lnSpc>
                      </a:pPr>
                      <a:r>
                        <a:rPr lang="en-US" sz="1400" b="1" dirty="0">
                          <a:effectLst/>
                        </a:rPr>
                        <a:t>Boys Scheduler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rPr>
                        <a:t>Jeff Reuter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rPr>
                        <a:t>Janesville</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hlinkClick r:id="rId9"/>
                        </a:rPr>
                        <a:t>jeffreuter0202@gmail.com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630751697"/>
                  </a:ext>
                </a:extLst>
              </a:tr>
              <a:tr h="0">
                <a:tc>
                  <a:txBody>
                    <a:bodyPr/>
                    <a:lstStyle/>
                    <a:p>
                      <a:pPr fontAlgn="t">
                        <a:lnSpc>
                          <a:spcPts val="1418"/>
                        </a:lnSpc>
                      </a:pPr>
                      <a:r>
                        <a:rPr lang="en-US" sz="1400" b="1" dirty="0">
                          <a:effectLst/>
                        </a:rPr>
                        <a:t>Girls Scheduler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rPr>
                        <a:t>Jeff Reuter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rPr>
                        <a:t>Janesville</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hlinkClick r:id="rId9"/>
                        </a:rPr>
                        <a:t>jeffreuter0202@gmail.com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52395048"/>
                  </a:ext>
                </a:extLst>
              </a:tr>
              <a:tr h="0">
                <a:tc>
                  <a:txBody>
                    <a:bodyPr/>
                    <a:lstStyle/>
                    <a:p>
                      <a:pPr fontAlgn="t">
                        <a:lnSpc>
                          <a:spcPts val="1418"/>
                        </a:lnSpc>
                      </a:pPr>
                      <a:r>
                        <a:rPr lang="en-US" sz="1400" b="1" dirty="0">
                          <a:effectLst/>
                        </a:rPr>
                        <a:t>Boys Officials Assignor and Trainer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rPr>
                        <a:t>Jeremy Sullivan</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a:effectLst/>
                        </a:rPr>
                        <a:t>n/a</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hlinkClick r:id="rId10"/>
                        </a:rPr>
                        <a:t>malabyoc@gmail.com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3691815947"/>
                  </a:ext>
                </a:extLst>
              </a:tr>
              <a:tr h="0">
                <a:tc>
                  <a:txBody>
                    <a:bodyPr/>
                    <a:lstStyle/>
                    <a:p>
                      <a:pPr fontAlgn="t">
                        <a:lnSpc>
                          <a:spcPts val="1418"/>
                        </a:lnSpc>
                      </a:pPr>
                      <a:r>
                        <a:rPr lang="en-US" sz="1400" b="1" dirty="0">
                          <a:effectLst/>
                        </a:rPr>
                        <a:t>Girls Officials Assignor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a:effectLst/>
                        </a:rPr>
                        <a:t>Scott Saunders</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rPr>
                        <a:t>n/a</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hlinkClick r:id="rId11"/>
                        </a:rPr>
                        <a:t>saunders.lax@gmail.com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691824189"/>
                  </a:ext>
                </a:extLst>
              </a:tr>
              <a:tr h="0">
                <a:tc>
                  <a:txBody>
                    <a:bodyPr/>
                    <a:lstStyle/>
                    <a:p>
                      <a:pPr fontAlgn="t">
                        <a:lnSpc>
                          <a:spcPts val="1418"/>
                        </a:lnSpc>
                      </a:pPr>
                      <a:r>
                        <a:rPr lang="en-US" sz="1400" b="1" dirty="0">
                          <a:effectLst/>
                        </a:rPr>
                        <a:t>Girls Officials Trainer</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a:effectLst/>
                        </a:rPr>
                        <a:t>Jack Long</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a:effectLst/>
                        </a:rPr>
                        <a:t>n/a</a:t>
                      </a: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fontAlgn="t">
                        <a:lnSpc>
                          <a:spcPts val="1418"/>
                        </a:lnSpc>
                      </a:pPr>
                      <a:r>
                        <a:rPr lang="en-US" sz="1400" dirty="0">
                          <a:effectLst/>
                          <a:hlinkClick r:id="rId12"/>
                        </a:rPr>
                        <a:t>jlong21@wi.rr.com</a:t>
                      </a:r>
                      <a:endParaRPr lang="en-US" sz="1400" dirty="0">
                        <a:effectLst/>
                      </a:endParaRPr>
                    </a:p>
                  </a:txBody>
                  <a:tcPr marL="38100" marR="3810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207311607"/>
                  </a:ext>
                </a:extLst>
              </a:tr>
            </a:tbl>
          </a:graphicData>
        </a:graphic>
      </p:graphicFrame>
    </p:spTree>
    <p:extLst>
      <p:ext uri="{BB962C8B-B14F-4D97-AF65-F5344CB8AC3E}">
        <p14:creationId xmlns:p14="http://schemas.microsoft.com/office/powerpoint/2010/main" val="305236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5374-F9D8-8FA0-2C6A-1C3D1055256E}"/>
              </a:ext>
            </a:extLst>
          </p:cNvPr>
          <p:cNvSpPr>
            <a:spLocks noGrp="1"/>
          </p:cNvSpPr>
          <p:nvPr>
            <p:ph type="title"/>
          </p:nvPr>
        </p:nvSpPr>
        <p:spPr>
          <a:xfrm>
            <a:off x="341243" y="-174165"/>
            <a:ext cx="10515600" cy="1325563"/>
          </a:xfrm>
        </p:spPr>
        <p:txBody>
          <a:bodyPr>
            <a:normAutofit/>
          </a:bodyPr>
          <a:lstStyle/>
          <a:p>
            <a:r>
              <a:rPr lang="en-US" sz="3000" dirty="0">
                <a:latin typeface="Amasis MT Pro Medium" panose="02040604050005020304" pitchFamily="18" charset="0"/>
              </a:rPr>
              <a:t>Season Schedule</a:t>
            </a:r>
          </a:p>
        </p:txBody>
      </p:sp>
      <p:sp>
        <p:nvSpPr>
          <p:cNvPr id="4" name="TextBox 3">
            <a:extLst>
              <a:ext uri="{FF2B5EF4-FFF2-40B4-BE49-F238E27FC236}">
                <a16:creationId xmlns:a16="http://schemas.microsoft.com/office/drawing/2014/main" id="{75A8014F-9687-BEF5-C24C-F6A589F053CE}"/>
              </a:ext>
            </a:extLst>
          </p:cNvPr>
          <p:cNvSpPr txBox="1"/>
          <p:nvPr/>
        </p:nvSpPr>
        <p:spPr>
          <a:xfrm>
            <a:off x="594361" y="872149"/>
            <a:ext cx="9216614" cy="4893647"/>
          </a:xfrm>
          <a:prstGeom prst="rect">
            <a:avLst/>
          </a:prstGeom>
          <a:noFill/>
        </p:spPr>
        <p:txBody>
          <a:bodyPr wrap="square">
            <a:spAutoFit/>
          </a:bodyPr>
          <a:lstStyle/>
          <a:p>
            <a:pPr marL="0" marR="0">
              <a:buNone/>
            </a:pPr>
            <a:r>
              <a:rPr lang="en-US" sz="1300" b="1" u="sng" dirty="0">
                <a:effectLst/>
                <a:latin typeface="Calibri" panose="020F0502020204030204" pitchFamily="34" charset="0"/>
                <a:ea typeface="Calibri" panose="020F0502020204030204" pitchFamily="34" charset="0"/>
              </a:rPr>
              <a:t>March</a:t>
            </a:r>
            <a:endParaRPr lang="en-US" sz="1300" dirty="0">
              <a:effectLst/>
              <a:latin typeface="Calibri" panose="020F0502020204030204" pitchFamily="34" charset="0"/>
              <a:ea typeface="Calibri" panose="020F0502020204030204" pitchFamily="34" charset="0"/>
            </a:endParaRPr>
          </a:p>
          <a:p>
            <a:pPr marL="0" marR="0">
              <a:buNone/>
            </a:pPr>
            <a:r>
              <a:rPr lang="en-US" sz="1300" dirty="0">
                <a:effectLst/>
                <a:latin typeface="Calibri" panose="020F0502020204030204" pitchFamily="34" charset="0"/>
                <a:ea typeface="Calibri" panose="020F0502020204030204" pitchFamily="34" charset="0"/>
              </a:rPr>
              <a:t>Note: No March Board Meeting</a:t>
            </a:r>
          </a:p>
          <a:p>
            <a:pPr marL="457200" marR="0">
              <a:buNone/>
            </a:pPr>
            <a:r>
              <a:rPr lang="en-US" sz="1300" dirty="0">
                <a:effectLst/>
                <a:latin typeface="Calibri" panose="020F0502020204030204" pitchFamily="34" charset="0"/>
                <a:ea typeface="Calibri" panose="020F0502020204030204" pitchFamily="34" charset="0"/>
              </a:rPr>
              <a:t> </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March 1</a:t>
            </a:r>
            <a:r>
              <a:rPr lang="en-US" sz="1300" baseline="30000" dirty="0">
                <a:effectLst/>
                <a:latin typeface="Calibri" panose="020F0502020204030204" pitchFamily="34" charset="0"/>
                <a:ea typeface="Calibri" panose="020F0502020204030204" pitchFamily="34" charset="0"/>
              </a:rPr>
              <a:t>st</a:t>
            </a:r>
            <a:r>
              <a:rPr lang="en-US" sz="1300" dirty="0">
                <a:effectLst/>
                <a:latin typeface="Calibri" panose="020F0502020204030204" pitchFamily="34" charset="0"/>
                <a:ea typeface="Calibri" panose="020F0502020204030204" pitchFamily="34" charset="0"/>
              </a:rPr>
              <a:t>, 2028			Request for Initial Club Team Counts</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March 8th, 2026			Girls Officials – Virtual Training 1</a:t>
            </a:r>
          </a:p>
          <a:p>
            <a:pPr marL="342900" indent="-342900">
              <a:buFont typeface="Symbol" panose="05050102010706020507" pitchFamily="18" charset="2"/>
              <a:buChar char=""/>
            </a:pPr>
            <a:r>
              <a:rPr lang="en-US" sz="1300" dirty="0">
                <a:latin typeface="Calibri" panose="020F0502020204030204" pitchFamily="34" charset="0"/>
                <a:ea typeface="Calibri" panose="020F0502020204030204" pitchFamily="34" charset="0"/>
              </a:rPr>
              <a:t>Sun., March 15</a:t>
            </a:r>
            <a:r>
              <a:rPr lang="en-US" sz="1300" baseline="30000" dirty="0">
                <a:latin typeface="Calibri" panose="020F0502020204030204" pitchFamily="34" charset="0"/>
                <a:ea typeface="Calibri" panose="020F0502020204030204" pitchFamily="34" charset="0"/>
              </a:rPr>
              <a:t>th</a:t>
            </a:r>
            <a:r>
              <a:rPr lang="en-US" sz="1300" dirty="0">
                <a:latin typeface="Calibri" panose="020F0502020204030204" pitchFamily="34" charset="0"/>
                <a:ea typeface="Calibri" panose="020F0502020204030204" pitchFamily="34" charset="0"/>
              </a:rPr>
              <a:t>  2026		Girls Officials – Virtual Training 2</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Mon., March 16</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Earliest Start of Practice</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Fri., March 20</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Provide Team Counts and Field Information to BLA</a:t>
            </a:r>
          </a:p>
          <a:p>
            <a:pPr marL="342900" marR="0" lvl="0" indent="-342900">
              <a:buFont typeface="Symbol" panose="05050102010706020507" pitchFamily="18" charset="2"/>
              <a:buChar char=""/>
            </a:pPr>
            <a:r>
              <a:rPr lang="en-US" sz="1300" b="1" dirty="0">
                <a:effectLst/>
                <a:latin typeface="Calibri" panose="020F0502020204030204" pitchFamily="34" charset="0"/>
                <a:ea typeface="Calibri" panose="020F0502020204030204" pitchFamily="34" charset="0"/>
              </a:rPr>
              <a:t>Tue., March 24</a:t>
            </a:r>
            <a:r>
              <a:rPr lang="en-US" sz="1300" b="1" baseline="30000" dirty="0">
                <a:effectLst/>
                <a:latin typeface="Calibri" panose="020F0502020204030204" pitchFamily="34" charset="0"/>
                <a:ea typeface="Calibri" panose="020F0502020204030204" pitchFamily="34" charset="0"/>
              </a:rPr>
              <a:t>th</a:t>
            </a:r>
            <a:r>
              <a:rPr lang="en-US" sz="1300" b="1" dirty="0">
                <a:effectLst/>
                <a:latin typeface="Calibri" panose="020F0502020204030204" pitchFamily="34" charset="0"/>
                <a:ea typeface="Calibri" panose="020F0502020204030204" pitchFamily="34" charset="0"/>
              </a:rPr>
              <a:t>, 2026		8U/10U - Badgerland All Clubs Coaches Meeting</a:t>
            </a:r>
          </a:p>
          <a:p>
            <a:pPr marL="3886200" lvl="8" indent="-228600">
              <a:buFont typeface="Symbol" panose="05050102010706020507" pitchFamily="18" charset="2"/>
              <a:buChar char=""/>
            </a:pPr>
            <a:r>
              <a:rPr lang="en-US" sz="1300" b="1" dirty="0">
                <a:effectLst/>
                <a:latin typeface="Calibri" panose="020F0502020204030204" pitchFamily="34" charset="0"/>
                <a:ea typeface="Calibri" panose="020F0502020204030204" pitchFamily="34" charset="0"/>
              </a:rPr>
              <a:t>Separate dial ins for girls and boys</a:t>
            </a:r>
          </a:p>
          <a:p>
            <a:pPr marL="342900" marR="0" lvl="0" indent="-342900">
              <a:buFont typeface="Symbol" panose="05050102010706020507" pitchFamily="18" charset="2"/>
              <a:buChar char=""/>
            </a:pPr>
            <a:r>
              <a:rPr lang="en-US" sz="1300" b="1" dirty="0">
                <a:effectLst/>
                <a:latin typeface="Calibri" panose="020F0502020204030204" pitchFamily="34" charset="0"/>
                <a:ea typeface="Calibri" panose="020F0502020204030204" pitchFamily="34" charset="0"/>
              </a:rPr>
              <a:t>Wed., March 25</a:t>
            </a:r>
            <a:r>
              <a:rPr lang="en-US" sz="1300" b="1" baseline="30000" dirty="0">
                <a:effectLst/>
                <a:latin typeface="Calibri" panose="020F0502020204030204" pitchFamily="34" charset="0"/>
                <a:ea typeface="Calibri" panose="020F0502020204030204" pitchFamily="34" charset="0"/>
              </a:rPr>
              <a:t>th</a:t>
            </a:r>
            <a:r>
              <a:rPr lang="en-US" sz="1300" b="1" dirty="0">
                <a:effectLst/>
                <a:latin typeface="Calibri" panose="020F0502020204030204" pitchFamily="34" charset="0"/>
                <a:ea typeface="Calibri" panose="020F0502020204030204" pitchFamily="34" charset="0"/>
              </a:rPr>
              <a:t>, 2026		12U/14U -Badgerland All Clubs Coaches Meeting</a:t>
            </a:r>
          </a:p>
          <a:p>
            <a:pPr marL="3886200" lvl="8" indent="-228600">
              <a:buFont typeface="Symbol" panose="05050102010706020507" pitchFamily="18" charset="2"/>
              <a:buChar char=""/>
            </a:pPr>
            <a:r>
              <a:rPr lang="en-US" sz="1300" b="1" dirty="0">
                <a:effectLst/>
                <a:latin typeface="Calibri" panose="020F0502020204030204" pitchFamily="34" charset="0"/>
                <a:ea typeface="Calibri" panose="020F0502020204030204" pitchFamily="34" charset="0"/>
              </a:rPr>
              <a:t>Separate dial ins for girls and boys</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March 30</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Publish Draft BLA Season Schedule</a:t>
            </a:r>
          </a:p>
          <a:p>
            <a:pPr marL="0" marR="0">
              <a:buNone/>
            </a:pPr>
            <a:r>
              <a:rPr lang="en-US" sz="1300" dirty="0">
                <a:effectLst/>
                <a:latin typeface="Calibri" panose="020F0502020204030204" pitchFamily="34" charset="0"/>
                <a:ea typeface="Calibri" panose="020F0502020204030204" pitchFamily="34" charset="0"/>
              </a:rPr>
              <a:t> </a:t>
            </a:r>
          </a:p>
          <a:p>
            <a:pPr marL="0" marR="0">
              <a:buNone/>
            </a:pPr>
            <a:r>
              <a:rPr lang="en-US" sz="1300" dirty="0">
                <a:effectLst/>
                <a:latin typeface="Calibri" panose="020F0502020204030204" pitchFamily="34" charset="0"/>
                <a:ea typeface="Calibri" panose="020F0502020204030204" pitchFamily="34" charset="0"/>
              </a:rPr>
              <a:t> </a:t>
            </a:r>
            <a:r>
              <a:rPr lang="en-US" sz="1300" b="1" u="sng" dirty="0">
                <a:effectLst/>
                <a:latin typeface="Calibri" panose="020F0502020204030204" pitchFamily="34" charset="0"/>
                <a:ea typeface="Calibri" panose="020F0502020204030204" pitchFamily="34" charset="0"/>
              </a:rPr>
              <a:t>April</a:t>
            </a:r>
            <a:endParaRPr lang="en-US" sz="13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April 5</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Easter Weekend (No Games)</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Mon., April 7</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Publish Final BLA Season Schedule</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April 12</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 Morning		Girls Officials – Field Rating Day (Waunakee Warrior Stadium)</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April 12</a:t>
            </a:r>
            <a:r>
              <a:rPr lang="en-US" sz="1300" baseline="30000" dirty="0">
                <a:effectLst/>
                <a:latin typeface="Calibri" panose="020F0502020204030204" pitchFamily="34" charset="0"/>
                <a:ea typeface="Calibri" panose="020F0502020204030204" pitchFamily="34" charset="0"/>
              </a:rPr>
              <a:t>th</a:t>
            </a:r>
            <a:r>
              <a:rPr lang="en-US" sz="1300" dirty="0">
                <a:effectLst/>
                <a:latin typeface="Calibri" panose="020F0502020204030204" pitchFamily="34" charset="0"/>
                <a:ea typeface="Calibri" panose="020F0502020204030204" pitchFamily="34" charset="0"/>
              </a:rPr>
              <a:t>, 2026 </a:t>
            </a:r>
            <a:r>
              <a:rPr lang="en-US" sz="1300">
                <a:effectLst/>
                <a:latin typeface="Calibri" panose="020F0502020204030204" pitchFamily="34" charset="0"/>
                <a:ea typeface="Calibri" panose="020F0502020204030204" pitchFamily="34" charset="0"/>
              </a:rPr>
              <a:t>- Afternoon</a:t>
            </a:r>
            <a:r>
              <a:rPr lang="en-US" sz="1300" dirty="0">
                <a:effectLst/>
                <a:latin typeface="Calibri" panose="020F0502020204030204" pitchFamily="34" charset="0"/>
                <a:ea typeface="Calibri" panose="020F0502020204030204" pitchFamily="34" charset="0"/>
              </a:rPr>
              <a:t>		Boys Officials – Field Rating Day (Waunakee Warrior Stadium)</a:t>
            </a:r>
          </a:p>
          <a:p>
            <a:pPr marL="342900" marR="0" lvl="0" indent="-342900">
              <a:buFont typeface="Symbol" panose="05050102010706020507" pitchFamily="18" charset="2"/>
              <a:buChar char=""/>
            </a:pPr>
            <a:r>
              <a:rPr lang="en-US" sz="1300" b="1" dirty="0">
                <a:effectLst/>
                <a:latin typeface="Calibri" panose="020F0502020204030204" pitchFamily="34" charset="0"/>
                <a:ea typeface="Calibri" panose="020F0502020204030204" pitchFamily="34" charset="0"/>
              </a:rPr>
              <a:t>Sat., April 18-19</a:t>
            </a:r>
            <a:r>
              <a:rPr lang="en-US" sz="1300" b="1" baseline="30000" dirty="0">
                <a:effectLst/>
                <a:latin typeface="Calibri" panose="020F0502020204030204" pitchFamily="34" charset="0"/>
                <a:ea typeface="Calibri" panose="020F0502020204030204" pitchFamily="34" charset="0"/>
              </a:rPr>
              <a:t>th</a:t>
            </a:r>
            <a:r>
              <a:rPr lang="en-US" sz="1300" b="1" dirty="0">
                <a:effectLst/>
                <a:latin typeface="Calibri" panose="020F0502020204030204" pitchFamily="34" charset="0"/>
                <a:ea typeface="Calibri" panose="020F0502020204030204" pitchFamily="34" charset="0"/>
              </a:rPr>
              <a:t>, 2026		First Weekend of BLA Games</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Tue., April 21st, 2026			April BLA Board Meeting</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Sat, April 25, 2026 			Badger Invite (Dells)  - Boys Youth   (Optional BLA Games)</a:t>
            </a:r>
          </a:p>
          <a:p>
            <a:pPr marL="342900" marR="0" lvl="0" indent="-342900">
              <a:buFont typeface="Symbol" panose="05050102010706020507" pitchFamily="18" charset="2"/>
              <a:buChar char=""/>
            </a:pPr>
            <a:r>
              <a:rPr lang="en-US" sz="1300" dirty="0">
                <a:effectLst/>
                <a:latin typeface="Calibri" panose="020F0502020204030204" pitchFamily="34" charset="0"/>
                <a:ea typeface="Calibri" panose="020F0502020204030204" pitchFamily="34" charset="0"/>
              </a:rPr>
              <a:t>Sun, April 26, 2026			Badger Invite (Dells) - Girls Youth</a:t>
            </a:r>
            <a:r>
              <a:rPr lang="en-US" sz="1300" dirty="0">
                <a:latin typeface="Calibri" panose="020F0502020204030204" pitchFamily="34" charset="0"/>
                <a:ea typeface="Calibri" panose="020F0502020204030204" pitchFamily="34" charset="0"/>
              </a:rPr>
              <a:t>    (Optional BLA Games)</a:t>
            </a:r>
            <a:endParaRPr lang="en-US" sz="1300" dirty="0">
              <a:effectLst/>
              <a:latin typeface="Calibri" panose="020F0502020204030204" pitchFamily="34" charset="0"/>
              <a:ea typeface="Calibri" panose="020F0502020204030204" pitchFamily="34" charset="0"/>
            </a:endParaRPr>
          </a:p>
          <a:p>
            <a:pPr marL="2286000" marR="0" indent="457200">
              <a:buNone/>
            </a:pPr>
            <a:r>
              <a:rPr lang="en-US" sz="1300" b="1" dirty="0">
                <a:effectLst/>
                <a:latin typeface="Calibri" panose="020F0502020204030204" pitchFamily="34" charset="0"/>
                <a:ea typeface="Calibri" panose="020F0502020204030204" pitchFamily="34" charset="0"/>
              </a:rPr>
              <a:t> </a:t>
            </a:r>
            <a:endParaRPr lang="en-US" sz="13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D71ABFE2-EEFA-870F-F415-DB5D7DDF6D65}"/>
              </a:ext>
            </a:extLst>
          </p:cNvPr>
          <p:cNvSpPr txBox="1"/>
          <p:nvPr/>
        </p:nvSpPr>
        <p:spPr>
          <a:xfrm>
            <a:off x="9259866" y="2872696"/>
            <a:ext cx="3403947" cy="892552"/>
          </a:xfrm>
          <a:prstGeom prst="rect">
            <a:avLst/>
          </a:prstGeom>
          <a:noFill/>
        </p:spPr>
        <p:txBody>
          <a:bodyPr wrap="square">
            <a:spAutoFit/>
          </a:bodyPr>
          <a:lstStyle/>
          <a:p>
            <a:pPr marL="0" marR="0">
              <a:buNone/>
            </a:pPr>
            <a:r>
              <a:rPr lang="en-US" sz="1300" b="1" u="sng" dirty="0">
                <a:effectLst/>
                <a:ea typeface="Aptos" panose="020B0004020202020204" pitchFamily="34" charset="0"/>
                <a:cs typeface="Aptos" panose="020B0004020202020204" pitchFamily="34" charset="0"/>
              </a:rPr>
              <a:t>Feb</a:t>
            </a:r>
          </a:p>
          <a:p>
            <a:pPr marL="0" marR="0">
              <a:buNone/>
            </a:pPr>
            <a:r>
              <a:rPr lang="en-US" sz="1300" dirty="0">
                <a:effectLst/>
                <a:ea typeface="Aptos" panose="020B0004020202020204" pitchFamily="34" charset="0"/>
                <a:cs typeface="Aptos" panose="020B0004020202020204" pitchFamily="34" charset="0"/>
              </a:rPr>
              <a:t>Boys </a:t>
            </a:r>
            <a:r>
              <a:rPr lang="en-US" sz="1300" dirty="0">
                <a:ea typeface="Aptos" panose="020B0004020202020204" pitchFamily="34" charset="0"/>
                <a:cs typeface="Aptos" panose="020B0004020202020204" pitchFamily="34" charset="0"/>
              </a:rPr>
              <a:t>Official Virtual Trainings</a:t>
            </a:r>
          </a:p>
          <a:p>
            <a:pPr marL="285750" marR="0" indent="-285750">
              <a:buFont typeface="Arial" panose="020B0604020202020204" pitchFamily="34" charset="0"/>
              <a:buChar char="•"/>
            </a:pPr>
            <a:r>
              <a:rPr lang="en-US" sz="1300" dirty="0">
                <a:effectLst/>
                <a:ea typeface="Aptos" panose="020B0004020202020204" pitchFamily="34" charset="0"/>
                <a:cs typeface="Aptos" panose="020B0004020202020204" pitchFamily="34" charset="0"/>
              </a:rPr>
              <a:t>February 15th: 11:30-3:30</a:t>
            </a:r>
          </a:p>
          <a:p>
            <a:pPr marL="285750" marR="0" indent="-285750">
              <a:buFont typeface="Arial" panose="020B0604020202020204" pitchFamily="34" charset="0"/>
              <a:buChar char="•"/>
            </a:pPr>
            <a:r>
              <a:rPr lang="en-US" sz="1300" dirty="0">
                <a:effectLst/>
                <a:ea typeface="Aptos" panose="020B0004020202020204" pitchFamily="34" charset="0"/>
                <a:cs typeface="Aptos" panose="020B0004020202020204" pitchFamily="34" charset="0"/>
              </a:rPr>
              <a:t>February 22nd: 11:30-3:30</a:t>
            </a:r>
          </a:p>
        </p:txBody>
      </p:sp>
    </p:spTree>
    <p:extLst>
      <p:ext uri="{BB962C8B-B14F-4D97-AF65-F5344CB8AC3E}">
        <p14:creationId xmlns:p14="http://schemas.microsoft.com/office/powerpoint/2010/main" val="384448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14CC-C90C-DA76-05FA-FA469585C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CA5BC-E9FB-189C-F655-090BDE855428}"/>
              </a:ext>
            </a:extLst>
          </p:cNvPr>
          <p:cNvSpPr>
            <a:spLocks noGrp="1"/>
          </p:cNvSpPr>
          <p:nvPr>
            <p:ph type="title"/>
          </p:nvPr>
        </p:nvSpPr>
        <p:spPr>
          <a:xfrm>
            <a:off x="341243" y="-174165"/>
            <a:ext cx="10515600" cy="1325563"/>
          </a:xfrm>
        </p:spPr>
        <p:txBody>
          <a:bodyPr>
            <a:normAutofit/>
          </a:bodyPr>
          <a:lstStyle/>
          <a:p>
            <a:r>
              <a:rPr lang="en-US" sz="3000" dirty="0">
                <a:latin typeface="Amasis MT Pro Medium" panose="02040604050005020304" pitchFamily="18" charset="0"/>
              </a:rPr>
              <a:t>Season Schedule</a:t>
            </a:r>
          </a:p>
        </p:txBody>
      </p:sp>
      <p:sp>
        <p:nvSpPr>
          <p:cNvPr id="4" name="TextBox 3">
            <a:extLst>
              <a:ext uri="{FF2B5EF4-FFF2-40B4-BE49-F238E27FC236}">
                <a16:creationId xmlns:a16="http://schemas.microsoft.com/office/drawing/2014/main" id="{105CBB8D-3B37-86C5-894E-0E1D92F7E913}"/>
              </a:ext>
            </a:extLst>
          </p:cNvPr>
          <p:cNvSpPr txBox="1"/>
          <p:nvPr/>
        </p:nvSpPr>
        <p:spPr>
          <a:xfrm>
            <a:off x="594360" y="872149"/>
            <a:ext cx="9921239" cy="2893100"/>
          </a:xfrm>
          <a:prstGeom prst="rect">
            <a:avLst/>
          </a:prstGeom>
          <a:noFill/>
        </p:spPr>
        <p:txBody>
          <a:bodyPr wrap="square">
            <a:spAutoFit/>
          </a:bodyPr>
          <a:lstStyle/>
          <a:p>
            <a:r>
              <a:rPr lang="en-US" sz="1300" b="1" u="sng" dirty="0"/>
              <a:t>May</a:t>
            </a:r>
            <a:endParaRPr lang="en-US" sz="1300" dirty="0"/>
          </a:p>
          <a:p>
            <a:r>
              <a:rPr lang="en-US" sz="1300" dirty="0"/>
              <a:t>Note: No May Board Meeting</a:t>
            </a:r>
          </a:p>
          <a:p>
            <a:r>
              <a:rPr lang="en-US" sz="1300" dirty="0"/>
              <a:t> </a:t>
            </a:r>
          </a:p>
          <a:p>
            <a:pPr marL="285750" indent="-285750">
              <a:buFont typeface="Arial" panose="020B0604020202020204" pitchFamily="34" charset="0"/>
              <a:buChar char="•"/>
            </a:pPr>
            <a:r>
              <a:rPr lang="en-US" sz="1300" dirty="0">
                <a:solidFill>
                  <a:srgbClr val="FF0000"/>
                </a:solidFill>
              </a:rPr>
              <a:t>Sat/Sunday., May 2</a:t>
            </a:r>
            <a:r>
              <a:rPr lang="en-US" sz="1300" baseline="30000" dirty="0">
                <a:solidFill>
                  <a:srgbClr val="FF0000"/>
                </a:solidFill>
              </a:rPr>
              <a:t>nd</a:t>
            </a:r>
            <a:r>
              <a:rPr lang="en-US" sz="1300" dirty="0">
                <a:solidFill>
                  <a:srgbClr val="FF0000"/>
                </a:solidFill>
              </a:rPr>
              <a:t> 2026		Kettle Moraine Tournament - Girls</a:t>
            </a:r>
          </a:p>
          <a:p>
            <a:pPr marL="285750" lvl="0" indent="-285750">
              <a:buFont typeface="Arial" panose="020B0604020202020204" pitchFamily="34" charset="0"/>
              <a:buChar char="•"/>
            </a:pPr>
            <a:r>
              <a:rPr lang="en-US" sz="1300" dirty="0"/>
              <a:t>Sat/Sunday., May 9-10</a:t>
            </a:r>
            <a:r>
              <a:rPr lang="en-US" sz="1300" baseline="30000" dirty="0"/>
              <a:t>th, </a:t>
            </a:r>
            <a:r>
              <a:rPr lang="en-US" sz="1300" dirty="0"/>
              <a:t>2026		Mother Day Weekend (Kettle Moraine Tournament) - Boys</a:t>
            </a:r>
          </a:p>
          <a:p>
            <a:pPr marL="285750" lvl="0" indent="-285750">
              <a:buFont typeface="Arial" panose="020B0604020202020204" pitchFamily="34" charset="0"/>
              <a:buChar char="•"/>
            </a:pPr>
            <a:r>
              <a:rPr lang="en-US" sz="1300" dirty="0"/>
              <a:t>Sat/Sunday, May 24-25</a:t>
            </a:r>
            <a:r>
              <a:rPr lang="en-US" sz="1300" baseline="30000" dirty="0"/>
              <a:t>th, </a:t>
            </a:r>
            <a:r>
              <a:rPr lang="en-US" sz="1300" dirty="0"/>
              <a:t>2026		Memorial Day Weekend (No BLA Games)</a:t>
            </a:r>
          </a:p>
          <a:p>
            <a:pPr marL="285750" lvl="0" indent="-285750">
              <a:buFont typeface="Arial" panose="020B0604020202020204" pitchFamily="34" charset="0"/>
              <a:buChar char="•"/>
            </a:pPr>
            <a:r>
              <a:rPr lang="en-US" sz="1300" dirty="0"/>
              <a:t>Sat/Sunday, May 30-31</a:t>
            </a:r>
            <a:r>
              <a:rPr lang="en-US" sz="1300" baseline="30000" dirty="0"/>
              <a:t>h</a:t>
            </a:r>
            <a:r>
              <a:rPr lang="en-US" sz="1300" dirty="0"/>
              <a:t>		Deforest Norski Tournament   </a:t>
            </a:r>
            <a:r>
              <a:rPr lang="en-US" sz="1300" dirty="0">
                <a:latin typeface="Calibri" panose="020F0502020204030204" pitchFamily="34" charset="0"/>
                <a:ea typeface="Calibri" panose="020F0502020204030204" pitchFamily="34" charset="0"/>
              </a:rPr>
              <a:t> (Optional BLA Games)</a:t>
            </a:r>
            <a:endParaRPr lang="en-US" sz="1300" dirty="0"/>
          </a:p>
          <a:p>
            <a:endParaRPr lang="en-US" sz="1300" dirty="0"/>
          </a:p>
          <a:p>
            <a:r>
              <a:rPr lang="en-US" sz="1300" b="1" u="sng" dirty="0"/>
              <a:t>June</a:t>
            </a:r>
            <a:endParaRPr lang="en-US" sz="1300" dirty="0"/>
          </a:p>
          <a:p>
            <a:pPr marL="285750" lvl="0" indent="-285750">
              <a:buFont typeface="Arial" panose="020B0604020202020204" pitchFamily="34" charset="0"/>
              <a:buChar char="•"/>
            </a:pPr>
            <a:r>
              <a:rPr lang="en-US" sz="1300" dirty="0"/>
              <a:t>Sat/Sun, June 6-7</a:t>
            </a:r>
            <a:r>
              <a:rPr lang="en-US" sz="1300" baseline="30000" dirty="0"/>
              <a:t>th</a:t>
            </a:r>
            <a:r>
              <a:rPr lang="en-US" sz="1300" dirty="0"/>
              <a:t>			WLF State Tournament</a:t>
            </a:r>
          </a:p>
          <a:p>
            <a:pPr marL="285750" lvl="0" indent="-285750">
              <a:buFont typeface="Arial" panose="020B0604020202020204" pitchFamily="34" charset="0"/>
              <a:buChar char="•"/>
            </a:pPr>
            <a:r>
              <a:rPr lang="en-US" sz="1300" dirty="0"/>
              <a:t>Wed., June 10</a:t>
            </a:r>
            <a:r>
              <a:rPr lang="en-US" sz="1300" baseline="30000" dirty="0"/>
              <a:t>th</a:t>
            </a:r>
            <a:r>
              <a:rPr lang="en-US" sz="1300" dirty="0"/>
              <a:t> 			Badgerland All-Star Game(s)</a:t>
            </a:r>
          </a:p>
          <a:p>
            <a:pPr lvl="8"/>
            <a:r>
              <a:rPr lang="en-US" sz="1300" i="1" dirty="0"/>
              <a:t>Tentative Location – Middleton High School</a:t>
            </a:r>
            <a:endParaRPr lang="en-US" sz="1300" dirty="0"/>
          </a:p>
          <a:p>
            <a:pPr marL="285750" lvl="0" indent="-285750">
              <a:buFont typeface="Arial" panose="020B0604020202020204" pitchFamily="34" charset="0"/>
              <a:buChar char="•"/>
            </a:pPr>
            <a:r>
              <a:rPr lang="en-US" sz="1300" dirty="0"/>
              <a:t>Wed., June 24th, 2026			End of Year BLA Club Meeting</a:t>
            </a:r>
          </a:p>
          <a:p>
            <a:r>
              <a:rPr lang="en-US" sz="1300" dirty="0"/>
              <a:t> </a:t>
            </a:r>
          </a:p>
        </p:txBody>
      </p:sp>
    </p:spTree>
    <p:extLst>
      <p:ext uri="{BB962C8B-B14F-4D97-AF65-F5344CB8AC3E}">
        <p14:creationId xmlns:p14="http://schemas.microsoft.com/office/powerpoint/2010/main" val="217294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5374-F9D8-8FA0-2C6A-1C3D1055256E}"/>
              </a:ext>
            </a:extLst>
          </p:cNvPr>
          <p:cNvSpPr>
            <a:spLocks noGrp="1"/>
          </p:cNvSpPr>
          <p:nvPr>
            <p:ph type="title"/>
          </p:nvPr>
        </p:nvSpPr>
        <p:spPr>
          <a:xfrm>
            <a:off x="838200" y="94190"/>
            <a:ext cx="10515600" cy="1325563"/>
          </a:xfrm>
        </p:spPr>
        <p:txBody>
          <a:bodyPr/>
          <a:lstStyle/>
          <a:p>
            <a:r>
              <a:rPr lang="en-US" dirty="0">
                <a:latin typeface="Amasis MT Pro Medium" panose="02040604050005020304" pitchFamily="18" charset="0"/>
              </a:rPr>
              <a:t>BLA Team Fees</a:t>
            </a:r>
          </a:p>
        </p:txBody>
      </p:sp>
      <p:graphicFrame>
        <p:nvGraphicFramePr>
          <p:cNvPr id="5" name="Table 5">
            <a:extLst>
              <a:ext uri="{FF2B5EF4-FFF2-40B4-BE49-F238E27FC236}">
                <a16:creationId xmlns:a16="http://schemas.microsoft.com/office/drawing/2014/main" id="{3CE0EA44-FA29-2E66-3AB7-BBCCAA76B625}"/>
              </a:ext>
            </a:extLst>
          </p:cNvPr>
          <p:cNvGraphicFramePr>
            <a:graphicFrameLocks noGrp="1"/>
          </p:cNvGraphicFramePr>
          <p:nvPr>
            <p:ph sz="half" idx="1"/>
            <p:extLst>
              <p:ext uri="{D42A27DB-BD31-4B8C-83A1-F6EECF244321}">
                <p14:modId xmlns:p14="http://schemas.microsoft.com/office/powerpoint/2010/main" val="2225559905"/>
              </p:ext>
            </p:extLst>
          </p:nvPr>
        </p:nvGraphicFramePr>
        <p:xfrm>
          <a:off x="917586" y="1686065"/>
          <a:ext cx="4256842" cy="1179748"/>
        </p:xfrm>
        <a:graphic>
          <a:graphicData uri="http://schemas.openxmlformats.org/drawingml/2006/table">
            <a:tbl>
              <a:tblPr firstRow="1" bandRow="1">
                <a:tableStyleId>{0E3FDE45-AF77-4B5C-9715-49D594BDF05E}</a:tableStyleId>
              </a:tblPr>
              <a:tblGrid>
                <a:gridCol w="1562716">
                  <a:extLst>
                    <a:ext uri="{9D8B030D-6E8A-4147-A177-3AD203B41FA5}">
                      <a16:colId xmlns:a16="http://schemas.microsoft.com/office/drawing/2014/main" val="2009112047"/>
                    </a:ext>
                  </a:extLst>
                </a:gridCol>
                <a:gridCol w="2694126">
                  <a:extLst>
                    <a:ext uri="{9D8B030D-6E8A-4147-A177-3AD203B41FA5}">
                      <a16:colId xmlns:a16="http://schemas.microsoft.com/office/drawing/2014/main" val="915639877"/>
                    </a:ext>
                  </a:extLst>
                </a:gridCol>
              </a:tblGrid>
              <a:tr h="406994">
                <a:tc>
                  <a:txBody>
                    <a:bodyPr/>
                    <a:lstStyle/>
                    <a:p>
                      <a:r>
                        <a:rPr lang="en-US" dirty="0"/>
                        <a:t>Type</a:t>
                      </a:r>
                    </a:p>
                  </a:txBody>
                  <a:tcPr/>
                </a:tc>
                <a:tc>
                  <a:txBody>
                    <a:bodyPr/>
                    <a:lstStyle/>
                    <a:p>
                      <a:r>
                        <a:rPr lang="en-US" dirty="0"/>
                        <a:t>Amount</a:t>
                      </a:r>
                    </a:p>
                  </a:txBody>
                  <a:tcPr/>
                </a:tc>
                <a:extLst>
                  <a:ext uri="{0D108BD9-81ED-4DB2-BD59-A6C34878D82A}">
                    <a16:rowId xmlns:a16="http://schemas.microsoft.com/office/drawing/2014/main" val="1658048998"/>
                  </a:ext>
                </a:extLst>
              </a:tr>
              <a:tr h="406994">
                <a:tc>
                  <a:txBody>
                    <a:bodyPr/>
                    <a:lstStyle/>
                    <a:p>
                      <a:pPr lvl="0"/>
                      <a:r>
                        <a:rPr lang="en-US" dirty="0"/>
                        <a:t>Boys Youth</a:t>
                      </a:r>
                    </a:p>
                  </a:txBody>
                  <a:tcPr/>
                </a:tc>
                <a:tc>
                  <a:txBody>
                    <a:bodyPr/>
                    <a:lstStyle/>
                    <a:p>
                      <a:r>
                        <a:rPr lang="en-US" dirty="0"/>
                        <a:t>$165</a:t>
                      </a:r>
                    </a:p>
                  </a:txBody>
                  <a:tcPr/>
                </a:tc>
                <a:extLst>
                  <a:ext uri="{0D108BD9-81ED-4DB2-BD59-A6C34878D82A}">
                    <a16:rowId xmlns:a16="http://schemas.microsoft.com/office/drawing/2014/main" val="3497100475"/>
                  </a:ext>
                </a:extLst>
              </a:tr>
              <a:tr h="0">
                <a:tc>
                  <a:txBody>
                    <a:bodyPr/>
                    <a:lstStyle/>
                    <a:p>
                      <a:pPr lvl="0"/>
                      <a:r>
                        <a:rPr lang="en-US" dirty="0"/>
                        <a:t>Girls Youth</a:t>
                      </a:r>
                    </a:p>
                  </a:txBody>
                  <a:tcPr/>
                </a:tc>
                <a:tc>
                  <a:txBody>
                    <a:bodyPr/>
                    <a:lstStyle/>
                    <a:p>
                      <a:r>
                        <a:rPr lang="en-US" dirty="0"/>
                        <a:t>$100</a:t>
                      </a:r>
                    </a:p>
                  </a:txBody>
                  <a:tcPr/>
                </a:tc>
                <a:extLst>
                  <a:ext uri="{0D108BD9-81ED-4DB2-BD59-A6C34878D82A}">
                    <a16:rowId xmlns:a16="http://schemas.microsoft.com/office/drawing/2014/main" val="449927662"/>
                  </a:ext>
                </a:extLst>
              </a:tr>
            </a:tbl>
          </a:graphicData>
        </a:graphic>
      </p:graphicFrame>
      <p:pic>
        <p:nvPicPr>
          <p:cNvPr id="6" name="Picture 5">
            <a:extLst>
              <a:ext uri="{FF2B5EF4-FFF2-40B4-BE49-F238E27FC236}">
                <a16:creationId xmlns:a16="http://schemas.microsoft.com/office/drawing/2014/main" id="{96D4F286-4D6C-2DF4-02A2-9265550147A8}"/>
              </a:ext>
            </a:extLst>
          </p:cNvPr>
          <p:cNvPicPr>
            <a:picLocks noChangeAspect="1"/>
          </p:cNvPicPr>
          <p:nvPr/>
        </p:nvPicPr>
        <p:blipFill>
          <a:blip r:embed="rId2"/>
          <a:stretch>
            <a:fillRect/>
          </a:stretch>
        </p:blipFill>
        <p:spPr>
          <a:xfrm>
            <a:off x="5427209" y="925157"/>
            <a:ext cx="5127039" cy="5613285"/>
          </a:xfrm>
          <a:prstGeom prst="rect">
            <a:avLst/>
          </a:prstGeom>
        </p:spPr>
      </p:pic>
      <p:sp>
        <p:nvSpPr>
          <p:cNvPr id="8" name="TextBox 7">
            <a:extLst>
              <a:ext uri="{FF2B5EF4-FFF2-40B4-BE49-F238E27FC236}">
                <a16:creationId xmlns:a16="http://schemas.microsoft.com/office/drawing/2014/main" id="{8C90DBC2-432F-59F3-90BE-C47B06685990}"/>
              </a:ext>
            </a:extLst>
          </p:cNvPr>
          <p:cNvSpPr txBox="1"/>
          <p:nvPr/>
        </p:nvSpPr>
        <p:spPr>
          <a:xfrm>
            <a:off x="917586" y="3425099"/>
            <a:ext cx="4256842" cy="1754326"/>
          </a:xfrm>
          <a:prstGeom prst="rect">
            <a:avLst/>
          </a:prstGeom>
          <a:noFill/>
        </p:spPr>
        <p:txBody>
          <a:bodyPr wrap="square">
            <a:spAutoFit/>
          </a:bodyPr>
          <a:lstStyle/>
          <a:p>
            <a:r>
              <a:rPr lang="en-US" dirty="0"/>
              <a:t>Chad Leatherman - </a:t>
            </a:r>
            <a:r>
              <a:rPr lang="en-US" dirty="0">
                <a:hlinkClick r:id="rId3"/>
              </a:rPr>
              <a:t>blatreasurerlax@gmail.com</a:t>
            </a:r>
            <a:endParaRPr lang="en-US" dirty="0"/>
          </a:p>
          <a:p>
            <a:endParaRPr lang="en-US" dirty="0"/>
          </a:p>
          <a:p>
            <a:r>
              <a:rPr lang="en-US" dirty="0"/>
              <a:t>Chad Leatherman, </a:t>
            </a:r>
          </a:p>
          <a:p>
            <a:r>
              <a:rPr lang="en-US" dirty="0"/>
              <a:t>1106 Waterwheel Drive, </a:t>
            </a:r>
          </a:p>
          <a:p>
            <a:r>
              <a:rPr lang="en-US" dirty="0"/>
              <a:t>Waunakee WI 53597</a:t>
            </a:r>
          </a:p>
        </p:txBody>
      </p:sp>
      <p:sp>
        <p:nvSpPr>
          <p:cNvPr id="3" name="TextBox 2">
            <a:extLst>
              <a:ext uri="{FF2B5EF4-FFF2-40B4-BE49-F238E27FC236}">
                <a16:creationId xmlns:a16="http://schemas.microsoft.com/office/drawing/2014/main" id="{E78ECBB1-CDDB-8072-CDA5-025A915F0F0C}"/>
              </a:ext>
            </a:extLst>
          </p:cNvPr>
          <p:cNvSpPr txBox="1"/>
          <p:nvPr/>
        </p:nvSpPr>
        <p:spPr>
          <a:xfrm>
            <a:off x="6992470" y="1917365"/>
            <a:ext cx="2162287" cy="369332"/>
          </a:xfrm>
          <a:prstGeom prst="rect">
            <a:avLst/>
          </a:prstGeom>
          <a:solidFill>
            <a:schemeClr val="bg1"/>
          </a:solidFill>
        </p:spPr>
        <p:txBody>
          <a:bodyPr wrap="square" rtlCol="0">
            <a:spAutoFit/>
          </a:bodyPr>
          <a:lstStyle/>
          <a:p>
            <a:r>
              <a:rPr lang="en-US" b="1" dirty="0"/>
              <a:t>2026 Season Invoice</a:t>
            </a:r>
          </a:p>
        </p:txBody>
      </p:sp>
      <p:sp>
        <p:nvSpPr>
          <p:cNvPr id="4" name="TextBox 3">
            <a:extLst>
              <a:ext uri="{FF2B5EF4-FFF2-40B4-BE49-F238E27FC236}">
                <a16:creationId xmlns:a16="http://schemas.microsoft.com/office/drawing/2014/main" id="{7616EA48-6A22-60CE-10B7-FCE739B51D09}"/>
              </a:ext>
            </a:extLst>
          </p:cNvPr>
          <p:cNvSpPr txBox="1"/>
          <p:nvPr/>
        </p:nvSpPr>
        <p:spPr>
          <a:xfrm>
            <a:off x="5563496" y="2911482"/>
            <a:ext cx="2162287" cy="738664"/>
          </a:xfrm>
          <a:prstGeom prst="rect">
            <a:avLst/>
          </a:prstGeom>
          <a:solidFill>
            <a:schemeClr val="bg1"/>
          </a:solidFill>
        </p:spPr>
        <p:txBody>
          <a:bodyPr wrap="square" rtlCol="0">
            <a:spAutoFit/>
          </a:bodyPr>
          <a:lstStyle/>
          <a:p>
            <a:r>
              <a:rPr lang="en-US" sz="1400" b="1" dirty="0"/>
              <a:t>Chad Leatherman</a:t>
            </a:r>
          </a:p>
          <a:p>
            <a:r>
              <a:rPr lang="en-US" sz="1400" b="1" dirty="0"/>
              <a:t>1106 Waterwheel Drive</a:t>
            </a:r>
          </a:p>
          <a:p>
            <a:r>
              <a:rPr lang="en-US" sz="1400" b="1" dirty="0"/>
              <a:t>Waunakee, WI 53597</a:t>
            </a:r>
          </a:p>
        </p:txBody>
      </p:sp>
      <p:sp>
        <p:nvSpPr>
          <p:cNvPr id="9" name="TextBox 8">
            <a:extLst>
              <a:ext uri="{FF2B5EF4-FFF2-40B4-BE49-F238E27FC236}">
                <a16:creationId xmlns:a16="http://schemas.microsoft.com/office/drawing/2014/main" id="{0DED2E05-9386-2903-D8E5-61A8EF485DFC}"/>
              </a:ext>
            </a:extLst>
          </p:cNvPr>
          <p:cNvSpPr txBox="1"/>
          <p:nvPr/>
        </p:nvSpPr>
        <p:spPr>
          <a:xfrm>
            <a:off x="7078534" y="3660904"/>
            <a:ext cx="957428" cy="230832"/>
          </a:xfrm>
          <a:prstGeom prst="rect">
            <a:avLst/>
          </a:prstGeom>
          <a:solidFill>
            <a:schemeClr val="bg1"/>
          </a:solidFill>
        </p:spPr>
        <p:txBody>
          <a:bodyPr wrap="square" rtlCol="0">
            <a:spAutoFit/>
          </a:bodyPr>
          <a:lstStyle/>
          <a:p>
            <a:r>
              <a:rPr lang="en-US" sz="900" b="1" dirty="0"/>
              <a:t>March 28 2026</a:t>
            </a:r>
          </a:p>
        </p:txBody>
      </p:sp>
      <p:sp>
        <p:nvSpPr>
          <p:cNvPr id="10" name="TextBox 9">
            <a:extLst>
              <a:ext uri="{FF2B5EF4-FFF2-40B4-BE49-F238E27FC236}">
                <a16:creationId xmlns:a16="http://schemas.microsoft.com/office/drawing/2014/main" id="{86008F49-F545-60EF-8D8C-CEC3157F4B61}"/>
              </a:ext>
            </a:extLst>
          </p:cNvPr>
          <p:cNvSpPr txBox="1"/>
          <p:nvPr/>
        </p:nvSpPr>
        <p:spPr>
          <a:xfrm>
            <a:off x="7331315" y="3826086"/>
            <a:ext cx="914400" cy="230832"/>
          </a:xfrm>
          <a:prstGeom prst="rect">
            <a:avLst/>
          </a:prstGeom>
          <a:solidFill>
            <a:schemeClr val="bg1"/>
          </a:solidFill>
        </p:spPr>
        <p:txBody>
          <a:bodyPr wrap="square" rtlCol="0">
            <a:spAutoFit/>
          </a:bodyPr>
          <a:lstStyle/>
          <a:p>
            <a:r>
              <a:rPr lang="en-US" sz="900" b="1" dirty="0"/>
              <a:t>March 31 2026</a:t>
            </a:r>
          </a:p>
        </p:txBody>
      </p:sp>
    </p:spTree>
    <p:extLst>
      <p:ext uri="{BB962C8B-B14F-4D97-AF65-F5344CB8AC3E}">
        <p14:creationId xmlns:p14="http://schemas.microsoft.com/office/powerpoint/2010/main" val="360082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5966-BFAA-1607-4C7A-0C973AEE6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427E2-E348-F59C-42E5-4589E48CE0AB}"/>
              </a:ext>
            </a:extLst>
          </p:cNvPr>
          <p:cNvSpPr>
            <a:spLocks noGrp="1"/>
          </p:cNvSpPr>
          <p:nvPr>
            <p:ph type="title"/>
          </p:nvPr>
        </p:nvSpPr>
        <p:spPr>
          <a:xfrm>
            <a:off x="770466" y="-97723"/>
            <a:ext cx="10515600" cy="1325563"/>
          </a:xfrm>
        </p:spPr>
        <p:txBody>
          <a:bodyPr>
            <a:normAutofit/>
          </a:bodyPr>
          <a:lstStyle/>
          <a:p>
            <a:r>
              <a:rPr lang="en-US" sz="3000" dirty="0">
                <a:latin typeface="Amasis MT Pro Medium" panose="02040604050005020304" pitchFamily="18" charset="0"/>
              </a:rPr>
              <a:t>Boys/Girls Schedule</a:t>
            </a:r>
          </a:p>
        </p:txBody>
      </p:sp>
      <p:sp>
        <p:nvSpPr>
          <p:cNvPr id="5" name="TextBox 4">
            <a:extLst>
              <a:ext uri="{FF2B5EF4-FFF2-40B4-BE49-F238E27FC236}">
                <a16:creationId xmlns:a16="http://schemas.microsoft.com/office/drawing/2014/main" id="{A9A13815-1576-91DB-9F20-C263E49470CF}"/>
              </a:ext>
            </a:extLst>
          </p:cNvPr>
          <p:cNvSpPr txBox="1"/>
          <p:nvPr/>
        </p:nvSpPr>
        <p:spPr>
          <a:xfrm>
            <a:off x="874060" y="1302672"/>
            <a:ext cx="10080451" cy="4524315"/>
          </a:xfrm>
          <a:prstGeom prst="rect">
            <a:avLst/>
          </a:prstGeom>
          <a:noFill/>
        </p:spPr>
        <p:txBody>
          <a:bodyPr wrap="square">
            <a:spAutoFit/>
          </a:bodyPr>
          <a:lstStyle/>
          <a:p>
            <a:pPr marL="0" marR="0"/>
            <a:r>
              <a:rPr lang="en-US" sz="1800" b="1" dirty="0">
                <a:effectLst/>
                <a:latin typeface="Aptos" panose="020B0004020202020204" pitchFamily="34" charset="0"/>
                <a:ea typeface="Aptos" panose="020B0004020202020204" pitchFamily="34" charset="0"/>
                <a:cs typeface="Aptos" panose="020B0004020202020204" pitchFamily="34" charset="0"/>
              </a:rPr>
              <a:t>Days</a:t>
            </a:r>
          </a:p>
          <a:p>
            <a:pPr marL="285750" marR="0" indent="-285750">
              <a:buFont typeface="Arial" panose="020B0604020202020204" pitchFamily="34" charset="0"/>
              <a:buChar char="•"/>
            </a:pPr>
            <a:r>
              <a:rPr lang="en-US" dirty="0">
                <a:latin typeface="Aptos" panose="020B0004020202020204" pitchFamily="34" charset="0"/>
                <a:ea typeface="Aptos" panose="020B0004020202020204" pitchFamily="34" charset="0"/>
                <a:cs typeface="Aptos" panose="020B0004020202020204" pitchFamily="34" charset="0"/>
              </a:rPr>
              <a:t>Boys 8U/10U – Saturdays</a:t>
            </a:r>
          </a:p>
          <a:p>
            <a:pPr marL="285750" marR="0" indent="-285750">
              <a:buFont typeface="Arial" panose="020B0604020202020204" pitchFamily="34" charset="0"/>
              <a:buChar char="•"/>
            </a:pPr>
            <a:r>
              <a:rPr lang="en-US" dirty="0">
                <a:latin typeface="Aptos" panose="020B0004020202020204" pitchFamily="34" charset="0"/>
                <a:ea typeface="Aptos" panose="020B0004020202020204" pitchFamily="34" charset="0"/>
                <a:cs typeface="Aptos" panose="020B0004020202020204" pitchFamily="34" charset="0"/>
              </a:rPr>
              <a:t>Boys 12/14U – Sundays</a:t>
            </a:r>
          </a:p>
          <a:p>
            <a:pPr marL="285750" marR="0" indent="-285750">
              <a:buFont typeface="Arial" panose="020B0604020202020204" pitchFamily="34" charset="0"/>
              <a:buChar char="•"/>
            </a:pPr>
            <a:endParaRPr lang="en-US" dirty="0">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dirty="0">
                <a:latin typeface="Aptos" panose="020B0004020202020204" pitchFamily="34" charset="0"/>
                <a:ea typeface="Aptos" panose="020B0004020202020204" pitchFamily="34" charset="0"/>
                <a:cs typeface="Aptos" panose="020B0004020202020204" pitchFamily="34" charset="0"/>
              </a:rPr>
              <a:t>Girls 10U/12/14U – Saturdays and Sunday</a:t>
            </a:r>
          </a:p>
          <a:p>
            <a:pPr marL="0" marR="0"/>
            <a:endParaRPr lang="en-US" b="1" dirty="0">
              <a:latin typeface="Aptos" panose="020B0004020202020204" pitchFamily="34" charset="0"/>
              <a:ea typeface="Aptos" panose="020B0004020202020204" pitchFamily="34" charset="0"/>
              <a:cs typeface="Aptos" panose="020B0004020202020204" pitchFamily="34" charset="0"/>
            </a:endParaRPr>
          </a:p>
          <a:p>
            <a:pPr marL="0" marR="0"/>
            <a:r>
              <a:rPr lang="en-US" sz="1800" b="1" dirty="0">
                <a:effectLst/>
                <a:latin typeface="Aptos" panose="020B0004020202020204" pitchFamily="34" charset="0"/>
                <a:ea typeface="Aptos" panose="020B0004020202020204" pitchFamily="34" charset="0"/>
                <a:cs typeface="Aptos" panose="020B0004020202020204" pitchFamily="34" charset="0"/>
              </a:rPr>
              <a:t>2026 Game Day Weekends</a:t>
            </a: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Sat/Sun, April 18-19th, 2026	First Weekend of BLA Games</a:t>
            </a: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April 25</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and 26</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Badger Spring Invite (No BLA Games)</a:t>
            </a:r>
            <a:endParaRPr lang="en-US" dirty="0">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May 2</a:t>
            </a:r>
            <a:r>
              <a:rPr lang="en-US" sz="1800" baseline="30000" dirty="0">
                <a:effectLst/>
                <a:latin typeface="Aptos" panose="020B0004020202020204" pitchFamily="34" charset="0"/>
                <a:ea typeface="Aptos" panose="020B0004020202020204" pitchFamily="34" charset="0"/>
                <a:cs typeface="Aptos" panose="020B0004020202020204" pitchFamily="34" charset="0"/>
              </a:rPr>
              <a:t>nd</a:t>
            </a:r>
            <a:r>
              <a:rPr lang="en-US" sz="1800" dirty="0">
                <a:effectLst/>
                <a:latin typeface="Aptos" panose="020B0004020202020204" pitchFamily="34" charset="0"/>
                <a:ea typeface="Aptos" panose="020B0004020202020204" pitchFamily="34" charset="0"/>
                <a:cs typeface="Aptos" panose="020B0004020202020204" pitchFamily="34" charset="0"/>
              </a:rPr>
              <a:t> and 3</a:t>
            </a:r>
            <a:r>
              <a:rPr lang="en-US" sz="1800" baseline="30000" dirty="0">
                <a:effectLst/>
                <a:latin typeface="Aptos" panose="020B0004020202020204" pitchFamily="34" charset="0"/>
                <a:ea typeface="Aptos" panose="020B0004020202020204" pitchFamily="34" charset="0"/>
                <a:cs typeface="Aptos" panose="020B0004020202020204" pitchFamily="34" charset="0"/>
              </a:rPr>
              <a:t>rd</a:t>
            </a: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May 9</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and 10</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May 16</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and 17</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endParaRPr lang="en-US" dirty="0">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May 23</a:t>
            </a:r>
            <a:r>
              <a:rPr lang="en-US" sz="1800" baseline="30000" dirty="0">
                <a:effectLst/>
                <a:latin typeface="Aptos" panose="020B0004020202020204" pitchFamily="34" charset="0"/>
                <a:ea typeface="Aptos" panose="020B0004020202020204" pitchFamily="34" charset="0"/>
                <a:cs typeface="Aptos" panose="020B0004020202020204" pitchFamily="34" charset="0"/>
              </a:rPr>
              <a:t>rd</a:t>
            </a:r>
            <a:r>
              <a:rPr lang="en-US" sz="1800" dirty="0">
                <a:effectLst/>
                <a:latin typeface="Aptos" panose="020B0004020202020204" pitchFamily="34" charset="0"/>
                <a:ea typeface="Aptos" panose="020B0004020202020204" pitchFamily="34" charset="0"/>
                <a:cs typeface="Aptos" panose="020B0004020202020204" pitchFamily="34" charset="0"/>
              </a:rPr>
              <a:t> and 24</a:t>
            </a:r>
            <a:r>
              <a:rPr lang="en-US" sz="1800" baseline="30000" dirty="0">
                <a:effectLst/>
                <a:latin typeface="Aptos" panose="020B0004020202020204" pitchFamily="34" charset="0"/>
                <a:ea typeface="Aptos" panose="020B0004020202020204" pitchFamily="34" charset="0"/>
                <a:cs typeface="Aptos" panose="020B0004020202020204" pitchFamily="34" charset="0"/>
              </a:rPr>
              <a:t>th		</a:t>
            </a:r>
            <a:r>
              <a:rPr lang="en-US" sz="1800" dirty="0">
                <a:effectLst/>
                <a:latin typeface="Aptos" panose="020B0004020202020204" pitchFamily="34" charset="0"/>
                <a:ea typeface="Aptos" panose="020B0004020202020204" pitchFamily="34" charset="0"/>
                <a:cs typeface="Aptos" panose="020B0004020202020204" pitchFamily="34" charset="0"/>
              </a:rPr>
              <a:t>No BLA Games - Memorial Day Weekend</a:t>
            </a:r>
            <a:endParaRPr lang="en-US" dirty="0">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May 30</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and </a:t>
            </a:r>
            <a:r>
              <a:rPr lang="en-US" dirty="0">
                <a:latin typeface="Aptos" panose="020B0004020202020204" pitchFamily="34" charset="0"/>
                <a:ea typeface="Aptos" panose="020B0004020202020204" pitchFamily="34" charset="0"/>
                <a:cs typeface="Aptos" panose="020B0004020202020204" pitchFamily="34" charset="0"/>
              </a:rPr>
              <a:t>31</a:t>
            </a:r>
            <a:r>
              <a:rPr lang="en-US" baseline="30000" dirty="0">
                <a:latin typeface="Aptos" panose="020B0004020202020204" pitchFamily="34" charset="0"/>
                <a:ea typeface="Aptos" panose="020B0004020202020204" pitchFamily="34" charset="0"/>
                <a:cs typeface="Aptos" panose="020B0004020202020204" pitchFamily="34" charset="0"/>
              </a:rPr>
              <a:t>st</a:t>
            </a:r>
            <a:r>
              <a:rPr lang="en-US" dirty="0">
                <a:latin typeface="Aptos" panose="020B0004020202020204" pitchFamily="34" charset="0"/>
                <a:ea typeface="Aptos" panose="020B0004020202020204" pitchFamily="34" charset="0"/>
                <a:cs typeface="Aptos" panose="020B0004020202020204" pitchFamily="34" charset="0"/>
              </a:rPr>
              <a:t> </a:t>
            </a: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indent="-342900">
              <a:buFont typeface="Arial" panose="020B0604020202020204" pitchFamily="34" charset="0"/>
              <a:buChar char="•"/>
            </a:pPr>
            <a:r>
              <a:rPr lang="en-US" dirty="0">
                <a:latin typeface="Aptos" panose="020B0004020202020204" pitchFamily="34" charset="0"/>
                <a:ea typeface="Aptos" panose="020B0004020202020204" pitchFamily="34" charset="0"/>
                <a:cs typeface="Aptos" panose="020B0004020202020204" pitchFamily="34" charset="0"/>
              </a:rPr>
              <a:t>Jun 6th and 7</a:t>
            </a:r>
            <a:r>
              <a:rPr lang="en-US" baseline="30000" dirty="0">
                <a:latin typeface="Aptos" panose="020B0004020202020204" pitchFamily="34" charset="0"/>
                <a:ea typeface="Aptos" panose="020B0004020202020204" pitchFamily="34" charset="0"/>
                <a:cs typeface="Aptos" panose="020B0004020202020204" pitchFamily="34" charset="0"/>
              </a:rPr>
              <a:t>th</a:t>
            </a:r>
            <a:r>
              <a:rPr lang="en-US" dirty="0">
                <a:latin typeface="Aptos" panose="020B0004020202020204" pitchFamily="34" charset="0"/>
                <a:ea typeface="Aptos" panose="020B0004020202020204" pitchFamily="34" charset="0"/>
                <a:cs typeface="Aptos" panose="020B0004020202020204" pitchFamily="34" charset="0"/>
              </a:rPr>
              <a:t>			Norski Invitational – Deforest (No BLA Games)</a:t>
            </a:r>
          </a:p>
          <a:p>
            <a:pPr marL="285750" marR="0"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 June 10</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14U Girls and Boys All Star Games (</a:t>
            </a:r>
            <a:r>
              <a:rPr lang="en-US" sz="1800" i="1" dirty="0">
                <a:effectLst/>
                <a:latin typeface="Aptos" panose="020B0004020202020204" pitchFamily="34" charset="0"/>
                <a:ea typeface="Aptos" panose="020B0004020202020204" pitchFamily="34" charset="0"/>
                <a:cs typeface="Aptos" panose="020B0004020202020204" pitchFamily="34" charset="0"/>
              </a:rPr>
              <a:t>tentatively Middleton</a:t>
            </a:r>
            <a:r>
              <a:rPr lang="en-US" sz="1800" dirty="0">
                <a:effectLst/>
                <a:latin typeface="Aptos" panose="020B0004020202020204" pitchFamily="34" charset="0"/>
                <a:ea typeface="Aptos" panose="020B0004020202020204" pitchFamily="34" charset="0"/>
                <a:cs typeface="Aptos" panose="020B0004020202020204" pitchFamily="34" charset="0"/>
              </a:rPr>
              <a:t>)</a:t>
            </a:r>
          </a:p>
        </p:txBody>
      </p:sp>
      <p:sp>
        <p:nvSpPr>
          <p:cNvPr id="6" name="TextBox 5">
            <a:extLst>
              <a:ext uri="{FF2B5EF4-FFF2-40B4-BE49-F238E27FC236}">
                <a16:creationId xmlns:a16="http://schemas.microsoft.com/office/drawing/2014/main" id="{61D2758D-9CDC-DE70-F7B7-DA153376CC49}"/>
              </a:ext>
            </a:extLst>
          </p:cNvPr>
          <p:cNvSpPr txBox="1"/>
          <p:nvPr/>
        </p:nvSpPr>
        <p:spPr>
          <a:xfrm>
            <a:off x="8380207" y="1325184"/>
            <a:ext cx="3926541" cy="923330"/>
          </a:xfrm>
          <a:prstGeom prst="rect">
            <a:avLst/>
          </a:prstGeom>
          <a:noFill/>
        </p:spPr>
        <p:txBody>
          <a:bodyPr wrap="square">
            <a:spAutoFit/>
          </a:bodyPr>
          <a:lstStyle/>
          <a:p>
            <a:pPr marL="0" marR="0"/>
            <a:r>
              <a:rPr lang="en-US" sz="1800" b="1" dirty="0">
                <a:effectLst/>
                <a:latin typeface="Aptos" panose="020B0004020202020204" pitchFamily="34" charset="0"/>
                <a:ea typeface="Aptos" panose="020B0004020202020204" pitchFamily="34" charset="0"/>
                <a:cs typeface="Aptos" panose="020B0004020202020204" pitchFamily="34" charset="0"/>
              </a:rPr>
              <a:t>Scheduler (girls and boys)</a:t>
            </a:r>
          </a:p>
          <a:p>
            <a:pPr marL="0" marR="0"/>
            <a:r>
              <a:rPr lang="en-US" sz="1800" dirty="0">
                <a:effectLst/>
                <a:latin typeface="Aptos" panose="020B0004020202020204" pitchFamily="34" charset="0"/>
                <a:ea typeface="Aptos" panose="020B0004020202020204" pitchFamily="34" charset="0"/>
                <a:cs typeface="Aptos" panose="020B0004020202020204" pitchFamily="34" charset="0"/>
              </a:rPr>
              <a:t>Jeff Reuter</a:t>
            </a:r>
          </a:p>
          <a:p>
            <a:pPr marR="0"/>
            <a:r>
              <a:rPr lang="de-DE" dirty="0">
                <a:latin typeface="Aptos" panose="020B0004020202020204" pitchFamily="34" charset="0"/>
                <a:ea typeface="Aptos" panose="020B0004020202020204" pitchFamily="34" charset="0"/>
                <a:cs typeface="Aptos" panose="020B0004020202020204" pitchFamily="34" charset="0"/>
              </a:rPr>
              <a:t>jeffreuter0202@gmail.com</a:t>
            </a:r>
            <a:endParaRPr lang="en-US"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486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5B640-2A60-3929-BFA7-4D75DD5CF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00D1A-C380-1069-6C33-3B23824AE36F}"/>
              </a:ext>
            </a:extLst>
          </p:cNvPr>
          <p:cNvSpPr>
            <a:spLocks noGrp="1"/>
          </p:cNvSpPr>
          <p:nvPr>
            <p:ph type="title"/>
          </p:nvPr>
        </p:nvSpPr>
        <p:spPr>
          <a:xfrm>
            <a:off x="838200" y="94190"/>
            <a:ext cx="10515600" cy="1325563"/>
          </a:xfrm>
        </p:spPr>
        <p:txBody>
          <a:bodyPr/>
          <a:lstStyle/>
          <a:p>
            <a:r>
              <a:rPr lang="en-US" dirty="0">
                <a:latin typeface="Amasis MT Pro Medium" panose="02040604050005020304" pitchFamily="18" charset="0"/>
              </a:rPr>
              <a:t>Field Coordination</a:t>
            </a:r>
          </a:p>
        </p:txBody>
      </p:sp>
      <p:sp>
        <p:nvSpPr>
          <p:cNvPr id="5" name="TextBox 4">
            <a:extLst>
              <a:ext uri="{FF2B5EF4-FFF2-40B4-BE49-F238E27FC236}">
                <a16:creationId xmlns:a16="http://schemas.microsoft.com/office/drawing/2014/main" id="{2B6CEB1D-6FBC-C2E5-C024-AFD11EBF1071}"/>
              </a:ext>
            </a:extLst>
          </p:cNvPr>
          <p:cNvSpPr txBox="1"/>
          <p:nvPr/>
        </p:nvSpPr>
        <p:spPr>
          <a:xfrm>
            <a:off x="922666" y="1289304"/>
            <a:ext cx="10769302" cy="4985980"/>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200" dirty="0">
                <a:effectLst/>
                <a:ea typeface="Calibri" panose="020F0502020204030204" pitchFamily="34" charset="0"/>
              </a:rPr>
              <a:t>Field maintenance and requirements</a:t>
            </a:r>
          </a:p>
          <a:p>
            <a:pPr marL="742950" lvl="1" indent="-285750">
              <a:buFont typeface="Arial" panose="020B0604020202020204" pitchFamily="34" charset="0"/>
              <a:buChar char="•"/>
            </a:pPr>
            <a:r>
              <a:rPr lang="en-US" dirty="0">
                <a:ea typeface="Calibri" panose="020F0502020204030204" pitchFamily="34" charset="0"/>
              </a:rPr>
              <a:t>Goals</a:t>
            </a:r>
          </a:p>
          <a:p>
            <a:pPr marL="742950" lvl="1" indent="-285750">
              <a:buFont typeface="Arial" panose="020B0604020202020204" pitchFamily="34" charset="0"/>
              <a:buChar char="•"/>
            </a:pPr>
            <a:r>
              <a:rPr lang="en-US" dirty="0">
                <a:effectLst/>
                <a:ea typeface="Calibri" panose="020F0502020204030204" pitchFamily="34" charset="0"/>
              </a:rPr>
              <a:t>Painted lines</a:t>
            </a:r>
          </a:p>
          <a:p>
            <a:pPr marL="742950" lvl="1" indent="-285750">
              <a:buFont typeface="Arial" panose="020B0604020202020204" pitchFamily="34" charset="0"/>
              <a:buChar char="•"/>
            </a:pPr>
            <a:r>
              <a:rPr lang="en-US" dirty="0">
                <a:effectLst/>
                <a:ea typeface="Calibri" panose="020F0502020204030204" pitchFamily="34" charset="0"/>
              </a:rPr>
              <a:t>Mowed</a:t>
            </a:r>
          </a:p>
          <a:p>
            <a:pPr marL="742950" lvl="1" indent="-285750">
              <a:buFont typeface="Arial" panose="020B0604020202020204" pitchFamily="34" charset="0"/>
              <a:buChar char="•"/>
            </a:pPr>
            <a:r>
              <a:rPr lang="en-US" dirty="0">
                <a:effectLst/>
                <a:ea typeface="Calibri" panose="020F0502020204030204" pitchFamily="34" charset="0"/>
              </a:rPr>
              <a:t>Scoreboard</a:t>
            </a:r>
          </a:p>
          <a:p>
            <a:pPr marL="742950" lvl="1" indent="-285750">
              <a:buFont typeface="Arial" panose="020B0604020202020204" pitchFamily="34" charset="0"/>
              <a:buChar char="•"/>
            </a:pPr>
            <a:r>
              <a:rPr lang="en-US" dirty="0">
                <a:ea typeface="Calibri" panose="020F0502020204030204" pitchFamily="34" charset="0"/>
              </a:rPr>
              <a:t>Horn and Timer</a:t>
            </a:r>
            <a:endParaRPr lang="en-US"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2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200" dirty="0">
                <a:effectLst/>
                <a:ea typeface="Calibri" panose="020F0502020204030204" pitchFamily="34" charset="0"/>
              </a:rPr>
              <a:t>Rain and </a:t>
            </a:r>
            <a:r>
              <a:rPr lang="en-US" sz="2200" dirty="0">
                <a:ea typeface="Calibri" panose="020F0502020204030204" pitchFamily="34" charset="0"/>
              </a:rPr>
              <a:t>cancellations</a:t>
            </a:r>
          </a:p>
          <a:p>
            <a:pPr marL="742950" lvl="1" indent="-285750">
              <a:buFont typeface="Arial" panose="020B0604020202020204" pitchFamily="34" charset="0"/>
              <a:buChar char="•"/>
            </a:pPr>
            <a:r>
              <a:rPr lang="en-US" dirty="0">
                <a:effectLst/>
                <a:ea typeface="Calibri" panose="020F0502020204030204" pitchFamily="34" charset="0"/>
              </a:rPr>
              <a:t>Coordination is </a:t>
            </a:r>
            <a:r>
              <a:rPr lang="en-US" u="sng" dirty="0">
                <a:effectLst/>
                <a:ea typeface="Calibri" panose="020F0502020204030204" pitchFamily="34" charset="0"/>
              </a:rPr>
              <a:t>home team’s</a:t>
            </a:r>
            <a:r>
              <a:rPr lang="en-US" dirty="0">
                <a:effectLst/>
                <a:ea typeface="Calibri" panose="020F0502020204030204" pitchFamily="34" charset="0"/>
              </a:rPr>
              <a:t> responsibility</a:t>
            </a:r>
            <a:r>
              <a:rPr lang="en-US" dirty="0">
                <a:ea typeface="Calibri" panose="020F0502020204030204" pitchFamily="34" charset="0"/>
              </a:rPr>
              <a:t> for cancellations</a:t>
            </a:r>
          </a:p>
          <a:p>
            <a:pPr marL="742950" lvl="1" indent="-285750">
              <a:buFont typeface="Arial" panose="020B0604020202020204" pitchFamily="34" charset="0"/>
              <a:buChar char="•"/>
            </a:pPr>
            <a:r>
              <a:rPr lang="en-US" dirty="0">
                <a:effectLst/>
                <a:ea typeface="Calibri" panose="020F0502020204030204" pitchFamily="34" charset="0"/>
              </a:rPr>
              <a:t>Contact:</a:t>
            </a:r>
          </a:p>
          <a:p>
            <a:pPr marL="1200150" lvl="2" indent="-285750">
              <a:buFont typeface="Arial" panose="020B0604020202020204" pitchFamily="34" charset="0"/>
              <a:buChar char="•"/>
            </a:pPr>
            <a:r>
              <a:rPr lang="en-US" dirty="0">
                <a:effectLst/>
                <a:ea typeface="Calibri" panose="020F0502020204030204" pitchFamily="34" charset="0"/>
              </a:rPr>
              <a:t>Opposing </a:t>
            </a:r>
            <a:r>
              <a:rPr lang="en-US" dirty="0">
                <a:ea typeface="Calibri" panose="020F0502020204030204" pitchFamily="34" charset="0"/>
              </a:rPr>
              <a:t>Coach(es)</a:t>
            </a:r>
          </a:p>
          <a:p>
            <a:pPr marL="1200150" lvl="2" indent="-285750">
              <a:buFont typeface="Arial" panose="020B0604020202020204" pitchFamily="34" charset="0"/>
              <a:buChar char="•"/>
            </a:pPr>
            <a:r>
              <a:rPr lang="en-US" dirty="0">
                <a:effectLst/>
                <a:ea typeface="Calibri" panose="020F0502020204030204" pitchFamily="34" charset="0"/>
              </a:rPr>
              <a:t>Ref Scheduler(s)</a:t>
            </a:r>
            <a:endParaRPr lang="en-US" dirty="0">
              <a:ea typeface="Calibri" panose="020F0502020204030204" pitchFamily="34" charset="0"/>
            </a:endParaRPr>
          </a:p>
          <a:p>
            <a:pPr marL="1657350" lvl="3" indent="-285750" fontAlgn="t">
              <a:buFont typeface="Arial" panose="020B0604020202020204" pitchFamily="34" charset="0"/>
              <a:buChar char="•"/>
            </a:pPr>
            <a:r>
              <a:rPr lang="en-US" dirty="0">
                <a:ea typeface="Calibri" panose="020F0502020204030204" pitchFamily="34" charset="0"/>
              </a:rPr>
              <a:t>Boys: Jeremy Sullivan - </a:t>
            </a:r>
            <a:r>
              <a:rPr lang="en-US" dirty="0">
                <a:ea typeface="Calibri" panose="020F0502020204030204" pitchFamily="34" charset="0"/>
                <a:hlinkClick r:id="rId2">
                  <a:extLst>
                    <a:ext uri="{A12FA001-AC4F-418D-AE19-62706E023703}">
                      <ahyp:hlinkClr xmlns:ahyp="http://schemas.microsoft.com/office/drawing/2018/hyperlinkcolor" val="tx"/>
                    </a:ext>
                  </a:extLst>
                </a:hlinkClick>
              </a:rPr>
              <a:t>malabyoc@gmail.com</a:t>
            </a:r>
            <a:endParaRPr lang="en-US" dirty="0">
              <a:ea typeface="Calibri" panose="020F0502020204030204" pitchFamily="34" charset="0"/>
            </a:endParaRPr>
          </a:p>
          <a:p>
            <a:pPr marL="1657350" lvl="3" indent="-285750" fontAlgn="t">
              <a:buFont typeface="Arial" panose="020B0604020202020204" pitchFamily="34" charset="0"/>
              <a:buChar char="•"/>
            </a:pPr>
            <a:r>
              <a:rPr lang="en-US" dirty="0">
                <a:ea typeface="Calibri" panose="020F0502020204030204" pitchFamily="34" charset="0"/>
              </a:rPr>
              <a:t>Girls: Scott Saunders - </a:t>
            </a:r>
            <a:r>
              <a:rPr lang="en-US" dirty="0">
                <a:ea typeface="Calibri" panose="020F0502020204030204" pitchFamily="34" charset="0"/>
                <a:hlinkClick r:id="rId3">
                  <a:extLst>
                    <a:ext uri="{A12FA001-AC4F-418D-AE19-62706E023703}">
                      <ahyp:hlinkClr xmlns:ahyp="http://schemas.microsoft.com/office/drawing/2018/hyperlinkcolor" val="tx"/>
                    </a:ext>
                  </a:extLst>
                </a:hlinkClick>
              </a:rPr>
              <a:t>saunders.lax@gmail.com</a:t>
            </a:r>
            <a:endParaRPr lang="en-US" dirty="0">
              <a:ea typeface="Calibri" panose="020F0502020204030204" pitchFamily="34" charset="0"/>
            </a:endParaRPr>
          </a:p>
          <a:p>
            <a:pPr marL="742950" lvl="1" indent="-285750">
              <a:buFont typeface="Arial" panose="020B0604020202020204" pitchFamily="34" charset="0"/>
              <a:buChar char="•"/>
            </a:pPr>
            <a:r>
              <a:rPr lang="en-US" dirty="0">
                <a:effectLst/>
                <a:ea typeface="Calibri" panose="020F0502020204030204" pitchFamily="34" charset="0"/>
              </a:rPr>
              <a:t>Coach contact information is available on Badgerland.com </a:t>
            </a:r>
          </a:p>
          <a:p>
            <a:pPr marL="1200150" lvl="2" indent="-285750">
              <a:buFont typeface="Arial" panose="020B0604020202020204" pitchFamily="34" charset="0"/>
              <a:buChar char="•"/>
            </a:pPr>
            <a:r>
              <a:rPr lang="en-US" dirty="0">
                <a:effectLst/>
                <a:highlight>
                  <a:srgbClr val="FFFF00"/>
                </a:highlight>
                <a:ea typeface="Calibri" panose="020F0502020204030204" pitchFamily="34" charset="0"/>
                <a:hlinkClick r:id="rId4"/>
              </a:rPr>
              <a:t>https://www.badgerlandlacrosse.com/coaching-resources/2026-coach-contact-list/149960</a:t>
            </a:r>
            <a:endParaRPr lang="en-US" dirty="0">
              <a:effectLst/>
              <a:highlight>
                <a:srgbClr val="FFFF00"/>
              </a:highlight>
              <a:ea typeface="Calibri" panose="020F0502020204030204" pitchFamily="34" charset="0"/>
            </a:endParaRPr>
          </a:p>
          <a:p>
            <a:pPr marL="1200150" lvl="2" indent="-285750">
              <a:buFont typeface="Arial" panose="020B0604020202020204" pitchFamily="34" charset="0"/>
              <a:buChar char="•"/>
            </a:pPr>
            <a:endParaRPr lang="en-US" dirty="0">
              <a:effectLst/>
              <a:ea typeface="Calibri" panose="020F0502020204030204" pitchFamily="34" charset="0"/>
            </a:endParaRPr>
          </a:p>
        </p:txBody>
      </p:sp>
    </p:spTree>
    <p:extLst>
      <p:ext uri="{BB962C8B-B14F-4D97-AF65-F5344CB8AC3E}">
        <p14:creationId xmlns:p14="http://schemas.microsoft.com/office/powerpoint/2010/main" val="2968608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otalTime>4383</TotalTime>
  <Words>2641</Words>
  <Application>Microsoft Office PowerPoint</Application>
  <PresentationFormat>Widescreen</PresentationFormat>
  <Paragraphs>545</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Amasis MT Pro Medium</vt: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Season Schedule</vt:lpstr>
      <vt:lpstr>Season Schedule</vt:lpstr>
      <vt:lpstr>BLA Team Fees</vt:lpstr>
      <vt:lpstr>Boys/Girls Schedule</vt:lpstr>
      <vt:lpstr>Field Coordination</vt:lpstr>
      <vt:lpstr>PowerPoint Presentation</vt:lpstr>
      <vt:lpstr>Website</vt:lpstr>
      <vt:lpstr>Conduct/Sportsmanship</vt:lpstr>
      <vt:lpstr>Officials and Rules</vt:lpstr>
      <vt:lpstr>Boys Rules</vt:lpstr>
      <vt:lpstr>Girls Rules</vt:lpstr>
      <vt:lpstr>Girls Rules</vt:lpstr>
      <vt:lpstr>Girls Program Evolution</vt:lpstr>
      <vt:lpstr>Officials and Rules</vt:lpstr>
      <vt:lpstr>Appendix</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Positions</dc:title>
  <dc:creator>King, Brian</dc:creator>
  <cp:lastModifiedBy>King, Brian</cp:lastModifiedBy>
  <cp:revision>75</cp:revision>
  <dcterms:created xsi:type="dcterms:W3CDTF">2023-12-12T20:52:11Z</dcterms:created>
  <dcterms:modified xsi:type="dcterms:W3CDTF">2026-03-05T22:16:10Z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2023-12-12T20:52:11Z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7c4f7ddd-4866-4ca5-88c7-c4356e7d496d</vt:lpwstr>
  </property>
  <property fmtid="{D5CDD505-2E9C-101B-9397-08002B2CF9AE}" pid="8" name="MSIP_Label_ea60d57e-af5b-4752-ac57-3e4f28ca11dc_ContentBits">
    <vt:lpwstr>0</vt:lpwstr>
  </property>
</Properties>
</file>