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58" r:id="rId4"/>
    <p:sldId id="260" r:id="rId5"/>
    <p:sldId id="263" r:id="rId6"/>
    <p:sldId id="264" r:id="rId7"/>
    <p:sldId id="265" r:id="rId8"/>
    <p:sldId id="266" r:id="rId9"/>
    <p:sldId id="267" r:id="rId10"/>
    <p:sldId id="268" r:id="rId11"/>
    <p:sldId id="269" r:id="rId12"/>
    <p:sldId id="283" r:id="rId13"/>
    <p:sldId id="284" r:id="rId14"/>
    <p:sldId id="286" r:id="rId15"/>
    <p:sldId id="287" r:id="rId16"/>
    <p:sldId id="274" r:id="rId17"/>
    <p:sldId id="275" r:id="rId18"/>
    <p:sldId id="288" r:id="rId19"/>
    <p:sldId id="273"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jsJpMN3vfQaBlOnbefI622gtko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40"/>
    <p:restoredTop sz="94778"/>
  </p:normalViewPr>
  <p:slideViewPr>
    <p:cSldViewPr snapToGrid="0">
      <p:cViewPr varScale="1">
        <p:scale>
          <a:sx n="81" d="100"/>
          <a:sy n="81" d="100"/>
        </p:scale>
        <p:origin x="374" y="5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
        <p:cNvGrpSpPr/>
        <p:nvPr/>
      </p:nvGrpSpPr>
      <p:grpSpPr>
        <a:xfrm>
          <a:off x="0" y="0"/>
          <a:ext cx="0" cy="0"/>
          <a:chOff x="0" y="0"/>
          <a:chExt cx="0" cy="0"/>
        </a:xfrm>
      </p:grpSpPr>
      <p:sp>
        <p:nvSpPr>
          <p:cNvPr id="14" name="Google Shape;1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 name="Google Shape;1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a:extLst>
            <a:ext uri="{FF2B5EF4-FFF2-40B4-BE49-F238E27FC236}">
              <a16:creationId xmlns:a16="http://schemas.microsoft.com/office/drawing/2014/main" id="{FF08C8EB-74DF-5ABF-8F17-D6D77D570F8B}"/>
            </a:ext>
          </a:extLst>
        </p:cNvPr>
        <p:cNvGrpSpPr/>
        <p:nvPr/>
      </p:nvGrpSpPr>
      <p:grpSpPr>
        <a:xfrm>
          <a:off x="0" y="0"/>
          <a:ext cx="0" cy="0"/>
          <a:chOff x="0" y="0"/>
          <a:chExt cx="0" cy="0"/>
        </a:xfrm>
      </p:grpSpPr>
      <p:sp>
        <p:nvSpPr>
          <p:cNvPr id="145" name="Google Shape;145;p14:notes">
            <a:extLst>
              <a:ext uri="{FF2B5EF4-FFF2-40B4-BE49-F238E27FC236}">
                <a16:creationId xmlns:a16="http://schemas.microsoft.com/office/drawing/2014/main" id="{5D907F25-947F-B5C7-6E70-1D9340A9EC4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14:notes">
            <a:extLst>
              <a:ext uri="{FF2B5EF4-FFF2-40B4-BE49-F238E27FC236}">
                <a16:creationId xmlns:a16="http://schemas.microsoft.com/office/drawing/2014/main" id="{3F93EF0B-ECF6-9553-A061-4D8722881CE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8337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a:extLst>
            <a:ext uri="{FF2B5EF4-FFF2-40B4-BE49-F238E27FC236}">
              <a16:creationId xmlns:a16="http://schemas.microsoft.com/office/drawing/2014/main" id="{4B34689D-BA5F-A77C-2C9D-4FD51EDEA72D}"/>
            </a:ext>
          </a:extLst>
        </p:cNvPr>
        <p:cNvGrpSpPr/>
        <p:nvPr/>
      </p:nvGrpSpPr>
      <p:grpSpPr>
        <a:xfrm>
          <a:off x="0" y="0"/>
          <a:ext cx="0" cy="0"/>
          <a:chOff x="0" y="0"/>
          <a:chExt cx="0" cy="0"/>
        </a:xfrm>
      </p:grpSpPr>
      <p:sp>
        <p:nvSpPr>
          <p:cNvPr id="145" name="Google Shape;145;p14:notes">
            <a:extLst>
              <a:ext uri="{FF2B5EF4-FFF2-40B4-BE49-F238E27FC236}">
                <a16:creationId xmlns:a16="http://schemas.microsoft.com/office/drawing/2014/main" id="{3BFF3E25-8BD4-EF4D-37A3-582C8A276D7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14:notes">
            <a:extLst>
              <a:ext uri="{FF2B5EF4-FFF2-40B4-BE49-F238E27FC236}">
                <a16:creationId xmlns:a16="http://schemas.microsoft.com/office/drawing/2014/main" id="{65C6EB2D-98C3-23DB-53A2-8D0626957D0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2354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a:extLst>
            <a:ext uri="{FF2B5EF4-FFF2-40B4-BE49-F238E27FC236}">
              <a16:creationId xmlns:a16="http://schemas.microsoft.com/office/drawing/2014/main" id="{4B65DCCC-9D64-AABD-70F4-DEC185EA7454}"/>
            </a:ext>
          </a:extLst>
        </p:cNvPr>
        <p:cNvGrpSpPr/>
        <p:nvPr/>
      </p:nvGrpSpPr>
      <p:grpSpPr>
        <a:xfrm>
          <a:off x="0" y="0"/>
          <a:ext cx="0" cy="0"/>
          <a:chOff x="0" y="0"/>
          <a:chExt cx="0" cy="0"/>
        </a:xfrm>
      </p:grpSpPr>
      <p:sp>
        <p:nvSpPr>
          <p:cNvPr id="145" name="Google Shape;145;p14:notes">
            <a:extLst>
              <a:ext uri="{FF2B5EF4-FFF2-40B4-BE49-F238E27FC236}">
                <a16:creationId xmlns:a16="http://schemas.microsoft.com/office/drawing/2014/main" id="{226E82C8-8F64-DF50-98E8-EA84799BAB8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14:notes">
            <a:extLst>
              <a:ext uri="{FF2B5EF4-FFF2-40B4-BE49-F238E27FC236}">
                <a16:creationId xmlns:a16="http://schemas.microsoft.com/office/drawing/2014/main" id="{576F5DCF-2052-0028-18AA-5B630AA68E2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5672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a:extLst>
            <a:ext uri="{FF2B5EF4-FFF2-40B4-BE49-F238E27FC236}">
              <a16:creationId xmlns:a16="http://schemas.microsoft.com/office/drawing/2014/main" id="{169A53C5-12EA-8327-AE71-47D6864602AC}"/>
            </a:ext>
          </a:extLst>
        </p:cNvPr>
        <p:cNvGrpSpPr/>
        <p:nvPr/>
      </p:nvGrpSpPr>
      <p:grpSpPr>
        <a:xfrm>
          <a:off x="0" y="0"/>
          <a:ext cx="0" cy="0"/>
          <a:chOff x="0" y="0"/>
          <a:chExt cx="0" cy="0"/>
        </a:xfrm>
      </p:grpSpPr>
      <p:sp>
        <p:nvSpPr>
          <p:cNvPr id="145" name="Google Shape;145;p14:notes">
            <a:extLst>
              <a:ext uri="{FF2B5EF4-FFF2-40B4-BE49-F238E27FC236}">
                <a16:creationId xmlns:a16="http://schemas.microsoft.com/office/drawing/2014/main" id="{E2DC5BEB-17CC-8405-25A8-5AE2A3E8754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14:notes">
            <a:extLst>
              <a:ext uri="{FF2B5EF4-FFF2-40B4-BE49-F238E27FC236}">
                <a16:creationId xmlns:a16="http://schemas.microsoft.com/office/drawing/2014/main" id="{E2577BAA-4E7A-643E-8B34-B9497EF59E3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3109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9A24094A-48CA-2BC7-0061-84BEB402E711}"/>
            </a:ext>
          </a:extLst>
        </p:cNvPr>
        <p:cNvGrpSpPr/>
        <p:nvPr/>
      </p:nvGrpSpPr>
      <p:grpSpPr>
        <a:xfrm>
          <a:off x="0" y="0"/>
          <a:ext cx="0" cy="0"/>
          <a:chOff x="0" y="0"/>
          <a:chExt cx="0" cy="0"/>
        </a:xfrm>
      </p:grpSpPr>
      <p:sp>
        <p:nvSpPr>
          <p:cNvPr id="156" name="Google Shape;156;p15:notes">
            <a:extLst>
              <a:ext uri="{FF2B5EF4-FFF2-40B4-BE49-F238E27FC236}">
                <a16:creationId xmlns:a16="http://schemas.microsoft.com/office/drawing/2014/main" id="{2215DE10-92CE-353D-965F-C0C415EAA07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5:notes">
            <a:extLst>
              <a:ext uri="{FF2B5EF4-FFF2-40B4-BE49-F238E27FC236}">
                <a16:creationId xmlns:a16="http://schemas.microsoft.com/office/drawing/2014/main" id="{1C4C7C06-8E16-582C-6F03-DEE3AC2D270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220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7BF3B892-518C-C3FF-6871-97A6A0F7EE72}"/>
            </a:ext>
          </a:extLst>
        </p:cNvPr>
        <p:cNvGrpSpPr/>
        <p:nvPr/>
      </p:nvGrpSpPr>
      <p:grpSpPr>
        <a:xfrm>
          <a:off x="0" y="0"/>
          <a:ext cx="0" cy="0"/>
          <a:chOff x="0" y="0"/>
          <a:chExt cx="0" cy="0"/>
        </a:xfrm>
      </p:grpSpPr>
      <p:sp>
        <p:nvSpPr>
          <p:cNvPr id="156" name="Google Shape;156;p15:notes">
            <a:extLst>
              <a:ext uri="{FF2B5EF4-FFF2-40B4-BE49-F238E27FC236}">
                <a16:creationId xmlns:a16="http://schemas.microsoft.com/office/drawing/2014/main" id="{53840036-5033-247B-F737-AF84FC2588E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5:notes">
            <a:extLst>
              <a:ext uri="{FF2B5EF4-FFF2-40B4-BE49-F238E27FC236}">
                <a16:creationId xmlns:a16="http://schemas.microsoft.com/office/drawing/2014/main" id="{6F7DCD5D-7312-74E6-3B28-2F09FE4E161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3015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93917EFB-F78F-BBA7-E0BF-565BA89EABA3}"/>
            </a:ext>
          </a:extLst>
        </p:cNvPr>
        <p:cNvGrpSpPr/>
        <p:nvPr/>
      </p:nvGrpSpPr>
      <p:grpSpPr>
        <a:xfrm>
          <a:off x="0" y="0"/>
          <a:ext cx="0" cy="0"/>
          <a:chOff x="0" y="0"/>
          <a:chExt cx="0" cy="0"/>
        </a:xfrm>
      </p:grpSpPr>
      <p:sp>
        <p:nvSpPr>
          <p:cNvPr id="156" name="Google Shape;156;p15:notes">
            <a:extLst>
              <a:ext uri="{FF2B5EF4-FFF2-40B4-BE49-F238E27FC236}">
                <a16:creationId xmlns:a16="http://schemas.microsoft.com/office/drawing/2014/main" id="{3A294E95-8345-1360-2AF6-2D1E67DFA5D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5:notes">
            <a:extLst>
              <a:ext uri="{FF2B5EF4-FFF2-40B4-BE49-F238E27FC236}">
                <a16:creationId xmlns:a16="http://schemas.microsoft.com/office/drawing/2014/main" id="{68B66EDA-5C2F-10E3-44E2-741AB24D180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2050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 name="Google Shape;2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 name="Google Shape;2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 name="Google Shape;4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blipFill>
          <a:blip r:embed="rId2">
            <a:alphaModFix/>
          </a:blip>
          <a:stretch>
            <a:fillRect/>
          </a:stretch>
        </a:blipFill>
        <a:effectLst/>
      </p:bgPr>
    </p:bg>
    <p:spTree>
      <p:nvGrpSpPr>
        <p:cNvPr id="1" name="Shape 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Custom Layout">
  <p:cSld name="3_Custom Layout">
    <p:bg>
      <p:bgPr>
        <a:blipFill>
          <a:blip r:embed="rId2">
            <a:alphaModFix/>
          </a:blip>
          <a:stretch>
            <a:fillRect/>
          </a:stretch>
        </a:blipFill>
        <a:effectLst/>
      </p:bgPr>
    </p:bg>
    <p:spTree>
      <p:nvGrpSpPr>
        <p:cNvPr id="1" name="Shape 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Custom Layout">
  <p:cSld name="5_Custom Layout">
    <p:bg>
      <p:bgPr>
        <a:blipFill>
          <a:blip r:embed="rId2">
            <a:alphaModFix/>
          </a:blip>
          <a:stretch>
            <a:fillRect/>
          </a:stretch>
        </a:blipFill>
        <a:effectLst/>
      </p:bgPr>
    </p:bg>
    <p:spTree>
      <p:nvGrpSpPr>
        <p:cNvPr id="1" name="Shape 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1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blipFill>
          <a:blip r:embed="rId2">
            <a:alphaModFix/>
          </a:blip>
          <a:stretch>
            <a:fillRect/>
          </a:stretch>
        </a:blipFill>
        <a:effectLst/>
      </p:bgPr>
    </p:bg>
    <p:spTree>
      <p:nvGrpSpPr>
        <p:cNvPr id="1" name="Shape 1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Custom Layout">
  <p:cSld name="4_Custom Layout">
    <p:bg>
      <p:bgPr>
        <a:blipFill>
          <a:blip r:embed="rId2">
            <a:alphaModFix/>
          </a:blip>
          <a:stretch>
            <a:fillRect/>
          </a:stretch>
        </a:blipFill>
        <a:effectLst/>
      </p:bgPr>
    </p:bg>
    <p:spTree>
      <p:nvGrpSpPr>
        <p:cNvPr id="1" name="Shape 1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
        <p:cNvGrpSpPr/>
        <p:nvPr/>
      </p:nvGrpSpPr>
      <p:grpSpPr>
        <a:xfrm>
          <a:off x="0" y="0"/>
          <a:ext cx="0" cy="0"/>
          <a:chOff x="0" y="0"/>
          <a:chExt cx="0" cy="0"/>
        </a:xfrm>
      </p:grpSpPr>
      <p:sp>
        <p:nvSpPr>
          <p:cNvPr id="17" name="Google Shape;17;p1"/>
          <p:cNvSpPr txBox="1"/>
          <p:nvPr/>
        </p:nvSpPr>
        <p:spPr>
          <a:xfrm>
            <a:off x="1274323" y="5509846"/>
            <a:ext cx="10469269" cy="70788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4000" b="0" i="0" u="none" strike="noStrike" cap="none" dirty="0">
                <a:solidFill>
                  <a:schemeClr val="lt1"/>
                </a:solidFill>
                <a:latin typeface="Arial"/>
                <a:ea typeface="Arial"/>
                <a:cs typeface="Arial"/>
                <a:sym typeface="Arial"/>
              </a:rPr>
              <a:t>2026 Boy’s </a:t>
            </a:r>
            <a:r>
              <a:rPr lang="en-US" sz="4000" dirty="0">
                <a:solidFill>
                  <a:schemeClr val="lt1"/>
                </a:solidFill>
              </a:rPr>
              <a:t>Youth </a:t>
            </a:r>
            <a:r>
              <a:rPr lang="en-US" sz="4000" b="0" i="0" u="none" strike="noStrike" cap="none" dirty="0">
                <a:solidFill>
                  <a:schemeClr val="lt1"/>
                </a:solidFill>
                <a:latin typeface="Arial"/>
                <a:ea typeface="Arial"/>
                <a:cs typeface="Arial"/>
                <a:sym typeface="Arial"/>
              </a:rPr>
              <a:t>Rules </a:t>
            </a:r>
            <a:r>
              <a:rPr lang="en-US" sz="4000" b="0" i="0" u="none" strike="noStrike" cap="none" dirty="0" err="1">
                <a:solidFill>
                  <a:schemeClr val="lt1"/>
                </a:solidFill>
                <a:latin typeface="Arial"/>
                <a:ea typeface="Arial"/>
                <a:cs typeface="Arial"/>
                <a:sym typeface="Arial"/>
              </a:rPr>
              <a:t>Interp</a:t>
            </a:r>
            <a:r>
              <a:rPr lang="en-US" sz="4000" b="0" i="0" u="none" strike="noStrike" cap="none" dirty="0">
                <a:solidFill>
                  <a:schemeClr val="lt1"/>
                </a:solidFill>
                <a:latin typeface="Arial"/>
                <a:ea typeface="Arial"/>
                <a:cs typeface="Arial"/>
                <a:sym typeface="Arial"/>
              </a:rPr>
              <a:t>  </a:t>
            </a:r>
            <a:endParaRPr dirty="0"/>
          </a:p>
        </p:txBody>
      </p:sp>
      <p:sp>
        <p:nvSpPr>
          <p:cNvPr id="18" name="Google Shape;18;p1"/>
          <p:cNvSpPr txBox="1"/>
          <p:nvPr/>
        </p:nvSpPr>
        <p:spPr>
          <a:xfrm>
            <a:off x="3443591" y="6187064"/>
            <a:ext cx="8253108" cy="30773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i="0" u="none" strike="noStrike" cap="none" dirty="0">
                <a:solidFill>
                  <a:srgbClr val="97999B"/>
                </a:solidFill>
                <a:latin typeface="Arial"/>
                <a:ea typeface="Arial"/>
                <a:cs typeface="Arial"/>
                <a:sym typeface="Arial"/>
              </a:rPr>
              <a:t>Jim Carboneau, Rick Lake, Mark Burnett, Caitlin Kelley  |  2-26-26</a:t>
            </a:r>
            <a:endParaRPr sz="1400" b="1" i="0" u="none" strike="noStrike" cap="none" dirty="0">
              <a:solidFill>
                <a:srgbClr val="97999B"/>
              </a:solidFill>
              <a:latin typeface="Arial"/>
              <a:ea typeface="Arial"/>
              <a:cs typeface="Arial"/>
              <a:sym typeface="Arial"/>
            </a:endParaRPr>
          </a:p>
        </p:txBody>
      </p:sp>
      <p:pic>
        <p:nvPicPr>
          <p:cNvPr id="19" name="Google Shape;19;p1" descr="A flag and olympic rings&#10;&#10;Description automatically generated"/>
          <p:cNvPicPr preferRelativeResize="0"/>
          <p:nvPr/>
        </p:nvPicPr>
        <p:blipFill rotWithShape="1">
          <a:blip r:embed="rId4">
            <a:alphaModFix/>
          </a:blip>
          <a:srcRect/>
          <a:stretch/>
        </p:blipFill>
        <p:spPr>
          <a:xfrm>
            <a:off x="332374" y="5925669"/>
            <a:ext cx="1571582" cy="63852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41" name="Google Shape;141;p13" descr="Background pattern&#10;&#10;Description automatically generated"/>
          <p:cNvPicPr preferRelativeResize="0"/>
          <p:nvPr/>
        </p:nvPicPr>
        <p:blipFill rotWithShape="1">
          <a:blip r:embed="rId3">
            <a:alphaModFix/>
          </a:blip>
          <a:srcRect l="21925" t="16455" r="26230" b="-2788"/>
          <a:stretch/>
        </p:blipFill>
        <p:spPr>
          <a:xfrm rot="5400000">
            <a:off x="5735866" y="243932"/>
            <a:ext cx="6876863" cy="6413773"/>
          </a:xfrm>
          <a:prstGeom prst="rect">
            <a:avLst/>
          </a:prstGeom>
          <a:noFill/>
          <a:ln>
            <a:noFill/>
          </a:ln>
        </p:spPr>
      </p:pic>
      <p:sp>
        <p:nvSpPr>
          <p:cNvPr id="138" name="Google Shape;138;p13"/>
          <p:cNvSpPr txBox="1"/>
          <p:nvPr/>
        </p:nvSpPr>
        <p:spPr>
          <a:xfrm>
            <a:off x="612532" y="2091446"/>
            <a:ext cx="5385094" cy="230832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205B"/>
              </a:buClr>
              <a:buSzPts val="1800"/>
              <a:buFont typeface="Arial"/>
              <a:buChar char="•"/>
            </a:pPr>
            <a:r>
              <a:rPr lang="en-US" sz="1800" b="0" i="0" dirty="0">
                <a:solidFill>
                  <a:srgbClr val="00205B"/>
                </a:solidFill>
                <a:latin typeface="Arial"/>
                <a:ea typeface="Arial"/>
                <a:cs typeface="Arial"/>
                <a:sym typeface="Arial"/>
              </a:rPr>
              <a:t>Loss </a:t>
            </a:r>
            <a:r>
              <a:rPr lang="en-US" sz="1800" dirty="0">
                <a:solidFill>
                  <a:srgbClr val="00205B"/>
                </a:solidFill>
                <a:latin typeface="Arial"/>
                <a:ea typeface="Arial"/>
                <a:cs typeface="Arial"/>
                <a:sym typeface="Arial"/>
              </a:rPr>
              <a:t>of a helmet is an illegal procedure, unless the official determines that the helmet was dislodged due to direct contact with the player's head.</a:t>
            </a:r>
            <a:endParaRPr dirty="0"/>
          </a:p>
          <a:p>
            <a:pPr marL="0" marR="0" lvl="0" indent="0" algn="l" rtl="0">
              <a:spcBef>
                <a:spcPts val="0"/>
              </a:spcBef>
              <a:spcAft>
                <a:spcPts val="0"/>
              </a:spcAft>
              <a:buNone/>
            </a:pPr>
            <a:endParaRPr sz="1800" dirty="0">
              <a:solidFill>
                <a:srgbClr val="00205B"/>
              </a:solidFill>
              <a:latin typeface="Arial"/>
              <a:ea typeface="Arial"/>
              <a:cs typeface="Arial"/>
              <a:sym typeface="Arial"/>
            </a:endParaRPr>
          </a:p>
          <a:p>
            <a:pPr marL="285750" marR="0" lvl="0" indent="-285750" algn="l" rtl="0">
              <a:spcBef>
                <a:spcPts val="0"/>
              </a:spcBef>
              <a:spcAft>
                <a:spcPts val="0"/>
              </a:spcAft>
              <a:buClr>
                <a:srgbClr val="00205B"/>
              </a:buClr>
              <a:buSzPts val="1800"/>
              <a:buFont typeface="Arial"/>
              <a:buChar char="•"/>
            </a:pPr>
            <a:r>
              <a:rPr lang="en-US" sz="1800" dirty="0">
                <a:solidFill>
                  <a:srgbClr val="00205B"/>
                </a:solidFill>
                <a:latin typeface="Arial"/>
                <a:ea typeface="Arial"/>
                <a:cs typeface="Arial"/>
                <a:sym typeface="Arial"/>
              </a:rPr>
              <a:t>In any case, </a:t>
            </a:r>
            <a:r>
              <a:rPr lang="en-US" sz="1800" dirty="0">
                <a:solidFill>
                  <a:srgbClr val="00205B"/>
                </a:solidFill>
              </a:rPr>
              <a:t>i</a:t>
            </a:r>
            <a:r>
              <a:rPr lang="en-US" sz="1800" b="0" i="0" dirty="0">
                <a:solidFill>
                  <a:srgbClr val="00205B"/>
                </a:solidFill>
                <a:latin typeface="Arial"/>
                <a:ea typeface="Arial"/>
                <a:cs typeface="Arial"/>
                <a:sym typeface="Arial"/>
              </a:rPr>
              <a:t>f a player’s helmet comes off as a part of play, that player must leave the field </a:t>
            </a:r>
            <a:r>
              <a:rPr lang="en-US" sz="1800" dirty="0">
                <a:solidFill>
                  <a:srgbClr val="00205B"/>
                </a:solidFill>
              </a:rPr>
              <a:t>and</a:t>
            </a:r>
            <a:r>
              <a:rPr lang="en-US" sz="1800" b="0" i="0" dirty="0">
                <a:solidFill>
                  <a:srgbClr val="00205B"/>
                </a:solidFill>
                <a:latin typeface="Arial"/>
                <a:ea typeface="Arial"/>
                <a:cs typeface="Arial"/>
                <a:sym typeface="Arial"/>
              </a:rPr>
              <a:t> may return after the next dead ball.</a:t>
            </a:r>
            <a:endParaRPr dirty="0"/>
          </a:p>
        </p:txBody>
      </p:sp>
      <p:sp>
        <p:nvSpPr>
          <p:cNvPr id="139" name="Google Shape;139;p13"/>
          <p:cNvSpPr txBox="1"/>
          <p:nvPr/>
        </p:nvSpPr>
        <p:spPr>
          <a:xfrm>
            <a:off x="9267091" y="6344626"/>
            <a:ext cx="274320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600" b="1" i="0">
                <a:solidFill>
                  <a:srgbClr val="C8102E"/>
                </a:solidFill>
                <a:latin typeface="Arial"/>
                <a:ea typeface="Arial"/>
                <a:cs typeface="Arial"/>
                <a:sym typeface="Arial"/>
              </a:rPr>
              <a:t>10</a:t>
            </a:fld>
            <a:endParaRPr sz="1600" b="1" i="0">
              <a:solidFill>
                <a:srgbClr val="C8102E"/>
              </a:solidFill>
              <a:latin typeface="Arial"/>
              <a:ea typeface="Arial"/>
              <a:cs typeface="Arial"/>
              <a:sym typeface="Arial"/>
            </a:endParaRPr>
          </a:p>
        </p:txBody>
      </p:sp>
      <p:sp>
        <p:nvSpPr>
          <p:cNvPr id="142" name="Google Shape;142;p13"/>
          <p:cNvSpPr txBox="1"/>
          <p:nvPr/>
        </p:nvSpPr>
        <p:spPr>
          <a:xfrm>
            <a:off x="107004" y="445477"/>
            <a:ext cx="6848273"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rgbClr val="00205B"/>
                </a:solidFill>
                <a:latin typeface="Arial"/>
                <a:ea typeface="Arial"/>
                <a:cs typeface="Arial"/>
                <a:sym typeface="Arial"/>
              </a:rPr>
              <a:t>Loss of Helmets -Illegal Procedure</a:t>
            </a:r>
            <a:endParaRPr dirty="0"/>
          </a:p>
        </p:txBody>
      </p:sp>
      <p:pic>
        <p:nvPicPr>
          <p:cNvPr id="143" name="Google Shape;143;p13"/>
          <p:cNvPicPr preferRelativeResize="0"/>
          <p:nvPr/>
        </p:nvPicPr>
        <p:blipFill rotWithShape="1">
          <a:blip r:embed="rId4">
            <a:alphaModFix/>
          </a:blip>
          <a:srcRect/>
          <a:stretch/>
        </p:blipFill>
        <p:spPr>
          <a:xfrm>
            <a:off x="6941191" y="2591691"/>
            <a:ext cx="4496427" cy="177189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9" name="Google Shape;149;p14"/>
          <p:cNvSpPr txBox="1"/>
          <p:nvPr/>
        </p:nvSpPr>
        <p:spPr>
          <a:xfrm>
            <a:off x="612531" y="2071990"/>
            <a:ext cx="5738445" cy="175432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205B"/>
              </a:buClr>
              <a:buSzPts val="1800"/>
              <a:buFont typeface="Arial"/>
              <a:buChar char="•"/>
            </a:pPr>
            <a:r>
              <a:rPr lang="en-US" sz="1800" b="0" i="0">
                <a:solidFill>
                  <a:srgbClr val="00205B"/>
                </a:solidFill>
                <a:latin typeface="Arial"/>
                <a:ea typeface="Arial"/>
                <a:cs typeface="Arial"/>
                <a:sym typeface="Arial"/>
              </a:rPr>
              <a:t>If the ball has crossed the end line before or after the penalty occurring, the ball shall be restarted laterally outside the goal area.</a:t>
            </a:r>
            <a:endParaRPr/>
          </a:p>
          <a:p>
            <a:pPr marL="0" marR="0" lvl="0" indent="0" algn="l" rtl="0">
              <a:spcBef>
                <a:spcPts val="0"/>
              </a:spcBef>
              <a:spcAft>
                <a:spcPts val="0"/>
              </a:spcAft>
              <a:buNone/>
            </a:pPr>
            <a:endParaRPr sz="1800" b="0" i="0">
              <a:solidFill>
                <a:srgbClr val="00205B"/>
              </a:solidFill>
              <a:latin typeface="Arial"/>
              <a:ea typeface="Arial"/>
              <a:cs typeface="Arial"/>
              <a:sym typeface="Arial"/>
            </a:endParaRPr>
          </a:p>
          <a:p>
            <a:pPr marL="285750" marR="0" lvl="0" indent="-285750" algn="l" rtl="0">
              <a:spcBef>
                <a:spcPts val="0"/>
              </a:spcBef>
              <a:spcAft>
                <a:spcPts val="0"/>
              </a:spcAft>
              <a:buClr>
                <a:srgbClr val="00205B"/>
              </a:buClr>
              <a:buSzPts val="1800"/>
              <a:buFont typeface="Arial"/>
              <a:buChar char="•"/>
            </a:pPr>
            <a:r>
              <a:rPr lang="en-US" sz="1800">
                <a:solidFill>
                  <a:srgbClr val="00205B"/>
                </a:solidFill>
                <a:latin typeface="Arial"/>
                <a:ea typeface="Arial"/>
                <a:cs typeface="Arial"/>
                <a:sym typeface="Arial"/>
              </a:rPr>
              <a:t>The only time a ball will be restarted in the attack area is on an out-of-bounds play.</a:t>
            </a:r>
            <a:endParaRPr sz="1800" b="0" i="0">
              <a:solidFill>
                <a:srgbClr val="00205B"/>
              </a:solidFill>
              <a:latin typeface="Arial"/>
              <a:ea typeface="Arial"/>
              <a:cs typeface="Arial"/>
              <a:sym typeface="Arial"/>
            </a:endParaRPr>
          </a:p>
        </p:txBody>
      </p:sp>
      <p:sp>
        <p:nvSpPr>
          <p:cNvPr id="150" name="Google Shape;150;p14"/>
          <p:cNvSpPr txBox="1"/>
          <p:nvPr/>
        </p:nvSpPr>
        <p:spPr>
          <a:xfrm>
            <a:off x="9267091" y="6344626"/>
            <a:ext cx="274320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600" b="1" i="0">
                <a:solidFill>
                  <a:srgbClr val="C8102E"/>
                </a:solidFill>
                <a:latin typeface="Arial"/>
                <a:ea typeface="Arial"/>
                <a:cs typeface="Arial"/>
                <a:sym typeface="Arial"/>
              </a:rPr>
              <a:t>11</a:t>
            </a:fld>
            <a:endParaRPr sz="1600" b="1" i="0">
              <a:solidFill>
                <a:srgbClr val="C8102E"/>
              </a:solidFill>
              <a:latin typeface="Arial"/>
              <a:ea typeface="Arial"/>
              <a:cs typeface="Arial"/>
              <a:sym typeface="Arial"/>
            </a:endParaRPr>
          </a:p>
        </p:txBody>
      </p:sp>
      <p:sp>
        <p:nvSpPr>
          <p:cNvPr id="151" name="Google Shape;151;p14"/>
          <p:cNvSpPr txBox="1"/>
          <p:nvPr/>
        </p:nvSpPr>
        <p:spPr>
          <a:xfrm rot="-5400000">
            <a:off x="10423630" y="4831967"/>
            <a:ext cx="2848708"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00">
                <a:solidFill>
                  <a:srgbClr val="C8102E"/>
                </a:solidFill>
                <a:latin typeface="Arial"/>
                <a:ea typeface="Arial"/>
                <a:cs typeface="Arial"/>
                <a:sym typeface="Arial"/>
              </a:rPr>
              <a:t>PRESENTATION TITLE HERE</a:t>
            </a:r>
            <a:endParaRPr/>
          </a:p>
        </p:txBody>
      </p:sp>
      <p:pic>
        <p:nvPicPr>
          <p:cNvPr id="152" name="Google Shape;152;p14" descr="Background pattern&#10;&#10;Description automatically generated"/>
          <p:cNvPicPr preferRelativeResize="0"/>
          <p:nvPr/>
        </p:nvPicPr>
        <p:blipFill rotWithShape="1">
          <a:blip r:embed="rId3">
            <a:alphaModFix/>
          </a:blip>
          <a:srcRect l="21925" t="16455" r="26230" b="-2788"/>
          <a:stretch/>
        </p:blipFill>
        <p:spPr>
          <a:xfrm rot="5400000">
            <a:off x="5735866" y="243932"/>
            <a:ext cx="6876863" cy="6413773"/>
          </a:xfrm>
          <a:prstGeom prst="rect">
            <a:avLst/>
          </a:prstGeom>
          <a:noFill/>
          <a:ln>
            <a:noFill/>
          </a:ln>
        </p:spPr>
      </p:pic>
      <p:sp>
        <p:nvSpPr>
          <p:cNvPr id="153" name="Google Shape;153;p14"/>
          <p:cNvSpPr txBox="1"/>
          <p:nvPr/>
        </p:nvSpPr>
        <p:spPr>
          <a:xfrm>
            <a:off x="175098" y="445477"/>
            <a:ext cx="7023369"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rgbClr val="00205B"/>
                </a:solidFill>
                <a:latin typeface="Arial"/>
                <a:ea typeface="Arial"/>
                <a:cs typeface="Arial"/>
                <a:sym typeface="Arial"/>
              </a:rPr>
              <a:t>Ball Location for Restarts in Attacking Area </a:t>
            </a:r>
            <a:endParaRPr dirty="0"/>
          </a:p>
        </p:txBody>
      </p:sp>
      <p:pic>
        <p:nvPicPr>
          <p:cNvPr id="154" name="Google Shape;154;p14" descr="ALOA - Allegheney Lacrosse Officials Association"/>
          <p:cNvPicPr preferRelativeResize="0"/>
          <p:nvPr/>
        </p:nvPicPr>
        <p:blipFill rotWithShape="1">
          <a:blip r:embed="rId4">
            <a:alphaModFix/>
          </a:blip>
          <a:srcRect/>
          <a:stretch/>
        </p:blipFill>
        <p:spPr>
          <a:xfrm>
            <a:off x="6837281" y="1108952"/>
            <a:ext cx="5313565" cy="578029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a:extLst>
            <a:ext uri="{FF2B5EF4-FFF2-40B4-BE49-F238E27FC236}">
              <a16:creationId xmlns:a16="http://schemas.microsoft.com/office/drawing/2014/main" id="{2AFAA24B-AA9E-C29F-B9C2-CC80E59EB448}"/>
            </a:ext>
          </a:extLst>
        </p:cNvPr>
        <p:cNvGrpSpPr/>
        <p:nvPr/>
      </p:nvGrpSpPr>
      <p:grpSpPr>
        <a:xfrm>
          <a:off x="0" y="0"/>
          <a:ext cx="0" cy="0"/>
          <a:chOff x="0" y="0"/>
          <a:chExt cx="0" cy="0"/>
        </a:xfrm>
      </p:grpSpPr>
      <p:sp>
        <p:nvSpPr>
          <p:cNvPr id="149" name="Google Shape;149;p14">
            <a:extLst>
              <a:ext uri="{FF2B5EF4-FFF2-40B4-BE49-F238E27FC236}">
                <a16:creationId xmlns:a16="http://schemas.microsoft.com/office/drawing/2014/main" id="{F11EBAA6-F1B6-4FA7-92FF-6C6292629D29}"/>
              </a:ext>
            </a:extLst>
          </p:cNvPr>
          <p:cNvSpPr txBox="1"/>
          <p:nvPr/>
        </p:nvSpPr>
        <p:spPr>
          <a:xfrm>
            <a:off x="359923" y="1030212"/>
            <a:ext cx="5607488" cy="3139281"/>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00205B"/>
              </a:buClr>
              <a:buSzPts val="1800"/>
            </a:pPr>
            <a:endParaRPr lang="en-US" sz="1800" b="0" i="0" dirty="0">
              <a:solidFill>
                <a:srgbClr val="00205B"/>
              </a:solidFill>
              <a:latin typeface="Arial"/>
              <a:ea typeface="Arial"/>
              <a:cs typeface="Arial"/>
              <a:sym typeface="Arial"/>
            </a:endParaRPr>
          </a:p>
          <a:p>
            <a:pPr marL="285750" marR="0" lvl="0" indent="-285750" algn="l" rtl="0">
              <a:spcBef>
                <a:spcPts val="0"/>
              </a:spcBef>
              <a:spcAft>
                <a:spcPts val="0"/>
              </a:spcAft>
              <a:buClr>
                <a:srgbClr val="00205B"/>
              </a:buClr>
              <a:buSzPts val="1800"/>
              <a:buFont typeface="Arial"/>
              <a:buChar char="•"/>
            </a:pPr>
            <a:r>
              <a:rPr lang="en-US" sz="1800" dirty="0">
                <a:solidFill>
                  <a:schemeClr val="tx1"/>
                </a:solidFill>
              </a:rPr>
              <a:t>7 v 7 or 10 v 10  </a:t>
            </a:r>
          </a:p>
          <a:p>
            <a:pPr marL="285750" marR="0" lvl="0" indent="-285750" algn="l" rtl="0">
              <a:spcBef>
                <a:spcPts val="0"/>
              </a:spcBef>
              <a:spcAft>
                <a:spcPts val="0"/>
              </a:spcAft>
              <a:buClr>
                <a:srgbClr val="00205B"/>
              </a:buClr>
              <a:buSzPts val="1800"/>
              <a:buFont typeface="Arial"/>
              <a:buChar char="•"/>
            </a:pPr>
            <a:endParaRPr lang="en-US" sz="1800" dirty="0">
              <a:solidFill>
                <a:schemeClr val="tx1"/>
              </a:solidFill>
            </a:endParaRPr>
          </a:p>
          <a:p>
            <a:pPr marL="285750" marR="0" lvl="0" indent="-285750" algn="l" rtl="0">
              <a:spcBef>
                <a:spcPts val="0"/>
              </a:spcBef>
              <a:spcAft>
                <a:spcPts val="0"/>
              </a:spcAft>
              <a:buClr>
                <a:srgbClr val="00205B"/>
              </a:buClr>
              <a:buSzPts val="1800"/>
              <a:buFont typeface="Arial"/>
              <a:buChar char="•"/>
            </a:pPr>
            <a:r>
              <a:rPr lang="en-US" sz="1800" dirty="0">
                <a:solidFill>
                  <a:schemeClr val="tx1"/>
                </a:solidFill>
              </a:rPr>
              <a:t>Body Contact Rules: Legal Holds, Legal Pushes, Box Out, Riding, Some Incidental Contact is Allowable, but Body Checking is Prohibited.   </a:t>
            </a:r>
          </a:p>
          <a:p>
            <a:pPr marL="285750" marR="0" lvl="0" indent="-285750" algn="l" rtl="0">
              <a:spcBef>
                <a:spcPts val="0"/>
              </a:spcBef>
              <a:spcAft>
                <a:spcPts val="0"/>
              </a:spcAft>
              <a:buClr>
                <a:srgbClr val="00205B"/>
              </a:buClr>
              <a:buSzPts val="1800"/>
              <a:buFont typeface="Arial"/>
              <a:buChar char="•"/>
            </a:pPr>
            <a:endParaRPr lang="en-US" sz="1800" dirty="0">
              <a:solidFill>
                <a:schemeClr val="tx1"/>
              </a:solidFill>
            </a:endParaRPr>
          </a:p>
          <a:p>
            <a:pPr marL="285750" lvl="0" indent="-285750">
              <a:buClr>
                <a:srgbClr val="00205B"/>
              </a:buClr>
              <a:buSzPts val="1800"/>
              <a:buFont typeface="Arial"/>
              <a:buChar char="•"/>
            </a:pPr>
            <a:r>
              <a:rPr lang="en-US" sz="1800" dirty="0">
                <a:solidFill>
                  <a:schemeClr val="tx1"/>
                </a:solidFill>
              </a:rPr>
              <a:t>Checking with Crosse: Lift/Poke Checks, Controlled Stick Checking at/below chest or downward stick checks below BOTH players’ shoulders. No one-handed checks permitted.  </a:t>
            </a:r>
          </a:p>
        </p:txBody>
      </p:sp>
      <p:sp>
        <p:nvSpPr>
          <p:cNvPr id="150" name="Google Shape;150;p14">
            <a:extLst>
              <a:ext uri="{FF2B5EF4-FFF2-40B4-BE49-F238E27FC236}">
                <a16:creationId xmlns:a16="http://schemas.microsoft.com/office/drawing/2014/main" id="{404979EA-873F-E628-8D5C-5508E64C4128}"/>
              </a:ext>
            </a:extLst>
          </p:cNvPr>
          <p:cNvSpPr txBox="1"/>
          <p:nvPr/>
        </p:nvSpPr>
        <p:spPr>
          <a:xfrm>
            <a:off x="9267091" y="6344626"/>
            <a:ext cx="274320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600" b="1" i="0">
                <a:solidFill>
                  <a:srgbClr val="C8102E"/>
                </a:solidFill>
                <a:latin typeface="Arial"/>
                <a:ea typeface="Arial"/>
                <a:cs typeface="Arial"/>
                <a:sym typeface="Arial"/>
              </a:rPr>
              <a:t>12</a:t>
            </a:fld>
            <a:endParaRPr sz="1600" b="1" i="0">
              <a:solidFill>
                <a:srgbClr val="C8102E"/>
              </a:solidFill>
              <a:latin typeface="Arial"/>
              <a:ea typeface="Arial"/>
              <a:cs typeface="Arial"/>
              <a:sym typeface="Arial"/>
            </a:endParaRPr>
          </a:p>
        </p:txBody>
      </p:sp>
      <p:sp>
        <p:nvSpPr>
          <p:cNvPr id="151" name="Google Shape;151;p14">
            <a:extLst>
              <a:ext uri="{FF2B5EF4-FFF2-40B4-BE49-F238E27FC236}">
                <a16:creationId xmlns:a16="http://schemas.microsoft.com/office/drawing/2014/main" id="{2D9E2D0C-403F-6D37-BDDF-A0FD916590F3}"/>
              </a:ext>
            </a:extLst>
          </p:cNvPr>
          <p:cNvSpPr txBox="1"/>
          <p:nvPr/>
        </p:nvSpPr>
        <p:spPr>
          <a:xfrm rot="-5400000">
            <a:off x="10423630" y="4831967"/>
            <a:ext cx="2848708"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00">
                <a:solidFill>
                  <a:srgbClr val="C8102E"/>
                </a:solidFill>
                <a:latin typeface="Arial"/>
                <a:ea typeface="Arial"/>
                <a:cs typeface="Arial"/>
                <a:sym typeface="Arial"/>
              </a:rPr>
              <a:t>PRESENTATION TITLE HERE</a:t>
            </a:r>
            <a:endParaRPr/>
          </a:p>
        </p:txBody>
      </p:sp>
      <p:pic>
        <p:nvPicPr>
          <p:cNvPr id="152" name="Google Shape;152;p14" descr="Background pattern&#10;&#10;Description automatically generated">
            <a:extLst>
              <a:ext uri="{FF2B5EF4-FFF2-40B4-BE49-F238E27FC236}">
                <a16:creationId xmlns:a16="http://schemas.microsoft.com/office/drawing/2014/main" id="{0DD6A001-FD76-E64A-007C-5CA6EF7394F4}"/>
              </a:ext>
            </a:extLst>
          </p:cNvPr>
          <p:cNvPicPr preferRelativeResize="0"/>
          <p:nvPr/>
        </p:nvPicPr>
        <p:blipFill rotWithShape="1">
          <a:blip r:embed="rId3">
            <a:alphaModFix/>
          </a:blip>
          <a:srcRect l="21925" t="16455" r="26230" b="-2788"/>
          <a:stretch/>
        </p:blipFill>
        <p:spPr>
          <a:xfrm rot="5400000">
            <a:off x="5735866" y="243932"/>
            <a:ext cx="6876863" cy="6413773"/>
          </a:xfrm>
          <a:prstGeom prst="rect">
            <a:avLst/>
          </a:prstGeom>
          <a:noFill/>
          <a:ln>
            <a:noFill/>
          </a:ln>
        </p:spPr>
      </p:pic>
      <p:sp>
        <p:nvSpPr>
          <p:cNvPr id="153" name="Google Shape;153;p14">
            <a:extLst>
              <a:ext uri="{FF2B5EF4-FFF2-40B4-BE49-F238E27FC236}">
                <a16:creationId xmlns:a16="http://schemas.microsoft.com/office/drawing/2014/main" id="{A6299A47-B120-DC23-1B4E-CEEC47C48F05}"/>
              </a:ext>
            </a:extLst>
          </p:cNvPr>
          <p:cNvSpPr txBox="1"/>
          <p:nvPr/>
        </p:nvSpPr>
        <p:spPr>
          <a:xfrm>
            <a:off x="175098" y="445477"/>
            <a:ext cx="7023369"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rgbClr val="00205B"/>
                </a:solidFill>
                <a:latin typeface="Arial"/>
                <a:ea typeface="Arial"/>
                <a:cs typeface="Arial"/>
                <a:sym typeface="Arial"/>
              </a:rPr>
              <a:t>10 v 10 Allowable at 10U Level </a:t>
            </a:r>
            <a:endParaRPr dirty="0"/>
          </a:p>
        </p:txBody>
      </p:sp>
      <p:pic>
        <p:nvPicPr>
          <p:cNvPr id="1030" name="Picture 6" descr="Lacrosse 101 - Omaha Burke High School ...">
            <a:extLst>
              <a:ext uri="{FF2B5EF4-FFF2-40B4-BE49-F238E27FC236}">
                <a16:creationId xmlns:a16="http://schemas.microsoft.com/office/drawing/2014/main" id="{EECABDC8-0F3F-53FC-52DF-CDB7F8CAD9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876385" y="1935071"/>
            <a:ext cx="5349442" cy="3220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466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a:extLst>
            <a:ext uri="{FF2B5EF4-FFF2-40B4-BE49-F238E27FC236}">
              <a16:creationId xmlns:a16="http://schemas.microsoft.com/office/drawing/2014/main" id="{5665B946-DC72-770D-973F-3499623D3FDB}"/>
            </a:ext>
          </a:extLst>
        </p:cNvPr>
        <p:cNvGrpSpPr/>
        <p:nvPr/>
      </p:nvGrpSpPr>
      <p:grpSpPr>
        <a:xfrm>
          <a:off x="0" y="0"/>
          <a:ext cx="0" cy="0"/>
          <a:chOff x="0" y="0"/>
          <a:chExt cx="0" cy="0"/>
        </a:xfrm>
      </p:grpSpPr>
      <p:sp>
        <p:nvSpPr>
          <p:cNvPr id="149" name="Google Shape;149;p14">
            <a:extLst>
              <a:ext uri="{FF2B5EF4-FFF2-40B4-BE49-F238E27FC236}">
                <a16:creationId xmlns:a16="http://schemas.microsoft.com/office/drawing/2014/main" id="{8BDEECEE-B1FE-8E2F-0E57-7007B9B41F27}"/>
              </a:ext>
            </a:extLst>
          </p:cNvPr>
          <p:cNvSpPr txBox="1"/>
          <p:nvPr/>
        </p:nvSpPr>
        <p:spPr>
          <a:xfrm>
            <a:off x="330740" y="2091445"/>
            <a:ext cx="5991053" cy="861734"/>
          </a:xfrm>
          <a:prstGeom prst="rect">
            <a:avLst/>
          </a:prstGeom>
          <a:noFill/>
          <a:ln>
            <a:noFill/>
          </a:ln>
        </p:spPr>
        <p:txBody>
          <a:bodyPr spcFirstLastPara="1" wrap="square" lIns="91425" tIns="45700" rIns="91425" bIns="45700" anchor="t" anchorCtr="0">
            <a:spAutoFit/>
          </a:bodyPr>
          <a:lstStyle/>
          <a:p>
            <a:pPr marL="285750" lvl="2" indent="-285750">
              <a:buClr>
                <a:srgbClr val="00205B"/>
              </a:buClr>
              <a:buSzPts val="1800"/>
              <a:buFont typeface="Arial"/>
              <a:buChar char="•"/>
            </a:pPr>
            <a:endParaRPr lang="en-US" sz="1800" dirty="0">
              <a:solidFill>
                <a:srgbClr val="00205B"/>
              </a:solidFill>
            </a:endParaRPr>
          </a:p>
          <a:p>
            <a:pPr marL="285750" marR="0" lvl="0" indent="-285750" algn="l" rtl="0">
              <a:spcBef>
                <a:spcPts val="0"/>
              </a:spcBef>
              <a:spcAft>
                <a:spcPts val="0"/>
              </a:spcAft>
              <a:buClr>
                <a:srgbClr val="00205B"/>
              </a:buClr>
              <a:buSzPts val="1800"/>
              <a:buFont typeface="Arial"/>
              <a:buChar char="•"/>
            </a:pPr>
            <a:endParaRPr dirty="0"/>
          </a:p>
          <a:p>
            <a:pPr marL="0" marR="0" lvl="0" indent="0" algn="l" rtl="0">
              <a:spcBef>
                <a:spcPts val="0"/>
              </a:spcBef>
              <a:spcAft>
                <a:spcPts val="0"/>
              </a:spcAft>
              <a:buNone/>
            </a:pPr>
            <a:endParaRPr sz="1800" b="0" i="0" dirty="0">
              <a:solidFill>
                <a:srgbClr val="00205B"/>
              </a:solidFill>
              <a:latin typeface="Arial"/>
              <a:ea typeface="Arial"/>
              <a:cs typeface="Arial"/>
              <a:sym typeface="Arial"/>
            </a:endParaRPr>
          </a:p>
        </p:txBody>
      </p:sp>
      <p:sp>
        <p:nvSpPr>
          <p:cNvPr id="150" name="Google Shape;150;p14">
            <a:extLst>
              <a:ext uri="{FF2B5EF4-FFF2-40B4-BE49-F238E27FC236}">
                <a16:creationId xmlns:a16="http://schemas.microsoft.com/office/drawing/2014/main" id="{64EA1055-03A3-AE00-4D9B-A7B6E140C24E}"/>
              </a:ext>
            </a:extLst>
          </p:cNvPr>
          <p:cNvSpPr txBox="1"/>
          <p:nvPr/>
        </p:nvSpPr>
        <p:spPr>
          <a:xfrm>
            <a:off x="9267091" y="6344626"/>
            <a:ext cx="274320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600" b="1" i="0">
                <a:solidFill>
                  <a:srgbClr val="C8102E"/>
                </a:solidFill>
                <a:latin typeface="Arial"/>
                <a:ea typeface="Arial"/>
                <a:cs typeface="Arial"/>
                <a:sym typeface="Arial"/>
              </a:rPr>
              <a:t>13</a:t>
            </a:fld>
            <a:endParaRPr sz="1600" b="1" i="0">
              <a:solidFill>
                <a:srgbClr val="C8102E"/>
              </a:solidFill>
              <a:latin typeface="Arial"/>
              <a:ea typeface="Arial"/>
              <a:cs typeface="Arial"/>
              <a:sym typeface="Arial"/>
            </a:endParaRPr>
          </a:p>
        </p:txBody>
      </p:sp>
      <p:sp>
        <p:nvSpPr>
          <p:cNvPr id="151" name="Google Shape;151;p14">
            <a:extLst>
              <a:ext uri="{FF2B5EF4-FFF2-40B4-BE49-F238E27FC236}">
                <a16:creationId xmlns:a16="http://schemas.microsoft.com/office/drawing/2014/main" id="{2A8E7364-DF2E-1E01-FB17-80E7F49F5CD7}"/>
              </a:ext>
            </a:extLst>
          </p:cNvPr>
          <p:cNvSpPr txBox="1"/>
          <p:nvPr/>
        </p:nvSpPr>
        <p:spPr>
          <a:xfrm rot="-5400000">
            <a:off x="10423630" y="4831967"/>
            <a:ext cx="2848708"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00">
                <a:solidFill>
                  <a:srgbClr val="C8102E"/>
                </a:solidFill>
                <a:latin typeface="Arial"/>
                <a:ea typeface="Arial"/>
                <a:cs typeface="Arial"/>
                <a:sym typeface="Arial"/>
              </a:rPr>
              <a:t>PRESENTATION TITLE HERE</a:t>
            </a:r>
            <a:endParaRPr/>
          </a:p>
        </p:txBody>
      </p:sp>
      <p:pic>
        <p:nvPicPr>
          <p:cNvPr id="152" name="Google Shape;152;p14" descr="Background pattern&#10;&#10;Description automatically generated">
            <a:extLst>
              <a:ext uri="{FF2B5EF4-FFF2-40B4-BE49-F238E27FC236}">
                <a16:creationId xmlns:a16="http://schemas.microsoft.com/office/drawing/2014/main" id="{B9472838-809C-D35E-2F26-CE7C5539CAF5}"/>
              </a:ext>
            </a:extLst>
          </p:cNvPr>
          <p:cNvPicPr preferRelativeResize="0"/>
          <p:nvPr/>
        </p:nvPicPr>
        <p:blipFill rotWithShape="1">
          <a:blip r:embed="rId3">
            <a:alphaModFix/>
          </a:blip>
          <a:srcRect l="21925" t="16455" r="26230" b="-2788"/>
          <a:stretch/>
        </p:blipFill>
        <p:spPr>
          <a:xfrm rot="5400000">
            <a:off x="5663809" y="451851"/>
            <a:ext cx="6741001" cy="6133798"/>
          </a:xfrm>
          <a:prstGeom prst="rect">
            <a:avLst/>
          </a:prstGeom>
          <a:noFill/>
          <a:ln>
            <a:noFill/>
          </a:ln>
        </p:spPr>
      </p:pic>
      <p:sp>
        <p:nvSpPr>
          <p:cNvPr id="153" name="Google Shape;153;p14">
            <a:extLst>
              <a:ext uri="{FF2B5EF4-FFF2-40B4-BE49-F238E27FC236}">
                <a16:creationId xmlns:a16="http://schemas.microsoft.com/office/drawing/2014/main" id="{FF327539-0C65-6FEC-07B6-5FC7B152A10C}"/>
              </a:ext>
            </a:extLst>
          </p:cNvPr>
          <p:cNvSpPr txBox="1"/>
          <p:nvPr/>
        </p:nvSpPr>
        <p:spPr>
          <a:xfrm>
            <a:off x="214009" y="408562"/>
            <a:ext cx="748057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rgbClr val="00205B"/>
                </a:solidFill>
                <a:latin typeface="Arial"/>
                <a:ea typeface="Arial"/>
                <a:cs typeface="Arial"/>
                <a:sym typeface="Arial"/>
              </a:rPr>
              <a:t>10U and 8U Penalty Enforcement</a:t>
            </a:r>
            <a:endParaRPr lang="en-US" dirty="0"/>
          </a:p>
        </p:txBody>
      </p:sp>
      <p:sp>
        <p:nvSpPr>
          <p:cNvPr id="2" name="Google Shape;149;p14">
            <a:extLst>
              <a:ext uri="{FF2B5EF4-FFF2-40B4-BE49-F238E27FC236}">
                <a16:creationId xmlns:a16="http://schemas.microsoft.com/office/drawing/2014/main" id="{7CD6C4F3-7CA9-8C40-BAB6-10E947E133FC}"/>
              </a:ext>
            </a:extLst>
          </p:cNvPr>
          <p:cNvSpPr txBox="1"/>
          <p:nvPr/>
        </p:nvSpPr>
        <p:spPr>
          <a:xfrm>
            <a:off x="268460" y="1177055"/>
            <a:ext cx="5904303" cy="535527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205B"/>
              </a:buClr>
              <a:buSzPts val="1800"/>
              <a:buFont typeface="Arial" panose="020B0604020202020204" pitchFamily="34" charset="0"/>
              <a:buChar char="•"/>
            </a:pPr>
            <a:r>
              <a:rPr lang="en-US" sz="1800" dirty="0">
                <a:solidFill>
                  <a:srgbClr val="002060"/>
                </a:solidFill>
                <a:latin typeface="+mn-lt"/>
              </a:rPr>
              <a:t>No Man-Down / Man-Up Penalties…… However</a:t>
            </a:r>
          </a:p>
          <a:p>
            <a:pPr marL="285750" marR="0" lvl="0" indent="-285750" algn="l" rtl="0">
              <a:spcBef>
                <a:spcPts val="0"/>
              </a:spcBef>
              <a:spcAft>
                <a:spcPts val="0"/>
              </a:spcAft>
              <a:buClr>
                <a:srgbClr val="00205B"/>
              </a:buClr>
              <a:buSzPts val="1800"/>
              <a:buFont typeface="Arial" panose="020B0604020202020204" pitchFamily="34" charset="0"/>
              <a:buChar char="•"/>
            </a:pPr>
            <a:endParaRPr lang="en-US" sz="1800" b="0" i="0" dirty="0">
              <a:solidFill>
                <a:srgbClr val="002060"/>
              </a:solidFill>
              <a:latin typeface="+mn-lt"/>
              <a:ea typeface="Arial"/>
              <a:cs typeface="Arial"/>
              <a:sym typeface="Arial"/>
            </a:endParaRPr>
          </a:p>
          <a:p>
            <a:pPr marL="285750" marR="0" lvl="0" indent="-285750" algn="l" rtl="0">
              <a:spcBef>
                <a:spcPts val="0"/>
              </a:spcBef>
              <a:spcAft>
                <a:spcPts val="0"/>
              </a:spcAft>
              <a:buClr>
                <a:srgbClr val="00205B"/>
              </a:buClr>
              <a:buSzPts val="1800"/>
              <a:buFont typeface="Arial"/>
              <a:buChar char="•"/>
            </a:pPr>
            <a:r>
              <a:rPr lang="en-US" sz="1800" b="0" i="0" dirty="0">
                <a:solidFill>
                  <a:srgbClr val="002060"/>
                </a:solidFill>
                <a:latin typeface="+mn-lt"/>
                <a:ea typeface="Arial"/>
                <a:cs typeface="Arial"/>
                <a:sym typeface="Arial"/>
              </a:rPr>
              <a:t>If a player commits a time-serving foul, they must leave the field immediately once play stops, and a substitute must take their place. </a:t>
            </a:r>
          </a:p>
          <a:p>
            <a:pPr marL="285750" marR="0" lvl="0" indent="-285750" algn="l" rtl="0">
              <a:spcBef>
                <a:spcPts val="0"/>
              </a:spcBef>
              <a:spcAft>
                <a:spcPts val="0"/>
              </a:spcAft>
              <a:buClr>
                <a:srgbClr val="00205B"/>
              </a:buClr>
              <a:buSzPts val="1800"/>
              <a:buFont typeface="Arial"/>
              <a:buChar char="•"/>
            </a:pPr>
            <a:endParaRPr lang="en-US" sz="1800" b="0" i="0" dirty="0">
              <a:solidFill>
                <a:srgbClr val="002060"/>
              </a:solidFill>
              <a:latin typeface="+mn-lt"/>
              <a:ea typeface="Arial"/>
              <a:cs typeface="Arial"/>
              <a:sym typeface="Arial"/>
            </a:endParaRPr>
          </a:p>
          <a:p>
            <a:pPr marL="285750" marR="0" lvl="0" indent="-285750" algn="l" rtl="0">
              <a:spcBef>
                <a:spcPts val="0"/>
              </a:spcBef>
              <a:spcAft>
                <a:spcPts val="0"/>
              </a:spcAft>
              <a:buClr>
                <a:srgbClr val="00205B"/>
              </a:buClr>
              <a:buSzPts val="1800"/>
              <a:buFont typeface="Arial"/>
              <a:buChar char="•"/>
            </a:pPr>
            <a:r>
              <a:rPr lang="en-US" sz="1800" b="0" i="0" dirty="0">
                <a:solidFill>
                  <a:srgbClr val="002060"/>
                </a:solidFill>
                <a:latin typeface="+mn-lt"/>
                <a:ea typeface="Arial"/>
                <a:cs typeface="Arial"/>
                <a:sym typeface="Arial"/>
              </a:rPr>
              <a:t>The player must stay off the field for the full penalty duration.</a:t>
            </a:r>
            <a:endParaRPr lang="en-US" sz="1800" dirty="0">
              <a:solidFill>
                <a:srgbClr val="002060"/>
              </a:solidFill>
              <a:latin typeface="+mn-lt"/>
            </a:endParaRPr>
          </a:p>
          <a:p>
            <a:pPr marL="285750" marR="0" lvl="0" indent="-285750" algn="l" rtl="0">
              <a:spcBef>
                <a:spcPts val="0"/>
              </a:spcBef>
              <a:spcAft>
                <a:spcPts val="0"/>
              </a:spcAft>
              <a:buClr>
                <a:srgbClr val="00205B"/>
              </a:buClr>
              <a:buSzPts val="1800"/>
              <a:buFont typeface="Arial"/>
              <a:buChar char="•"/>
            </a:pPr>
            <a:endParaRPr lang="en-US" sz="1800" dirty="0">
              <a:solidFill>
                <a:srgbClr val="002060"/>
              </a:solidFill>
              <a:latin typeface="+mn-lt"/>
            </a:endParaRPr>
          </a:p>
          <a:p>
            <a:pPr algn="l">
              <a:buFont typeface="Arial" panose="020B0604020202020204" pitchFamily="34" charset="0"/>
              <a:buChar char="•"/>
            </a:pPr>
            <a:r>
              <a:rPr lang="en-US" sz="1800" b="0" i="0" dirty="0">
                <a:solidFill>
                  <a:srgbClr val="002060"/>
                </a:solidFill>
                <a:effectLst/>
                <a:latin typeface="+mn-lt"/>
              </a:rPr>
              <a:t>   Fouling Out:</a:t>
            </a:r>
          </a:p>
          <a:p>
            <a:pPr marL="742950" lvl="1" indent="-285750" algn="l">
              <a:buFont typeface="Arial" panose="020B0604020202020204" pitchFamily="34" charset="0"/>
              <a:buChar char="•"/>
            </a:pPr>
            <a:r>
              <a:rPr lang="en-US" sz="1800" b="0" i="0" dirty="0">
                <a:solidFill>
                  <a:srgbClr val="002060"/>
                </a:solidFill>
                <a:effectLst/>
                <a:latin typeface="+mn-lt"/>
              </a:rPr>
              <a:t>A player fouls out if they commit 3 personal fouls.</a:t>
            </a:r>
          </a:p>
          <a:p>
            <a:pPr marL="742950" lvl="1" indent="-285750" algn="l">
              <a:buFont typeface="Arial" panose="020B0604020202020204" pitchFamily="34" charset="0"/>
              <a:buChar char="•"/>
            </a:pPr>
            <a:r>
              <a:rPr lang="en-US" sz="1800" b="0" i="0" dirty="0">
                <a:solidFill>
                  <a:srgbClr val="002060"/>
                </a:solidFill>
                <a:effectLst/>
                <a:latin typeface="+mn-lt"/>
              </a:rPr>
              <a:t>A player fouls out if they commit two of the following: multiple-minute personal fouls, or what would be considered a non-releasable foul at NFHS (Unsportsmanlike Conduct &amp; High Hits, Defenseless Player).</a:t>
            </a:r>
            <a:endParaRPr lang="en-US" sz="1800" dirty="0">
              <a:solidFill>
                <a:srgbClr val="002060"/>
              </a:solidFill>
              <a:latin typeface="+mn-lt"/>
            </a:endParaRPr>
          </a:p>
          <a:p>
            <a:pPr marL="285750" lvl="2" indent="-285750">
              <a:buClr>
                <a:srgbClr val="00205B"/>
              </a:buClr>
              <a:buSzPts val="1800"/>
              <a:buFont typeface="Courier New" panose="02070309020205020404" pitchFamily="49" charset="0"/>
              <a:buChar char="o"/>
            </a:pPr>
            <a:endParaRPr lang="en-US" sz="1800" dirty="0">
              <a:solidFill>
                <a:srgbClr val="002060"/>
              </a:solidFill>
              <a:latin typeface="+mn-lt"/>
            </a:endParaRPr>
          </a:p>
          <a:p>
            <a:pPr marL="285750" lvl="2" indent="-285750">
              <a:buClr>
                <a:srgbClr val="00205B"/>
              </a:buClr>
              <a:buSzPts val="1800"/>
              <a:buFont typeface="Arial" panose="020B0604020202020204" pitchFamily="34" charset="0"/>
              <a:buChar char="•"/>
            </a:pPr>
            <a:r>
              <a:rPr lang="en-US" sz="1800" dirty="0">
                <a:solidFill>
                  <a:srgbClr val="002060"/>
                </a:solidFill>
                <a:latin typeface="+mn-lt"/>
              </a:rPr>
              <a:t>If a team has 3 players who foul out, the game is over, and that team forfeits the game. </a:t>
            </a:r>
          </a:p>
        </p:txBody>
      </p:sp>
      <p:pic>
        <p:nvPicPr>
          <p:cNvPr id="2056" name="Picture 8" descr="Register Youth Recreational Lacrosse ...">
            <a:extLst>
              <a:ext uri="{FF2B5EF4-FFF2-40B4-BE49-F238E27FC236}">
                <a16:creationId xmlns:a16="http://schemas.microsoft.com/office/drawing/2014/main" id="{1B181FEE-4321-7CE4-A5F9-16C33E611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2774" y="2093534"/>
            <a:ext cx="4967888" cy="3305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875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a:extLst>
            <a:ext uri="{FF2B5EF4-FFF2-40B4-BE49-F238E27FC236}">
              <a16:creationId xmlns:a16="http://schemas.microsoft.com/office/drawing/2014/main" id="{5851DBF4-B21C-29A0-E0FA-EEE3F2BB1F99}"/>
            </a:ext>
          </a:extLst>
        </p:cNvPr>
        <p:cNvGrpSpPr/>
        <p:nvPr/>
      </p:nvGrpSpPr>
      <p:grpSpPr>
        <a:xfrm>
          <a:off x="0" y="0"/>
          <a:ext cx="0" cy="0"/>
          <a:chOff x="0" y="0"/>
          <a:chExt cx="0" cy="0"/>
        </a:xfrm>
      </p:grpSpPr>
      <p:sp>
        <p:nvSpPr>
          <p:cNvPr id="149" name="Google Shape;149;p14">
            <a:extLst>
              <a:ext uri="{FF2B5EF4-FFF2-40B4-BE49-F238E27FC236}">
                <a16:creationId xmlns:a16="http://schemas.microsoft.com/office/drawing/2014/main" id="{78680579-BE36-8DE6-98FA-4F3BEB814D01}"/>
              </a:ext>
            </a:extLst>
          </p:cNvPr>
          <p:cNvSpPr txBox="1"/>
          <p:nvPr/>
        </p:nvSpPr>
        <p:spPr>
          <a:xfrm>
            <a:off x="330740" y="2091445"/>
            <a:ext cx="5991053" cy="861734"/>
          </a:xfrm>
          <a:prstGeom prst="rect">
            <a:avLst/>
          </a:prstGeom>
          <a:noFill/>
          <a:ln>
            <a:noFill/>
          </a:ln>
        </p:spPr>
        <p:txBody>
          <a:bodyPr spcFirstLastPara="1" wrap="square" lIns="91425" tIns="45700" rIns="91425" bIns="45700" anchor="t" anchorCtr="0">
            <a:spAutoFit/>
          </a:bodyPr>
          <a:lstStyle/>
          <a:p>
            <a:pPr marL="285750" lvl="2" indent="-285750">
              <a:buClr>
                <a:srgbClr val="00205B"/>
              </a:buClr>
              <a:buSzPts val="1800"/>
              <a:buFont typeface="Arial"/>
              <a:buChar char="•"/>
            </a:pPr>
            <a:endParaRPr lang="en-US" sz="1800" dirty="0">
              <a:solidFill>
                <a:srgbClr val="00205B"/>
              </a:solidFill>
            </a:endParaRPr>
          </a:p>
          <a:p>
            <a:pPr marL="285750" marR="0" lvl="0" indent="-285750" algn="l" rtl="0">
              <a:spcBef>
                <a:spcPts val="0"/>
              </a:spcBef>
              <a:spcAft>
                <a:spcPts val="0"/>
              </a:spcAft>
              <a:buClr>
                <a:srgbClr val="00205B"/>
              </a:buClr>
              <a:buSzPts val="1800"/>
              <a:buFont typeface="Arial"/>
              <a:buChar char="•"/>
            </a:pPr>
            <a:endParaRPr dirty="0"/>
          </a:p>
          <a:p>
            <a:pPr marL="0" marR="0" lvl="0" indent="0" algn="l" rtl="0">
              <a:spcBef>
                <a:spcPts val="0"/>
              </a:spcBef>
              <a:spcAft>
                <a:spcPts val="0"/>
              </a:spcAft>
              <a:buNone/>
            </a:pPr>
            <a:endParaRPr sz="1800" b="0" i="0" dirty="0">
              <a:solidFill>
                <a:srgbClr val="00205B"/>
              </a:solidFill>
              <a:latin typeface="Arial"/>
              <a:ea typeface="Arial"/>
              <a:cs typeface="Arial"/>
              <a:sym typeface="Arial"/>
            </a:endParaRPr>
          </a:p>
        </p:txBody>
      </p:sp>
      <p:sp>
        <p:nvSpPr>
          <p:cNvPr id="150" name="Google Shape;150;p14">
            <a:extLst>
              <a:ext uri="{FF2B5EF4-FFF2-40B4-BE49-F238E27FC236}">
                <a16:creationId xmlns:a16="http://schemas.microsoft.com/office/drawing/2014/main" id="{614425DB-B6F0-C8CE-A2B2-94870B38BA17}"/>
              </a:ext>
            </a:extLst>
          </p:cNvPr>
          <p:cNvSpPr txBox="1"/>
          <p:nvPr/>
        </p:nvSpPr>
        <p:spPr>
          <a:xfrm>
            <a:off x="9267091" y="6344626"/>
            <a:ext cx="274320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600" b="1" i="0">
                <a:solidFill>
                  <a:srgbClr val="C8102E"/>
                </a:solidFill>
                <a:latin typeface="Arial"/>
                <a:ea typeface="Arial"/>
                <a:cs typeface="Arial"/>
                <a:sym typeface="Arial"/>
              </a:rPr>
              <a:t>14</a:t>
            </a:fld>
            <a:endParaRPr sz="1600" b="1" i="0">
              <a:solidFill>
                <a:srgbClr val="C8102E"/>
              </a:solidFill>
              <a:latin typeface="Arial"/>
              <a:ea typeface="Arial"/>
              <a:cs typeface="Arial"/>
              <a:sym typeface="Arial"/>
            </a:endParaRPr>
          </a:p>
        </p:txBody>
      </p:sp>
      <p:sp>
        <p:nvSpPr>
          <p:cNvPr id="151" name="Google Shape;151;p14">
            <a:extLst>
              <a:ext uri="{FF2B5EF4-FFF2-40B4-BE49-F238E27FC236}">
                <a16:creationId xmlns:a16="http://schemas.microsoft.com/office/drawing/2014/main" id="{227FEADC-C42E-C6A2-D790-D84FF2DD66F9}"/>
              </a:ext>
            </a:extLst>
          </p:cNvPr>
          <p:cNvSpPr txBox="1"/>
          <p:nvPr/>
        </p:nvSpPr>
        <p:spPr>
          <a:xfrm rot="-5400000">
            <a:off x="10423630" y="4831967"/>
            <a:ext cx="2848708"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00">
                <a:solidFill>
                  <a:srgbClr val="C8102E"/>
                </a:solidFill>
                <a:latin typeface="Arial"/>
                <a:ea typeface="Arial"/>
                <a:cs typeface="Arial"/>
                <a:sym typeface="Arial"/>
              </a:rPr>
              <a:t>PRESENTATION TITLE HERE</a:t>
            </a:r>
            <a:endParaRPr/>
          </a:p>
        </p:txBody>
      </p:sp>
      <p:pic>
        <p:nvPicPr>
          <p:cNvPr id="152" name="Google Shape;152;p14" descr="Background pattern&#10;&#10;Description automatically generated">
            <a:extLst>
              <a:ext uri="{FF2B5EF4-FFF2-40B4-BE49-F238E27FC236}">
                <a16:creationId xmlns:a16="http://schemas.microsoft.com/office/drawing/2014/main" id="{DB933F00-6C1B-0F70-C800-816427D78559}"/>
              </a:ext>
            </a:extLst>
          </p:cNvPr>
          <p:cNvPicPr preferRelativeResize="0"/>
          <p:nvPr/>
        </p:nvPicPr>
        <p:blipFill rotWithShape="1">
          <a:blip r:embed="rId3">
            <a:alphaModFix/>
          </a:blip>
          <a:srcRect l="21925" t="16455" r="26230" b="-2788"/>
          <a:stretch/>
        </p:blipFill>
        <p:spPr>
          <a:xfrm rot="5400000">
            <a:off x="5663809" y="451851"/>
            <a:ext cx="6741001" cy="6133798"/>
          </a:xfrm>
          <a:prstGeom prst="rect">
            <a:avLst/>
          </a:prstGeom>
          <a:noFill/>
          <a:ln>
            <a:noFill/>
          </a:ln>
        </p:spPr>
      </p:pic>
      <p:sp>
        <p:nvSpPr>
          <p:cNvPr id="153" name="Google Shape;153;p14">
            <a:extLst>
              <a:ext uri="{FF2B5EF4-FFF2-40B4-BE49-F238E27FC236}">
                <a16:creationId xmlns:a16="http://schemas.microsoft.com/office/drawing/2014/main" id="{C8ADA24D-96EA-C7A0-D068-254CCDF42A48}"/>
              </a:ext>
            </a:extLst>
          </p:cNvPr>
          <p:cNvSpPr txBox="1"/>
          <p:nvPr/>
        </p:nvSpPr>
        <p:spPr>
          <a:xfrm>
            <a:off x="214009" y="408562"/>
            <a:ext cx="748057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rgbClr val="00205B"/>
                </a:solidFill>
                <a:latin typeface="Arial"/>
                <a:ea typeface="Arial"/>
                <a:cs typeface="Arial"/>
                <a:sym typeface="Arial"/>
              </a:rPr>
              <a:t>10U and 8U Penalty </a:t>
            </a:r>
            <a:r>
              <a:rPr lang="en-US" sz="3200" dirty="0">
                <a:solidFill>
                  <a:srgbClr val="00205B"/>
                </a:solidFill>
              </a:rPr>
              <a:t>Situations</a:t>
            </a:r>
            <a:endParaRPr lang="en-US" dirty="0"/>
          </a:p>
        </p:txBody>
      </p:sp>
      <p:sp>
        <p:nvSpPr>
          <p:cNvPr id="2" name="Google Shape;149;p14">
            <a:extLst>
              <a:ext uri="{FF2B5EF4-FFF2-40B4-BE49-F238E27FC236}">
                <a16:creationId xmlns:a16="http://schemas.microsoft.com/office/drawing/2014/main" id="{BEC2C6FD-18C3-82EA-6EC3-A7622D12A91B}"/>
              </a:ext>
            </a:extLst>
          </p:cNvPr>
          <p:cNvSpPr txBox="1"/>
          <p:nvPr/>
        </p:nvSpPr>
        <p:spPr>
          <a:xfrm>
            <a:off x="181710" y="993297"/>
            <a:ext cx="5991054" cy="6463267"/>
          </a:xfrm>
          <a:prstGeom prst="rect">
            <a:avLst/>
          </a:prstGeom>
          <a:noFill/>
          <a:ln>
            <a:noFill/>
          </a:ln>
        </p:spPr>
        <p:txBody>
          <a:bodyPr spcFirstLastPara="1" wrap="square" lIns="91425" tIns="45700" rIns="91425" bIns="45700" anchor="t" anchorCtr="0">
            <a:spAutoFit/>
          </a:bodyPr>
          <a:lstStyle/>
          <a:p>
            <a:pPr marL="285750" lvl="0" indent="-285750">
              <a:buClr>
                <a:srgbClr val="00205B"/>
              </a:buClr>
              <a:buSzPts val="1800"/>
              <a:buFont typeface="Arial" panose="020B0604020202020204" pitchFamily="34" charset="0"/>
              <a:buChar char="•"/>
            </a:pPr>
            <a:r>
              <a:rPr lang="en-US" sz="1800" dirty="0">
                <a:solidFill>
                  <a:srgbClr val="002060"/>
                </a:solidFill>
                <a:latin typeface="+mn-lt"/>
              </a:rPr>
              <a:t>Situation 1: A1 is in possession of the ball when B1 commits a slash. A flag is thrown, resulting in a 1-minute personal foul on B1. B1 is substituted for by B2. Ten seconds into the ensuing play, Team B’s coach attempts to re-enter B1 into the game. </a:t>
            </a:r>
            <a:r>
              <a:rPr lang="en-US" sz="1800" b="1" dirty="0">
                <a:solidFill>
                  <a:srgbClr val="002060"/>
                </a:solidFill>
                <a:latin typeface="+mn-lt"/>
              </a:rPr>
              <a:t>Ruling: B1 may not re-enter the game. His penalty time has not expired.</a:t>
            </a:r>
          </a:p>
          <a:p>
            <a:pPr lvl="0">
              <a:buClr>
                <a:srgbClr val="00205B"/>
              </a:buClr>
              <a:buSzPts val="1800"/>
            </a:pPr>
            <a:endParaRPr lang="en-US" sz="1800" dirty="0">
              <a:solidFill>
                <a:srgbClr val="002060"/>
              </a:solidFill>
              <a:latin typeface="+mn-lt"/>
            </a:endParaRPr>
          </a:p>
          <a:p>
            <a:pPr marL="285750" lvl="0" indent="-285750">
              <a:buClr>
                <a:srgbClr val="00205B"/>
              </a:buClr>
              <a:buSzPts val="1800"/>
              <a:buFont typeface="Arial" panose="020B0604020202020204" pitchFamily="34" charset="0"/>
              <a:buChar char="•"/>
            </a:pPr>
            <a:r>
              <a:rPr lang="en-US" sz="1800" dirty="0">
                <a:solidFill>
                  <a:srgbClr val="002060"/>
                </a:solidFill>
                <a:latin typeface="+mn-lt"/>
              </a:rPr>
              <a:t>Situation 2: B1 commits a 2-minute slash in the first half and a 2-minute illegal body check (Head/Neck) in the second half. </a:t>
            </a:r>
            <a:r>
              <a:rPr lang="en-US" sz="1800" b="1" dirty="0">
                <a:solidFill>
                  <a:srgbClr val="002060"/>
                </a:solidFill>
                <a:latin typeface="+mn-lt"/>
              </a:rPr>
              <a:t>Ruling: B1 has fouled out of the game for committing multiple-minute personal fouls and a hit to the head.</a:t>
            </a:r>
            <a:endParaRPr lang="en-US" sz="1800" dirty="0">
              <a:solidFill>
                <a:srgbClr val="002060"/>
              </a:solidFill>
              <a:latin typeface="+mn-lt"/>
            </a:endParaRPr>
          </a:p>
          <a:p>
            <a:pPr lvl="0">
              <a:buClr>
                <a:srgbClr val="00205B"/>
              </a:buClr>
              <a:buSzPts val="1800"/>
            </a:pPr>
            <a:endParaRPr lang="en-US" sz="1800" dirty="0">
              <a:solidFill>
                <a:srgbClr val="002060"/>
              </a:solidFill>
              <a:latin typeface="+mn-lt"/>
            </a:endParaRPr>
          </a:p>
          <a:p>
            <a:pPr marL="285750" indent="-285750">
              <a:buClr>
                <a:srgbClr val="00205B"/>
              </a:buClr>
              <a:buSzPts val="1800"/>
              <a:buFont typeface="Arial" panose="020B0604020202020204" pitchFamily="34" charset="0"/>
              <a:buChar char="•"/>
            </a:pPr>
            <a:r>
              <a:rPr lang="en-US" sz="1800" dirty="0">
                <a:solidFill>
                  <a:srgbClr val="002060"/>
                </a:solidFill>
              </a:rPr>
              <a:t>Situation 3:B1 commits a 2-minute non-releasable Illegal Body Check (contact to the head/neck) during the first half and later commits a 2-minute slashing foul in the same half. </a:t>
            </a:r>
            <a:r>
              <a:rPr lang="en-US" sz="1800" b="1" dirty="0">
                <a:solidFill>
                  <a:srgbClr val="002060"/>
                </a:solidFill>
              </a:rPr>
              <a:t>Ruling: B1 has fouled out of the game for committing a multiple minute personal fouls.</a:t>
            </a:r>
          </a:p>
          <a:p>
            <a:pPr marL="285750" lvl="0" indent="-285750">
              <a:buClr>
                <a:srgbClr val="00205B"/>
              </a:buClr>
              <a:buSzPts val="1800"/>
              <a:buFont typeface="Arial" panose="020B0604020202020204" pitchFamily="34" charset="0"/>
              <a:buChar char="•"/>
            </a:pPr>
            <a:endParaRPr lang="en-US" sz="1800" dirty="0">
              <a:solidFill>
                <a:srgbClr val="002060"/>
              </a:solidFill>
              <a:latin typeface="+mn-lt"/>
            </a:endParaRPr>
          </a:p>
          <a:p>
            <a:pPr marL="285750" lvl="0" indent="-285750">
              <a:buClr>
                <a:srgbClr val="00205B"/>
              </a:buClr>
              <a:buSzPts val="1800"/>
              <a:buFont typeface="Arial" panose="020B0604020202020204" pitchFamily="34" charset="0"/>
              <a:buChar char="•"/>
            </a:pPr>
            <a:endParaRPr lang="en-US" sz="1800" b="0" i="0" dirty="0">
              <a:solidFill>
                <a:srgbClr val="002060"/>
              </a:solidFill>
              <a:latin typeface="+mn-lt"/>
              <a:ea typeface="Arial"/>
              <a:cs typeface="Arial"/>
              <a:sym typeface="Arial"/>
            </a:endParaRPr>
          </a:p>
          <a:p>
            <a:pPr marL="285750" lvl="0" indent="-285750">
              <a:buClr>
                <a:srgbClr val="00205B"/>
              </a:buClr>
              <a:buSzPts val="1800"/>
              <a:buFont typeface="Arial" panose="020B0604020202020204" pitchFamily="34" charset="0"/>
              <a:buChar char="•"/>
            </a:pPr>
            <a:endParaRPr lang="en-US" sz="1800" b="0" i="0" dirty="0">
              <a:solidFill>
                <a:srgbClr val="00205B"/>
              </a:solidFill>
              <a:latin typeface="Arial"/>
              <a:ea typeface="Arial"/>
              <a:cs typeface="Arial"/>
              <a:sym typeface="Arial"/>
            </a:endParaRPr>
          </a:p>
        </p:txBody>
      </p:sp>
      <p:pic>
        <p:nvPicPr>
          <p:cNvPr id="3074" name="Picture 2" descr="Upper Midwest Lacrosse Officials Association">
            <a:extLst>
              <a:ext uri="{FF2B5EF4-FFF2-40B4-BE49-F238E27FC236}">
                <a16:creationId xmlns:a16="http://schemas.microsoft.com/office/drawing/2014/main" id="{51617ECA-78D6-D450-EDFC-9045440987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7339"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832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a:extLst>
            <a:ext uri="{FF2B5EF4-FFF2-40B4-BE49-F238E27FC236}">
              <a16:creationId xmlns:a16="http://schemas.microsoft.com/office/drawing/2014/main" id="{36FB3670-0BBA-2AFF-254D-240026D35E27}"/>
            </a:ext>
          </a:extLst>
        </p:cNvPr>
        <p:cNvGrpSpPr/>
        <p:nvPr/>
      </p:nvGrpSpPr>
      <p:grpSpPr>
        <a:xfrm>
          <a:off x="0" y="0"/>
          <a:ext cx="0" cy="0"/>
          <a:chOff x="0" y="0"/>
          <a:chExt cx="0" cy="0"/>
        </a:xfrm>
      </p:grpSpPr>
      <p:sp>
        <p:nvSpPr>
          <p:cNvPr id="149" name="Google Shape;149;p14">
            <a:extLst>
              <a:ext uri="{FF2B5EF4-FFF2-40B4-BE49-F238E27FC236}">
                <a16:creationId xmlns:a16="http://schemas.microsoft.com/office/drawing/2014/main" id="{882D55BE-E8F0-4588-C734-C68542626B22}"/>
              </a:ext>
            </a:extLst>
          </p:cNvPr>
          <p:cNvSpPr txBox="1"/>
          <p:nvPr/>
        </p:nvSpPr>
        <p:spPr>
          <a:xfrm>
            <a:off x="330740" y="2091445"/>
            <a:ext cx="5991053" cy="861734"/>
          </a:xfrm>
          <a:prstGeom prst="rect">
            <a:avLst/>
          </a:prstGeom>
          <a:noFill/>
          <a:ln>
            <a:noFill/>
          </a:ln>
        </p:spPr>
        <p:txBody>
          <a:bodyPr spcFirstLastPara="1" wrap="square" lIns="91425" tIns="45700" rIns="91425" bIns="45700" anchor="t" anchorCtr="0">
            <a:spAutoFit/>
          </a:bodyPr>
          <a:lstStyle/>
          <a:p>
            <a:pPr marL="285750" lvl="2" indent="-285750">
              <a:buClr>
                <a:srgbClr val="00205B"/>
              </a:buClr>
              <a:buSzPts val="1800"/>
              <a:buFont typeface="Arial"/>
              <a:buChar char="•"/>
            </a:pPr>
            <a:endParaRPr lang="en-US" sz="1800" dirty="0">
              <a:solidFill>
                <a:srgbClr val="00205B"/>
              </a:solidFill>
            </a:endParaRPr>
          </a:p>
          <a:p>
            <a:pPr marL="285750" marR="0" lvl="0" indent="-285750" algn="l" rtl="0">
              <a:spcBef>
                <a:spcPts val="0"/>
              </a:spcBef>
              <a:spcAft>
                <a:spcPts val="0"/>
              </a:spcAft>
              <a:buClr>
                <a:srgbClr val="00205B"/>
              </a:buClr>
              <a:buSzPts val="1800"/>
              <a:buFont typeface="Arial"/>
              <a:buChar char="•"/>
            </a:pPr>
            <a:endParaRPr dirty="0"/>
          </a:p>
          <a:p>
            <a:pPr marL="0" marR="0" lvl="0" indent="0" algn="l" rtl="0">
              <a:spcBef>
                <a:spcPts val="0"/>
              </a:spcBef>
              <a:spcAft>
                <a:spcPts val="0"/>
              </a:spcAft>
              <a:buNone/>
            </a:pPr>
            <a:endParaRPr sz="1800" b="0" i="0" dirty="0">
              <a:solidFill>
                <a:srgbClr val="00205B"/>
              </a:solidFill>
              <a:latin typeface="Arial"/>
              <a:ea typeface="Arial"/>
              <a:cs typeface="Arial"/>
              <a:sym typeface="Arial"/>
            </a:endParaRPr>
          </a:p>
        </p:txBody>
      </p:sp>
      <p:sp>
        <p:nvSpPr>
          <p:cNvPr id="150" name="Google Shape;150;p14">
            <a:extLst>
              <a:ext uri="{FF2B5EF4-FFF2-40B4-BE49-F238E27FC236}">
                <a16:creationId xmlns:a16="http://schemas.microsoft.com/office/drawing/2014/main" id="{AF594774-0178-02B0-9D30-D80DEBE3380D}"/>
              </a:ext>
            </a:extLst>
          </p:cNvPr>
          <p:cNvSpPr txBox="1"/>
          <p:nvPr/>
        </p:nvSpPr>
        <p:spPr>
          <a:xfrm>
            <a:off x="9267091" y="6344626"/>
            <a:ext cx="274320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600" b="1" i="0">
                <a:solidFill>
                  <a:srgbClr val="C8102E"/>
                </a:solidFill>
                <a:latin typeface="Arial"/>
                <a:ea typeface="Arial"/>
                <a:cs typeface="Arial"/>
                <a:sym typeface="Arial"/>
              </a:rPr>
              <a:t>15</a:t>
            </a:fld>
            <a:endParaRPr sz="1600" b="1" i="0">
              <a:solidFill>
                <a:srgbClr val="C8102E"/>
              </a:solidFill>
              <a:latin typeface="Arial"/>
              <a:ea typeface="Arial"/>
              <a:cs typeface="Arial"/>
              <a:sym typeface="Arial"/>
            </a:endParaRPr>
          </a:p>
        </p:txBody>
      </p:sp>
      <p:sp>
        <p:nvSpPr>
          <p:cNvPr id="151" name="Google Shape;151;p14">
            <a:extLst>
              <a:ext uri="{FF2B5EF4-FFF2-40B4-BE49-F238E27FC236}">
                <a16:creationId xmlns:a16="http://schemas.microsoft.com/office/drawing/2014/main" id="{E29A8711-03B7-D1B2-5DBA-3FCA0AF8B8F2}"/>
              </a:ext>
            </a:extLst>
          </p:cNvPr>
          <p:cNvSpPr txBox="1"/>
          <p:nvPr/>
        </p:nvSpPr>
        <p:spPr>
          <a:xfrm rot="-5400000">
            <a:off x="10423630" y="4831967"/>
            <a:ext cx="2848708"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00">
                <a:solidFill>
                  <a:srgbClr val="C8102E"/>
                </a:solidFill>
                <a:latin typeface="Arial"/>
                <a:ea typeface="Arial"/>
                <a:cs typeface="Arial"/>
                <a:sym typeface="Arial"/>
              </a:rPr>
              <a:t>PRESENTATION TITLE HERE</a:t>
            </a:r>
            <a:endParaRPr/>
          </a:p>
        </p:txBody>
      </p:sp>
      <p:pic>
        <p:nvPicPr>
          <p:cNvPr id="152" name="Google Shape;152;p14" descr="Background pattern&#10;&#10;Description automatically generated">
            <a:extLst>
              <a:ext uri="{FF2B5EF4-FFF2-40B4-BE49-F238E27FC236}">
                <a16:creationId xmlns:a16="http://schemas.microsoft.com/office/drawing/2014/main" id="{8742815B-662D-1666-94EA-430B3DADF8CB}"/>
              </a:ext>
            </a:extLst>
          </p:cNvPr>
          <p:cNvPicPr preferRelativeResize="0"/>
          <p:nvPr/>
        </p:nvPicPr>
        <p:blipFill rotWithShape="1">
          <a:blip r:embed="rId3">
            <a:alphaModFix/>
          </a:blip>
          <a:srcRect l="21925" t="16455" r="26230" b="-2788"/>
          <a:stretch/>
        </p:blipFill>
        <p:spPr>
          <a:xfrm rot="5400000">
            <a:off x="5663809" y="451851"/>
            <a:ext cx="6741001" cy="6133798"/>
          </a:xfrm>
          <a:prstGeom prst="rect">
            <a:avLst/>
          </a:prstGeom>
          <a:noFill/>
          <a:ln>
            <a:noFill/>
          </a:ln>
        </p:spPr>
      </p:pic>
      <p:sp>
        <p:nvSpPr>
          <p:cNvPr id="153" name="Google Shape;153;p14">
            <a:extLst>
              <a:ext uri="{FF2B5EF4-FFF2-40B4-BE49-F238E27FC236}">
                <a16:creationId xmlns:a16="http://schemas.microsoft.com/office/drawing/2014/main" id="{F2AC2A0B-A7B8-E5A7-F32F-DF73934D4C8E}"/>
              </a:ext>
            </a:extLst>
          </p:cNvPr>
          <p:cNvSpPr txBox="1"/>
          <p:nvPr/>
        </p:nvSpPr>
        <p:spPr>
          <a:xfrm>
            <a:off x="214009" y="408562"/>
            <a:ext cx="748057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rgbClr val="00205B"/>
                </a:solidFill>
                <a:latin typeface="Arial"/>
                <a:ea typeface="Arial"/>
                <a:cs typeface="Arial"/>
                <a:sym typeface="Arial"/>
              </a:rPr>
              <a:t>10U and 8U Penalty </a:t>
            </a:r>
            <a:r>
              <a:rPr lang="en-US" sz="3200" dirty="0">
                <a:solidFill>
                  <a:srgbClr val="00205B"/>
                </a:solidFill>
              </a:rPr>
              <a:t>Situations</a:t>
            </a:r>
            <a:endParaRPr lang="en-US" dirty="0"/>
          </a:p>
        </p:txBody>
      </p:sp>
      <p:sp>
        <p:nvSpPr>
          <p:cNvPr id="2" name="Google Shape;149;p14">
            <a:extLst>
              <a:ext uri="{FF2B5EF4-FFF2-40B4-BE49-F238E27FC236}">
                <a16:creationId xmlns:a16="http://schemas.microsoft.com/office/drawing/2014/main" id="{7055CB3A-DFF5-89A2-F6C3-2A0BC039DAA1}"/>
              </a:ext>
            </a:extLst>
          </p:cNvPr>
          <p:cNvSpPr txBox="1"/>
          <p:nvPr/>
        </p:nvSpPr>
        <p:spPr>
          <a:xfrm>
            <a:off x="181710" y="993297"/>
            <a:ext cx="5991054" cy="2585283"/>
          </a:xfrm>
          <a:prstGeom prst="rect">
            <a:avLst/>
          </a:prstGeom>
          <a:noFill/>
          <a:ln>
            <a:noFill/>
          </a:ln>
        </p:spPr>
        <p:txBody>
          <a:bodyPr spcFirstLastPara="1" wrap="square" lIns="91425" tIns="45700" rIns="91425" bIns="45700" anchor="t" anchorCtr="0">
            <a:spAutoFit/>
          </a:bodyPr>
          <a:lstStyle/>
          <a:p>
            <a:pPr marL="285750" indent="-285750">
              <a:buClr>
                <a:srgbClr val="00205B"/>
              </a:buClr>
              <a:buSzPts val="1800"/>
              <a:buFont typeface="Arial" panose="020B0604020202020204" pitchFamily="34" charset="0"/>
              <a:buChar char="•"/>
            </a:pPr>
            <a:r>
              <a:rPr lang="en-US" sz="1800" dirty="0">
                <a:solidFill>
                  <a:srgbClr val="002060"/>
                </a:solidFill>
              </a:rPr>
              <a:t>Situation 4: B1 commits what would be called at the NFHS level a 3-minute non-releasable Illegal Body Check (Targeting) in the first half. Later in the game, B1 commits a 1-minute non-releasable Unsportsmanlike Conduct penalty. </a:t>
            </a:r>
            <a:r>
              <a:rPr lang="en-US" sz="1800" b="1" dirty="0">
                <a:solidFill>
                  <a:srgbClr val="002060"/>
                </a:solidFill>
              </a:rPr>
              <a:t>Ruling: B1 has fouled out of the game for committing two non-releasable personal fouls.</a:t>
            </a:r>
            <a:endParaRPr lang="en-US" sz="1800" dirty="0">
              <a:solidFill>
                <a:srgbClr val="002060"/>
              </a:solidFill>
              <a:latin typeface="+mn-lt"/>
            </a:endParaRPr>
          </a:p>
          <a:p>
            <a:pPr marL="285750" lvl="0" indent="-285750">
              <a:buClr>
                <a:srgbClr val="00205B"/>
              </a:buClr>
              <a:buSzPts val="1800"/>
              <a:buFont typeface="Arial" panose="020B0604020202020204" pitchFamily="34" charset="0"/>
              <a:buChar char="•"/>
            </a:pPr>
            <a:endParaRPr lang="en-US" sz="1800" b="0" i="0" dirty="0">
              <a:solidFill>
                <a:srgbClr val="002060"/>
              </a:solidFill>
              <a:latin typeface="+mn-lt"/>
              <a:ea typeface="Arial"/>
              <a:cs typeface="Arial"/>
              <a:sym typeface="Arial"/>
            </a:endParaRPr>
          </a:p>
          <a:p>
            <a:pPr marL="285750" lvl="0" indent="-285750">
              <a:buClr>
                <a:srgbClr val="00205B"/>
              </a:buClr>
              <a:buSzPts val="1800"/>
              <a:buFont typeface="Arial" panose="020B0604020202020204" pitchFamily="34" charset="0"/>
              <a:buChar char="•"/>
            </a:pPr>
            <a:endParaRPr lang="en-US" sz="1800" b="0" i="0" dirty="0">
              <a:solidFill>
                <a:srgbClr val="00205B"/>
              </a:solidFill>
              <a:latin typeface="Arial"/>
              <a:ea typeface="Arial"/>
              <a:cs typeface="Arial"/>
              <a:sym typeface="Arial"/>
            </a:endParaRPr>
          </a:p>
        </p:txBody>
      </p:sp>
      <p:pic>
        <p:nvPicPr>
          <p:cNvPr id="4098" name="Picture 2" descr="The premier lacrosse officiating ...">
            <a:extLst>
              <a:ext uri="{FF2B5EF4-FFF2-40B4-BE49-F238E27FC236}">
                <a16:creationId xmlns:a16="http://schemas.microsoft.com/office/drawing/2014/main" id="{C553F1C1-2E69-FD00-9F38-F971005194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0513" y="1872882"/>
            <a:ext cx="5354569" cy="2288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912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a:extLst>
            <a:ext uri="{FF2B5EF4-FFF2-40B4-BE49-F238E27FC236}">
              <a16:creationId xmlns:a16="http://schemas.microsoft.com/office/drawing/2014/main" id="{B61533FD-BF7C-4A79-52DC-547D976DD044}"/>
            </a:ext>
          </a:extLst>
        </p:cNvPr>
        <p:cNvGrpSpPr/>
        <p:nvPr/>
      </p:nvGrpSpPr>
      <p:grpSpPr>
        <a:xfrm>
          <a:off x="0" y="0"/>
          <a:ext cx="0" cy="0"/>
          <a:chOff x="0" y="0"/>
          <a:chExt cx="0" cy="0"/>
        </a:xfrm>
      </p:grpSpPr>
      <p:sp>
        <p:nvSpPr>
          <p:cNvPr id="160" name="Google Shape;160;p15">
            <a:extLst>
              <a:ext uri="{FF2B5EF4-FFF2-40B4-BE49-F238E27FC236}">
                <a16:creationId xmlns:a16="http://schemas.microsoft.com/office/drawing/2014/main" id="{2387487B-3E6F-EE4F-2F43-0ADAF0B8C519}"/>
              </a:ext>
            </a:extLst>
          </p:cNvPr>
          <p:cNvSpPr txBox="1"/>
          <p:nvPr/>
        </p:nvSpPr>
        <p:spPr>
          <a:xfrm>
            <a:off x="612531" y="445477"/>
            <a:ext cx="9611239"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rgbClr val="00205B"/>
                </a:solidFill>
                <a:latin typeface="Arial"/>
                <a:ea typeface="Arial"/>
                <a:cs typeface="Arial"/>
                <a:sym typeface="Arial"/>
              </a:rPr>
              <a:t>2026 Helmet FAQ</a:t>
            </a:r>
            <a:endParaRPr sz="4400" dirty="0">
              <a:solidFill>
                <a:srgbClr val="00205B"/>
              </a:solidFill>
              <a:latin typeface="Arial"/>
              <a:ea typeface="Arial"/>
              <a:cs typeface="Arial"/>
              <a:sym typeface="Arial"/>
            </a:endParaRPr>
          </a:p>
        </p:txBody>
      </p:sp>
      <p:sp>
        <p:nvSpPr>
          <p:cNvPr id="161" name="Google Shape;161;p15">
            <a:extLst>
              <a:ext uri="{FF2B5EF4-FFF2-40B4-BE49-F238E27FC236}">
                <a16:creationId xmlns:a16="http://schemas.microsoft.com/office/drawing/2014/main" id="{73D46EE3-C38D-76ED-C100-6517F2740917}"/>
              </a:ext>
            </a:extLst>
          </p:cNvPr>
          <p:cNvSpPr txBox="1"/>
          <p:nvPr/>
        </p:nvSpPr>
        <p:spPr>
          <a:xfrm>
            <a:off x="9267091" y="6344626"/>
            <a:ext cx="274320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1" i="0">
                <a:solidFill>
                  <a:srgbClr val="C8102E"/>
                </a:solidFill>
                <a:latin typeface="Arial"/>
                <a:ea typeface="Arial"/>
                <a:cs typeface="Arial"/>
                <a:sym typeface="Arial"/>
              </a:rPr>
              <a:t>16</a:t>
            </a:fld>
            <a:endParaRPr sz="1400" b="1" i="0">
              <a:solidFill>
                <a:srgbClr val="C8102E"/>
              </a:solidFill>
              <a:latin typeface="Arial"/>
              <a:ea typeface="Arial"/>
              <a:cs typeface="Arial"/>
              <a:sym typeface="Arial"/>
            </a:endParaRPr>
          </a:p>
        </p:txBody>
      </p:sp>
      <p:sp>
        <p:nvSpPr>
          <p:cNvPr id="2" name="TextBox 1">
            <a:extLst>
              <a:ext uri="{FF2B5EF4-FFF2-40B4-BE49-F238E27FC236}">
                <a16:creationId xmlns:a16="http://schemas.microsoft.com/office/drawing/2014/main" id="{22CDEDDA-AAA8-9F7D-54E9-2E4FCADE1FB8}"/>
              </a:ext>
            </a:extLst>
          </p:cNvPr>
          <p:cNvSpPr txBox="1"/>
          <p:nvPr/>
        </p:nvSpPr>
        <p:spPr>
          <a:xfrm>
            <a:off x="362139" y="1412341"/>
            <a:ext cx="11525061" cy="4524957"/>
          </a:xfrm>
          <a:prstGeom prst="rect">
            <a:avLst/>
          </a:prstGeom>
          <a:noFill/>
        </p:spPr>
        <p:txBody>
          <a:bodyPr wrap="square" rtlCol="0">
            <a:spAutoFit/>
          </a:bodyPr>
          <a:lstStyle/>
          <a:p>
            <a:pPr marL="342900" marR="0" lvl="0" indent="-342900">
              <a:lnSpc>
                <a:spcPct val="115000"/>
              </a:lnSpc>
              <a:buFont typeface="Symbol" panose="05050102010706020507" pitchFamily="18" charset="2"/>
              <a:buChar char=""/>
            </a:pPr>
            <a:r>
              <a:rPr lang="en-US" sz="1800" kern="100" dirty="0">
                <a:solidFill>
                  <a:srgbClr val="002060"/>
                </a:solidFill>
                <a:effectLst/>
                <a:latin typeface="+mn-lt"/>
                <a:ea typeface="Aptos" panose="020B0004020202020204" pitchFamily="34" charset="0"/>
                <a:cs typeface="Times New Roman" panose="02020603050405020304" pitchFamily="18" charset="0"/>
              </a:rPr>
              <a:t>Rule 6-5 Illegal Procedure </a:t>
            </a:r>
          </a:p>
          <a:p>
            <a:pPr marL="742950" marR="0" lvl="1" indent="-285750">
              <a:lnSpc>
                <a:spcPct val="115000"/>
              </a:lnSpc>
              <a:buFont typeface="Courier New" panose="02070309020205020404" pitchFamily="49" charset="0"/>
              <a:buChar char="o"/>
            </a:pPr>
            <a:r>
              <a:rPr lang="en-US" sz="1800" kern="100" dirty="0">
                <a:solidFill>
                  <a:srgbClr val="002060"/>
                </a:solidFill>
                <a:effectLst/>
                <a:latin typeface="+mn-lt"/>
                <a:ea typeface="Aptos" panose="020B0004020202020204" pitchFamily="34" charset="0"/>
                <a:cs typeface="Times New Roman" panose="02020603050405020304" pitchFamily="18" charset="0"/>
              </a:rPr>
              <a:t>Page 75 6-5-2y – Loss of helmet, unless the official determines that the helmet was dislodged due to illegal contact.</a:t>
            </a:r>
          </a:p>
          <a:p>
            <a:pPr marL="457200" marR="0" lvl="1">
              <a:lnSpc>
                <a:spcPct val="115000"/>
              </a:lnSpc>
            </a:pPr>
            <a:endParaRPr lang="en-US" sz="1800" kern="100" dirty="0">
              <a:solidFill>
                <a:srgbClr val="002060"/>
              </a:solidFill>
              <a:latin typeface="+mn-lt"/>
              <a:ea typeface="Aptos" panose="020B0004020202020204" pitchFamily="34" charset="0"/>
              <a:cs typeface="Times New Roman" panose="02020603050405020304" pitchFamily="18" charset="0"/>
            </a:endParaRPr>
          </a:p>
          <a:p>
            <a:pPr marL="457200" marR="0" lvl="1">
              <a:lnSpc>
                <a:spcPct val="115000"/>
              </a:lnSpc>
            </a:pPr>
            <a:endParaRPr lang="en-US" sz="1800" kern="100" dirty="0">
              <a:solidFill>
                <a:srgbClr val="002060"/>
              </a:solidFill>
              <a:effectLst/>
              <a:latin typeface="+mn-lt"/>
              <a:ea typeface="Aptos" panose="020B00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800" kern="100" dirty="0">
                <a:solidFill>
                  <a:srgbClr val="002060"/>
                </a:solidFill>
                <a:effectLst/>
                <a:latin typeface="+mn-lt"/>
                <a:ea typeface="Aptos" panose="020B0004020202020204" pitchFamily="34" charset="0"/>
                <a:cs typeface="Times New Roman" panose="02020603050405020304" pitchFamily="18" charset="0"/>
              </a:rPr>
              <a:t>Rule 7-6 Simultaneous Fouls</a:t>
            </a:r>
          </a:p>
          <a:p>
            <a:pPr marL="742950" marR="0" lvl="1" indent="-285750">
              <a:lnSpc>
                <a:spcPct val="115000"/>
              </a:lnSpc>
              <a:buFont typeface="Courier New" panose="02070309020205020404" pitchFamily="49" charset="0"/>
              <a:buChar char="o"/>
            </a:pPr>
            <a:r>
              <a:rPr lang="en-US" sz="1800" kern="100" dirty="0">
                <a:solidFill>
                  <a:srgbClr val="002060"/>
                </a:solidFill>
                <a:effectLst/>
                <a:latin typeface="+mn-lt"/>
                <a:ea typeface="Aptos" panose="020B0004020202020204" pitchFamily="34" charset="0"/>
                <a:cs typeface="Times New Roman" panose="02020603050405020304" pitchFamily="18" charset="0"/>
              </a:rPr>
              <a:t>Page 89</a:t>
            </a:r>
          </a:p>
          <a:p>
            <a:pPr marL="1143000" marR="0" lvl="2" indent="-228600">
              <a:lnSpc>
                <a:spcPct val="115000"/>
              </a:lnSpc>
              <a:buFont typeface="Wingdings" panose="05000000000000000000" pitchFamily="2" charset="2"/>
              <a:buChar char=""/>
            </a:pPr>
            <a:r>
              <a:rPr lang="en-US" sz="1800" kern="100" dirty="0">
                <a:solidFill>
                  <a:srgbClr val="002060"/>
                </a:solidFill>
                <a:effectLst/>
                <a:latin typeface="+mn-lt"/>
                <a:ea typeface="Aptos" panose="020B0004020202020204" pitchFamily="34" charset="0"/>
                <a:cs typeface="Times New Roman" panose="02020603050405020304" pitchFamily="18" charset="0"/>
              </a:rPr>
              <a:t>ART. 2 . . . An immediate whistle shall occur when a foul is committed by the team in possession (or entitled to possession) during a flag-down slow whistle</a:t>
            </a:r>
          </a:p>
          <a:p>
            <a:pPr marL="1143000" marR="0" lvl="2" indent="-228600">
              <a:lnSpc>
                <a:spcPct val="115000"/>
              </a:lnSpc>
              <a:buFont typeface="Wingdings" panose="05000000000000000000" pitchFamily="2" charset="2"/>
              <a:buChar char=""/>
            </a:pPr>
            <a:r>
              <a:rPr lang="en-US" sz="1800" kern="100" dirty="0">
                <a:solidFill>
                  <a:srgbClr val="002060"/>
                </a:solidFill>
                <a:effectLst/>
                <a:latin typeface="+mn-lt"/>
                <a:ea typeface="Aptos" panose="020B0004020202020204" pitchFamily="34" charset="0"/>
                <a:cs typeface="Times New Roman" panose="02020603050405020304" pitchFamily="18" charset="0"/>
              </a:rPr>
              <a:t>ART. 3 . . . Penalty Time:</a:t>
            </a:r>
          </a:p>
          <a:p>
            <a:pPr marL="1600200" marR="0" lvl="3" indent="-228600">
              <a:lnSpc>
                <a:spcPct val="115000"/>
              </a:lnSpc>
              <a:buFont typeface="Symbol" panose="05050102010706020507" pitchFamily="18" charset="2"/>
              <a:buChar char=""/>
            </a:pPr>
            <a:r>
              <a:rPr lang="en-US" sz="1800" kern="100" dirty="0">
                <a:solidFill>
                  <a:srgbClr val="002060"/>
                </a:solidFill>
                <a:effectLst/>
                <a:latin typeface="+mn-lt"/>
                <a:ea typeface="Aptos" panose="020B0004020202020204" pitchFamily="34" charset="0"/>
                <a:cs typeface="Times New Roman" panose="02020603050405020304" pitchFamily="18" charset="0"/>
              </a:rPr>
              <a:t>A. No penalty time is served if there is no play-on or flag down in effect, and all fouls are technical.</a:t>
            </a:r>
          </a:p>
          <a:p>
            <a:pPr marL="1600200" marR="0" lvl="3" indent="-228600">
              <a:lnSpc>
                <a:spcPct val="115000"/>
              </a:lnSpc>
              <a:spcAft>
                <a:spcPts val="800"/>
              </a:spcAft>
              <a:buFont typeface="Symbol" panose="05050102010706020507" pitchFamily="18" charset="2"/>
              <a:buChar char=""/>
            </a:pPr>
            <a:r>
              <a:rPr lang="en-US" sz="1800" kern="100" dirty="0">
                <a:solidFill>
                  <a:srgbClr val="002060"/>
                </a:solidFill>
                <a:effectLst/>
                <a:latin typeface="+mn-lt"/>
                <a:ea typeface="Aptos" panose="020B0004020202020204" pitchFamily="34" charset="0"/>
                <a:cs typeface="Times New Roman" panose="02020603050405020304" pitchFamily="18" charset="0"/>
              </a:rPr>
              <a:t>b. No penalty time will be served by the team in possession (or entitled to possession) if that team commits only technical fouls.</a:t>
            </a:r>
          </a:p>
        </p:txBody>
      </p:sp>
    </p:spTree>
    <p:extLst>
      <p:ext uri="{BB962C8B-B14F-4D97-AF65-F5344CB8AC3E}">
        <p14:creationId xmlns:p14="http://schemas.microsoft.com/office/powerpoint/2010/main" val="898179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a:extLst>
            <a:ext uri="{FF2B5EF4-FFF2-40B4-BE49-F238E27FC236}">
              <a16:creationId xmlns:a16="http://schemas.microsoft.com/office/drawing/2014/main" id="{4E237DE3-A954-A1DE-A2D6-60324891DD9B}"/>
            </a:ext>
          </a:extLst>
        </p:cNvPr>
        <p:cNvGrpSpPr/>
        <p:nvPr/>
      </p:nvGrpSpPr>
      <p:grpSpPr>
        <a:xfrm>
          <a:off x="0" y="0"/>
          <a:ext cx="0" cy="0"/>
          <a:chOff x="0" y="0"/>
          <a:chExt cx="0" cy="0"/>
        </a:xfrm>
      </p:grpSpPr>
      <p:sp>
        <p:nvSpPr>
          <p:cNvPr id="160" name="Google Shape;160;p15">
            <a:extLst>
              <a:ext uri="{FF2B5EF4-FFF2-40B4-BE49-F238E27FC236}">
                <a16:creationId xmlns:a16="http://schemas.microsoft.com/office/drawing/2014/main" id="{86697EBE-B84F-A09C-AFA8-E10F2355DB4B}"/>
              </a:ext>
            </a:extLst>
          </p:cNvPr>
          <p:cNvSpPr txBox="1"/>
          <p:nvPr/>
        </p:nvSpPr>
        <p:spPr>
          <a:xfrm>
            <a:off x="612531" y="445477"/>
            <a:ext cx="9611239"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rgbClr val="00205B"/>
                </a:solidFill>
                <a:latin typeface="Arial"/>
                <a:ea typeface="Arial"/>
                <a:cs typeface="Arial"/>
                <a:sym typeface="Arial"/>
              </a:rPr>
              <a:t>What Does That Mean?</a:t>
            </a:r>
            <a:endParaRPr sz="4400" dirty="0">
              <a:solidFill>
                <a:srgbClr val="00205B"/>
              </a:solidFill>
              <a:latin typeface="Arial"/>
              <a:ea typeface="Arial"/>
              <a:cs typeface="Arial"/>
              <a:sym typeface="Arial"/>
            </a:endParaRPr>
          </a:p>
        </p:txBody>
      </p:sp>
      <p:sp>
        <p:nvSpPr>
          <p:cNvPr id="161" name="Google Shape;161;p15">
            <a:extLst>
              <a:ext uri="{FF2B5EF4-FFF2-40B4-BE49-F238E27FC236}">
                <a16:creationId xmlns:a16="http://schemas.microsoft.com/office/drawing/2014/main" id="{2264C9F6-8D0E-4CA3-0B51-5DA0FE04690C}"/>
              </a:ext>
            </a:extLst>
          </p:cNvPr>
          <p:cNvSpPr txBox="1"/>
          <p:nvPr/>
        </p:nvSpPr>
        <p:spPr>
          <a:xfrm>
            <a:off x="9267091" y="6344626"/>
            <a:ext cx="274320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1" i="0">
                <a:solidFill>
                  <a:srgbClr val="C8102E"/>
                </a:solidFill>
                <a:latin typeface="Arial"/>
                <a:ea typeface="Arial"/>
                <a:cs typeface="Arial"/>
                <a:sym typeface="Arial"/>
              </a:rPr>
              <a:t>17</a:t>
            </a:fld>
            <a:endParaRPr sz="1400" b="1" i="0">
              <a:solidFill>
                <a:srgbClr val="C8102E"/>
              </a:solidFill>
              <a:latin typeface="Arial"/>
              <a:ea typeface="Arial"/>
              <a:cs typeface="Arial"/>
              <a:sym typeface="Arial"/>
            </a:endParaRPr>
          </a:p>
        </p:txBody>
      </p:sp>
      <p:sp>
        <p:nvSpPr>
          <p:cNvPr id="2" name="TextBox 1">
            <a:extLst>
              <a:ext uri="{FF2B5EF4-FFF2-40B4-BE49-F238E27FC236}">
                <a16:creationId xmlns:a16="http://schemas.microsoft.com/office/drawing/2014/main" id="{351917B4-A742-CC10-385A-D1D5311C9F43}"/>
              </a:ext>
            </a:extLst>
          </p:cNvPr>
          <p:cNvSpPr txBox="1"/>
          <p:nvPr/>
        </p:nvSpPr>
        <p:spPr>
          <a:xfrm>
            <a:off x="362139" y="1412341"/>
            <a:ext cx="11525061" cy="5316840"/>
          </a:xfrm>
          <a:prstGeom prst="rect">
            <a:avLst/>
          </a:prstGeom>
          <a:noFill/>
        </p:spPr>
        <p:txBody>
          <a:bodyPr wrap="square" rtlCol="0">
            <a:spAutoFit/>
          </a:bodyPr>
          <a:lstStyle/>
          <a:p>
            <a:pPr marL="228600" marR="0">
              <a:lnSpc>
                <a:spcPct val="115000"/>
              </a:lnSpc>
              <a:spcAft>
                <a:spcPts val="800"/>
              </a:spcAft>
              <a:buNone/>
            </a:pPr>
            <a:r>
              <a:rPr lang="en-US" sz="1600" b="1" kern="100" dirty="0">
                <a:solidFill>
                  <a:srgbClr val="002060"/>
                </a:solidFill>
                <a:effectLst/>
                <a:latin typeface="+mn-lt"/>
                <a:ea typeface="Aptos" panose="020B0004020202020204" pitchFamily="34" charset="0"/>
                <a:cs typeface="Times New Roman" panose="02020603050405020304" pitchFamily="18" charset="0"/>
              </a:rPr>
              <a:t>In All Cases</a:t>
            </a:r>
            <a:endParaRPr lang="en-US" sz="1600" kern="100" dirty="0">
              <a:solidFill>
                <a:srgbClr val="002060"/>
              </a:solidFill>
              <a:effectLst/>
              <a:latin typeface="+mn-lt"/>
              <a:ea typeface="Aptos" panose="020B0004020202020204" pitchFamily="34" charset="0"/>
              <a:cs typeface="Times New Roman" panose="02020603050405020304" pitchFamily="18" charset="0"/>
            </a:endParaRPr>
          </a:p>
          <a:p>
            <a:pPr marL="342900" marR="0" lvl="0" indent="-342900">
              <a:lnSpc>
                <a:spcPct val="115000"/>
              </a:lnSpc>
              <a:spcAft>
                <a:spcPts val="800"/>
              </a:spcAft>
              <a:buFont typeface="Symbol" panose="05050102010706020507" pitchFamily="18" charset="2"/>
              <a:buChar char=""/>
            </a:pPr>
            <a:r>
              <a:rPr lang="en-US" sz="1600" kern="100" dirty="0">
                <a:solidFill>
                  <a:srgbClr val="002060"/>
                </a:solidFill>
                <a:effectLst/>
                <a:latin typeface="+mn-lt"/>
                <a:ea typeface="Aptos" panose="020B0004020202020204" pitchFamily="34" charset="0"/>
                <a:cs typeface="Times New Roman" panose="02020603050405020304" pitchFamily="18" charset="0"/>
              </a:rPr>
              <a:t>A player who loses a helmet during live play must leave the field and may not return until after the next dead ball.</a:t>
            </a:r>
          </a:p>
          <a:p>
            <a:pPr marL="228600" marR="0">
              <a:lnSpc>
                <a:spcPct val="115000"/>
              </a:lnSpc>
              <a:spcAft>
                <a:spcPts val="800"/>
              </a:spcAft>
              <a:buNone/>
            </a:pPr>
            <a:r>
              <a:rPr lang="en-US" sz="1600" b="1" kern="100" dirty="0">
                <a:solidFill>
                  <a:srgbClr val="002060"/>
                </a:solidFill>
                <a:effectLst/>
                <a:latin typeface="+mn-lt"/>
                <a:ea typeface="Aptos" panose="020B0004020202020204" pitchFamily="34" charset="0"/>
                <a:cs typeface="Times New Roman" panose="02020603050405020304" pitchFamily="18" charset="0"/>
              </a:rPr>
              <a:t>During a Flag-Down Slow Whistle </a:t>
            </a:r>
            <a:endParaRPr lang="en-US" sz="1600" kern="100" dirty="0">
              <a:solidFill>
                <a:srgbClr val="002060"/>
              </a:solidFill>
              <a:effectLst/>
              <a:latin typeface="+mn-lt"/>
              <a:ea typeface="Aptos" panose="020B00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600" kern="100" dirty="0">
                <a:solidFill>
                  <a:srgbClr val="002060"/>
                </a:solidFill>
                <a:effectLst/>
                <a:latin typeface="+mn-lt"/>
                <a:ea typeface="Aptos" panose="020B0004020202020204" pitchFamily="34" charset="0"/>
                <a:cs typeface="Times New Roman" panose="02020603050405020304" pitchFamily="18" charset="0"/>
              </a:rPr>
              <a:t>If Team A commits a foul causing a flag</a:t>
            </a:r>
            <a:r>
              <a:rPr lang="en-US" sz="1600" kern="100" dirty="0">
                <a:solidFill>
                  <a:srgbClr val="002060"/>
                </a:solidFill>
                <a:effectLst/>
                <a:latin typeface="+mn-lt"/>
                <a:ea typeface="Aptos" panose="020B0004020202020204" pitchFamily="34" charset="0"/>
                <a:cs typeface="Cambria Math" panose="02040503050406030204" pitchFamily="18" charset="0"/>
              </a:rPr>
              <a:t>‑</a:t>
            </a:r>
            <a:r>
              <a:rPr lang="en-US" sz="1600" kern="100" dirty="0">
                <a:solidFill>
                  <a:srgbClr val="002060"/>
                </a:solidFill>
                <a:effectLst/>
                <a:latin typeface="+mn-lt"/>
                <a:ea typeface="Aptos" panose="020B0004020202020204" pitchFamily="34" charset="0"/>
                <a:cs typeface="Times New Roman" panose="02020603050405020304" pitchFamily="18" charset="0"/>
              </a:rPr>
              <a:t>down, slow</a:t>
            </a:r>
            <a:r>
              <a:rPr lang="en-US" sz="1600" kern="100" dirty="0">
                <a:solidFill>
                  <a:srgbClr val="002060"/>
                </a:solidFill>
                <a:effectLst/>
                <a:latin typeface="+mn-lt"/>
                <a:ea typeface="Aptos" panose="020B0004020202020204" pitchFamily="34" charset="0"/>
                <a:cs typeface="Cambria Math" panose="02040503050406030204" pitchFamily="18" charset="0"/>
              </a:rPr>
              <a:t>‑</a:t>
            </a:r>
            <a:r>
              <a:rPr lang="en-US" sz="1600" kern="100" dirty="0">
                <a:solidFill>
                  <a:srgbClr val="002060"/>
                </a:solidFill>
                <a:effectLst/>
                <a:latin typeface="+mn-lt"/>
                <a:ea typeface="Aptos" panose="020B0004020202020204" pitchFamily="34" charset="0"/>
                <a:cs typeface="Times New Roman" panose="02020603050405020304" pitchFamily="18" charset="0"/>
              </a:rPr>
              <a:t>whistle situation, and that foul causes a Team B player’s helmet to come off, immediately whistle, Team A serves their penalty time.</a:t>
            </a:r>
          </a:p>
          <a:p>
            <a:pPr marL="342900" marR="0" lvl="0" indent="-342900">
              <a:lnSpc>
                <a:spcPct val="115000"/>
              </a:lnSpc>
              <a:spcAft>
                <a:spcPts val="800"/>
              </a:spcAft>
              <a:buFont typeface="Symbol" panose="05050102010706020507" pitchFamily="18" charset="2"/>
              <a:buChar char=""/>
            </a:pPr>
            <a:r>
              <a:rPr lang="en-US" sz="1600" kern="100" dirty="0">
                <a:solidFill>
                  <a:srgbClr val="002060"/>
                </a:solidFill>
                <a:effectLst/>
                <a:latin typeface="+mn-lt"/>
                <a:ea typeface="Aptos" panose="020B0004020202020204" pitchFamily="34" charset="0"/>
                <a:cs typeface="Times New Roman" panose="02020603050405020304" pitchFamily="18" charset="0"/>
              </a:rPr>
              <a:t>The Team B player whose helmet came off does not serve penalty time but must leave the field until and may return after the next dead ball.</a:t>
            </a:r>
          </a:p>
          <a:p>
            <a:pPr marL="0" marR="0" indent="228600">
              <a:lnSpc>
                <a:spcPct val="115000"/>
              </a:lnSpc>
              <a:spcAft>
                <a:spcPts val="800"/>
              </a:spcAft>
              <a:buNone/>
            </a:pPr>
            <a:r>
              <a:rPr lang="en-US" sz="1600" b="1" kern="100" dirty="0">
                <a:solidFill>
                  <a:srgbClr val="002060"/>
                </a:solidFill>
                <a:effectLst/>
                <a:latin typeface="+mn-lt"/>
                <a:ea typeface="Aptos" panose="020B0004020202020204" pitchFamily="34" charset="0"/>
                <a:cs typeface="Times New Roman" panose="02020603050405020304" pitchFamily="18" charset="0"/>
              </a:rPr>
              <a:t>Loose-Ball Personal Fouls</a:t>
            </a:r>
            <a:endParaRPr lang="en-US" sz="1600" kern="100" dirty="0">
              <a:solidFill>
                <a:srgbClr val="002060"/>
              </a:solidFill>
              <a:effectLst/>
              <a:latin typeface="+mn-lt"/>
              <a:ea typeface="Aptos" panose="020B00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600" kern="100" dirty="0">
                <a:solidFill>
                  <a:srgbClr val="002060"/>
                </a:solidFill>
                <a:effectLst/>
                <a:latin typeface="+mn-lt"/>
                <a:ea typeface="Aptos" panose="020B0004020202020204" pitchFamily="34" charset="0"/>
                <a:cs typeface="Times New Roman" panose="02020603050405020304" pitchFamily="18" charset="0"/>
              </a:rPr>
              <a:t>If a Team A player commits a personal foul during a loose ball situation, causing a Team B player’s helmet to come off, immediately whistle, Team A serves their penalty time.</a:t>
            </a:r>
          </a:p>
          <a:p>
            <a:pPr marL="342900" marR="0" lvl="0" indent="-342900">
              <a:lnSpc>
                <a:spcPct val="115000"/>
              </a:lnSpc>
              <a:spcAft>
                <a:spcPts val="800"/>
              </a:spcAft>
              <a:buFont typeface="Symbol" panose="05050102010706020507" pitchFamily="18" charset="2"/>
              <a:buChar char=""/>
            </a:pPr>
            <a:r>
              <a:rPr lang="en-US" sz="1600" kern="100" dirty="0">
                <a:solidFill>
                  <a:srgbClr val="002060"/>
                </a:solidFill>
                <a:effectLst/>
                <a:latin typeface="+mn-lt"/>
                <a:ea typeface="Aptos" panose="020B0004020202020204" pitchFamily="34" charset="0"/>
                <a:cs typeface="Times New Roman" panose="02020603050405020304" pitchFamily="18" charset="0"/>
              </a:rPr>
              <a:t>The Team B player whose helmet came off does not serve penalty time but must leave the field until and may return after the next dead ball.</a:t>
            </a:r>
          </a:p>
          <a:p>
            <a:pPr marL="0" marR="0" indent="228600">
              <a:lnSpc>
                <a:spcPct val="115000"/>
              </a:lnSpc>
              <a:spcAft>
                <a:spcPts val="800"/>
              </a:spcAft>
              <a:buNone/>
            </a:pPr>
            <a:r>
              <a:rPr lang="en-US" sz="1600" b="1" kern="100" dirty="0">
                <a:solidFill>
                  <a:srgbClr val="002060"/>
                </a:solidFill>
                <a:effectLst/>
                <a:latin typeface="+mn-lt"/>
                <a:ea typeface="Aptos" panose="020B0004020202020204" pitchFamily="34" charset="0"/>
                <a:cs typeface="Times New Roman" panose="02020603050405020304" pitchFamily="18" charset="0"/>
              </a:rPr>
              <a:t>Loose-Ball Technical Fouls</a:t>
            </a:r>
            <a:endParaRPr lang="en-US" sz="1600" kern="100" dirty="0">
              <a:solidFill>
                <a:srgbClr val="002060"/>
              </a:solidFill>
              <a:effectLst/>
              <a:latin typeface="+mn-lt"/>
              <a:ea typeface="Aptos" panose="020B00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600" kern="100" dirty="0">
                <a:solidFill>
                  <a:srgbClr val="002060"/>
                </a:solidFill>
                <a:effectLst/>
                <a:latin typeface="+mn-lt"/>
                <a:ea typeface="Aptos" panose="020B0004020202020204" pitchFamily="34" charset="0"/>
                <a:cs typeface="Times New Roman" panose="02020603050405020304" pitchFamily="18" charset="0"/>
              </a:rPr>
              <a:t>If a Team A player commits a loose</a:t>
            </a:r>
            <a:r>
              <a:rPr lang="en-US" sz="1600" kern="100" dirty="0">
                <a:solidFill>
                  <a:srgbClr val="002060"/>
                </a:solidFill>
                <a:effectLst/>
                <a:latin typeface="+mn-lt"/>
                <a:ea typeface="Aptos" panose="020B0004020202020204" pitchFamily="34" charset="0"/>
                <a:cs typeface="Cambria Math" panose="02040503050406030204" pitchFamily="18" charset="0"/>
              </a:rPr>
              <a:t>‑</a:t>
            </a:r>
            <a:r>
              <a:rPr lang="en-US" sz="1600" kern="100" dirty="0">
                <a:solidFill>
                  <a:srgbClr val="002060"/>
                </a:solidFill>
                <a:effectLst/>
                <a:latin typeface="+mn-lt"/>
                <a:ea typeface="Aptos" panose="020B0004020202020204" pitchFamily="34" charset="0"/>
                <a:cs typeface="Times New Roman" panose="02020603050405020304" pitchFamily="18" charset="0"/>
              </a:rPr>
              <a:t>ball technical foul, causing a Team B player</a:t>
            </a:r>
            <a:r>
              <a:rPr lang="en-US" sz="1600" kern="100" dirty="0">
                <a:solidFill>
                  <a:srgbClr val="002060"/>
                </a:solidFill>
                <a:effectLst/>
                <a:latin typeface="+mn-lt"/>
                <a:ea typeface="Aptos" panose="020B0004020202020204" pitchFamily="34" charset="0"/>
                <a:cs typeface="Aptos" panose="020B0004020202020204" pitchFamily="34" charset="0"/>
              </a:rPr>
              <a:t>’</a:t>
            </a:r>
            <a:r>
              <a:rPr lang="en-US" sz="1600" kern="100" dirty="0">
                <a:solidFill>
                  <a:srgbClr val="002060"/>
                </a:solidFill>
                <a:effectLst/>
                <a:latin typeface="+mn-lt"/>
                <a:ea typeface="Aptos" panose="020B0004020202020204" pitchFamily="34" charset="0"/>
                <a:cs typeface="Times New Roman" panose="02020603050405020304" pitchFamily="18" charset="0"/>
              </a:rPr>
              <a:t>s helmet to come off, the official will blow the whistle immediately.</a:t>
            </a:r>
          </a:p>
          <a:p>
            <a:pPr marL="342900" marR="0" lvl="0" indent="-342900">
              <a:lnSpc>
                <a:spcPct val="115000"/>
              </a:lnSpc>
              <a:spcAft>
                <a:spcPts val="800"/>
              </a:spcAft>
              <a:buFont typeface="Symbol" panose="05050102010706020507" pitchFamily="18" charset="2"/>
              <a:buChar char=""/>
            </a:pPr>
            <a:r>
              <a:rPr lang="en-US" sz="1600" kern="100" dirty="0">
                <a:solidFill>
                  <a:srgbClr val="002060"/>
                </a:solidFill>
                <a:effectLst/>
                <a:latin typeface="+mn-lt"/>
                <a:ea typeface="Aptos" panose="020B0004020202020204" pitchFamily="34" charset="0"/>
                <a:cs typeface="Times New Roman" panose="02020603050405020304" pitchFamily="18" charset="0"/>
              </a:rPr>
              <a:t>Team B is awarded the ball, and the Team B player whose helmet came off must leave the field until the next dead ball.</a:t>
            </a:r>
          </a:p>
        </p:txBody>
      </p:sp>
    </p:spTree>
    <p:extLst>
      <p:ext uri="{BB962C8B-B14F-4D97-AF65-F5344CB8AC3E}">
        <p14:creationId xmlns:p14="http://schemas.microsoft.com/office/powerpoint/2010/main" val="3746772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8">
          <a:extLst>
            <a:ext uri="{FF2B5EF4-FFF2-40B4-BE49-F238E27FC236}">
              <a16:creationId xmlns:a16="http://schemas.microsoft.com/office/drawing/2014/main" id="{B611B05F-263D-1ED4-E812-C6823B4A954D}"/>
            </a:ext>
          </a:extLst>
        </p:cNvPr>
        <p:cNvGrpSpPr/>
        <p:nvPr/>
      </p:nvGrpSpPr>
      <p:grpSpPr>
        <a:xfrm>
          <a:off x="0" y="0"/>
          <a:ext cx="0" cy="0"/>
          <a:chOff x="0" y="0"/>
          <a:chExt cx="0" cy="0"/>
        </a:xfrm>
      </p:grpSpPr>
      <p:sp>
        <p:nvSpPr>
          <p:cNvPr id="160" name="Google Shape;160;p15">
            <a:extLst>
              <a:ext uri="{FF2B5EF4-FFF2-40B4-BE49-F238E27FC236}">
                <a16:creationId xmlns:a16="http://schemas.microsoft.com/office/drawing/2014/main" id="{79AAB8B3-D43B-1FE7-B424-535148FCD990}"/>
              </a:ext>
            </a:extLst>
          </p:cNvPr>
          <p:cNvSpPr txBox="1"/>
          <p:nvPr/>
        </p:nvSpPr>
        <p:spPr>
          <a:xfrm>
            <a:off x="612531" y="445477"/>
            <a:ext cx="9611239"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rgbClr val="00205B"/>
                </a:solidFill>
              </a:rPr>
              <a:t>Questions Submitted</a:t>
            </a:r>
            <a:r>
              <a:rPr lang="en-US" sz="4400" dirty="0">
                <a:solidFill>
                  <a:srgbClr val="00205B"/>
                </a:solidFill>
                <a:latin typeface="Arial"/>
                <a:ea typeface="Arial"/>
                <a:cs typeface="Arial"/>
                <a:sym typeface="Arial"/>
              </a:rPr>
              <a:t>?</a:t>
            </a:r>
            <a:endParaRPr sz="4400" dirty="0">
              <a:solidFill>
                <a:srgbClr val="00205B"/>
              </a:solidFill>
              <a:latin typeface="Arial"/>
              <a:ea typeface="Arial"/>
              <a:cs typeface="Arial"/>
              <a:sym typeface="Arial"/>
            </a:endParaRPr>
          </a:p>
        </p:txBody>
      </p:sp>
      <p:sp>
        <p:nvSpPr>
          <p:cNvPr id="161" name="Google Shape;161;p15">
            <a:extLst>
              <a:ext uri="{FF2B5EF4-FFF2-40B4-BE49-F238E27FC236}">
                <a16:creationId xmlns:a16="http://schemas.microsoft.com/office/drawing/2014/main" id="{B6665A1C-06D9-8CE2-7E51-92236E46F92A}"/>
              </a:ext>
            </a:extLst>
          </p:cNvPr>
          <p:cNvSpPr txBox="1"/>
          <p:nvPr/>
        </p:nvSpPr>
        <p:spPr>
          <a:xfrm>
            <a:off x="9267091" y="6344626"/>
            <a:ext cx="274320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1" i="0">
                <a:solidFill>
                  <a:srgbClr val="C8102E"/>
                </a:solidFill>
                <a:latin typeface="Arial"/>
                <a:ea typeface="Arial"/>
                <a:cs typeface="Arial"/>
                <a:sym typeface="Arial"/>
              </a:rPr>
              <a:t>18</a:t>
            </a:fld>
            <a:endParaRPr sz="1400" b="1" i="0">
              <a:solidFill>
                <a:srgbClr val="C8102E"/>
              </a:solidFill>
              <a:latin typeface="Arial"/>
              <a:ea typeface="Arial"/>
              <a:cs typeface="Arial"/>
              <a:sym typeface="Arial"/>
            </a:endParaRPr>
          </a:p>
        </p:txBody>
      </p:sp>
      <p:sp>
        <p:nvSpPr>
          <p:cNvPr id="2" name="TextBox 1">
            <a:extLst>
              <a:ext uri="{FF2B5EF4-FFF2-40B4-BE49-F238E27FC236}">
                <a16:creationId xmlns:a16="http://schemas.microsoft.com/office/drawing/2014/main" id="{E8E8A771-09A5-542F-D257-613F72A4ABE6}"/>
              </a:ext>
            </a:extLst>
          </p:cNvPr>
          <p:cNvSpPr txBox="1"/>
          <p:nvPr/>
        </p:nvSpPr>
        <p:spPr>
          <a:xfrm>
            <a:off x="362139" y="1412341"/>
            <a:ext cx="11525061" cy="3412729"/>
          </a:xfrm>
          <a:prstGeom prst="rect">
            <a:avLst/>
          </a:prstGeom>
          <a:noFill/>
        </p:spPr>
        <p:txBody>
          <a:bodyPr wrap="square" rtlCol="0">
            <a:spAutoFit/>
          </a:bodyPr>
          <a:lstStyle/>
          <a:p>
            <a:pPr marL="228600">
              <a:lnSpc>
                <a:spcPct val="115000"/>
              </a:lnSpc>
              <a:spcAft>
                <a:spcPts val="800"/>
              </a:spcAft>
            </a:pPr>
            <a:r>
              <a:rPr lang="en-US" sz="1600" b="1" kern="100" dirty="0">
                <a:solidFill>
                  <a:srgbClr val="002060"/>
                </a:solidFill>
                <a:latin typeface="+mn-lt"/>
                <a:ea typeface="Aptos" panose="020B0004020202020204" pitchFamily="34" charset="0"/>
                <a:cs typeface="Times New Roman" panose="02020603050405020304" pitchFamily="18" charset="0"/>
              </a:rPr>
              <a:t>What is the difference between a Cross-Check and a Legal Hold with the Cross using equal pressure?</a:t>
            </a:r>
          </a:p>
          <a:p>
            <a:pPr marL="514350" indent="-285750">
              <a:lnSpc>
                <a:spcPct val="115000"/>
              </a:lnSpc>
              <a:spcAft>
                <a:spcPts val="800"/>
              </a:spcAft>
              <a:buFont typeface="Arial" panose="020B0604020202020204" pitchFamily="34" charset="0"/>
              <a:buChar char="•"/>
            </a:pPr>
            <a:r>
              <a:rPr lang="en-US" sz="1600" b="1" kern="100" dirty="0">
                <a:solidFill>
                  <a:srgbClr val="002060"/>
                </a:solidFill>
                <a:effectLst/>
                <a:latin typeface="+mn-lt"/>
                <a:ea typeface="Aptos" panose="020B0004020202020204" pitchFamily="34" charset="0"/>
                <a:cs typeface="Times New Roman" panose="02020603050405020304" pitchFamily="18" charset="0"/>
              </a:rPr>
              <a:t>Cross</a:t>
            </a:r>
            <a:r>
              <a:rPr lang="en-US" sz="1600" b="1" kern="100" dirty="0">
                <a:solidFill>
                  <a:srgbClr val="002060"/>
                </a:solidFill>
                <a:latin typeface="+mn-lt"/>
                <a:ea typeface="Aptos" panose="020B0004020202020204" pitchFamily="34" charset="0"/>
                <a:cs typeface="Times New Roman" panose="02020603050405020304" pitchFamily="18" charset="0"/>
              </a:rPr>
              <a:t> Check - </a:t>
            </a:r>
            <a:r>
              <a:rPr lang="en-US" sz="1600" kern="100" dirty="0">
                <a:solidFill>
                  <a:srgbClr val="002060"/>
                </a:solidFill>
                <a:latin typeface="+mn-lt"/>
                <a:ea typeface="Aptos" panose="020B0004020202020204" pitchFamily="34" charset="0"/>
                <a:cs typeface="Times New Roman" panose="02020603050405020304" pitchFamily="18" charset="0"/>
              </a:rPr>
              <a:t>Checking an opponent with that part of the handle of the crosse that is between the player’s hands, either by thrusting away from the body or by holding it extended from the body and running </a:t>
            </a:r>
            <a:r>
              <a:rPr lang="en-US" sz="1600" b="1" u="sng" kern="100" dirty="0">
                <a:solidFill>
                  <a:srgbClr val="002060"/>
                </a:solidFill>
                <a:latin typeface="+mn-lt"/>
                <a:ea typeface="Aptos" panose="020B0004020202020204" pitchFamily="34" charset="0"/>
                <a:cs typeface="Times New Roman" panose="02020603050405020304" pitchFamily="18" charset="0"/>
              </a:rPr>
              <a:t>forcibly into an opponent</a:t>
            </a:r>
          </a:p>
          <a:p>
            <a:pPr marL="514350" indent="-285750">
              <a:lnSpc>
                <a:spcPct val="115000"/>
              </a:lnSpc>
              <a:spcAft>
                <a:spcPts val="800"/>
              </a:spcAft>
              <a:buFont typeface="Arial" panose="020B0604020202020204" pitchFamily="34" charset="0"/>
              <a:buChar char="•"/>
            </a:pPr>
            <a:r>
              <a:rPr lang="en-US" sz="1600" b="1" kern="100" dirty="0">
                <a:solidFill>
                  <a:srgbClr val="002060"/>
                </a:solidFill>
                <a:effectLst/>
                <a:latin typeface="+mn-lt"/>
                <a:ea typeface="Aptos" panose="020B0004020202020204" pitchFamily="34" charset="0"/>
                <a:cs typeface="Times New Roman" panose="02020603050405020304" pitchFamily="18" charset="0"/>
              </a:rPr>
              <a:t>Legal Hold </a:t>
            </a:r>
            <a:r>
              <a:rPr lang="en-US" sz="1600" kern="100" dirty="0">
                <a:solidFill>
                  <a:srgbClr val="002060"/>
                </a:solidFill>
                <a:latin typeface="+mn-lt"/>
                <a:ea typeface="Aptos" panose="020B0004020202020204" pitchFamily="34" charset="0"/>
                <a:cs typeface="Times New Roman" panose="02020603050405020304" pitchFamily="18" charset="0"/>
              </a:rPr>
              <a:t>- Holding is legal when applied with </a:t>
            </a:r>
            <a:r>
              <a:rPr lang="en-US" sz="1600" b="1" u="sng" kern="100" dirty="0">
                <a:solidFill>
                  <a:srgbClr val="002060"/>
                </a:solidFill>
                <a:latin typeface="+mn-lt"/>
                <a:ea typeface="Aptos" panose="020B0004020202020204" pitchFamily="34" charset="0"/>
                <a:cs typeface="Times New Roman" panose="02020603050405020304" pitchFamily="18" charset="0"/>
              </a:rPr>
              <a:t>equal pressure and no thrusting</a:t>
            </a:r>
            <a:r>
              <a:rPr lang="en-US" sz="1600" kern="100" dirty="0">
                <a:solidFill>
                  <a:srgbClr val="002060"/>
                </a:solidFill>
                <a:latin typeface="+mn-lt"/>
                <a:ea typeface="Aptos" panose="020B0004020202020204" pitchFamily="34" charset="0"/>
                <a:cs typeface="Times New Roman" panose="02020603050405020304" pitchFamily="18" charset="0"/>
              </a:rPr>
              <a:t>, using two hands on the crosse, forearms, shoulder, or closed hand, against a ball carrier or an opponent within 3 yards of a loose ball, including legally holding the opponent’s crosse</a:t>
            </a:r>
          </a:p>
          <a:p>
            <a:pPr marL="228600">
              <a:lnSpc>
                <a:spcPct val="115000"/>
              </a:lnSpc>
              <a:spcAft>
                <a:spcPts val="800"/>
              </a:spcAft>
            </a:pPr>
            <a:endParaRPr lang="en-US" sz="1600" kern="100" dirty="0">
              <a:solidFill>
                <a:srgbClr val="002060"/>
              </a:solidFill>
              <a:latin typeface="+mn-lt"/>
              <a:ea typeface="Aptos" panose="020B0004020202020204" pitchFamily="34" charset="0"/>
              <a:cs typeface="Times New Roman" panose="02020603050405020304" pitchFamily="18" charset="0"/>
            </a:endParaRPr>
          </a:p>
          <a:p>
            <a:pPr marL="228600">
              <a:lnSpc>
                <a:spcPct val="115000"/>
              </a:lnSpc>
              <a:spcAft>
                <a:spcPts val="800"/>
              </a:spcAft>
            </a:pPr>
            <a:r>
              <a:rPr lang="en-US" sz="1600" b="1" kern="100" dirty="0">
                <a:solidFill>
                  <a:srgbClr val="002060"/>
                </a:solidFill>
                <a:effectLst/>
                <a:latin typeface="+mn-lt"/>
                <a:ea typeface="Aptos" panose="020B0004020202020204" pitchFamily="34" charset="0"/>
                <a:cs typeface="Times New Roman" panose="02020603050405020304" pitchFamily="18" charset="0"/>
              </a:rPr>
              <a:t>Is it a penalty at 8U/10U to block a shot by contacting the opponent’s stick above the shoulders?</a:t>
            </a:r>
          </a:p>
          <a:p>
            <a:pPr marL="514350" indent="-285750">
              <a:lnSpc>
                <a:spcPct val="115000"/>
              </a:lnSpc>
              <a:spcAft>
                <a:spcPts val="800"/>
              </a:spcAft>
              <a:buFont typeface="Arial" panose="020B0604020202020204" pitchFamily="34" charset="0"/>
              <a:buChar char="•"/>
            </a:pPr>
            <a:r>
              <a:rPr lang="en-US" sz="1600" kern="100" dirty="0">
                <a:solidFill>
                  <a:srgbClr val="002060"/>
                </a:solidFill>
                <a:effectLst/>
                <a:latin typeface="+mn-lt"/>
                <a:ea typeface="Aptos" panose="020B0004020202020204" pitchFamily="34" charset="0"/>
                <a:cs typeface="Times New Roman" panose="02020603050405020304" pitchFamily="18" charset="0"/>
              </a:rPr>
              <a:t>At the 8U/10U level, legally blocking or checking a stick during a shooting motion, without excessive force or a chopping wood action, is not considered a slash and is not a penalty.</a:t>
            </a:r>
          </a:p>
        </p:txBody>
      </p:sp>
    </p:spTree>
    <p:extLst>
      <p:ext uri="{BB962C8B-B14F-4D97-AF65-F5344CB8AC3E}">
        <p14:creationId xmlns:p14="http://schemas.microsoft.com/office/powerpoint/2010/main" val="260593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1"/>
        <p:cNvGrpSpPr/>
        <p:nvPr/>
      </p:nvGrpSpPr>
      <p:grpSpPr>
        <a:xfrm>
          <a:off x="0" y="0"/>
          <a:ext cx="0" cy="0"/>
          <a:chOff x="0" y="0"/>
          <a:chExt cx="0" cy="0"/>
        </a:xfrm>
      </p:grpSpPr>
      <p:pic>
        <p:nvPicPr>
          <p:cNvPr id="182" name="Google Shape;182;p18" descr="A black and white logo&#10;&#10;Description automatically generated"/>
          <p:cNvPicPr preferRelativeResize="0"/>
          <p:nvPr/>
        </p:nvPicPr>
        <p:blipFill rotWithShape="1">
          <a:blip r:embed="rId4">
            <a:alphaModFix/>
          </a:blip>
          <a:srcRect/>
          <a:stretch/>
        </p:blipFill>
        <p:spPr>
          <a:xfrm>
            <a:off x="4149962" y="5210827"/>
            <a:ext cx="3892076" cy="72060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2"/>
          <p:cNvSpPr txBox="1"/>
          <p:nvPr/>
        </p:nvSpPr>
        <p:spPr>
          <a:xfrm>
            <a:off x="612531" y="445477"/>
            <a:ext cx="5738445"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0" i="0" u="none" strike="noStrike" cap="none">
                <a:solidFill>
                  <a:srgbClr val="00205B"/>
                </a:solidFill>
                <a:latin typeface="Arial"/>
                <a:ea typeface="Arial"/>
                <a:cs typeface="Arial"/>
                <a:sym typeface="Arial"/>
              </a:rPr>
              <a:t>Disclaimer</a:t>
            </a:r>
            <a:endParaRPr/>
          </a:p>
        </p:txBody>
      </p:sp>
      <p:sp>
        <p:nvSpPr>
          <p:cNvPr id="25" name="Google Shape;25;p2"/>
          <p:cNvSpPr txBox="1"/>
          <p:nvPr/>
        </p:nvSpPr>
        <p:spPr>
          <a:xfrm>
            <a:off x="9267091" y="6344626"/>
            <a:ext cx="274320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1" i="0" u="none">
                <a:solidFill>
                  <a:srgbClr val="C8102E"/>
                </a:solidFill>
                <a:latin typeface="Arial"/>
                <a:ea typeface="Arial"/>
                <a:cs typeface="Arial"/>
                <a:sym typeface="Arial"/>
              </a:rPr>
              <a:t>2</a:t>
            </a:fld>
            <a:endParaRPr sz="1400" b="1" i="0" u="none">
              <a:solidFill>
                <a:srgbClr val="C8102E"/>
              </a:solidFill>
              <a:latin typeface="Arial"/>
              <a:ea typeface="Arial"/>
              <a:cs typeface="Arial"/>
              <a:sym typeface="Arial"/>
            </a:endParaRPr>
          </a:p>
        </p:txBody>
      </p:sp>
      <p:sp>
        <p:nvSpPr>
          <p:cNvPr id="26" name="Google Shape;26;p2"/>
          <p:cNvSpPr txBox="1"/>
          <p:nvPr/>
        </p:nvSpPr>
        <p:spPr>
          <a:xfrm>
            <a:off x="860199" y="1823037"/>
            <a:ext cx="10905600" cy="37856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5B"/>
              </a:buClr>
              <a:buSzPts val="2000"/>
              <a:buFont typeface="Calibri"/>
              <a:buNone/>
            </a:pPr>
            <a:r>
              <a:rPr lang="en-US" sz="2000" b="1" dirty="0">
                <a:solidFill>
                  <a:srgbClr val="00205B"/>
                </a:solidFill>
                <a:latin typeface="Calibri"/>
                <a:ea typeface="Calibri"/>
                <a:cs typeface="Calibri"/>
                <a:sym typeface="Calibri"/>
              </a:rPr>
              <a:t>This PowerPoint presentation is intended solely for educational purposes and serves as a supplementary resource to facilitate understanding of the 2026 boys youth lacrosse rules. It is not a substitute for reading and studying the official rulebook.</a:t>
            </a:r>
            <a:endParaRPr sz="2000" b="1" dirty="0">
              <a:solidFill>
                <a:srgbClr val="00205B"/>
              </a:solidFill>
              <a:latin typeface="Calibri"/>
              <a:ea typeface="Calibri"/>
              <a:cs typeface="Calibri"/>
              <a:sym typeface="Calibri"/>
            </a:endParaRPr>
          </a:p>
          <a:p>
            <a:pPr marL="457200" marR="0" lvl="0" indent="0" algn="l" rtl="0">
              <a:lnSpc>
                <a:spcPct val="100000"/>
              </a:lnSpc>
              <a:spcBef>
                <a:spcPts val="0"/>
              </a:spcBef>
              <a:spcAft>
                <a:spcPts val="0"/>
              </a:spcAft>
              <a:buClr>
                <a:schemeClr val="dk1"/>
              </a:buClr>
              <a:buSzPts val="2000"/>
              <a:buFont typeface="Calibri"/>
              <a:buNone/>
            </a:pPr>
            <a:endParaRPr sz="2000" b="1" dirty="0">
              <a:solidFill>
                <a:srgbClr val="00205B"/>
              </a:solidFill>
              <a:latin typeface="Calibri"/>
              <a:ea typeface="Calibri"/>
              <a:cs typeface="Calibri"/>
              <a:sym typeface="Calibri"/>
            </a:endParaRPr>
          </a:p>
          <a:p>
            <a:pPr marL="0" marR="0" lvl="0" indent="0" algn="l" rtl="0">
              <a:lnSpc>
                <a:spcPct val="100000"/>
              </a:lnSpc>
              <a:spcBef>
                <a:spcPts val="0"/>
              </a:spcBef>
              <a:spcAft>
                <a:spcPts val="0"/>
              </a:spcAft>
              <a:buClr>
                <a:srgbClr val="00205B"/>
              </a:buClr>
              <a:buSzPts val="2000"/>
              <a:buFont typeface="Calibri"/>
              <a:buNone/>
            </a:pPr>
            <a:r>
              <a:rPr lang="en-US" sz="2000" b="1" dirty="0">
                <a:solidFill>
                  <a:srgbClr val="00205B"/>
                </a:solidFill>
                <a:latin typeface="Calibri"/>
                <a:ea typeface="Calibri"/>
                <a:cs typeface="Calibri"/>
                <a:sym typeface="Calibri"/>
              </a:rPr>
              <a:t>Please be aware that the information presented here is subject to monthly updates, and revisions may occur. For the most accurate and current information, it is strongly recommended to consult the official rulebook and refer to any published memos provided by NFHS/USA Lacrosse.</a:t>
            </a:r>
            <a:endParaRPr sz="2000" b="1" dirty="0">
              <a:solidFill>
                <a:srgbClr val="00205B"/>
              </a:solidFill>
              <a:latin typeface="Calibri"/>
              <a:ea typeface="Calibri"/>
              <a:cs typeface="Calibri"/>
              <a:sym typeface="Calibri"/>
            </a:endParaRPr>
          </a:p>
          <a:p>
            <a:pPr marL="457200" marR="0" lvl="0" indent="0" algn="l" rtl="0">
              <a:lnSpc>
                <a:spcPct val="100000"/>
              </a:lnSpc>
              <a:spcBef>
                <a:spcPts val="0"/>
              </a:spcBef>
              <a:spcAft>
                <a:spcPts val="0"/>
              </a:spcAft>
              <a:buClr>
                <a:schemeClr val="dk1"/>
              </a:buClr>
              <a:buSzPts val="2000"/>
              <a:buFont typeface="Calibri"/>
              <a:buNone/>
            </a:pPr>
            <a:endParaRPr sz="2000" b="1" dirty="0">
              <a:solidFill>
                <a:srgbClr val="00205B"/>
              </a:solidFill>
              <a:latin typeface="Calibri"/>
              <a:ea typeface="Calibri"/>
              <a:cs typeface="Calibri"/>
              <a:sym typeface="Calibri"/>
            </a:endParaRPr>
          </a:p>
          <a:p>
            <a:pPr marL="0" marR="0" lvl="0" indent="0" algn="l" rtl="0">
              <a:lnSpc>
                <a:spcPct val="100000"/>
              </a:lnSpc>
              <a:spcBef>
                <a:spcPts val="0"/>
              </a:spcBef>
              <a:spcAft>
                <a:spcPts val="0"/>
              </a:spcAft>
              <a:buClr>
                <a:srgbClr val="00205B"/>
              </a:buClr>
              <a:buSzPts val="2000"/>
              <a:buFont typeface="Calibri"/>
              <a:buNone/>
            </a:pPr>
            <a:r>
              <a:rPr lang="en-US" sz="2000" b="1" dirty="0">
                <a:solidFill>
                  <a:srgbClr val="00205B"/>
                </a:solidFill>
                <a:latin typeface="Calibri"/>
                <a:ea typeface="Calibri"/>
                <a:cs typeface="Calibri"/>
                <a:sym typeface="Calibri"/>
              </a:rPr>
              <a:t>Individuals seeking clarification or interpretation of rules are encouraged to reach out to their state or local rule interpreter for guidance. The content herein is not exhaustive, and any discrepancies should be resolved through reference to the official rulebook and relevant communications from the governing lacrosse authorities.</a:t>
            </a:r>
            <a:endParaRPr sz="2000" b="1" dirty="0">
              <a:solidFill>
                <a:srgbClr val="00205B"/>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Google Shape;31;p3"/>
          <p:cNvSpPr txBox="1"/>
          <p:nvPr/>
        </p:nvSpPr>
        <p:spPr>
          <a:xfrm>
            <a:off x="612531" y="445477"/>
            <a:ext cx="5738445"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rgbClr val="00205B"/>
                </a:solidFill>
                <a:latin typeface="Arial"/>
                <a:ea typeface="Arial"/>
                <a:cs typeface="Arial"/>
                <a:sym typeface="Arial"/>
              </a:rPr>
              <a:t>Agenda</a:t>
            </a:r>
            <a:endParaRPr sz="4400">
              <a:solidFill>
                <a:srgbClr val="00205B"/>
              </a:solidFill>
              <a:latin typeface="Arial"/>
              <a:ea typeface="Arial"/>
              <a:cs typeface="Arial"/>
              <a:sym typeface="Arial"/>
            </a:endParaRPr>
          </a:p>
        </p:txBody>
      </p:sp>
      <p:sp>
        <p:nvSpPr>
          <p:cNvPr id="32" name="Google Shape;32;p3"/>
          <p:cNvSpPr txBox="1"/>
          <p:nvPr/>
        </p:nvSpPr>
        <p:spPr>
          <a:xfrm>
            <a:off x="9267091" y="6344626"/>
            <a:ext cx="274320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1" i="0">
                <a:solidFill>
                  <a:srgbClr val="C8102E"/>
                </a:solidFill>
                <a:latin typeface="Arial"/>
                <a:ea typeface="Arial"/>
                <a:cs typeface="Arial"/>
                <a:sym typeface="Arial"/>
              </a:rPr>
              <a:t>3</a:t>
            </a:fld>
            <a:endParaRPr sz="1400" b="1" i="0">
              <a:solidFill>
                <a:srgbClr val="C8102E"/>
              </a:solidFill>
              <a:latin typeface="Arial"/>
              <a:ea typeface="Arial"/>
              <a:cs typeface="Arial"/>
              <a:sym typeface="Arial"/>
            </a:endParaRPr>
          </a:p>
        </p:txBody>
      </p:sp>
      <p:sp>
        <p:nvSpPr>
          <p:cNvPr id="33" name="Google Shape;33;p3"/>
          <p:cNvSpPr txBox="1"/>
          <p:nvPr/>
        </p:nvSpPr>
        <p:spPr>
          <a:xfrm>
            <a:off x="1026159" y="1214917"/>
            <a:ext cx="10647315" cy="4308831"/>
          </a:xfrm>
          <a:prstGeom prst="rect">
            <a:avLst/>
          </a:prstGeom>
          <a:noFill/>
          <a:ln>
            <a:noFill/>
          </a:ln>
        </p:spPr>
        <p:txBody>
          <a:bodyPr spcFirstLastPara="1" wrap="square" lIns="91425" tIns="45700" rIns="91425" bIns="45700" anchor="t" anchorCtr="0">
            <a:spAutoFit/>
          </a:bodyPr>
          <a:lstStyle/>
          <a:p>
            <a:pPr marL="457200" marR="0" lvl="0" indent="-355600" algn="l" rtl="0">
              <a:lnSpc>
                <a:spcPct val="100000"/>
              </a:lnSpc>
              <a:spcBef>
                <a:spcPts val="0"/>
              </a:spcBef>
              <a:spcAft>
                <a:spcPts val="0"/>
              </a:spcAft>
              <a:buClr>
                <a:srgbClr val="00205B"/>
              </a:buClr>
              <a:buSzPts val="2000"/>
              <a:buFont typeface="Calibri"/>
              <a:buChar char="•"/>
            </a:pPr>
            <a:r>
              <a:rPr lang="en-US" sz="2400" b="0" i="0" u="none" strike="noStrike" cap="none" dirty="0">
                <a:solidFill>
                  <a:srgbClr val="00205B"/>
                </a:solidFill>
                <a:latin typeface="Calibri"/>
                <a:ea typeface="Calibri"/>
                <a:cs typeface="Calibri"/>
                <a:sym typeface="Calibri"/>
              </a:rPr>
              <a:t>Clarifications for 2026</a:t>
            </a:r>
            <a:endParaRPr sz="2000" dirty="0">
              <a:solidFill>
                <a:schemeClr val="dk1"/>
              </a:solidFill>
              <a:latin typeface="Calibri"/>
              <a:ea typeface="Calibri"/>
              <a:cs typeface="Calibri"/>
              <a:sym typeface="Calibri"/>
            </a:endParaRPr>
          </a:p>
          <a:p>
            <a:pPr marL="742950" marR="0" lvl="1" indent="-285750" algn="l" rtl="0">
              <a:lnSpc>
                <a:spcPct val="100000"/>
              </a:lnSpc>
              <a:spcBef>
                <a:spcPts val="0"/>
              </a:spcBef>
              <a:spcAft>
                <a:spcPts val="0"/>
              </a:spcAft>
              <a:buClr>
                <a:srgbClr val="00205B"/>
              </a:buClr>
              <a:buSzPts val="2000"/>
              <a:buFont typeface="Arial"/>
              <a:buChar char="•"/>
            </a:pPr>
            <a:r>
              <a:rPr lang="en-US" sz="2000" b="0" i="0" u="none" strike="noStrike" cap="none" dirty="0">
                <a:solidFill>
                  <a:srgbClr val="00205B"/>
                </a:solidFill>
                <a:latin typeface="Calibri"/>
                <a:ea typeface="Calibri"/>
                <a:cs typeface="Calibri"/>
                <a:sym typeface="Calibri"/>
              </a:rPr>
              <a:t>1-9-1B (4 &amp; 5) Updates to Mouthguards</a:t>
            </a:r>
            <a:endParaRPr dirty="0"/>
          </a:p>
          <a:p>
            <a:pPr marL="742950" marR="0" lvl="1" indent="-285750" algn="l" rtl="0">
              <a:lnSpc>
                <a:spcPct val="100000"/>
              </a:lnSpc>
              <a:spcBef>
                <a:spcPts val="0"/>
              </a:spcBef>
              <a:spcAft>
                <a:spcPts val="0"/>
              </a:spcAft>
              <a:buClr>
                <a:srgbClr val="00205B"/>
              </a:buClr>
              <a:buSzPts val="2000"/>
              <a:buFont typeface="Arial"/>
              <a:buChar char="•"/>
            </a:pPr>
            <a:r>
              <a:rPr lang="en-US" sz="2000" b="0" i="0" u="none" strike="noStrike" cap="none" dirty="0">
                <a:solidFill>
                  <a:srgbClr val="00205B"/>
                </a:solidFill>
                <a:latin typeface="Calibri"/>
                <a:ea typeface="Calibri"/>
                <a:cs typeface="Calibri"/>
                <a:sym typeface="Calibri"/>
              </a:rPr>
              <a:t>4-3-3e Clarifications for Players Facing Off   </a:t>
            </a:r>
            <a:endParaRPr dirty="0"/>
          </a:p>
          <a:p>
            <a:pPr marL="742950" marR="0" lvl="1" indent="-285750" algn="l" rtl="0">
              <a:lnSpc>
                <a:spcPct val="100000"/>
              </a:lnSpc>
              <a:spcBef>
                <a:spcPts val="0"/>
              </a:spcBef>
              <a:spcAft>
                <a:spcPts val="0"/>
              </a:spcAft>
              <a:buClr>
                <a:srgbClr val="00205B"/>
              </a:buClr>
              <a:buSzPts val="2000"/>
              <a:buFont typeface="Arial"/>
              <a:buChar char="•"/>
            </a:pPr>
            <a:r>
              <a:rPr lang="en-US" sz="2000" b="0" i="0" u="none" strike="noStrike" cap="none" dirty="0">
                <a:solidFill>
                  <a:srgbClr val="00205B"/>
                </a:solidFill>
                <a:latin typeface="Calibri"/>
                <a:ea typeface="Calibri"/>
                <a:cs typeface="Calibri"/>
                <a:sym typeface="Calibri"/>
              </a:rPr>
              <a:t>4-8 Clarifications for Goals Scored </a:t>
            </a:r>
            <a:endParaRPr dirty="0"/>
          </a:p>
          <a:p>
            <a:pPr marL="742950" marR="0" lvl="1" indent="-285750" algn="l" rtl="0">
              <a:lnSpc>
                <a:spcPct val="100000"/>
              </a:lnSpc>
              <a:spcBef>
                <a:spcPts val="0"/>
              </a:spcBef>
              <a:spcAft>
                <a:spcPts val="0"/>
              </a:spcAft>
              <a:buClr>
                <a:srgbClr val="00205B"/>
              </a:buClr>
              <a:buSzPts val="2000"/>
              <a:buFont typeface="Arial"/>
              <a:buChar char="•"/>
            </a:pPr>
            <a:r>
              <a:rPr lang="en-US" sz="2000" b="0" i="0" u="none" strike="noStrike" cap="none" dirty="0">
                <a:solidFill>
                  <a:srgbClr val="00205B"/>
                </a:solidFill>
                <a:latin typeface="Calibri"/>
                <a:ea typeface="Calibri"/>
                <a:cs typeface="Calibri"/>
                <a:sym typeface="Calibri"/>
              </a:rPr>
              <a:t>4-18-4 and 5-6-2 – Goal Crease Privileges and Updated Player Penalties</a:t>
            </a:r>
            <a:endParaRPr dirty="0"/>
          </a:p>
          <a:p>
            <a:pPr marL="742950" marR="0" lvl="1" indent="-285750" algn="l" rtl="0">
              <a:lnSpc>
                <a:spcPct val="100000"/>
              </a:lnSpc>
              <a:spcBef>
                <a:spcPts val="0"/>
              </a:spcBef>
              <a:spcAft>
                <a:spcPts val="0"/>
              </a:spcAft>
              <a:buClr>
                <a:srgbClr val="00205B"/>
              </a:buClr>
              <a:buSzPts val="2000"/>
              <a:buFont typeface="Arial"/>
              <a:buChar char="•"/>
            </a:pPr>
            <a:r>
              <a:rPr lang="en-US" sz="2000" b="0" i="0" u="none" strike="noStrike" cap="none" dirty="0">
                <a:solidFill>
                  <a:srgbClr val="00205B"/>
                </a:solidFill>
                <a:latin typeface="Calibri"/>
                <a:ea typeface="Calibri"/>
                <a:cs typeface="Calibri"/>
                <a:sym typeface="Calibri"/>
              </a:rPr>
              <a:t>4-22-1c Elimination of Goalie 5-second Rule on Restarts (14U and 12U Only)</a:t>
            </a:r>
            <a:endParaRPr dirty="0"/>
          </a:p>
          <a:p>
            <a:pPr marL="742950" marR="0" lvl="1" indent="-285750" algn="l" rtl="0">
              <a:lnSpc>
                <a:spcPct val="100000"/>
              </a:lnSpc>
              <a:spcBef>
                <a:spcPts val="0"/>
              </a:spcBef>
              <a:spcAft>
                <a:spcPts val="0"/>
              </a:spcAft>
              <a:buClr>
                <a:srgbClr val="00205B"/>
              </a:buClr>
              <a:buSzPts val="2000"/>
              <a:buFont typeface="Arial"/>
              <a:buChar char="•"/>
            </a:pPr>
            <a:r>
              <a:rPr lang="en-US" sz="2000" b="0" i="0" u="none" strike="noStrike" cap="none" dirty="0">
                <a:solidFill>
                  <a:srgbClr val="00205B"/>
                </a:solidFill>
                <a:latin typeface="Calibri"/>
                <a:ea typeface="Calibri"/>
                <a:cs typeface="Calibri"/>
                <a:sym typeface="Calibri"/>
              </a:rPr>
              <a:t>6-3-2c Clarifications to Holding Penalties </a:t>
            </a:r>
            <a:endParaRPr dirty="0"/>
          </a:p>
          <a:p>
            <a:pPr marL="742950" marR="0" lvl="1" indent="-285750" algn="l" rtl="0">
              <a:lnSpc>
                <a:spcPct val="100000"/>
              </a:lnSpc>
              <a:spcBef>
                <a:spcPts val="0"/>
              </a:spcBef>
              <a:spcAft>
                <a:spcPts val="0"/>
              </a:spcAft>
              <a:buClr>
                <a:srgbClr val="00205B"/>
              </a:buClr>
              <a:buSzPts val="2000"/>
              <a:buFont typeface="Arial"/>
              <a:buChar char="•"/>
            </a:pPr>
            <a:r>
              <a:rPr lang="en-US" sz="2000" b="0" i="0" u="none" strike="noStrike" cap="none" dirty="0">
                <a:solidFill>
                  <a:srgbClr val="00205B"/>
                </a:solidFill>
                <a:latin typeface="Calibri"/>
                <a:ea typeface="Calibri"/>
                <a:cs typeface="Calibri"/>
                <a:sym typeface="Calibri"/>
              </a:rPr>
              <a:t>6-5-2y Loss of Helmets Resulting in Technical Foul for Illegal Procedure</a:t>
            </a:r>
            <a:endParaRPr dirty="0"/>
          </a:p>
          <a:p>
            <a:pPr marL="742950" marR="0" lvl="1" indent="-285750" algn="l" rtl="0">
              <a:lnSpc>
                <a:spcPct val="100000"/>
              </a:lnSpc>
              <a:spcBef>
                <a:spcPts val="0"/>
              </a:spcBef>
              <a:spcAft>
                <a:spcPts val="0"/>
              </a:spcAft>
              <a:buClr>
                <a:srgbClr val="00205B"/>
              </a:buClr>
              <a:buSzPts val="2000"/>
              <a:buFont typeface="Arial"/>
              <a:buChar char="•"/>
            </a:pPr>
            <a:r>
              <a:rPr lang="en-US" sz="2000" b="0" i="0" u="none" strike="noStrike" cap="none" dirty="0">
                <a:solidFill>
                  <a:srgbClr val="00205B"/>
                </a:solidFill>
                <a:latin typeface="Calibri"/>
                <a:ea typeface="Calibri"/>
                <a:cs typeface="Calibri"/>
                <a:sym typeface="Calibri"/>
              </a:rPr>
              <a:t>7-3 Ball Location for Restarts when Fouls Occur in Attacking Area </a:t>
            </a:r>
            <a:endParaRPr lang="en-US" sz="2400" dirty="0">
              <a:solidFill>
                <a:srgbClr val="00205B"/>
              </a:solidFill>
              <a:latin typeface="Calibri"/>
              <a:ea typeface="Calibri"/>
              <a:cs typeface="Calibri"/>
              <a:sym typeface="Calibri"/>
            </a:endParaRPr>
          </a:p>
          <a:p>
            <a:pPr marL="285750" marR="0" lvl="0" indent="-285750" algn="l" rtl="0">
              <a:spcBef>
                <a:spcPts val="0"/>
              </a:spcBef>
              <a:spcAft>
                <a:spcPts val="0"/>
              </a:spcAft>
              <a:buClr>
                <a:srgbClr val="00205B"/>
              </a:buClr>
              <a:buSzPts val="2000"/>
              <a:buFont typeface="Arial"/>
              <a:buChar char="•"/>
            </a:pPr>
            <a:r>
              <a:rPr lang="en-US" sz="2400" dirty="0">
                <a:solidFill>
                  <a:srgbClr val="00205B"/>
                </a:solidFill>
                <a:latin typeface="Calibri"/>
                <a:cs typeface="Calibri"/>
                <a:sym typeface="Calibri"/>
              </a:rPr>
              <a:t>8U/10U Penalty Administration </a:t>
            </a:r>
          </a:p>
          <a:p>
            <a:pPr marL="285750" marR="0" lvl="0" indent="-285750" algn="l" rtl="0">
              <a:spcBef>
                <a:spcPts val="0"/>
              </a:spcBef>
              <a:spcAft>
                <a:spcPts val="0"/>
              </a:spcAft>
              <a:buClr>
                <a:srgbClr val="00205B"/>
              </a:buClr>
              <a:buSzPts val="2000"/>
              <a:buFont typeface="Arial"/>
              <a:buChar char="•"/>
            </a:pPr>
            <a:r>
              <a:rPr lang="en-US" sz="2400" dirty="0">
                <a:solidFill>
                  <a:srgbClr val="00205B"/>
                </a:solidFill>
                <a:latin typeface="Calibri"/>
                <a:cs typeface="Calibri"/>
                <a:sym typeface="Calibri"/>
              </a:rPr>
              <a:t>Loss of Helmet Questions</a:t>
            </a:r>
          </a:p>
          <a:p>
            <a:pPr marL="285750" marR="0" lvl="0" indent="-285750" algn="l" rtl="0">
              <a:spcBef>
                <a:spcPts val="0"/>
              </a:spcBef>
              <a:spcAft>
                <a:spcPts val="0"/>
              </a:spcAft>
              <a:buClr>
                <a:srgbClr val="00205B"/>
              </a:buClr>
              <a:buSzPts val="2000"/>
              <a:buFont typeface="Arial"/>
              <a:buChar char="•"/>
            </a:pPr>
            <a:r>
              <a:rPr lang="en-US" sz="2400" dirty="0">
                <a:solidFill>
                  <a:srgbClr val="00205B"/>
                </a:solidFill>
                <a:latin typeface="Calibri"/>
                <a:cs typeface="Calibri"/>
                <a:sym typeface="Calibri"/>
              </a:rPr>
              <a:t>Questions Submitted</a:t>
            </a:r>
            <a:endParaRPr dirty="0"/>
          </a:p>
          <a:p>
            <a:pPr marL="457200" marR="0" lvl="0" indent="-228600" algn="l" rtl="0">
              <a:spcBef>
                <a:spcPts val="0"/>
              </a:spcBef>
              <a:spcAft>
                <a:spcPts val="0"/>
              </a:spcAft>
              <a:buClr>
                <a:srgbClr val="00205B"/>
              </a:buClr>
              <a:buSzPts val="2000"/>
              <a:buFont typeface="Calibri"/>
              <a:buNone/>
            </a:pPr>
            <a:endParaRPr sz="1800"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9" name="Google Shape;49;p5"/>
          <p:cNvSpPr txBox="1"/>
          <p:nvPr/>
        </p:nvSpPr>
        <p:spPr>
          <a:xfrm>
            <a:off x="612531" y="1934310"/>
            <a:ext cx="5738445" cy="286232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205B"/>
              </a:buClr>
              <a:buSzPts val="1800"/>
              <a:buFont typeface="Arial"/>
              <a:buChar char="•"/>
            </a:pPr>
            <a:r>
              <a:rPr lang="en-US" sz="1800" b="0" i="0">
                <a:solidFill>
                  <a:srgbClr val="00205B"/>
                </a:solidFill>
                <a:latin typeface="Arial"/>
                <a:ea typeface="Arial"/>
                <a:cs typeface="Arial"/>
                <a:sym typeface="Arial"/>
              </a:rPr>
              <a:t>There </a:t>
            </a:r>
            <a:r>
              <a:rPr lang="en-US" sz="1800">
                <a:solidFill>
                  <a:srgbClr val="00205B"/>
                </a:solidFill>
                <a:latin typeface="Arial"/>
                <a:ea typeface="Arial"/>
                <a:cs typeface="Arial"/>
                <a:sym typeface="Arial"/>
              </a:rPr>
              <a:t>are no longer any color restrictions for mouthguards or a </a:t>
            </a:r>
            <a:r>
              <a:rPr lang="en-US" sz="1800" b="0" i="0">
                <a:solidFill>
                  <a:srgbClr val="00205B"/>
                </a:solidFill>
                <a:latin typeface="Arial"/>
                <a:ea typeface="Arial"/>
                <a:cs typeface="Arial"/>
                <a:sym typeface="Arial"/>
              </a:rPr>
              <a:t>lack of color (White and Clear)</a:t>
            </a:r>
            <a:r>
              <a:rPr lang="en-US" sz="1800">
                <a:solidFill>
                  <a:srgbClr val="00205B"/>
                </a:solidFill>
                <a:latin typeface="Arial"/>
                <a:ea typeface="Arial"/>
                <a:cs typeface="Arial"/>
                <a:sym typeface="Arial"/>
              </a:rPr>
              <a:t>. </a:t>
            </a:r>
            <a:endParaRPr sz="1800" b="0" i="0">
              <a:solidFill>
                <a:srgbClr val="00205B"/>
              </a:solidFill>
              <a:latin typeface="Arial"/>
              <a:ea typeface="Arial"/>
              <a:cs typeface="Arial"/>
              <a:sym typeface="Arial"/>
            </a:endParaRPr>
          </a:p>
          <a:p>
            <a:pPr marL="0" marR="0" lvl="0" indent="0" algn="l" rtl="0">
              <a:spcBef>
                <a:spcPts val="0"/>
              </a:spcBef>
              <a:spcAft>
                <a:spcPts val="0"/>
              </a:spcAft>
              <a:buNone/>
            </a:pPr>
            <a:endParaRPr sz="1800" b="0" i="0">
              <a:solidFill>
                <a:srgbClr val="00205B"/>
              </a:solidFill>
              <a:latin typeface="Arial"/>
              <a:ea typeface="Arial"/>
              <a:cs typeface="Arial"/>
              <a:sym typeface="Arial"/>
            </a:endParaRPr>
          </a:p>
          <a:p>
            <a:pPr marL="285750" marR="0" lvl="0" indent="-285750" algn="l" rtl="0">
              <a:spcBef>
                <a:spcPts val="0"/>
              </a:spcBef>
              <a:spcAft>
                <a:spcPts val="0"/>
              </a:spcAft>
              <a:buClr>
                <a:srgbClr val="00205B"/>
              </a:buClr>
              <a:buSzPts val="1800"/>
              <a:buFont typeface="Arial"/>
              <a:buChar char="•"/>
            </a:pPr>
            <a:r>
              <a:rPr lang="en-US" sz="1800" b="0" i="0">
                <a:solidFill>
                  <a:srgbClr val="00205B"/>
                </a:solidFill>
                <a:latin typeface="Arial"/>
                <a:ea typeface="Arial"/>
                <a:cs typeface="Arial"/>
                <a:sym typeface="Arial"/>
              </a:rPr>
              <a:t>However, mouth attachments that serve no protective purpose or are purely decorative are prohibited.   </a:t>
            </a:r>
            <a:endParaRPr/>
          </a:p>
          <a:p>
            <a:pPr marL="285750" marR="0" lvl="0" indent="-171450" algn="l" rtl="0">
              <a:spcBef>
                <a:spcPts val="0"/>
              </a:spcBef>
              <a:spcAft>
                <a:spcPts val="0"/>
              </a:spcAft>
              <a:buClr>
                <a:schemeClr val="dk1"/>
              </a:buClr>
              <a:buSzPts val="1800"/>
              <a:buFont typeface="Arial"/>
              <a:buNone/>
            </a:pPr>
            <a:endParaRPr sz="1800" b="0" i="0">
              <a:solidFill>
                <a:srgbClr val="00205B"/>
              </a:solidFill>
              <a:latin typeface="Arial"/>
              <a:ea typeface="Arial"/>
              <a:cs typeface="Arial"/>
              <a:sym typeface="Arial"/>
            </a:endParaRPr>
          </a:p>
          <a:p>
            <a:pPr marL="285750" marR="0" lvl="0" indent="-285750" algn="l" rtl="0">
              <a:spcBef>
                <a:spcPts val="0"/>
              </a:spcBef>
              <a:spcAft>
                <a:spcPts val="0"/>
              </a:spcAft>
              <a:buClr>
                <a:srgbClr val="00205B"/>
              </a:buClr>
              <a:buSzPts val="1800"/>
              <a:buFont typeface="Arial"/>
              <a:buChar char="•"/>
            </a:pPr>
            <a:r>
              <a:rPr lang="en-US" sz="1800">
                <a:solidFill>
                  <a:srgbClr val="00205B"/>
                </a:solidFill>
                <a:latin typeface="Arial"/>
                <a:ea typeface="Arial"/>
                <a:cs typeface="Arial"/>
                <a:sym typeface="Arial"/>
              </a:rPr>
              <a:t>Reminder: The penalty for an illegal mouthguard is a technical foul. This is an exception to Use of Illegal Equipment penalties.</a:t>
            </a:r>
            <a:endParaRPr sz="1800" b="0" i="0">
              <a:solidFill>
                <a:srgbClr val="00205B"/>
              </a:solidFill>
              <a:latin typeface="Arial"/>
              <a:ea typeface="Arial"/>
              <a:cs typeface="Arial"/>
              <a:sym typeface="Arial"/>
            </a:endParaRPr>
          </a:p>
        </p:txBody>
      </p:sp>
      <p:sp>
        <p:nvSpPr>
          <p:cNvPr id="50" name="Google Shape;50;p5"/>
          <p:cNvSpPr txBox="1"/>
          <p:nvPr/>
        </p:nvSpPr>
        <p:spPr>
          <a:xfrm>
            <a:off x="9267091" y="6344626"/>
            <a:ext cx="274320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600" b="1" i="0">
                <a:solidFill>
                  <a:srgbClr val="C8102E"/>
                </a:solidFill>
                <a:latin typeface="Arial"/>
                <a:ea typeface="Arial"/>
                <a:cs typeface="Arial"/>
                <a:sym typeface="Arial"/>
              </a:rPr>
              <a:t>4</a:t>
            </a:fld>
            <a:endParaRPr sz="1600" b="1" i="0">
              <a:solidFill>
                <a:srgbClr val="C8102E"/>
              </a:solidFill>
              <a:latin typeface="Arial"/>
              <a:ea typeface="Arial"/>
              <a:cs typeface="Arial"/>
              <a:sym typeface="Arial"/>
            </a:endParaRPr>
          </a:p>
        </p:txBody>
      </p:sp>
      <p:pic>
        <p:nvPicPr>
          <p:cNvPr id="52" name="Google Shape;52;p5" descr="Background pattern&#10;&#10;Description automatically generated"/>
          <p:cNvPicPr preferRelativeResize="0"/>
          <p:nvPr/>
        </p:nvPicPr>
        <p:blipFill rotWithShape="1">
          <a:blip r:embed="rId3">
            <a:alphaModFix/>
          </a:blip>
          <a:srcRect l="21925" t="16455" r="26230" b="-2788"/>
          <a:stretch/>
        </p:blipFill>
        <p:spPr>
          <a:xfrm rot="5400000">
            <a:off x="5608217" y="222113"/>
            <a:ext cx="6876863" cy="6413773"/>
          </a:xfrm>
          <a:prstGeom prst="rect">
            <a:avLst/>
          </a:prstGeom>
          <a:noFill/>
          <a:ln>
            <a:noFill/>
          </a:ln>
        </p:spPr>
      </p:pic>
      <p:sp>
        <p:nvSpPr>
          <p:cNvPr id="53" name="Google Shape;53;p5"/>
          <p:cNvSpPr txBox="1"/>
          <p:nvPr/>
        </p:nvSpPr>
        <p:spPr>
          <a:xfrm>
            <a:off x="136187" y="445477"/>
            <a:ext cx="665978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rgbClr val="00205B"/>
                </a:solidFill>
                <a:latin typeface="Arial"/>
                <a:ea typeface="Arial"/>
                <a:cs typeface="Arial"/>
                <a:sym typeface="Arial"/>
              </a:rPr>
              <a:t>Mouthguards</a:t>
            </a:r>
            <a:endParaRPr dirty="0"/>
          </a:p>
        </p:txBody>
      </p:sp>
      <p:pic>
        <p:nvPicPr>
          <p:cNvPr id="54" name="Google Shape;54;p5"/>
          <p:cNvPicPr preferRelativeResize="0"/>
          <p:nvPr/>
        </p:nvPicPr>
        <p:blipFill rotWithShape="1">
          <a:blip r:embed="rId4">
            <a:alphaModFix/>
          </a:blip>
          <a:srcRect/>
          <a:stretch/>
        </p:blipFill>
        <p:spPr>
          <a:xfrm>
            <a:off x="7897141" y="4023912"/>
            <a:ext cx="2428875" cy="2428875"/>
          </a:xfrm>
          <a:prstGeom prst="rect">
            <a:avLst/>
          </a:prstGeom>
          <a:noFill/>
          <a:ln>
            <a:noFill/>
          </a:ln>
        </p:spPr>
      </p:pic>
      <p:pic>
        <p:nvPicPr>
          <p:cNvPr id="55" name="Google Shape;55;p5"/>
          <p:cNvPicPr preferRelativeResize="0"/>
          <p:nvPr/>
        </p:nvPicPr>
        <p:blipFill rotWithShape="1">
          <a:blip r:embed="rId5">
            <a:alphaModFix/>
          </a:blip>
          <a:srcRect/>
          <a:stretch/>
        </p:blipFill>
        <p:spPr>
          <a:xfrm>
            <a:off x="7261429" y="817115"/>
            <a:ext cx="3527613" cy="262646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6" name="Google Shape;86;p8" descr="Background pattern&#10;&#10;Description automatically generated"/>
          <p:cNvPicPr preferRelativeResize="0"/>
          <p:nvPr/>
        </p:nvPicPr>
        <p:blipFill rotWithShape="1">
          <a:blip r:embed="rId3">
            <a:alphaModFix/>
          </a:blip>
          <a:srcRect l="21925" t="16455" r="26230" b="-2788"/>
          <a:stretch/>
        </p:blipFill>
        <p:spPr>
          <a:xfrm rot="5400000">
            <a:off x="5735866" y="243932"/>
            <a:ext cx="6876863" cy="6413773"/>
          </a:xfrm>
          <a:prstGeom prst="rect">
            <a:avLst/>
          </a:prstGeom>
          <a:noFill/>
          <a:ln>
            <a:noFill/>
          </a:ln>
        </p:spPr>
      </p:pic>
      <p:sp>
        <p:nvSpPr>
          <p:cNvPr id="83" name="Google Shape;83;p8"/>
          <p:cNvSpPr txBox="1"/>
          <p:nvPr/>
        </p:nvSpPr>
        <p:spPr>
          <a:xfrm>
            <a:off x="612531" y="1943164"/>
            <a:ext cx="5738445" cy="341632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205B"/>
              </a:buClr>
              <a:buSzPts val="1800"/>
              <a:buFont typeface="Arial"/>
              <a:buChar char="•"/>
            </a:pPr>
            <a:r>
              <a:rPr lang="en-US" sz="1800" b="0" i="0" dirty="0">
                <a:solidFill>
                  <a:srgbClr val="00205B"/>
                </a:solidFill>
                <a:latin typeface="Arial"/>
                <a:ea typeface="Arial"/>
                <a:cs typeface="Arial"/>
                <a:sym typeface="Arial"/>
              </a:rPr>
              <a:t>If faceoff players are not positioned properly during a faceoff, the official may adjust the players’ positioning or their crosses to ensure a fair faceoff.</a:t>
            </a:r>
            <a:endParaRPr dirty="0"/>
          </a:p>
          <a:p>
            <a:pPr marL="285750" marR="0" lvl="0" indent="-171450" algn="l" rtl="0">
              <a:spcBef>
                <a:spcPts val="0"/>
              </a:spcBef>
              <a:spcAft>
                <a:spcPts val="0"/>
              </a:spcAft>
              <a:buClr>
                <a:schemeClr val="dk1"/>
              </a:buClr>
              <a:buSzPts val="1800"/>
              <a:buFont typeface="Arial"/>
              <a:buNone/>
            </a:pPr>
            <a:endParaRPr sz="1800" b="0" i="0" dirty="0">
              <a:solidFill>
                <a:srgbClr val="00205B"/>
              </a:solidFill>
              <a:latin typeface="Arial"/>
              <a:ea typeface="Arial"/>
              <a:cs typeface="Arial"/>
              <a:sym typeface="Arial"/>
            </a:endParaRPr>
          </a:p>
          <a:p>
            <a:pPr marL="285750" marR="0" lvl="0" indent="-285750" algn="l" rtl="0">
              <a:spcBef>
                <a:spcPts val="0"/>
              </a:spcBef>
              <a:spcAft>
                <a:spcPts val="0"/>
              </a:spcAft>
              <a:buClr>
                <a:srgbClr val="00205B"/>
              </a:buClr>
              <a:buSzPts val="1800"/>
              <a:buFont typeface="Arial"/>
              <a:buChar char="•"/>
            </a:pPr>
            <a:r>
              <a:rPr lang="en-US" sz="1800" b="0" i="0" dirty="0">
                <a:solidFill>
                  <a:srgbClr val="00205B"/>
                </a:solidFill>
                <a:latin typeface="Arial"/>
                <a:ea typeface="Arial"/>
                <a:cs typeface="Arial"/>
                <a:sym typeface="Arial"/>
              </a:rPr>
              <a:t>If players must be </a:t>
            </a:r>
            <a:r>
              <a:rPr lang="en-US" sz="1800" b="1" i="0" u="sng" dirty="0">
                <a:solidFill>
                  <a:srgbClr val="00205B"/>
                </a:solidFill>
                <a:latin typeface="Arial"/>
                <a:ea typeface="Arial"/>
                <a:cs typeface="Arial"/>
                <a:sym typeface="Arial"/>
              </a:rPr>
              <a:t>repeatedly</a:t>
            </a:r>
            <a:r>
              <a:rPr lang="en-US" sz="1800" b="0" i="0" dirty="0">
                <a:solidFill>
                  <a:srgbClr val="00205B"/>
                </a:solidFill>
                <a:latin typeface="Arial"/>
                <a:ea typeface="Arial"/>
                <a:cs typeface="Arial"/>
                <a:sym typeface="Arial"/>
              </a:rPr>
              <a:t> adjusted, the official may assess a delay-of-game penalty and award the ball to their opponent.</a:t>
            </a:r>
            <a:endParaRPr dirty="0"/>
          </a:p>
          <a:p>
            <a:pPr marL="0" marR="0" lvl="0" indent="0" algn="l" rtl="0">
              <a:spcBef>
                <a:spcPts val="0"/>
              </a:spcBef>
              <a:spcAft>
                <a:spcPts val="0"/>
              </a:spcAft>
              <a:buNone/>
            </a:pPr>
            <a:endParaRPr sz="1800" b="0" i="0" dirty="0">
              <a:solidFill>
                <a:srgbClr val="00205B"/>
              </a:solidFill>
              <a:latin typeface="Arial"/>
              <a:ea typeface="Arial"/>
              <a:cs typeface="Arial"/>
              <a:sym typeface="Arial"/>
            </a:endParaRPr>
          </a:p>
          <a:p>
            <a:pPr marL="285750" marR="0" lvl="0" indent="-285750" algn="l" rtl="0">
              <a:spcBef>
                <a:spcPts val="0"/>
              </a:spcBef>
              <a:spcAft>
                <a:spcPts val="0"/>
              </a:spcAft>
              <a:buClr>
                <a:srgbClr val="00205B"/>
              </a:buClr>
              <a:buSzPts val="1800"/>
              <a:buFont typeface="Arial"/>
              <a:buChar char="•"/>
            </a:pPr>
            <a:r>
              <a:rPr lang="en-US" sz="1800" b="0" i="0" dirty="0">
                <a:solidFill>
                  <a:srgbClr val="00205B"/>
                </a:solidFill>
                <a:latin typeface="Arial"/>
                <a:ea typeface="Arial"/>
                <a:cs typeface="Arial"/>
                <a:sym typeface="Arial"/>
              </a:rPr>
              <a:t>This is at the discretion of the officials and should be discussed </a:t>
            </a:r>
            <a:r>
              <a:rPr lang="en-US" sz="1800" dirty="0">
                <a:solidFill>
                  <a:srgbClr val="00205B"/>
                </a:solidFill>
                <a:latin typeface="Arial"/>
                <a:ea typeface="Arial"/>
                <a:cs typeface="Arial"/>
                <a:sym typeface="Arial"/>
              </a:rPr>
              <a:t>with</a:t>
            </a:r>
            <a:r>
              <a:rPr lang="en-US" sz="1800" b="0" i="0" dirty="0">
                <a:solidFill>
                  <a:srgbClr val="00205B"/>
                </a:solidFill>
                <a:latin typeface="Arial"/>
                <a:ea typeface="Arial"/>
                <a:cs typeface="Arial"/>
                <a:sym typeface="Arial"/>
              </a:rPr>
              <a:t> faceoff players and the coach </a:t>
            </a:r>
            <a:r>
              <a:rPr lang="en-US" sz="1800" dirty="0">
                <a:solidFill>
                  <a:srgbClr val="00205B"/>
                </a:solidFill>
                <a:latin typeface="Arial"/>
                <a:ea typeface="Arial"/>
                <a:cs typeface="Arial"/>
                <a:sym typeface="Arial"/>
              </a:rPr>
              <a:t>before and during the game.</a:t>
            </a:r>
            <a:endParaRPr sz="1800" b="0" i="0" dirty="0">
              <a:solidFill>
                <a:srgbClr val="00205B"/>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Arial"/>
              <a:buNone/>
            </a:pPr>
            <a:endParaRPr sz="1800" b="0" i="0" dirty="0">
              <a:solidFill>
                <a:srgbClr val="00205B"/>
              </a:solidFill>
              <a:latin typeface="Arial"/>
              <a:ea typeface="Arial"/>
              <a:cs typeface="Arial"/>
              <a:sym typeface="Arial"/>
            </a:endParaRPr>
          </a:p>
        </p:txBody>
      </p:sp>
      <p:sp>
        <p:nvSpPr>
          <p:cNvPr id="84" name="Google Shape;84;p8"/>
          <p:cNvSpPr txBox="1"/>
          <p:nvPr/>
        </p:nvSpPr>
        <p:spPr>
          <a:xfrm>
            <a:off x="9267091" y="6344626"/>
            <a:ext cx="274320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600" b="1" i="0">
                <a:solidFill>
                  <a:srgbClr val="C8102E"/>
                </a:solidFill>
                <a:latin typeface="Arial"/>
                <a:ea typeface="Arial"/>
                <a:cs typeface="Arial"/>
                <a:sym typeface="Arial"/>
              </a:rPr>
              <a:t>5</a:t>
            </a:fld>
            <a:endParaRPr sz="1600" b="1" i="0">
              <a:solidFill>
                <a:srgbClr val="C8102E"/>
              </a:solidFill>
              <a:latin typeface="Arial"/>
              <a:ea typeface="Arial"/>
              <a:cs typeface="Arial"/>
              <a:sym typeface="Arial"/>
            </a:endParaRPr>
          </a:p>
        </p:txBody>
      </p:sp>
      <p:sp>
        <p:nvSpPr>
          <p:cNvPr id="87" name="Google Shape;87;p8"/>
          <p:cNvSpPr txBox="1"/>
          <p:nvPr/>
        </p:nvSpPr>
        <p:spPr>
          <a:xfrm>
            <a:off x="612531" y="445477"/>
            <a:ext cx="5738445"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rgbClr val="00205B"/>
                </a:solidFill>
                <a:latin typeface="Arial"/>
                <a:ea typeface="Arial"/>
                <a:cs typeface="Arial"/>
                <a:sym typeface="Arial"/>
              </a:rPr>
              <a:t>Clarifications for Players Facing Off </a:t>
            </a:r>
            <a:endParaRPr dirty="0"/>
          </a:p>
        </p:txBody>
      </p:sp>
      <p:pic>
        <p:nvPicPr>
          <p:cNvPr id="88" name="Google Shape;88;p8"/>
          <p:cNvPicPr preferRelativeResize="0"/>
          <p:nvPr/>
        </p:nvPicPr>
        <p:blipFill rotWithShape="1">
          <a:blip r:embed="rId4">
            <a:alphaModFix/>
          </a:blip>
          <a:srcRect/>
          <a:stretch/>
        </p:blipFill>
        <p:spPr>
          <a:xfrm>
            <a:off x="6385325" y="2152310"/>
            <a:ext cx="5539979" cy="369331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4" name="Google Shape;94;p9"/>
          <p:cNvSpPr txBox="1"/>
          <p:nvPr/>
        </p:nvSpPr>
        <p:spPr>
          <a:xfrm>
            <a:off x="612531" y="1955784"/>
            <a:ext cx="6021733" cy="230832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205B"/>
              </a:buClr>
              <a:buSzPts val="1800"/>
              <a:buFont typeface="Arial"/>
              <a:buChar char="•"/>
            </a:pPr>
            <a:r>
              <a:rPr lang="en-US" sz="1800" dirty="0">
                <a:solidFill>
                  <a:srgbClr val="00205B"/>
                </a:solidFill>
                <a:latin typeface="Arial"/>
                <a:ea typeface="Arial"/>
                <a:cs typeface="Arial"/>
                <a:sym typeface="Arial"/>
              </a:rPr>
              <a:t>A goal is defined as a loose ball that completely crosses the goal line</a:t>
            </a:r>
            <a:endParaRPr dirty="0"/>
          </a:p>
          <a:p>
            <a:pPr marL="0" marR="0" lvl="0" indent="0" algn="l" rtl="0">
              <a:spcBef>
                <a:spcPts val="0"/>
              </a:spcBef>
              <a:spcAft>
                <a:spcPts val="0"/>
              </a:spcAft>
              <a:buNone/>
            </a:pPr>
            <a:endParaRPr sz="1800" dirty="0">
              <a:solidFill>
                <a:srgbClr val="00205B"/>
              </a:solidFill>
              <a:latin typeface="Arial"/>
              <a:ea typeface="Arial"/>
              <a:cs typeface="Arial"/>
              <a:sym typeface="Arial"/>
            </a:endParaRPr>
          </a:p>
          <a:p>
            <a:pPr marL="285750" marR="0" lvl="0" indent="-285750" algn="l" rtl="0">
              <a:spcBef>
                <a:spcPts val="0"/>
              </a:spcBef>
              <a:spcAft>
                <a:spcPts val="0"/>
              </a:spcAft>
              <a:buClr>
                <a:srgbClr val="00205B"/>
              </a:buClr>
              <a:buSzPts val="1800"/>
              <a:buFont typeface="Arial"/>
              <a:buChar char="•"/>
            </a:pPr>
            <a:r>
              <a:rPr lang="en-US" sz="1800" dirty="0">
                <a:solidFill>
                  <a:srgbClr val="00205B"/>
                </a:solidFill>
                <a:latin typeface="Arial"/>
                <a:ea typeface="Arial"/>
                <a:cs typeface="Arial"/>
                <a:sym typeface="Arial"/>
              </a:rPr>
              <a:t>If a ball were to be in possession of the goalie or a defender while in their own crease and the stick was brought over the goal line and then dropped it </a:t>
            </a:r>
            <a:r>
              <a:rPr lang="en-US" sz="1800">
                <a:solidFill>
                  <a:srgbClr val="00205B"/>
                </a:solidFill>
                <a:latin typeface="Arial"/>
                <a:ea typeface="Arial"/>
                <a:cs typeface="Arial"/>
                <a:sym typeface="Arial"/>
              </a:rPr>
              <a:t>would  </a:t>
            </a:r>
            <a:r>
              <a:rPr lang="en-US" sz="1800" dirty="0">
                <a:solidFill>
                  <a:srgbClr val="00205B"/>
                </a:solidFill>
                <a:latin typeface="Arial"/>
                <a:ea typeface="Arial"/>
                <a:cs typeface="Arial"/>
                <a:sym typeface="Arial"/>
              </a:rPr>
              <a:t>be a goal.</a:t>
            </a:r>
            <a:endParaRPr dirty="0"/>
          </a:p>
          <a:p>
            <a:pPr marL="0" marR="0" lvl="0" indent="0" algn="l" rtl="0">
              <a:spcBef>
                <a:spcPts val="0"/>
              </a:spcBef>
              <a:spcAft>
                <a:spcPts val="0"/>
              </a:spcAft>
              <a:buNone/>
            </a:pPr>
            <a:endParaRPr sz="1800" b="0" i="0" dirty="0">
              <a:solidFill>
                <a:srgbClr val="00205B"/>
              </a:solidFill>
              <a:latin typeface="Arial"/>
              <a:ea typeface="Arial"/>
              <a:cs typeface="Arial"/>
              <a:sym typeface="Arial"/>
            </a:endParaRPr>
          </a:p>
        </p:txBody>
      </p:sp>
      <p:sp>
        <p:nvSpPr>
          <p:cNvPr id="95" name="Google Shape;95;p9"/>
          <p:cNvSpPr txBox="1"/>
          <p:nvPr/>
        </p:nvSpPr>
        <p:spPr>
          <a:xfrm>
            <a:off x="9267091" y="6344626"/>
            <a:ext cx="274320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600" b="1" i="0">
                <a:solidFill>
                  <a:srgbClr val="C8102E"/>
                </a:solidFill>
                <a:latin typeface="Arial"/>
                <a:ea typeface="Arial"/>
                <a:cs typeface="Arial"/>
                <a:sym typeface="Arial"/>
              </a:rPr>
              <a:t>6</a:t>
            </a:fld>
            <a:endParaRPr sz="1600" b="1" i="0">
              <a:solidFill>
                <a:srgbClr val="C8102E"/>
              </a:solidFill>
              <a:latin typeface="Arial"/>
              <a:ea typeface="Arial"/>
              <a:cs typeface="Arial"/>
              <a:sym typeface="Arial"/>
            </a:endParaRPr>
          </a:p>
        </p:txBody>
      </p:sp>
      <p:sp>
        <p:nvSpPr>
          <p:cNvPr id="96" name="Google Shape;96;p9"/>
          <p:cNvSpPr txBox="1"/>
          <p:nvPr/>
        </p:nvSpPr>
        <p:spPr>
          <a:xfrm rot="-5400000">
            <a:off x="10423630" y="4831967"/>
            <a:ext cx="2848708"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00">
                <a:solidFill>
                  <a:srgbClr val="C8102E"/>
                </a:solidFill>
                <a:latin typeface="Arial"/>
                <a:ea typeface="Arial"/>
                <a:cs typeface="Arial"/>
                <a:sym typeface="Arial"/>
              </a:rPr>
              <a:t>PRESENTATION TITLE HERE</a:t>
            </a:r>
            <a:endParaRPr/>
          </a:p>
        </p:txBody>
      </p:sp>
      <p:pic>
        <p:nvPicPr>
          <p:cNvPr id="97" name="Google Shape;97;p9" descr="Background pattern&#10;&#10;Description automatically generated"/>
          <p:cNvPicPr preferRelativeResize="0"/>
          <p:nvPr/>
        </p:nvPicPr>
        <p:blipFill rotWithShape="1">
          <a:blip r:embed="rId3">
            <a:alphaModFix/>
          </a:blip>
          <a:srcRect l="21925" t="16455" r="26230" b="-2788"/>
          <a:stretch/>
        </p:blipFill>
        <p:spPr>
          <a:xfrm rot="5400000">
            <a:off x="5735866" y="243932"/>
            <a:ext cx="6876863" cy="6413773"/>
          </a:xfrm>
          <a:prstGeom prst="rect">
            <a:avLst/>
          </a:prstGeom>
          <a:noFill/>
          <a:ln>
            <a:noFill/>
          </a:ln>
        </p:spPr>
      </p:pic>
      <p:sp>
        <p:nvSpPr>
          <p:cNvPr id="98" name="Google Shape;98;p9"/>
          <p:cNvSpPr txBox="1"/>
          <p:nvPr/>
        </p:nvSpPr>
        <p:spPr>
          <a:xfrm>
            <a:off x="612531" y="445477"/>
            <a:ext cx="5738445"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rgbClr val="00205B"/>
                </a:solidFill>
                <a:latin typeface="Arial"/>
                <a:ea typeface="Arial"/>
                <a:cs typeface="Arial"/>
                <a:sym typeface="Arial"/>
              </a:rPr>
              <a:t>Clarifications for Goals Scored </a:t>
            </a:r>
            <a:endParaRPr dirty="0"/>
          </a:p>
        </p:txBody>
      </p:sp>
      <p:pic>
        <p:nvPicPr>
          <p:cNvPr id="3" name="Picture 2" descr="A person wearing a helmet and holding a lacrosse stick&#10;&#10;AI-generated content may be incorrect.">
            <a:extLst>
              <a:ext uri="{FF2B5EF4-FFF2-40B4-BE49-F238E27FC236}">
                <a16:creationId xmlns:a16="http://schemas.microsoft.com/office/drawing/2014/main" id="{B022920C-E94B-AF98-454B-8CAB34A2FC59}"/>
              </a:ext>
            </a:extLst>
          </p:cNvPr>
          <p:cNvPicPr>
            <a:picLocks noChangeAspect="1"/>
          </p:cNvPicPr>
          <p:nvPr/>
        </p:nvPicPr>
        <p:blipFill>
          <a:blip r:embed="rId4"/>
          <a:stretch>
            <a:fillRect/>
          </a:stretch>
        </p:blipFill>
        <p:spPr>
          <a:xfrm>
            <a:off x="6372123" y="1347207"/>
            <a:ext cx="5638168" cy="499741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8" name="Google Shape;108;p10" descr="Background pattern&#10;&#10;Description automatically generated"/>
          <p:cNvPicPr preferRelativeResize="0"/>
          <p:nvPr/>
        </p:nvPicPr>
        <p:blipFill rotWithShape="1">
          <a:blip r:embed="rId3">
            <a:alphaModFix/>
          </a:blip>
          <a:srcRect l="21925" t="16455" r="26230" b="-2788"/>
          <a:stretch/>
        </p:blipFill>
        <p:spPr>
          <a:xfrm rot="5400000">
            <a:off x="5735866" y="243932"/>
            <a:ext cx="6876863" cy="6413773"/>
          </a:xfrm>
          <a:prstGeom prst="rect">
            <a:avLst/>
          </a:prstGeom>
          <a:noFill/>
          <a:ln>
            <a:noFill/>
          </a:ln>
        </p:spPr>
      </p:pic>
      <p:sp>
        <p:nvSpPr>
          <p:cNvPr id="105" name="Google Shape;105;p10"/>
          <p:cNvSpPr txBox="1"/>
          <p:nvPr/>
        </p:nvSpPr>
        <p:spPr>
          <a:xfrm>
            <a:off x="612531" y="1955785"/>
            <a:ext cx="5738445" cy="147732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205B"/>
              </a:buClr>
              <a:buSzPts val="1800"/>
              <a:buFont typeface="Arial"/>
              <a:buChar char="•"/>
            </a:pPr>
            <a:r>
              <a:rPr lang="en-US" sz="1800">
                <a:solidFill>
                  <a:srgbClr val="00205B"/>
                </a:solidFill>
                <a:latin typeface="Arial"/>
                <a:ea typeface="Arial"/>
                <a:cs typeface="Arial"/>
                <a:sym typeface="Arial"/>
              </a:rPr>
              <a:t>In all cases, it is now a</a:t>
            </a:r>
            <a:r>
              <a:rPr lang="en-US" sz="1800" b="0" i="0">
                <a:solidFill>
                  <a:srgbClr val="00205B"/>
                </a:solidFill>
                <a:latin typeface="Arial"/>
                <a:ea typeface="Arial"/>
                <a:cs typeface="Arial"/>
                <a:sym typeface="Arial"/>
              </a:rPr>
              <a:t> </a:t>
            </a:r>
            <a:r>
              <a:rPr lang="en-US" sz="1800" b="0" i="0" u="sng">
                <a:solidFill>
                  <a:srgbClr val="00205B"/>
                </a:solidFill>
                <a:latin typeface="Arial"/>
                <a:ea typeface="Arial"/>
                <a:cs typeface="Arial"/>
                <a:sym typeface="Arial"/>
              </a:rPr>
              <a:t>personal foul for illegal equipment</a:t>
            </a:r>
            <a:r>
              <a:rPr lang="en-US" sz="1800" b="0" i="0">
                <a:solidFill>
                  <a:srgbClr val="00205B"/>
                </a:solidFill>
                <a:latin typeface="Arial"/>
                <a:ea typeface="Arial"/>
                <a:cs typeface="Arial"/>
                <a:sym typeface="Arial"/>
              </a:rPr>
              <a:t> when a defensive player, other than a properly equipped goalkeeper, enters their own crease with the perceived intent of blocking a shot or acting as a goalkeeper.</a:t>
            </a:r>
            <a:endParaRPr/>
          </a:p>
        </p:txBody>
      </p:sp>
      <p:sp>
        <p:nvSpPr>
          <p:cNvPr id="106" name="Google Shape;106;p10"/>
          <p:cNvSpPr txBox="1"/>
          <p:nvPr/>
        </p:nvSpPr>
        <p:spPr>
          <a:xfrm>
            <a:off x="9267091" y="6344626"/>
            <a:ext cx="274320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600" b="1" i="0">
                <a:solidFill>
                  <a:srgbClr val="C8102E"/>
                </a:solidFill>
                <a:latin typeface="Arial"/>
                <a:ea typeface="Arial"/>
                <a:cs typeface="Arial"/>
                <a:sym typeface="Arial"/>
              </a:rPr>
              <a:t>7</a:t>
            </a:fld>
            <a:endParaRPr sz="1600" b="1" i="0">
              <a:solidFill>
                <a:srgbClr val="C8102E"/>
              </a:solidFill>
              <a:latin typeface="Arial"/>
              <a:ea typeface="Arial"/>
              <a:cs typeface="Arial"/>
              <a:sym typeface="Arial"/>
            </a:endParaRPr>
          </a:p>
        </p:txBody>
      </p:sp>
      <p:sp>
        <p:nvSpPr>
          <p:cNvPr id="109" name="Google Shape;109;p10"/>
          <p:cNvSpPr txBox="1"/>
          <p:nvPr/>
        </p:nvSpPr>
        <p:spPr>
          <a:xfrm>
            <a:off x="243989" y="445477"/>
            <a:ext cx="6643194"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rgbClr val="00205B"/>
                </a:solidFill>
                <a:latin typeface="Arial"/>
                <a:ea typeface="Arial"/>
                <a:cs typeface="Arial"/>
                <a:sym typeface="Arial"/>
              </a:rPr>
              <a:t>Goal Crease Privileges</a:t>
            </a:r>
            <a:endParaRPr dirty="0"/>
          </a:p>
        </p:txBody>
      </p:sp>
      <p:pic>
        <p:nvPicPr>
          <p:cNvPr id="110" name="Google Shape;110;p10" descr="Talan Livingston Named To USA Lacrosse ..."/>
          <p:cNvPicPr preferRelativeResize="0"/>
          <p:nvPr/>
        </p:nvPicPr>
        <p:blipFill rotWithShape="1">
          <a:blip r:embed="rId4">
            <a:alphaModFix/>
          </a:blip>
          <a:srcRect/>
          <a:stretch/>
        </p:blipFill>
        <p:spPr>
          <a:xfrm>
            <a:off x="6729416" y="1033983"/>
            <a:ext cx="5219627" cy="510465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9" name="Google Shape;119;p11" descr="Background pattern&#10;&#10;Description automatically generated"/>
          <p:cNvPicPr preferRelativeResize="0"/>
          <p:nvPr/>
        </p:nvPicPr>
        <p:blipFill rotWithShape="1">
          <a:blip r:embed="rId3">
            <a:alphaModFix/>
          </a:blip>
          <a:srcRect l="21925" t="16455" r="26230" b="-2788"/>
          <a:stretch/>
        </p:blipFill>
        <p:spPr>
          <a:xfrm rot="5400000">
            <a:off x="5735866" y="243932"/>
            <a:ext cx="6876863" cy="6413773"/>
          </a:xfrm>
          <a:prstGeom prst="rect">
            <a:avLst/>
          </a:prstGeom>
          <a:noFill/>
          <a:ln>
            <a:noFill/>
          </a:ln>
        </p:spPr>
      </p:pic>
      <p:sp>
        <p:nvSpPr>
          <p:cNvPr id="116" name="Google Shape;116;p11"/>
          <p:cNvSpPr txBox="1"/>
          <p:nvPr/>
        </p:nvSpPr>
        <p:spPr>
          <a:xfrm>
            <a:off x="612531" y="2062264"/>
            <a:ext cx="5483469" cy="397027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205B"/>
              </a:buClr>
              <a:buSzPts val="1800"/>
              <a:buFont typeface="Arial"/>
              <a:buChar char="•"/>
            </a:pPr>
            <a:r>
              <a:rPr lang="en-US" sz="1800" b="0" i="0" dirty="0">
                <a:solidFill>
                  <a:srgbClr val="00205B"/>
                </a:solidFill>
                <a:latin typeface="Arial"/>
                <a:ea typeface="Arial"/>
                <a:cs typeface="Arial"/>
                <a:sym typeface="Arial"/>
              </a:rPr>
              <a:t>Rule 4-22-1c was eliminated – The goalkeeper is no longer allowed up to 5 seconds to re-enter the goal crease to resume their position after leaving for a legitimate purpose. </a:t>
            </a:r>
            <a:endParaRPr dirty="0"/>
          </a:p>
          <a:p>
            <a:pPr marL="285750" marR="0" lvl="0" indent="-171450" algn="l" rtl="0">
              <a:spcBef>
                <a:spcPts val="0"/>
              </a:spcBef>
              <a:spcAft>
                <a:spcPts val="0"/>
              </a:spcAft>
              <a:buClr>
                <a:schemeClr val="dk1"/>
              </a:buClr>
              <a:buSzPts val="1800"/>
              <a:buFont typeface="Arial"/>
              <a:buNone/>
            </a:pPr>
            <a:endParaRPr sz="1800" dirty="0">
              <a:solidFill>
                <a:srgbClr val="00205B"/>
              </a:solidFill>
              <a:latin typeface="Arial"/>
              <a:ea typeface="Arial"/>
              <a:cs typeface="Arial"/>
              <a:sym typeface="Arial"/>
            </a:endParaRPr>
          </a:p>
          <a:p>
            <a:pPr marL="285750" marR="0" lvl="0" indent="-285750" algn="l" rtl="0">
              <a:spcBef>
                <a:spcPts val="0"/>
              </a:spcBef>
              <a:spcAft>
                <a:spcPts val="0"/>
              </a:spcAft>
              <a:buClr>
                <a:srgbClr val="00205B"/>
              </a:buClr>
              <a:buSzPts val="1800"/>
              <a:buFont typeface="Arial"/>
              <a:buChar char="•"/>
            </a:pPr>
            <a:r>
              <a:rPr lang="en-US" sz="1800" dirty="0">
                <a:solidFill>
                  <a:srgbClr val="00205B"/>
                </a:solidFill>
                <a:latin typeface="Arial"/>
                <a:ea typeface="Arial"/>
                <a:cs typeface="Arial"/>
                <a:sym typeface="Arial"/>
              </a:rPr>
              <a:t>If a goalie leaves the crease, they are a field player.</a:t>
            </a:r>
            <a:endParaRPr sz="1800" b="0" i="0" dirty="0">
              <a:solidFill>
                <a:srgbClr val="00205B"/>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Arial"/>
              <a:buNone/>
            </a:pPr>
            <a:endParaRPr sz="1800" dirty="0">
              <a:solidFill>
                <a:srgbClr val="00205B"/>
              </a:solidFill>
              <a:latin typeface="Arial"/>
              <a:ea typeface="Arial"/>
              <a:cs typeface="Arial"/>
              <a:sym typeface="Arial"/>
            </a:endParaRPr>
          </a:p>
          <a:p>
            <a:pPr marL="285750" marR="0" lvl="0" indent="-285750" algn="l" rtl="0">
              <a:spcBef>
                <a:spcPts val="0"/>
              </a:spcBef>
              <a:spcAft>
                <a:spcPts val="0"/>
              </a:spcAft>
              <a:buClr>
                <a:srgbClr val="00205B"/>
              </a:buClr>
              <a:buSzPts val="1800"/>
              <a:buFont typeface="Arial"/>
              <a:buChar char="•"/>
            </a:pPr>
            <a:r>
              <a:rPr lang="en-US" sz="1800" b="0" i="0" dirty="0">
                <a:solidFill>
                  <a:srgbClr val="00205B"/>
                </a:solidFill>
                <a:latin typeface="Arial"/>
                <a:ea typeface="Arial"/>
                <a:cs typeface="Arial"/>
                <a:sym typeface="Arial"/>
              </a:rPr>
              <a:t>However, if a goalie leaves the crease </a:t>
            </a:r>
            <a:r>
              <a:rPr lang="en-US" sz="1800" dirty="0">
                <a:solidFill>
                  <a:srgbClr val="00205B"/>
                </a:solidFill>
                <a:latin typeface="Arial"/>
                <a:ea typeface="Arial"/>
                <a:cs typeface="Arial"/>
                <a:sym typeface="Arial"/>
              </a:rPr>
              <a:t>and officials notice a goalie equipment issue during a dead ball, </a:t>
            </a:r>
            <a:r>
              <a:rPr lang="en-US" sz="1800" b="0" i="0" dirty="0">
                <a:solidFill>
                  <a:srgbClr val="00205B"/>
                </a:solidFill>
                <a:latin typeface="Arial"/>
                <a:ea typeface="Arial"/>
                <a:cs typeface="Arial"/>
                <a:sym typeface="Arial"/>
              </a:rPr>
              <a:t>then by rule, we need a proper</a:t>
            </a:r>
            <a:r>
              <a:rPr lang="en-US" sz="1800" dirty="0">
                <a:solidFill>
                  <a:srgbClr val="00205B"/>
                </a:solidFill>
                <a:latin typeface="Arial"/>
                <a:ea typeface="Arial"/>
                <a:cs typeface="Arial"/>
                <a:sym typeface="Arial"/>
              </a:rPr>
              <a:t>ly equipped goalie to resume play.  </a:t>
            </a:r>
          </a:p>
          <a:p>
            <a:pPr marL="285750" marR="0" lvl="0" indent="-285750" algn="l" rtl="0">
              <a:spcBef>
                <a:spcPts val="0"/>
              </a:spcBef>
              <a:spcAft>
                <a:spcPts val="0"/>
              </a:spcAft>
              <a:buClr>
                <a:srgbClr val="00205B"/>
              </a:buClr>
              <a:buSzPts val="1800"/>
              <a:buFont typeface="Arial"/>
              <a:buChar char="•"/>
            </a:pPr>
            <a:endParaRPr lang="en-US" sz="1800" b="0" i="0" dirty="0">
              <a:solidFill>
                <a:srgbClr val="00205B"/>
              </a:solidFill>
            </a:endParaRPr>
          </a:p>
          <a:p>
            <a:pPr marL="285750" marR="0" lvl="0" indent="-285750" algn="l" rtl="0">
              <a:spcBef>
                <a:spcPts val="0"/>
              </a:spcBef>
              <a:spcAft>
                <a:spcPts val="0"/>
              </a:spcAft>
              <a:buClr>
                <a:srgbClr val="00205B"/>
              </a:buClr>
              <a:buSzPts val="1800"/>
              <a:buFont typeface="Arial"/>
              <a:buChar char="•"/>
            </a:pPr>
            <a:r>
              <a:rPr lang="en-US" sz="1800" b="0" i="0" dirty="0">
                <a:solidFill>
                  <a:srgbClr val="00205B"/>
                </a:solidFill>
              </a:rPr>
              <a:t>Not adopted at 10U and 8U</a:t>
            </a:r>
            <a:endParaRPr sz="1800" b="0" i="0" dirty="0">
              <a:solidFill>
                <a:srgbClr val="00205B"/>
              </a:solidFill>
              <a:latin typeface="Arial"/>
              <a:ea typeface="Arial"/>
              <a:cs typeface="Arial"/>
              <a:sym typeface="Arial"/>
            </a:endParaRPr>
          </a:p>
        </p:txBody>
      </p:sp>
      <p:sp>
        <p:nvSpPr>
          <p:cNvPr id="117" name="Google Shape;117;p11"/>
          <p:cNvSpPr txBox="1"/>
          <p:nvPr/>
        </p:nvSpPr>
        <p:spPr>
          <a:xfrm>
            <a:off x="9267091" y="6344626"/>
            <a:ext cx="274320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600" b="1" i="0">
                <a:solidFill>
                  <a:srgbClr val="C8102E"/>
                </a:solidFill>
                <a:latin typeface="Arial"/>
                <a:ea typeface="Arial"/>
                <a:cs typeface="Arial"/>
                <a:sym typeface="Arial"/>
              </a:rPr>
              <a:t>8</a:t>
            </a:fld>
            <a:endParaRPr sz="1600" b="1" i="0">
              <a:solidFill>
                <a:srgbClr val="C8102E"/>
              </a:solidFill>
              <a:latin typeface="Arial"/>
              <a:ea typeface="Arial"/>
              <a:cs typeface="Arial"/>
              <a:sym typeface="Arial"/>
            </a:endParaRPr>
          </a:p>
        </p:txBody>
      </p:sp>
      <p:sp>
        <p:nvSpPr>
          <p:cNvPr id="120" name="Google Shape;120;p11"/>
          <p:cNvSpPr txBox="1"/>
          <p:nvPr/>
        </p:nvSpPr>
        <p:spPr>
          <a:xfrm>
            <a:off x="612531" y="445477"/>
            <a:ext cx="6413773"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rgbClr val="00205B"/>
                </a:solidFill>
                <a:latin typeface="Arial"/>
                <a:ea typeface="Arial"/>
                <a:cs typeface="Arial"/>
                <a:sym typeface="Arial"/>
              </a:rPr>
              <a:t>Elimination of Goalie 5-second Rule on Restarts (14U and 12U only)</a:t>
            </a:r>
            <a:endParaRPr dirty="0"/>
          </a:p>
        </p:txBody>
      </p:sp>
      <p:pic>
        <p:nvPicPr>
          <p:cNvPr id="121" name="Google Shape;121;p11"/>
          <p:cNvPicPr preferRelativeResize="0"/>
          <p:nvPr/>
        </p:nvPicPr>
        <p:blipFill rotWithShape="1">
          <a:blip r:embed="rId4">
            <a:alphaModFix/>
          </a:blip>
          <a:srcRect/>
          <a:stretch/>
        </p:blipFill>
        <p:spPr>
          <a:xfrm>
            <a:off x="7645941" y="1029125"/>
            <a:ext cx="3680205" cy="491326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30" name="Google Shape;130;p12" descr="Background pattern&#10;&#10;Description automatically generated"/>
          <p:cNvPicPr preferRelativeResize="0"/>
          <p:nvPr/>
        </p:nvPicPr>
        <p:blipFill rotWithShape="1">
          <a:blip r:embed="rId3">
            <a:alphaModFix/>
          </a:blip>
          <a:srcRect l="21925" t="16455" r="26230" b="-2788"/>
          <a:stretch/>
        </p:blipFill>
        <p:spPr>
          <a:xfrm rot="5400000">
            <a:off x="5735866" y="243932"/>
            <a:ext cx="6876863" cy="6413773"/>
          </a:xfrm>
          <a:prstGeom prst="rect">
            <a:avLst/>
          </a:prstGeom>
          <a:noFill/>
          <a:ln>
            <a:noFill/>
          </a:ln>
        </p:spPr>
      </p:pic>
      <p:sp>
        <p:nvSpPr>
          <p:cNvPr id="127" name="Google Shape;127;p12"/>
          <p:cNvSpPr txBox="1"/>
          <p:nvPr/>
        </p:nvSpPr>
        <p:spPr>
          <a:xfrm>
            <a:off x="612531" y="1955784"/>
            <a:ext cx="5483469" cy="258532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205B"/>
              </a:buClr>
              <a:buSzPts val="1800"/>
              <a:buFont typeface="Arial"/>
              <a:buChar char="•"/>
            </a:pPr>
            <a:r>
              <a:rPr lang="en-US" sz="1800">
                <a:solidFill>
                  <a:srgbClr val="00205B"/>
                </a:solidFill>
                <a:latin typeface="Arial"/>
                <a:ea typeface="Arial"/>
                <a:cs typeface="Arial"/>
                <a:sym typeface="Arial"/>
              </a:rPr>
              <a:t>The penalty for holding has not changed </a:t>
            </a:r>
            <a:endParaRPr/>
          </a:p>
          <a:p>
            <a:pPr marL="0" marR="0" lvl="0" indent="0" algn="l" rtl="0">
              <a:spcBef>
                <a:spcPts val="0"/>
              </a:spcBef>
              <a:spcAft>
                <a:spcPts val="0"/>
              </a:spcAft>
              <a:buNone/>
            </a:pPr>
            <a:endParaRPr sz="1800">
              <a:solidFill>
                <a:srgbClr val="00205B"/>
              </a:solidFill>
              <a:latin typeface="Arial"/>
              <a:ea typeface="Arial"/>
              <a:cs typeface="Arial"/>
              <a:sym typeface="Arial"/>
            </a:endParaRPr>
          </a:p>
          <a:p>
            <a:pPr marL="285750" marR="0" lvl="0" indent="-285750" algn="l" rtl="0">
              <a:spcBef>
                <a:spcPts val="0"/>
              </a:spcBef>
              <a:spcAft>
                <a:spcPts val="0"/>
              </a:spcAft>
              <a:buClr>
                <a:srgbClr val="00205B"/>
              </a:buClr>
              <a:buSzPts val="1800"/>
              <a:buFont typeface="Arial"/>
              <a:buChar char="•"/>
            </a:pPr>
            <a:r>
              <a:rPr lang="en-US" sz="1800">
                <a:solidFill>
                  <a:srgbClr val="00205B"/>
                </a:solidFill>
                <a:latin typeface="Arial"/>
                <a:ea typeface="Arial"/>
                <a:cs typeface="Arial"/>
                <a:sym typeface="Arial"/>
              </a:rPr>
              <a:t>The added terms “hook,” “lift,” and “pin” further define holding and provide clearer guidance on illegal actions that have become more common in games.</a:t>
            </a:r>
            <a:endParaRPr/>
          </a:p>
          <a:p>
            <a:pPr marL="0" marR="0" lvl="0" indent="0" algn="l" rtl="0">
              <a:spcBef>
                <a:spcPts val="0"/>
              </a:spcBef>
              <a:spcAft>
                <a:spcPts val="0"/>
              </a:spcAft>
              <a:buNone/>
            </a:pPr>
            <a:endParaRPr sz="1800">
              <a:solidFill>
                <a:srgbClr val="00205B"/>
              </a:solidFill>
              <a:latin typeface="Arial"/>
              <a:ea typeface="Arial"/>
              <a:cs typeface="Arial"/>
              <a:sym typeface="Arial"/>
            </a:endParaRPr>
          </a:p>
          <a:p>
            <a:pPr marL="285750" marR="0" lvl="0" indent="-285750" algn="l" rtl="0">
              <a:spcBef>
                <a:spcPts val="0"/>
              </a:spcBef>
              <a:spcAft>
                <a:spcPts val="0"/>
              </a:spcAft>
              <a:buClr>
                <a:srgbClr val="00205B"/>
              </a:buClr>
              <a:buSzPts val="1800"/>
              <a:buFont typeface="Arial"/>
              <a:buChar char="•"/>
            </a:pPr>
            <a:r>
              <a:rPr lang="en-US" sz="1800">
                <a:solidFill>
                  <a:srgbClr val="00205B"/>
                </a:solidFill>
                <a:latin typeface="Arial"/>
                <a:ea typeface="Arial"/>
                <a:cs typeface="Arial"/>
                <a:sym typeface="Arial"/>
              </a:rPr>
              <a:t>This helps officials to officiate plays like the “Crowbar”.  </a:t>
            </a:r>
            <a:endParaRPr/>
          </a:p>
        </p:txBody>
      </p:sp>
      <p:sp>
        <p:nvSpPr>
          <p:cNvPr id="128" name="Google Shape;128;p12"/>
          <p:cNvSpPr txBox="1"/>
          <p:nvPr/>
        </p:nvSpPr>
        <p:spPr>
          <a:xfrm>
            <a:off x="9267091" y="6344626"/>
            <a:ext cx="274320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600" b="1" i="0">
                <a:solidFill>
                  <a:srgbClr val="C8102E"/>
                </a:solidFill>
                <a:latin typeface="Arial"/>
                <a:ea typeface="Arial"/>
                <a:cs typeface="Arial"/>
                <a:sym typeface="Arial"/>
              </a:rPr>
              <a:t>9</a:t>
            </a:fld>
            <a:endParaRPr sz="1600" b="1" i="0">
              <a:solidFill>
                <a:srgbClr val="C8102E"/>
              </a:solidFill>
              <a:latin typeface="Arial"/>
              <a:ea typeface="Arial"/>
              <a:cs typeface="Arial"/>
              <a:sym typeface="Arial"/>
            </a:endParaRPr>
          </a:p>
        </p:txBody>
      </p:sp>
      <p:sp>
        <p:nvSpPr>
          <p:cNvPr id="131" name="Google Shape;131;p12"/>
          <p:cNvSpPr txBox="1"/>
          <p:nvPr/>
        </p:nvSpPr>
        <p:spPr>
          <a:xfrm>
            <a:off x="612531" y="445477"/>
            <a:ext cx="5738445"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rgbClr val="00205B"/>
                </a:solidFill>
                <a:latin typeface="Arial"/>
                <a:ea typeface="Arial"/>
                <a:cs typeface="Arial"/>
                <a:sym typeface="Arial"/>
              </a:rPr>
              <a:t>Clarifications to Holding Penalties </a:t>
            </a:r>
            <a:endParaRPr dirty="0"/>
          </a:p>
        </p:txBody>
      </p:sp>
      <p:pic>
        <p:nvPicPr>
          <p:cNvPr id="132" name="Google Shape;132;p12"/>
          <p:cNvPicPr preferRelativeResize="0"/>
          <p:nvPr/>
        </p:nvPicPr>
        <p:blipFill rotWithShape="1">
          <a:blip r:embed="rId4">
            <a:alphaModFix/>
          </a:blip>
          <a:srcRect/>
          <a:stretch/>
        </p:blipFill>
        <p:spPr>
          <a:xfrm>
            <a:off x="6744010" y="2471321"/>
            <a:ext cx="5123740" cy="287889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3168</TotalTime>
  <Words>1751</Words>
  <Application>Microsoft Office PowerPoint</Application>
  <PresentationFormat>Widescreen</PresentationFormat>
  <Paragraphs>145</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Courier New</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Mark Burnett</dc:creator>
  <cp:lastModifiedBy>Elene Fornella</cp:lastModifiedBy>
  <cp:revision>6</cp:revision>
  <dcterms:created xsi:type="dcterms:W3CDTF">2025-10-13T17:15:16Z</dcterms:created>
  <dcterms:modified xsi:type="dcterms:W3CDTF">2026-03-12T17:00:00Z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0x01010051E8789A0DFE03488FE857B2D56A0056</vt:lpwstr>
  </property>
  <property fmtid="{D5CDD505-2E9C-101B-9397-08002B2CF9AE}" pid="3" name="MediaServiceImageTags">
    <vt:lpwstr/>
  </property>
</Properties>
</file>