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8" r:id="rId3"/>
    <p:sldId id="298" r:id="rId4"/>
    <p:sldId id="297" r:id="rId5"/>
    <p:sldId id="291" r:id="rId6"/>
    <p:sldId id="296" r:id="rId7"/>
    <p:sldId id="285" r:id="rId8"/>
    <p:sldId id="292" r:id="rId9"/>
    <p:sldId id="293" r:id="rId10"/>
    <p:sldId id="290" r:id="rId11"/>
    <p:sldId id="294" r:id="rId12"/>
    <p:sldId id="295" r:id="rId13"/>
    <p:sldId id="299" r:id="rId14"/>
    <p:sldId id="300" r:id="rId15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DA19DD-8990-4AEC-B0F9-B11A75B4AE78}" v="18" dt="2026-03-08T20:15:37.191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99" autoAdjust="0"/>
  </p:normalViewPr>
  <p:slideViewPr>
    <p:cSldViewPr>
      <p:cViewPr varScale="1">
        <p:scale>
          <a:sx n="85" d="100"/>
          <a:sy n="85" d="100"/>
        </p:scale>
        <p:origin x="590" y="6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3/16/2026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3/16/2026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70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C60BF-BB35-47A8-6584-2CB3CEDE0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5D9505-AD39-CCC6-6019-E099CB9C6B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3AF81E-4150-4854-0AC1-E3732BBA5D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FE298-2465-11BA-2A7F-9959C4C51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76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88BE3-852B-600B-D5AD-3683D7BAF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7B3BD8-92C5-C8A2-06E0-739D5DE96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0C9F6E-28D9-9E46-FC90-F395141A5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BEA55-501D-E3F1-A8F7-8161795D1D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52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6C886-200F-EE6E-D504-C54BFDFAF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E17620-3E00-EF62-A753-408051F1A4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9B1688-3910-EA99-57C9-2156F9779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176D4-D513-5E3E-4AC3-77FA5309E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103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2D3D3-3D14-317C-3DC5-F9763CB2C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DE24F0-32AA-F524-1B3B-245DB62D31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612A99-9601-5CF1-1FB0-2E39E2E54D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F6905A-23B7-6AD9-82CA-A536733B11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857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72EE8-71CC-380D-CC88-83A2F0162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0FEBBF-E559-430C-37A1-4FB9E62530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6F5353-65B4-07A3-69E4-845D032C94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99680-3676-BC4C-AE5E-ABB05B8E5E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60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84EC3-83EF-A261-2A81-F33D0AEDD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CE1CDD-628A-A3C3-D539-FBDB1B6B67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59D891-03C7-10BA-E2E6-00F10A68F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2E81F-D968-7D9C-0D0C-F3A236C991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35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B3265-1DA6-D6EA-326A-DD958511B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4D756B-F294-3765-BFDE-6797816E5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5337D4-12C3-B5CC-F178-5E5DD6D5FC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A30C82-C45E-C251-7A56-3852F48099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12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64188-B26A-93C7-72C0-C9C58965F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6BE826-740F-6FF8-F40B-D0DAA2D49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B84429-57FB-4653-9935-72D98AD6A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DBC36-038E-6018-6C3C-E1BB73155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40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2A22E-E17E-0E5D-934A-537D1314C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15904-2A5E-AF2F-3CBE-505356353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0DB58B-FD45-A7AF-F417-F8A8EA83B9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Carllie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B7B9C-AA87-AD4B-2549-170E63066B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3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C9C32-F541-BF15-1812-0D7BC0A92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D580B6-5A8A-1D85-B11D-6EE141173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A6C93D-7DF7-07E7-62AF-8FEC1BD6C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Carllie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D5CAF-E44E-154A-D4F1-A7D88949EF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96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CD3F7-8439-C86A-54FC-2D4D98453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96CAA2-AFE5-5F3E-35B7-575238FD3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DC236A-C23E-C9FA-A5AE-9B8DD65F1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Melissa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623E1-7654-97A7-97BD-5CFA9DC220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40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5CF33-BDF2-2C56-B1A7-CC77C9EFA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A9B826-7FCE-D22F-D878-5A7C8D9747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9724F8-EA44-2BA6-9FB6-997D40F4B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Melissa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49AE0-7732-270B-8FD2-EFF53FFC6B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26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E4985-1DA2-331D-71BC-FA136934D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3F2DC5-2248-5E4A-DF9A-EB306BD775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9E7340-BA34-C61F-8B10-A4B5847CD7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6025-D40C-7A69-373A-209819846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45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3/16/2026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3/16/2026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President’s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9,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DF109F-F9A9-997E-9539-AC152B5955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1412" y="304800"/>
            <a:ext cx="2924342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955EE-2C4D-E229-9D9F-FDE3EDAF0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715804A-A7DE-55A2-E2B6-6B996DDC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4.12 Day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853DC8D-92B6-0DE1-92F0-B90BDDA8A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/>
          </a:bodyPr>
          <a:lstStyle/>
          <a:p>
            <a:r>
              <a:rPr lang="en-US" sz="3600" dirty="0"/>
              <a:t>April 12</a:t>
            </a:r>
            <a:r>
              <a:rPr lang="en-US" sz="3600" baseline="30000" dirty="0"/>
              <a:t>th</a:t>
            </a:r>
            <a:r>
              <a:rPr lang="en-US" sz="3600" dirty="0"/>
              <a:t>  at AHN Montour Sports Complex</a:t>
            </a:r>
          </a:p>
          <a:p>
            <a:r>
              <a:rPr lang="en-US" sz="3400" dirty="0"/>
              <a:t>~8 am – 5 pm</a:t>
            </a:r>
          </a:p>
          <a:p>
            <a:r>
              <a:rPr lang="en-US" sz="3400" dirty="0"/>
              <a:t>Space for 16 – 24  teams, depending on the format</a:t>
            </a:r>
          </a:p>
          <a:p>
            <a:r>
              <a:rPr lang="en-US" sz="3400" dirty="0"/>
              <a:t>No cost to participating teams </a:t>
            </a:r>
          </a:p>
          <a:p>
            <a:r>
              <a:rPr lang="en-US" sz="3400" dirty="0"/>
              <a:t>We will reserve another field if we can &amp; if there is enough interest</a:t>
            </a:r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169919-C1B4-F4CD-AC6F-2F6EAF356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90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88BDF-713F-D36D-3A08-9A9675AE7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FD4CA84-0894-1EDA-1772-F7E60D70B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All-Star Game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94B702B-9E61-0F79-53E6-EB42157F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4876800"/>
          </a:xfrm>
        </p:spPr>
        <p:txBody>
          <a:bodyPr>
            <a:normAutofit/>
          </a:bodyPr>
          <a:lstStyle/>
          <a:p>
            <a:r>
              <a:rPr lang="en-US" sz="2800" dirty="0"/>
              <a:t>May 16</a:t>
            </a:r>
            <a:r>
              <a:rPr lang="en-US" sz="2800" baseline="30000" dirty="0"/>
              <a:t>th</a:t>
            </a:r>
            <a:r>
              <a:rPr lang="en-US" sz="2800" dirty="0"/>
              <a:t> at AHN Montour Sports Complex</a:t>
            </a:r>
          </a:p>
          <a:p>
            <a:r>
              <a:rPr lang="en-US" sz="2800" dirty="0"/>
              <a:t>~4 – 8 pm</a:t>
            </a:r>
          </a:p>
          <a:p>
            <a:r>
              <a:rPr lang="en-US" sz="2800" dirty="0"/>
              <a:t>WPYLA will cover the costs of field time, EMTs, &amp; refs</a:t>
            </a:r>
          </a:p>
          <a:p>
            <a:r>
              <a:rPr lang="en-US" sz="2800" dirty="0"/>
              <a:t>Volunteers will be needed</a:t>
            </a:r>
          </a:p>
          <a:p>
            <a:pPr lvl="1"/>
            <a:r>
              <a:rPr lang="en-US" sz="2400" dirty="0"/>
              <a:t>Coaching &amp; player selection</a:t>
            </a:r>
          </a:p>
          <a:p>
            <a:pPr lvl="1"/>
            <a:r>
              <a:rPr lang="en-US" sz="2400" dirty="0"/>
              <a:t>Scorekeeping</a:t>
            </a:r>
          </a:p>
          <a:p>
            <a:pPr lvl="1"/>
            <a:r>
              <a:rPr lang="en-US" sz="2400" dirty="0"/>
              <a:t>Various game-day needs</a:t>
            </a:r>
          </a:p>
          <a:p>
            <a:r>
              <a:rPr lang="en-US" sz="2800" dirty="0"/>
              <a:t>The number of players invited from each program will be determined by the game format</a:t>
            </a:r>
          </a:p>
          <a:p>
            <a:endParaRPr lang="en-US" sz="3000" dirty="0"/>
          </a:p>
          <a:p>
            <a:pPr lvl="1"/>
            <a:endParaRPr lang="en-US" sz="3000" dirty="0"/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794CC8-7D75-BC0F-9FE3-AB825154A6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164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F1433-4690-B225-333B-C1CDBA8B3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1F3E1AC-396D-4A2F-8903-304D05EEB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All-Star Game Options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9F74009-A58C-861F-404E-0682742F5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dirty="0"/>
              <a:t>1 game per grade (5</a:t>
            </a:r>
            <a:r>
              <a:rPr lang="en-US" sz="3400" baseline="30000" dirty="0"/>
              <a:t>th</a:t>
            </a:r>
            <a:r>
              <a:rPr lang="en-US" sz="3400" dirty="0"/>
              <a:t> through 8</a:t>
            </a:r>
            <a:r>
              <a:rPr lang="en-US" sz="3400" baseline="30000" dirty="0"/>
              <a:t>th</a:t>
            </a:r>
            <a:r>
              <a:rPr lang="en-US" sz="3400" dirty="0"/>
              <a:t>)</a:t>
            </a:r>
          </a:p>
          <a:p>
            <a:pPr lvl="1"/>
            <a:r>
              <a:rPr lang="en-US" sz="3000" dirty="0"/>
              <a:t>4 quarters with a 5-minute halftime</a:t>
            </a:r>
          </a:p>
          <a:p>
            <a:pPr lvl="1"/>
            <a:r>
              <a:rPr lang="en-US" sz="3000" dirty="0"/>
              <a:t>Clock stops on whistle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/>
              <a:t>Nickel/Silver &amp; Gold/Platinum games (2 14U games, 2 12U games)</a:t>
            </a:r>
          </a:p>
          <a:p>
            <a:pPr lvl="1"/>
            <a:r>
              <a:rPr lang="en-US" sz="3000" dirty="0"/>
              <a:t>4 quarters with a 5-minute halftime</a:t>
            </a:r>
          </a:p>
          <a:p>
            <a:pPr lvl="1"/>
            <a:r>
              <a:rPr lang="en-US" sz="3000" dirty="0"/>
              <a:t>Clock stops on whistle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/>
              <a:t>1 game per division (4 12U games, 4 14U games)</a:t>
            </a:r>
          </a:p>
          <a:p>
            <a:pPr lvl="1"/>
            <a:r>
              <a:rPr lang="en-US" sz="3000" dirty="0"/>
              <a:t>2, 20-minute running clock halves</a:t>
            </a:r>
          </a:p>
          <a:p>
            <a:pPr lvl="1"/>
            <a:r>
              <a:rPr lang="en-US" sz="3000" dirty="0"/>
              <a:t>5-minute halftime</a:t>
            </a:r>
          </a:p>
          <a:p>
            <a:pPr lvl="1"/>
            <a:endParaRPr lang="en-US" sz="3000" dirty="0"/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EA00BD-70BF-CB18-3558-57149A305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98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9C36F-58B6-4516-901A-017A4C590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ffective way of Deadline Management ...">
            <a:extLst>
              <a:ext uri="{FF2B5EF4-FFF2-40B4-BE49-F238E27FC236}">
                <a16:creationId xmlns:a16="http://schemas.microsoft.com/office/drawing/2014/main" id="{684CFBD3-E544-C5FF-B7D9-F0157C65D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874" y="5172075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B296CEDF-6770-1FCA-A732-F72C03F24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Dates / Deadlines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0800A9C-0D23-459A-A388-7D637F132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/>
          </a:bodyPr>
          <a:lstStyle/>
          <a:p>
            <a:r>
              <a:rPr lang="en-US" sz="2800" dirty="0"/>
              <a:t>3/13 – Coaches rosters due</a:t>
            </a:r>
          </a:p>
          <a:p>
            <a:r>
              <a:rPr lang="en-US" sz="2800" dirty="0"/>
              <a:t>3/15  – Youth Rules Review hosted by ALOA (virtual)</a:t>
            </a:r>
          </a:p>
          <a:p>
            <a:r>
              <a:rPr lang="en-US" sz="2800" dirty="0"/>
              <a:t>3/20  – Start of Regular Season</a:t>
            </a:r>
          </a:p>
          <a:p>
            <a:r>
              <a:rPr lang="en-US" sz="2800" dirty="0"/>
              <a:t>4/12 – 4.12 Day</a:t>
            </a:r>
          </a:p>
          <a:p>
            <a:r>
              <a:rPr lang="en-US" sz="2800" dirty="0"/>
              <a:t>5/16 – WPYLA All Star Game</a:t>
            </a:r>
          </a:p>
          <a:p>
            <a:r>
              <a:rPr lang="en-US" sz="2800" dirty="0"/>
              <a:t>5/22 – End of Regular Season (final date for division games)</a:t>
            </a:r>
          </a:p>
          <a:p>
            <a:r>
              <a:rPr lang="en-US" sz="2800" dirty="0"/>
              <a:t>5/30 &amp; 5/31 – WPYLA Tournament</a:t>
            </a:r>
          </a:p>
          <a:p>
            <a:pPr lvl="1"/>
            <a:endParaRPr lang="en-US" sz="3000" dirty="0"/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F63644-3A92-5DC5-3292-09B0311917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27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F969E-1BE6-D825-EAEB-AE32BDB81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EE783A5E-29C5-C85A-DD30-7ED56BA1B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A34C180-F069-0464-8CBF-A870F1F6A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pPr lvl="1"/>
            <a:endParaRPr lang="en-US" sz="3000" dirty="0"/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98A007-99A9-6A18-D926-C06DAD0898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  <p:pic>
        <p:nvPicPr>
          <p:cNvPr id="4" name="Picture 4" descr="Inquisitive Leadership ...">
            <a:extLst>
              <a:ext uri="{FF2B5EF4-FFF2-40B4-BE49-F238E27FC236}">
                <a16:creationId xmlns:a16="http://schemas.microsoft.com/office/drawing/2014/main" id="{D8A997C1-F2D9-FA3B-D976-A92890232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2" y="2133600"/>
            <a:ext cx="4267199" cy="319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1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821AC-A678-E831-FF45-A27683F2A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DA9540A-9294-6419-ED71-389872E1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426403C-3090-86DA-6F90-AD5A114C0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600" dirty="0"/>
              <a:t>Reminders</a:t>
            </a:r>
          </a:p>
          <a:p>
            <a:r>
              <a:rPr lang="en-US" sz="3600" dirty="0"/>
              <a:t>Board Member Needs for 2027</a:t>
            </a:r>
          </a:p>
          <a:p>
            <a:r>
              <a:rPr lang="en-US" sz="3600" dirty="0"/>
              <a:t>Roster Check Process</a:t>
            </a:r>
          </a:p>
          <a:p>
            <a:r>
              <a:rPr lang="en-US" sz="3600" dirty="0"/>
              <a:t>Call Up Player Process</a:t>
            </a:r>
          </a:p>
          <a:p>
            <a:r>
              <a:rPr lang="en-US" sz="3600" dirty="0"/>
              <a:t>Scoresheet</a:t>
            </a:r>
          </a:p>
          <a:p>
            <a:r>
              <a:rPr lang="en-US" sz="3600" dirty="0"/>
              <a:t>Forfeits &amp; Rescheduling</a:t>
            </a:r>
          </a:p>
          <a:p>
            <a:r>
              <a:rPr lang="en-US" sz="3600" dirty="0"/>
              <a:t>8U Playdate Guidelines</a:t>
            </a:r>
          </a:p>
          <a:p>
            <a:r>
              <a:rPr lang="en-US" sz="3600" dirty="0"/>
              <a:t>4.12 Day</a:t>
            </a:r>
          </a:p>
          <a:p>
            <a:r>
              <a:rPr lang="en-US" sz="3600" dirty="0"/>
              <a:t>All-Star Game </a:t>
            </a:r>
          </a:p>
          <a:p>
            <a:r>
              <a:rPr lang="en-US" sz="3600" dirty="0"/>
              <a:t>Upcoming Dates &amp; Deadlines</a:t>
            </a:r>
          </a:p>
          <a:p>
            <a:r>
              <a:rPr lang="en-US" sz="3600" dirty="0"/>
              <a:t>Q&amp;A</a:t>
            </a:r>
            <a:endParaRPr lang="en-US" sz="3400" dirty="0"/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8BB37F-DA87-6017-0512-4F4CDB525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7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E8DE0-1C7A-665D-5324-D87922676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86B5867-E687-EFBC-9A5A-E1A53EE0F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9C2BD86-6152-2524-CE80-EEB3D13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/>
          </a:bodyPr>
          <a:lstStyle/>
          <a:p>
            <a:r>
              <a:rPr lang="en-US" sz="3400" dirty="0"/>
              <a:t>The season begins on 3/20. Any game or scrimmage played before this date is NOT WPYLA endorsed.</a:t>
            </a:r>
          </a:p>
          <a:p>
            <a:r>
              <a:rPr lang="en-US" sz="3400" dirty="0"/>
              <a:t>All programs must be compliant with USA Lacrosse, which includes Coach certification, rosters uploaded, COI requested, etc.</a:t>
            </a:r>
          </a:p>
          <a:p>
            <a:r>
              <a:rPr lang="en-US" sz="3400" dirty="0"/>
              <a:t>Arbiter is used by ALOA for referee scheduling. This system is not something WPYLA uses or controls.</a:t>
            </a:r>
          </a:p>
          <a:p>
            <a:r>
              <a:rPr lang="en-US" sz="3400" dirty="0" err="1"/>
              <a:t>TeamSideline</a:t>
            </a:r>
            <a:r>
              <a:rPr lang="en-US" sz="3400" dirty="0"/>
              <a:t> will be used this season for score reporting. Instructions were emailed on 3/8.</a:t>
            </a:r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08DB09-1ED5-3AD1-A848-35DCFD5D5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3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AE274-4821-0861-B3F8-BE6F9EACD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DD79EBF-839D-2A17-F709-AA755451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WPYLA Board Needs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D11624D-6D02-03E4-6C6F-CD0A2087E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/>
          </a:bodyPr>
          <a:lstStyle/>
          <a:p>
            <a:r>
              <a:rPr lang="en-US" sz="3400" dirty="0"/>
              <a:t>Secretary</a:t>
            </a:r>
          </a:p>
          <a:p>
            <a:r>
              <a:rPr lang="en-US" sz="3400" dirty="0"/>
              <a:t>Treasurer or Treasurer in-training</a:t>
            </a:r>
          </a:p>
          <a:p>
            <a:r>
              <a:rPr lang="en-US" sz="3400" dirty="0"/>
              <a:t>Age Directors</a:t>
            </a:r>
          </a:p>
          <a:p>
            <a:pPr lvl="1"/>
            <a:r>
              <a:rPr lang="en-US" sz="3000" dirty="0"/>
              <a:t>12U &amp; 14U</a:t>
            </a:r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EC5F87-7C6D-2032-89F2-20DCEF634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63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67037-C957-0C7E-AE47-B94C248DC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96559D53-30FF-93CA-3DFC-297F6E4E7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Roster Check Process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AE56396-9549-DACD-9727-C53B4701F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400" dirty="0"/>
              <a:t>A roster check can be </a:t>
            </a:r>
            <a:r>
              <a:rPr lang="en-US" sz="3400" i="1" dirty="0"/>
              <a:t>requested</a:t>
            </a:r>
            <a:r>
              <a:rPr lang="en-US" sz="3400" dirty="0"/>
              <a:t> by either head coach</a:t>
            </a:r>
          </a:p>
          <a:p>
            <a:r>
              <a:rPr lang="en-US" sz="3400" dirty="0"/>
              <a:t>A roster check is </a:t>
            </a:r>
            <a:r>
              <a:rPr lang="en-US" sz="3400" b="1" i="1" dirty="0">
                <a:solidFill>
                  <a:srgbClr val="FFFF00"/>
                </a:solidFill>
              </a:rPr>
              <a:t>REQUIRED</a:t>
            </a:r>
            <a:r>
              <a:rPr lang="en-US" sz="3400" dirty="0"/>
              <a:t> if a player or coach is suspended</a:t>
            </a:r>
          </a:p>
          <a:p>
            <a:pPr lvl="1"/>
            <a:r>
              <a:rPr lang="en-US" sz="3000" dirty="0"/>
              <a:t>The suspended player or coach info must be entered on the scoresheet &amp; the scoresheet must be signed by an ALOA ref</a:t>
            </a:r>
            <a:endParaRPr lang="en-US" sz="3400" dirty="0"/>
          </a:p>
          <a:p>
            <a:r>
              <a:rPr lang="en-US" sz="3400" dirty="0"/>
              <a:t>Players must line up in numerical order with coaches at the beginning of the line. Only 5 coaches/team are permitted.</a:t>
            </a:r>
          </a:p>
          <a:p>
            <a:r>
              <a:rPr lang="en-US" sz="3400" dirty="0"/>
              <a:t>Home Team rep &amp; ALOA will confirm the Away Team rosters</a:t>
            </a:r>
          </a:p>
          <a:p>
            <a:r>
              <a:rPr lang="en-US" sz="3400" dirty="0"/>
              <a:t>Away Team rep &amp; ALOA will confirm Home Team rosters</a:t>
            </a:r>
          </a:p>
          <a:p>
            <a:pPr marL="0" indent="0" algn="ctr">
              <a:buNone/>
            </a:pPr>
            <a:r>
              <a:rPr lang="en-US" sz="3400" b="1" dirty="0">
                <a:solidFill>
                  <a:srgbClr val="FFFF00"/>
                </a:solidFill>
              </a:rPr>
              <a:t>Only players and coaches on the approved roster can participate in the game. There are NO EXCEPTIONS.</a:t>
            </a:r>
          </a:p>
          <a:p>
            <a:endParaRPr lang="en-US" sz="34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41F797-5A26-1F6D-842A-80672F3C8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2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09C4D-56BB-C360-D768-C075AC047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A0B0FE0-54DD-8B4B-0310-6B47DEF7D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Up Player Process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DA8A1A9-B6B8-3EE1-0976-4B41650C3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Each Team will have a “MAX Roster #”.  This number will be different for each team and will be determined by the roster you submit prior to the season.</a:t>
            </a:r>
          </a:p>
          <a:p>
            <a:r>
              <a:rPr lang="en-US" sz="2600" dirty="0"/>
              <a:t>Players </a:t>
            </a:r>
            <a:r>
              <a:rPr lang="en-US" sz="2600" b="1" dirty="0"/>
              <a:t>MAY NOT</a:t>
            </a:r>
            <a:r>
              <a:rPr lang="en-US" sz="2600" dirty="0"/>
              <a:t> play down, but players can play up. </a:t>
            </a:r>
          </a:p>
          <a:p>
            <a:r>
              <a:rPr lang="en-US" sz="2600" dirty="0"/>
              <a:t>Max Roster Numbers</a:t>
            </a:r>
          </a:p>
          <a:p>
            <a:pPr lvl="1"/>
            <a:r>
              <a:rPr lang="en-US" sz="2400" dirty="0"/>
              <a:t>Programs that submit 17 to 20 players on their roster: max roster size on game day will be 20 players.</a:t>
            </a:r>
          </a:p>
          <a:p>
            <a:pPr lvl="1"/>
            <a:r>
              <a:rPr lang="en-US" sz="2400" dirty="0"/>
              <a:t>Programs that submit 21 or more players on their roster: max roster size is equal to the number of rostered players</a:t>
            </a:r>
          </a:p>
          <a:p>
            <a:pPr lvl="1"/>
            <a:r>
              <a:rPr lang="en-US" sz="2400" i="1" dirty="0"/>
              <a:t>Example: Trinity has 23 players on the approved roster.  The game day max roster size is 23 players.  </a:t>
            </a:r>
          </a:p>
          <a:p>
            <a:pPr lvl="1"/>
            <a:r>
              <a:rPr lang="en-US" sz="2400" i="1" dirty="0"/>
              <a:t>Example 2: South Fayette has 17 players on the approved roster. The game day max roster size is 20 players.  SF can call up 3 players from a lower divisions to play if they feel they need 3 additional players.</a:t>
            </a:r>
          </a:p>
          <a:p>
            <a:pPr marL="274320" lvl="1" indent="0" algn="ctr">
              <a:buNone/>
            </a:pPr>
            <a:r>
              <a:rPr lang="en-US" sz="2600" b="1" dirty="0">
                <a:solidFill>
                  <a:srgbClr val="FFFF00"/>
                </a:solidFill>
              </a:rPr>
              <a:t>Teams caught playing with more than the max roster number will be given a 3-minute non-releasable penalty. This penalty continues until the proper number of players are on the sideline.</a:t>
            </a:r>
          </a:p>
          <a:p>
            <a:endParaRPr lang="en-US" sz="3600" dirty="0"/>
          </a:p>
          <a:p>
            <a:endParaRPr lang="en-US" sz="3400" b="1" dirty="0">
              <a:solidFill>
                <a:srgbClr val="FFFF00"/>
              </a:solidFill>
            </a:endParaRPr>
          </a:p>
          <a:p>
            <a:endParaRPr lang="en-US" sz="34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49F671-EEF3-2275-9C47-EC74B5A95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15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CF0E6-8EC8-6036-5987-D7865DA6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FA62847-4049-8061-B980-22773688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Scoresheet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7A03ADB-0BEA-18E7-BEAC-2E823EBA1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6629398" cy="49831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Referees must sign the scoresheet</a:t>
            </a:r>
          </a:p>
          <a:p>
            <a:pPr lvl="1"/>
            <a:r>
              <a:rPr lang="en-US" dirty="0"/>
              <a:t>Before the game, if any coaches or players are suspended (suspension box)</a:t>
            </a:r>
          </a:p>
          <a:p>
            <a:pPr lvl="1"/>
            <a:r>
              <a:rPr lang="en-US" dirty="0"/>
              <a:t>After the game to confirm the final score, penalties, etc.</a:t>
            </a:r>
          </a:p>
          <a:p>
            <a:r>
              <a:rPr lang="en-US" dirty="0"/>
              <a:t>The EMT must sign the scoresheet</a:t>
            </a:r>
          </a:p>
          <a:p>
            <a:r>
              <a:rPr lang="en-US" dirty="0"/>
              <a:t>A picture of the scoresheets must be emailed by the </a:t>
            </a:r>
            <a:r>
              <a:rPr lang="en-US" b="1" i="1" dirty="0">
                <a:solidFill>
                  <a:srgbClr val="FFFF00"/>
                </a:solidFill>
              </a:rPr>
              <a:t>HOME TEAM </a:t>
            </a:r>
            <a:r>
              <a:rPr lang="en-US" dirty="0"/>
              <a:t>to WPYLA within 24 hours of the game</a:t>
            </a:r>
          </a:p>
          <a:p>
            <a:r>
              <a:rPr lang="en-US" dirty="0"/>
              <a:t>If the home team and away team submit different scores in </a:t>
            </a:r>
            <a:r>
              <a:rPr lang="en-US" dirty="0" err="1"/>
              <a:t>TeamSideline</a:t>
            </a:r>
            <a:r>
              <a:rPr lang="en-US" dirty="0"/>
              <a:t>, WPYLA will defer to the emailed scoresheet. </a:t>
            </a:r>
          </a:p>
          <a:p>
            <a:pPr lvl="1"/>
            <a:r>
              <a:rPr lang="en-US" dirty="0"/>
              <a:t>If a scoresheet was not submitted, the home team will forfeit the game as the home team is responsible for submitting a picture of the scoresheet.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CFBD10-27AC-DAEA-2D90-9BCECCD2D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7BD0BD9-8C16-766E-E183-62F67850C6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9412" y="3518149"/>
            <a:ext cx="3957889" cy="306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9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91F26-8CE3-624D-0987-30514D752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B68F6E31-39E7-9E4C-CBDB-C4CF1173D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Forfeits &amp; Rescheduling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64732E2-60CF-7F94-0DF0-A0BBA6E86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/>
              <a:t>Requests to reschedule must be made a minimum of 48  hours in advance.</a:t>
            </a:r>
          </a:p>
          <a:p>
            <a:pPr lvl="1"/>
            <a:r>
              <a:rPr lang="en-US" sz="3000" dirty="0"/>
              <a:t>Programs are asked to be flexible with requests that are made with proper notice. </a:t>
            </a:r>
          </a:p>
          <a:p>
            <a:r>
              <a:rPr lang="en-US" sz="3400" dirty="0"/>
              <a:t>All conference games must be played.</a:t>
            </a:r>
          </a:p>
          <a:p>
            <a:pPr lvl="1"/>
            <a:r>
              <a:rPr lang="en-US" sz="3000" dirty="0"/>
              <a:t>Programs must make every effort to reschedule conference games, including cancelling non-conference games, if needed.</a:t>
            </a:r>
          </a:p>
          <a:p>
            <a:pPr lvl="1"/>
            <a:r>
              <a:rPr lang="en-US" sz="3000" dirty="0"/>
              <a:t>Any team that is unwilling to reschedule a conference game will forfeit that game.</a:t>
            </a:r>
          </a:p>
          <a:p>
            <a:r>
              <a:rPr lang="en-US" sz="3400" dirty="0"/>
              <a:t>Any team that no-shows a game will forfeit that game and must pay field, ref, and EMT fees.</a:t>
            </a:r>
          </a:p>
          <a:p>
            <a:endParaRPr lang="en-US" sz="3300" dirty="0"/>
          </a:p>
          <a:p>
            <a:pPr marL="274320" lvl="1" indent="0" algn="ctr">
              <a:buNone/>
            </a:pPr>
            <a:r>
              <a:rPr lang="en-US" sz="2800" b="1" dirty="0">
                <a:solidFill>
                  <a:srgbClr val="FFFF00"/>
                </a:solidFill>
              </a:rPr>
              <a:t>Programs must put good faith effort into working with each other on scheduling. WPYLA will intervene only if absolutely necessary.</a:t>
            </a:r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E159DE-883A-ED8E-91D5-3E72290FC3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42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16480-C8CC-6188-8782-321035D3B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3DACFAB8-C7C3-4F2B-3C72-2EBEAA28C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8U Playdate Guidelines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0A1A3C6-0CBE-E1F2-EF29-A9758E809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400" dirty="0"/>
              <a:t>1 ALOA official and an EMT must be onsite for the entire playdate</a:t>
            </a:r>
          </a:p>
          <a:p>
            <a:r>
              <a:rPr lang="en-US" sz="3400" dirty="0"/>
              <a:t>Coaches may not referee their own games</a:t>
            </a:r>
          </a:p>
          <a:p>
            <a:r>
              <a:rPr lang="en-US" sz="3400" dirty="0"/>
              <a:t>No checking</a:t>
            </a:r>
          </a:p>
          <a:p>
            <a:r>
              <a:rPr lang="en-US" sz="3400" dirty="0"/>
              <a:t>Short sticks only</a:t>
            </a:r>
          </a:p>
          <a:p>
            <a:r>
              <a:rPr lang="en-US" sz="3400" dirty="0"/>
              <a:t>USA Lacrosse emphasizes</a:t>
            </a:r>
          </a:p>
          <a:p>
            <a:pPr lvl="1"/>
            <a:r>
              <a:rPr lang="en-US" sz="3000" dirty="0"/>
              <a:t>Fun</a:t>
            </a:r>
          </a:p>
          <a:p>
            <a:pPr lvl="1"/>
            <a:r>
              <a:rPr lang="en-US" sz="3000" dirty="0"/>
              <a:t>Repetition</a:t>
            </a:r>
          </a:p>
          <a:p>
            <a:pPr lvl="1"/>
            <a:r>
              <a:rPr lang="en-US" sz="3000" dirty="0"/>
              <a:t>Basic skills</a:t>
            </a:r>
          </a:p>
          <a:p>
            <a:pPr lvl="1"/>
            <a:r>
              <a:rPr lang="en-US" sz="3000" dirty="0"/>
              <a:t>Equal </a:t>
            </a:r>
            <a:r>
              <a:rPr lang="en-US" sz="3000"/>
              <a:t>playing time</a:t>
            </a:r>
            <a:endParaRPr lang="en-US" sz="3000" dirty="0"/>
          </a:p>
          <a:p>
            <a:endParaRPr lang="en-US" sz="3400" dirty="0"/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000C9D-67D0-9473-1607-D30AB3270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77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8518</TotalTime>
  <Words>946</Words>
  <Application>Microsoft Office PowerPoint</Application>
  <PresentationFormat>Custom</PresentationFormat>
  <Paragraphs>164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Consolas</vt:lpstr>
      <vt:lpstr>Corbel</vt:lpstr>
      <vt:lpstr>Chalkboard 16x9</vt:lpstr>
      <vt:lpstr>President’s Meeting</vt:lpstr>
      <vt:lpstr>Agenda</vt:lpstr>
      <vt:lpstr>Reminders</vt:lpstr>
      <vt:lpstr>WPYLA Board Needs</vt:lpstr>
      <vt:lpstr>Roster Check Process</vt:lpstr>
      <vt:lpstr>Call Up Player Process</vt:lpstr>
      <vt:lpstr>Scoresheet</vt:lpstr>
      <vt:lpstr>Forfeits &amp; Rescheduling</vt:lpstr>
      <vt:lpstr>8U Playdate Guidelines</vt:lpstr>
      <vt:lpstr>4.12 Day</vt:lpstr>
      <vt:lpstr>All-Star Game</vt:lpstr>
      <vt:lpstr>All-Star Game Options</vt:lpstr>
      <vt:lpstr>Key Dates / Deadlines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Gumina</dc:creator>
  <cp:lastModifiedBy>Elene Fornella</cp:lastModifiedBy>
  <cp:revision>19</cp:revision>
  <dcterms:created xsi:type="dcterms:W3CDTF">2025-01-13T17:26:06Z</dcterms:created>
  <dcterms:modified xsi:type="dcterms:W3CDTF">2026-03-16T15:23:22Z</dcterms:modified>
</cp:coreProperties>
</file>