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3" r:id="rId1"/>
  </p:sldMasterIdLst>
  <p:notesMasterIdLst>
    <p:notesMasterId r:id="rId12"/>
  </p:notesMasterIdLst>
  <p:sldIdLst>
    <p:sldId id="256" r:id="rId2"/>
    <p:sldId id="320" r:id="rId3"/>
    <p:sldId id="319" r:id="rId4"/>
    <p:sldId id="321" r:id="rId5"/>
    <p:sldId id="4435" r:id="rId6"/>
    <p:sldId id="4440" r:id="rId7"/>
    <p:sldId id="4439" r:id="rId8"/>
    <p:sldId id="4441" r:id="rId9"/>
    <p:sldId id="4433" r:id="rId10"/>
    <p:sldId id="442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8"/>
    <p:restoredTop sz="94676"/>
  </p:normalViewPr>
  <p:slideViewPr>
    <p:cSldViewPr snapToGrid="0">
      <p:cViewPr varScale="1">
        <p:scale>
          <a:sx n="106" d="100"/>
          <a:sy n="106" d="100"/>
        </p:scale>
        <p:origin x="83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ED8D2C-D9F4-1F48-B5AE-7E098E20CCF3}" type="datetimeFigureOut">
              <a:rPr lang="en-US" smtClean="0"/>
              <a:t>4/30/23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37E6C-B57A-E74A-B3EE-D07ACDB28E64}" type="slidenum">
              <a:rPr lang="en-US" smtClean="0"/>
              <a:t>‹#›</a:t>
            </a:fld>
            <a:endParaRPr lang="en-US"/>
          </a:p>
        </p:txBody>
      </p:sp>
    </p:spTree>
    <p:extLst>
      <p:ext uri="{BB962C8B-B14F-4D97-AF65-F5344CB8AC3E}">
        <p14:creationId xmlns:p14="http://schemas.microsoft.com/office/powerpoint/2010/main" val="835714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1pPr>
            <a:lvl2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2pPr>
            <a:lvl3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3pPr>
            <a:lvl4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4pPr>
            <a:lvl5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9pPr>
          </a:lstStyle>
          <a:p>
            <a:fld id="{B10E75A7-B0F9-5642-96AB-06237E68FE07}" type="slidenum">
              <a:rPr lang="en-US" altLang="en-US">
                <a:solidFill>
                  <a:srgbClr val="000000"/>
                </a:solidFill>
                <a:latin typeface="Times New Roman" charset="0"/>
              </a:rPr>
              <a:pPr/>
              <a:t>3</a:t>
            </a:fld>
            <a:endParaRPr lang="en-US" altLang="en-US">
              <a:solidFill>
                <a:srgbClr val="000000"/>
              </a:solidFill>
              <a:latin typeface="Times New Roman" charset="0"/>
            </a:endParaRPr>
          </a:p>
        </p:txBody>
      </p:sp>
      <p:sp>
        <p:nvSpPr>
          <p:cNvPr id="4099" name="Text Box 1"/>
          <p:cNvSpPr txBox="1">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Text Box 2"/>
          <p:cNvSpPr txBox="1">
            <a:spLocks noGrp="1" noChangeArrowheads="1"/>
          </p:cNvSpPr>
          <p:nvPr>
            <p:ph type="body" idx="1"/>
          </p:nvPr>
        </p:nvSpPr>
        <p:spPr>
          <a:xfrm>
            <a:off x="777875" y="4776788"/>
            <a:ext cx="6218238" cy="4525962"/>
          </a:xfrm>
          <a:noFill/>
          <a:extLs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txBody>
          <a:bodyPr wrap="none" anchor="ctr"/>
          <a:lstStyle/>
          <a:p>
            <a:endParaRPr lang="en-US" altLang="en-US">
              <a:latin typeface="Times New Roman" charset="0"/>
            </a:endParaRPr>
          </a:p>
        </p:txBody>
      </p:sp>
    </p:spTree>
    <p:extLst>
      <p:ext uri="{BB962C8B-B14F-4D97-AF65-F5344CB8AC3E}">
        <p14:creationId xmlns:p14="http://schemas.microsoft.com/office/powerpoint/2010/main" val="3434524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737E6C-B57A-E74A-B3EE-D07ACDB28E64}" type="slidenum">
              <a:rPr lang="en-US" smtClean="0"/>
              <a:t>5</a:t>
            </a:fld>
            <a:endParaRPr lang="en-US"/>
          </a:p>
        </p:txBody>
      </p:sp>
    </p:spTree>
    <p:extLst>
      <p:ext uri="{BB962C8B-B14F-4D97-AF65-F5344CB8AC3E}">
        <p14:creationId xmlns:p14="http://schemas.microsoft.com/office/powerpoint/2010/main" val="126339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737E6C-B57A-E74A-B3EE-D07ACDB28E64}" type="slidenum">
              <a:rPr lang="en-US" smtClean="0"/>
              <a:t>7</a:t>
            </a:fld>
            <a:endParaRPr lang="en-US"/>
          </a:p>
        </p:txBody>
      </p:sp>
    </p:spTree>
    <p:extLst>
      <p:ext uri="{BB962C8B-B14F-4D97-AF65-F5344CB8AC3E}">
        <p14:creationId xmlns:p14="http://schemas.microsoft.com/office/powerpoint/2010/main" val="3950983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4/30/23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808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51727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4/30/23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27966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4/30/23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44397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4/30/23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1403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4/30/23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5548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4/30/23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03766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44252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9037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489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7934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4732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4/30/23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87874891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5B8AE-28E1-B340-8D88-1D7A19FBCE52}"/>
              </a:ext>
            </a:extLst>
          </p:cNvPr>
          <p:cNvSpPr>
            <a:spLocks noGrp="1"/>
          </p:cNvSpPr>
          <p:nvPr>
            <p:ph type="ctrTitle"/>
          </p:nvPr>
        </p:nvSpPr>
        <p:spPr>
          <a:xfrm>
            <a:off x="1457057" y="4361073"/>
            <a:ext cx="9377313" cy="1173700"/>
          </a:xfrm>
        </p:spPr>
        <p:txBody>
          <a:bodyPr vert="horz" lIns="91440" tIns="45720" rIns="91440" bIns="45720" rtlCol="0" anchor="t">
            <a:noAutofit/>
          </a:bodyPr>
          <a:lstStyle/>
          <a:p>
            <a:r>
              <a:rPr lang="en-US" b="1" dirty="0">
                <a:solidFill>
                  <a:schemeClr val="bg1"/>
                </a:solidFill>
                <a:latin typeface="Times New Roman"/>
                <a:cs typeface="Times New Roman"/>
              </a:rPr>
              <a:t>23-24 Season </a:t>
            </a:r>
            <a:br>
              <a:rPr lang="en-US" b="1" dirty="0">
                <a:solidFill>
                  <a:schemeClr val="bg1"/>
                </a:solidFill>
                <a:latin typeface="Times New Roman"/>
              </a:rPr>
            </a:br>
            <a:r>
              <a:rPr lang="en-US" b="1" dirty="0">
                <a:solidFill>
                  <a:schemeClr val="bg1"/>
                </a:solidFill>
                <a:latin typeface="Times New Roman"/>
                <a:cs typeface="Times New Roman"/>
              </a:rPr>
              <a:t>Virtual Open House</a:t>
            </a:r>
            <a:endParaRPr lang="en-US" dirty="0">
              <a:solidFill>
                <a:schemeClr val="bg1"/>
              </a:solidFill>
              <a:cs typeface="Calibri Light" panose="020F0302020204030204"/>
            </a:endParaRPr>
          </a:p>
        </p:txBody>
      </p:sp>
      <p:sp>
        <p:nvSpPr>
          <p:cNvPr id="6" name="TextBox 5">
            <a:extLst>
              <a:ext uri="{FF2B5EF4-FFF2-40B4-BE49-F238E27FC236}">
                <a16:creationId xmlns:a16="http://schemas.microsoft.com/office/drawing/2014/main" id="{DCC1002F-F0DA-F749-B523-6FEE2EC5D4DA}"/>
              </a:ext>
            </a:extLst>
          </p:cNvPr>
          <p:cNvSpPr txBox="1"/>
          <p:nvPr/>
        </p:nvSpPr>
        <p:spPr>
          <a:xfrm>
            <a:off x="2966414" y="6224776"/>
            <a:ext cx="6358598" cy="1454826"/>
          </a:xfrm>
          <a:prstGeom prst="rect">
            <a:avLst/>
          </a:prstGeom>
        </p:spPr>
        <p:txBody>
          <a:bodyPr vert="horz" lIns="91440" tIns="45720" rIns="91440" bIns="45720" rtlCol="0" anchor="t">
            <a:normAutofit/>
          </a:bodyPr>
          <a:lstStyle/>
          <a:p>
            <a:pPr algn="ctr">
              <a:lnSpc>
                <a:spcPct val="90000"/>
              </a:lnSpc>
              <a:spcAft>
                <a:spcPts val="600"/>
              </a:spcAft>
            </a:pPr>
            <a:r>
              <a:rPr lang="en-US" sz="2400" b="1" dirty="0">
                <a:solidFill>
                  <a:schemeClr val="accent2"/>
                </a:solidFill>
                <a:latin typeface="Times New Roman"/>
                <a:cs typeface="Times New Roman"/>
              </a:rPr>
              <a:t>Presented by 365 Director, Mario Puskarich</a:t>
            </a:r>
          </a:p>
        </p:txBody>
      </p:sp>
      <p:pic>
        <p:nvPicPr>
          <p:cNvPr id="4" name="Picture 6" descr="Logo&#10;&#10;Description automatically generated">
            <a:extLst>
              <a:ext uri="{FF2B5EF4-FFF2-40B4-BE49-F238E27FC236}">
                <a16:creationId xmlns:a16="http://schemas.microsoft.com/office/drawing/2014/main" id="{ABCF5C0F-5168-8D20-A0B2-E9AD37564222}"/>
              </a:ext>
            </a:extLst>
          </p:cNvPr>
          <p:cNvPicPr>
            <a:picLocks noChangeAspect="1"/>
          </p:cNvPicPr>
          <p:nvPr/>
        </p:nvPicPr>
        <p:blipFill>
          <a:blip r:embed="rId2"/>
          <a:stretch>
            <a:fillRect/>
          </a:stretch>
        </p:blipFill>
        <p:spPr>
          <a:xfrm>
            <a:off x="1357630" y="0"/>
            <a:ext cx="9476740" cy="4361073"/>
          </a:xfrm>
          <a:prstGeom prst="rect">
            <a:avLst/>
          </a:prstGeom>
        </p:spPr>
      </p:pic>
    </p:spTree>
    <p:extLst>
      <p:ext uri="{BB962C8B-B14F-4D97-AF65-F5344CB8AC3E}">
        <p14:creationId xmlns:p14="http://schemas.microsoft.com/office/powerpoint/2010/main" val="328470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73040D79-8470-0648-889D-CD8247EF422B}"/>
              </a:ext>
            </a:extLst>
          </p:cNvPr>
          <p:cNvSpPr>
            <a:spLocks noGrp="1"/>
          </p:cNvSpPr>
          <p:nvPr>
            <p:ph idx="1"/>
          </p:nvPr>
        </p:nvSpPr>
        <p:spPr>
          <a:xfrm>
            <a:off x="0" y="1410149"/>
            <a:ext cx="4376610" cy="3742762"/>
          </a:xfrm>
        </p:spPr>
        <p:txBody>
          <a:bodyPr vert="horz" lIns="91440" tIns="45720" rIns="91440" bIns="45720" rtlCol="0">
            <a:noAutofit/>
          </a:bodyPr>
          <a:lstStyle/>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August 15th, 2023 – May 17th, 2024 </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Monument Ice Rinks</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Professional Coaching Staff</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Flexible Academic Options</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On Ice Training &amp; Development</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Off Ice Training &amp; Fitness </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Holistic Athlete Development</a:t>
            </a:r>
          </a:p>
          <a:p>
            <a:pPr>
              <a:buFont typeface="Wingdings" pitchFamily="2" charset="2"/>
              <a:buChar char="q"/>
            </a:pPr>
            <a:r>
              <a:rPr lang="en-US" sz="1600" b="1" dirty="0">
                <a:latin typeface="Lato" panose="020F0502020204030203" pitchFamily="34" charset="0"/>
                <a:ea typeface="Lato" panose="020F0502020204030203" pitchFamily="34" charset="0"/>
                <a:cs typeface="Lato" panose="020F0502020204030203" pitchFamily="34" charset="0"/>
              </a:rPr>
              <a:t>FUN!!</a:t>
            </a:r>
          </a:p>
        </p:txBody>
      </p:sp>
      <p:pic>
        <p:nvPicPr>
          <p:cNvPr id="3" name="Picture 2" descr="A hockey player on the ice&#10;&#10;Description automatically generated with medium confidence">
            <a:extLst>
              <a:ext uri="{FF2B5EF4-FFF2-40B4-BE49-F238E27FC236}">
                <a16:creationId xmlns:a16="http://schemas.microsoft.com/office/drawing/2014/main" id="{A89AE7E8-62F4-A272-0158-9D1711111544}"/>
              </a:ext>
            </a:extLst>
          </p:cNvPr>
          <p:cNvPicPr>
            <a:picLocks noChangeAspect="1"/>
          </p:cNvPicPr>
          <p:nvPr/>
        </p:nvPicPr>
        <p:blipFill>
          <a:blip r:embed="rId2"/>
          <a:stretch>
            <a:fillRect/>
          </a:stretch>
        </p:blipFill>
        <p:spPr>
          <a:xfrm>
            <a:off x="6190593" y="0"/>
            <a:ext cx="6001407" cy="5493144"/>
          </a:xfrm>
          <a:prstGeom prst="rect">
            <a:avLst/>
          </a:prstGeom>
        </p:spPr>
      </p:pic>
      <p:sp>
        <p:nvSpPr>
          <p:cNvPr id="4" name="TextBox 3">
            <a:extLst>
              <a:ext uri="{FF2B5EF4-FFF2-40B4-BE49-F238E27FC236}">
                <a16:creationId xmlns:a16="http://schemas.microsoft.com/office/drawing/2014/main" id="{91E4D2DB-8E93-45F7-1542-13A6A992629D}"/>
              </a:ext>
            </a:extLst>
          </p:cNvPr>
          <p:cNvSpPr txBox="1"/>
          <p:nvPr/>
        </p:nvSpPr>
        <p:spPr>
          <a:xfrm>
            <a:off x="0" y="4685"/>
            <a:ext cx="6190593" cy="1077218"/>
          </a:xfrm>
          <a:prstGeom prst="rect">
            <a:avLst/>
          </a:prstGeom>
          <a:solidFill>
            <a:schemeClr val="accent2"/>
          </a:solidFill>
        </p:spPr>
        <p:txBody>
          <a:bodyPr wrap="square" rtlCol="0" anchor="ctr">
            <a:spAutoFit/>
          </a:bodyPr>
          <a:lstStyle/>
          <a:p>
            <a:pPr marL="285750" indent="-285750" algn="ctr">
              <a:buFont typeface="Wingdings" pitchFamily="2" charset="2"/>
              <a:buChar char="v"/>
            </a:pPr>
            <a:r>
              <a:rPr lang="en-US" sz="3200" b="1" dirty="0">
                <a:latin typeface="Copperplate" panose="02000504000000020004" pitchFamily="2" charset="77"/>
              </a:rPr>
              <a:t>23-24 Performance Hockey Academy Season </a:t>
            </a:r>
          </a:p>
        </p:txBody>
      </p:sp>
      <p:sp>
        <p:nvSpPr>
          <p:cNvPr id="5" name="TextBox 4">
            <a:extLst>
              <a:ext uri="{FF2B5EF4-FFF2-40B4-BE49-F238E27FC236}">
                <a16:creationId xmlns:a16="http://schemas.microsoft.com/office/drawing/2014/main" id="{7FCCE153-D116-B1B4-C0D8-41A8B32B2FA5}"/>
              </a:ext>
            </a:extLst>
          </p:cNvPr>
          <p:cNvSpPr txBox="1"/>
          <p:nvPr/>
        </p:nvSpPr>
        <p:spPr>
          <a:xfrm>
            <a:off x="6257386" y="3774915"/>
            <a:ext cx="2932386" cy="1600438"/>
          </a:xfrm>
          <a:prstGeom prst="rect">
            <a:avLst/>
          </a:prstGeom>
          <a:noFill/>
        </p:spPr>
        <p:txBody>
          <a:bodyPr wrap="square" rtlCol="0">
            <a:spAutoFit/>
          </a:bodyPr>
          <a:lstStyle/>
          <a:p>
            <a:pPr algn="ctr"/>
            <a:r>
              <a:rPr lang="en-US" sz="2000" b="1">
                <a:latin typeface="Lato" panose="020F0502020204030203" pitchFamily="34" charset="0"/>
                <a:ea typeface="Lato" panose="020F0502020204030203" pitchFamily="34" charset="0"/>
                <a:cs typeface="Lato" panose="020F0502020204030203" pitchFamily="34" charset="0"/>
              </a:rPr>
              <a:t>365 PHA Welcomes all Tier 1 &amp; Tier 2 Skaters &amp; Goalies from all organizations.</a:t>
            </a:r>
          </a:p>
          <a:p>
            <a:endParaRPr lang="en-US"/>
          </a:p>
        </p:txBody>
      </p:sp>
      <p:sp>
        <p:nvSpPr>
          <p:cNvPr id="7" name="TextBox 6">
            <a:extLst>
              <a:ext uri="{FF2B5EF4-FFF2-40B4-BE49-F238E27FC236}">
                <a16:creationId xmlns:a16="http://schemas.microsoft.com/office/drawing/2014/main" id="{A61C05B2-9566-A913-49D4-A13DF7A74A6A}"/>
              </a:ext>
            </a:extLst>
          </p:cNvPr>
          <p:cNvSpPr txBox="1"/>
          <p:nvPr/>
        </p:nvSpPr>
        <p:spPr>
          <a:xfrm>
            <a:off x="6190593" y="5493144"/>
            <a:ext cx="5998358" cy="1200329"/>
          </a:xfrm>
          <a:prstGeom prst="rect">
            <a:avLst/>
          </a:prstGeom>
          <a:solidFill>
            <a:schemeClr val="tx1"/>
          </a:solidFill>
        </p:spPr>
        <p:txBody>
          <a:bodyPr wrap="square" lIns="91440" tIns="45720" rIns="91440" bIns="45720" rtlCol="0" anchor="t">
            <a:spAutoFit/>
          </a:bodyPr>
          <a:lstStyle/>
          <a:p>
            <a:pPr algn="ctr"/>
            <a:endParaRPr lang="en-US" b="1">
              <a:solidFill>
                <a:schemeClr val="bg1"/>
              </a:solidFill>
              <a:latin typeface="Copperplate" panose="02000504000000020004" pitchFamily="2" charset="77"/>
            </a:endParaRPr>
          </a:p>
          <a:p>
            <a:pPr algn="ctr"/>
            <a:r>
              <a:rPr lang="en-US" b="1">
                <a:solidFill>
                  <a:schemeClr val="bg1"/>
                </a:solidFill>
                <a:latin typeface="Copperplate"/>
              </a:rPr>
              <a:t>YOU DO NOT NEED TO BE A RAMPAGE PLAYER</a:t>
            </a:r>
            <a:endParaRPr lang="en-US" b="1">
              <a:solidFill>
                <a:schemeClr val="bg1"/>
              </a:solidFill>
              <a:latin typeface="Copperplate"/>
              <a:cs typeface="Calibri" panose="020F0502020204030204"/>
            </a:endParaRPr>
          </a:p>
          <a:p>
            <a:pPr algn="ctr"/>
            <a:r>
              <a:rPr lang="en-US" b="1">
                <a:solidFill>
                  <a:schemeClr val="bg1"/>
                </a:solidFill>
                <a:latin typeface="Copperplate"/>
              </a:rPr>
              <a:t> TO ATTEND </a:t>
            </a:r>
            <a:endParaRPr lang="en-US" b="1">
              <a:solidFill>
                <a:schemeClr val="bg1"/>
              </a:solidFill>
              <a:cs typeface="Calibri"/>
            </a:endParaRPr>
          </a:p>
          <a:p>
            <a:pPr algn="ctr"/>
            <a:endParaRPr lang="en-US" b="1">
              <a:solidFill>
                <a:schemeClr val="bg1"/>
              </a:solidFill>
            </a:endParaRPr>
          </a:p>
        </p:txBody>
      </p:sp>
      <p:sp>
        <p:nvSpPr>
          <p:cNvPr id="8" name="Rounded Rectangle 7">
            <a:extLst>
              <a:ext uri="{FF2B5EF4-FFF2-40B4-BE49-F238E27FC236}">
                <a16:creationId xmlns:a16="http://schemas.microsoft.com/office/drawing/2014/main" id="{A4632A16-B4A9-AE3F-CB62-3FCB4ACE42FF}"/>
              </a:ext>
            </a:extLst>
          </p:cNvPr>
          <p:cNvSpPr/>
          <p:nvPr/>
        </p:nvSpPr>
        <p:spPr>
          <a:xfrm>
            <a:off x="281306" y="4666593"/>
            <a:ext cx="5580993" cy="202688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Copperplate" panose="02000504000000020004" pitchFamily="2" charset="77"/>
              </a:rPr>
              <a:t>Elite Level </a:t>
            </a:r>
          </a:p>
          <a:p>
            <a:pPr algn="ctr"/>
            <a:r>
              <a:rPr lang="en-US" sz="3200" b="1">
                <a:solidFill>
                  <a:schemeClr val="tx1"/>
                </a:solidFill>
                <a:latin typeface="Copperplate" panose="02000504000000020004" pitchFamily="2" charset="77"/>
              </a:rPr>
              <a:t>Training for </a:t>
            </a:r>
          </a:p>
          <a:p>
            <a:pPr algn="ctr"/>
            <a:r>
              <a:rPr lang="en-US" sz="3200" b="1">
                <a:solidFill>
                  <a:schemeClr val="tx1"/>
                </a:solidFill>
                <a:latin typeface="Copperplate" panose="02000504000000020004" pitchFamily="2" charset="77"/>
              </a:rPr>
              <a:t>Players Who </a:t>
            </a:r>
          </a:p>
          <a:p>
            <a:pPr algn="ctr"/>
            <a:r>
              <a:rPr lang="en-US" sz="3200" b="1">
                <a:solidFill>
                  <a:schemeClr val="tx1"/>
                </a:solidFill>
                <a:latin typeface="Copperplate" panose="02000504000000020004" pitchFamily="2" charset="77"/>
              </a:rPr>
              <a:t>Want More</a:t>
            </a:r>
          </a:p>
        </p:txBody>
      </p:sp>
    </p:spTree>
    <p:extLst>
      <p:ext uri="{BB962C8B-B14F-4D97-AF65-F5344CB8AC3E}">
        <p14:creationId xmlns:p14="http://schemas.microsoft.com/office/powerpoint/2010/main" val="4067338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Freeform 51">
            <a:extLst>
              <a:ext uri="{FF2B5EF4-FFF2-40B4-BE49-F238E27FC236}">
                <a16:creationId xmlns:a16="http://schemas.microsoft.com/office/drawing/2014/main" id="{6D8B153A-2F46-7941-B41F-0B088F6049CC}"/>
              </a:ext>
            </a:extLst>
          </p:cNvPr>
          <p:cNvSpPr>
            <a:spLocks noChangeArrowheads="1"/>
          </p:cNvSpPr>
          <p:nvPr/>
        </p:nvSpPr>
        <p:spPr bwMode="auto">
          <a:xfrm>
            <a:off x="3982762" y="2183955"/>
            <a:ext cx="4226476" cy="4221706"/>
          </a:xfrm>
          <a:custGeom>
            <a:avLst/>
            <a:gdLst>
              <a:gd name="T0" fmla="*/ 7815 w 7816"/>
              <a:gd name="T1" fmla="*/ 3902 h 7806"/>
              <a:gd name="T2" fmla="*/ 7815 w 7816"/>
              <a:gd name="T3" fmla="*/ 3902 h 7806"/>
              <a:gd name="T4" fmla="*/ 3902 w 7816"/>
              <a:gd name="T5" fmla="*/ 7805 h 7806"/>
              <a:gd name="T6" fmla="*/ 0 w 7816"/>
              <a:gd name="T7" fmla="*/ 3902 h 7806"/>
              <a:gd name="T8" fmla="*/ 3902 w 7816"/>
              <a:gd name="T9" fmla="*/ 0 h 7806"/>
              <a:gd name="T10" fmla="*/ 7815 w 7816"/>
              <a:gd name="T11" fmla="*/ 3902 h 7806"/>
            </a:gdLst>
            <a:ahLst/>
            <a:cxnLst>
              <a:cxn ang="0">
                <a:pos x="T0" y="T1"/>
              </a:cxn>
              <a:cxn ang="0">
                <a:pos x="T2" y="T3"/>
              </a:cxn>
              <a:cxn ang="0">
                <a:pos x="T4" y="T5"/>
              </a:cxn>
              <a:cxn ang="0">
                <a:pos x="T6" y="T7"/>
              </a:cxn>
              <a:cxn ang="0">
                <a:pos x="T8" y="T9"/>
              </a:cxn>
              <a:cxn ang="0">
                <a:pos x="T10" y="T11"/>
              </a:cxn>
            </a:cxnLst>
            <a:rect l="0" t="0" r="r" b="b"/>
            <a:pathLst>
              <a:path w="7816" h="7806">
                <a:moveTo>
                  <a:pt x="7815" y="3902"/>
                </a:moveTo>
                <a:lnTo>
                  <a:pt x="7815" y="3902"/>
                </a:lnTo>
                <a:cubicBezTo>
                  <a:pt x="7815" y="6062"/>
                  <a:pt x="6062" y="7805"/>
                  <a:pt x="3902" y="7805"/>
                </a:cubicBezTo>
                <a:cubicBezTo>
                  <a:pt x="1753" y="7805"/>
                  <a:pt x="0" y="6062"/>
                  <a:pt x="0" y="3902"/>
                </a:cubicBezTo>
                <a:cubicBezTo>
                  <a:pt x="0" y="1744"/>
                  <a:pt x="1753" y="0"/>
                  <a:pt x="3902" y="0"/>
                </a:cubicBezTo>
                <a:cubicBezTo>
                  <a:pt x="6062" y="0"/>
                  <a:pt x="7815" y="1744"/>
                  <a:pt x="7815" y="3902"/>
                </a:cubicBezTo>
              </a:path>
            </a:pathLst>
          </a:custGeom>
          <a:ln w="79375">
            <a:headEnd/>
            <a:tailEnd/>
          </a:ln>
        </p:spPr>
        <p:style>
          <a:lnRef idx="3">
            <a:schemeClr val="dk1"/>
          </a:lnRef>
          <a:fillRef idx="0">
            <a:schemeClr val="dk1"/>
          </a:fillRef>
          <a:effectRef idx="2">
            <a:schemeClr val="dk1"/>
          </a:effectRef>
          <a:fontRef idx="minor">
            <a:schemeClr val="tx1"/>
          </a:fontRef>
        </p:style>
        <p:txBody>
          <a:bodyPr wrap="none" anchor="ctr"/>
          <a:lstStyle/>
          <a:p>
            <a:endParaRPr lang="es-MX" sz="900"/>
          </a:p>
        </p:txBody>
      </p:sp>
      <p:sp>
        <p:nvSpPr>
          <p:cNvPr id="113" name="Freeform 268">
            <a:extLst>
              <a:ext uri="{FF2B5EF4-FFF2-40B4-BE49-F238E27FC236}">
                <a16:creationId xmlns:a16="http://schemas.microsoft.com/office/drawing/2014/main" id="{BCEDAF55-53BF-9746-91F2-6182B8505929}"/>
              </a:ext>
            </a:extLst>
          </p:cNvPr>
          <p:cNvSpPr>
            <a:spLocks noChangeArrowheads="1"/>
          </p:cNvSpPr>
          <p:nvPr/>
        </p:nvSpPr>
        <p:spPr bwMode="auto">
          <a:xfrm>
            <a:off x="268099" y="2183955"/>
            <a:ext cx="4230844" cy="1791490"/>
          </a:xfrm>
          <a:custGeom>
            <a:avLst/>
            <a:gdLst>
              <a:gd name="T0" fmla="*/ 857 w 973"/>
              <a:gd name="T1" fmla="*/ 972 h 973"/>
              <a:gd name="T2" fmla="*/ 857 w 973"/>
              <a:gd name="T3" fmla="*/ 972 h 973"/>
              <a:gd name="T4" fmla="*/ 107 w 973"/>
              <a:gd name="T5" fmla="*/ 972 h 973"/>
              <a:gd name="T6" fmla="*/ 0 w 973"/>
              <a:gd name="T7" fmla="*/ 857 h 973"/>
              <a:gd name="T8" fmla="*/ 0 w 973"/>
              <a:gd name="T9" fmla="*/ 107 h 973"/>
              <a:gd name="T10" fmla="*/ 107 w 973"/>
              <a:gd name="T11" fmla="*/ 0 h 973"/>
              <a:gd name="T12" fmla="*/ 857 w 973"/>
              <a:gd name="T13" fmla="*/ 0 h 973"/>
              <a:gd name="T14" fmla="*/ 972 w 973"/>
              <a:gd name="T15" fmla="*/ 107 h 973"/>
              <a:gd name="T16" fmla="*/ 972 w 973"/>
              <a:gd name="T17" fmla="*/ 857 h 973"/>
              <a:gd name="T18" fmla="*/ 857 w 973"/>
              <a:gd name="T19" fmla="*/ 972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3" h="973">
                <a:moveTo>
                  <a:pt x="857" y="972"/>
                </a:moveTo>
                <a:lnTo>
                  <a:pt x="857" y="972"/>
                </a:lnTo>
                <a:cubicBezTo>
                  <a:pt x="107" y="972"/>
                  <a:pt x="107" y="972"/>
                  <a:pt x="107" y="972"/>
                </a:cubicBezTo>
                <a:cubicBezTo>
                  <a:pt x="46" y="972"/>
                  <a:pt x="0" y="918"/>
                  <a:pt x="0" y="857"/>
                </a:cubicBezTo>
                <a:cubicBezTo>
                  <a:pt x="0" y="107"/>
                  <a:pt x="0" y="107"/>
                  <a:pt x="0" y="107"/>
                </a:cubicBezTo>
                <a:cubicBezTo>
                  <a:pt x="0" y="46"/>
                  <a:pt x="46" y="0"/>
                  <a:pt x="107" y="0"/>
                </a:cubicBezTo>
                <a:cubicBezTo>
                  <a:pt x="857" y="0"/>
                  <a:pt x="857" y="0"/>
                  <a:pt x="857" y="0"/>
                </a:cubicBezTo>
                <a:cubicBezTo>
                  <a:pt x="926" y="0"/>
                  <a:pt x="972" y="46"/>
                  <a:pt x="972" y="107"/>
                </a:cubicBezTo>
                <a:cubicBezTo>
                  <a:pt x="972" y="857"/>
                  <a:pt x="972" y="857"/>
                  <a:pt x="972" y="857"/>
                </a:cubicBezTo>
                <a:cubicBezTo>
                  <a:pt x="972" y="918"/>
                  <a:pt x="926" y="972"/>
                  <a:pt x="857" y="972"/>
                </a:cubicBezTo>
              </a:path>
            </a:pathLst>
          </a:custGeom>
          <a:solidFill>
            <a:srgbClr val="92D050"/>
          </a:solidFill>
          <a:ln>
            <a:noFill/>
          </a:ln>
          <a:effectLst/>
        </p:spPr>
        <p:txBody>
          <a:bodyPr wrap="none" anchor="ctr"/>
          <a:lstStyle/>
          <a:p>
            <a:endParaRPr lang="es-MX" sz="1000"/>
          </a:p>
        </p:txBody>
      </p:sp>
      <p:sp>
        <p:nvSpPr>
          <p:cNvPr id="114" name="Freeform 269">
            <a:extLst>
              <a:ext uri="{FF2B5EF4-FFF2-40B4-BE49-F238E27FC236}">
                <a16:creationId xmlns:a16="http://schemas.microsoft.com/office/drawing/2014/main" id="{5B1D5976-FAB8-DD4F-817B-14228D1744A3}"/>
              </a:ext>
            </a:extLst>
          </p:cNvPr>
          <p:cNvSpPr>
            <a:spLocks noChangeArrowheads="1"/>
          </p:cNvSpPr>
          <p:nvPr/>
        </p:nvSpPr>
        <p:spPr bwMode="auto">
          <a:xfrm>
            <a:off x="260843" y="4605839"/>
            <a:ext cx="4237173" cy="1559358"/>
          </a:xfrm>
          <a:custGeom>
            <a:avLst/>
            <a:gdLst>
              <a:gd name="T0" fmla="*/ 857 w 973"/>
              <a:gd name="T1" fmla="*/ 972 h 973"/>
              <a:gd name="T2" fmla="*/ 857 w 973"/>
              <a:gd name="T3" fmla="*/ 972 h 973"/>
              <a:gd name="T4" fmla="*/ 107 w 973"/>
              <a:gd name="T5" fmla="*/ 972 h 973"/>
              <a:gd name="T6" fmla="*/ 0 w 973"/>
              <a:gd name="T7" fmla="*/ 865 h 973"/>
              <a:gd name="T8" fmla="*/ 0 w 973"/>
              <a:gd name="T9" fmla="*/ 115 h 973"/>
              <a:gd name="T10" fmla="*/ 107 w 973"/>
              <a:gd name="T11" fmla="*/ 0 h 973"/>
              <a:gd name="T12" fmla="*/ 857 w 973"/>
              <a:gd name="T13" fmla="*/ 0 h 973"/>
              <a:gd name="T14" fmla="*/ 972 w 973"/>
              <a:gd name="T15" fmla="*/ 115 h 973"/>
              <a:gd name="T16" fmla="*/ 972 w 973"/>
              <a:gd name="T17" fmla="*/ 865 h 973"/>
              <a:gd name="T18" fmla="*/ 857 w 973"/>
              <a:gd name="T19" fmla="*/ 972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3" h="973">
                <a:moveTo>
                  <a:pt x="857" y="972"/>
                </a:moveTo>
                <a:lnTo>
                  <a:pt x="857" y="972"/>
                </a:lnTo>
                <a:cubicBezTo>
                  <a:pt x="107" y="972"/>
                  <a:pt x="107" y="972"/>
                  <a:pt x="107" y="972"/>
                </a:cubicBezTo>
                <a:cubicBezTo>
                  <a:pt x="46" y="972"/>
                  <a:pt x="0" y="926"/>
                  <a:pt x="0" y="865"/>
                </a:cubicBezTo>
                <a:cubicBezTo>
                  <a:pt x="0" y="115"/>
                  <a:pt x="0" y="115"/>
                  <a:pt x="0" y="115"/>
                </a:cubicBezTo>
                <a:cubicBezTo>
                  <a:pt x="0" y="54"/>
                  <a:pt x="46" y="0"/>
                  <a:pt x="107" y="0"/>
                </a:cubicBezTo>
                <a:cubicBezTo>
                  <a:pt x="857" y="0"/>
                  <a:pt x="857" y="0"/>
                  <a:pt x="857" y="0"/>
                </a:cubicBezTo>
                <a:cubicBezTo>
                  <a:pt x="918" y="0"/>
                  <a:pt x="972" y="54"/>
                  <a:pt x="972" y="115"/>
                </a:cubicBezTo>
                <a:cubicBezTo>
                  <a:pt x="972" y="865"/>
                  <a:pt x="972" y="865"/>
                  <a:pt x="972" y="865"/>
                </a:cubicBezTo>
                <a:cubicBezTo>
                  <a:pt x="972" y="926"/>
                  <a:pt x="918" y="972"/>
                  <a:pt x="857" y="972"/>
                </a:cubicBezTo>
              </a:path>
            </a:pathLst>
          </a:custGeom>
          <a:solidFill>
            <a:srgbClr val="92D050"/>
          </a:solidFill>
          <a:ln>
            <a:noFill/>
          </a:ln>
          <a:effectLst/>
        </p:spPr>
        <p:txBody>
          <a:bodyPr wrap="none" anchor="ctr"/>
          <a:lstStyle/>
          <a:p>
            <a:endParaRPr lang="es-MX" sz="1000"/>
          </a:p>
        </p:txBody>
      </p:sp>
      <p:sp>
        <p:nvSpPr>
          <p:cNvPr id="115" name="Freeform 270">
            <a:extLst>
              <a:ext uri="{FF2B5EF4-FFF2-40B4-BE49-F238E27FC236}">
                <a16:creationId xmlns:a16="http://schemas.microsoft.com/office/drawing/2014/main" id="{C140F964-5EA5-0A4D-B25F-22DDBCC75115}"/>
              </a:ext>
            </a:extLst>
          </p:cNvPr>
          <p:cNvSpPr>
            <a:spLocks noChangeArrowheads="1"/>
          </p:cNvSpPr>
          <p:nvPr/>
        </p:nvSpPr>
        <p:spPr bwMode="auto">
          <a:xfrm>
            <a:off x="7575376" y="4595708"/>
            <a:ext cx="4355780" cy="1569489"/>
          </a:xfrm>
          <a:custGeom>
            <a:avLst/>
            <a:gdLst>
              <a:gd name="T0" fmla="*/ 857 w 972"/>
              <a:gd name="T1" fmla="*/ 972 h 973"/>
              <a:gd name="T2" fmla="*/ 857 w 972"/>
              <a:gd name="T3" fmla="*/ 972 h 973"/>
              <a:gd name="T4" fmla="*/ 107 w 972"/>
              <a:gd name="T5" fmla="*/ 972 h 973"/>
              <a:gd name="T6" fmla="*/ 0 w 972"/>
              <a:gd name="T7" fmla="*/ 865 h 973"/>
              <a:gd name="T8" fmla="*/ 0 w 972"/>
              <a:gd name="T9" fmla="*/ 115 h 973"/>
              <a:gd name="T10" fmla="*/ 107 w 972"/>
              <a:gd name="T11" fmla="*/ 0 h 973"/>
              <a:gd name="T12" fmla="*/ 857 w 972"/>
              <a:gd name="T13" fmla="*/ 0 h 973"/>
              <a:gd name="T14" fmla="*/ 971 w 972"/>
              <a:gd name="T15" fmla="*/ 115 h 973"/>
              <a:gd name="T16" fmla="*/ 971 w 972"/>
              <a:gd name="T17" fmla="*/ 865 h 973"/>
              <a:gd name="T18" fmla="*/ 857 w 972"/>
              <a:gd name="T19" fmla="*/ 972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2" h="973">
                <a:moveTo>
                  <a:pt x="857" y="972"/>
                </a:moveTo>
                <a:lnTo>
                  <a:pt x="857" y="972"/>
                </a:lnTo>
                <a:cubicBezTo>
                  <a:pt x="107" y="972"/>
                  <a:pt x="107" y="972"/>
                  <a:pt x="107" y="972"/>
                </a:cubicBezTo>
                <a:cubicBezTo>
                  <a:pt x="46" y="972"/>
                  <a:pt x="0" y="926"/>
                  <a:pt x="0" y="865"/>
                </a:cubicBezTo>
                <a:cubicBezTo>
                  <a:pt x="0" y="115"/>
                  <a:pt x="0" y="115"/>
                  <a:pt x="0" y="115"/>
                </a:cubicBezTo>
                <a:cubicBezTo>
                  <a:pt x="0" y="54"/>
                  <a:pt x="46" y="0"/>
                  <a:pt x="107" y="0"/>
                </a:cubicBezTo>
                <a:cubicBezTo>
                  <a:pt x="857" y="0"/>
                  <a:pt x="857" y="0"/>
                  <a:pt x="857" y="0"/>
                </a:cubicBezTo>
                <a:cubicBezTo>
                  <a:pt x="918" y="0"/>
                  <a:pt x="971" y="54"/>
                  <a:pt x="971" y="115"/>
                </a:cubicBezTo>
                <a:cubicBezTo>
                  <a:pt x="971" y="865"/>
                  <a:pt x="971" y="865"/>
                  <a:pt x="971" y="865"/>
                </a:cubicBezTo>
                <a:cubicBezTo>
                  <a:pt x="971" y="926"/>
                  <a:pt x="918" y="972"/>
                  <a:pt x="857" y="972"/>
                </a:cubicBezTo>
              </a:path>
            </a:pathLst>
          </a:custGeom>
          <a:solidFill>
            <a:srgbClr val="92D050"/>
          </a:solidFill>
          <a:ln>
            <a:noFill/>
          </a:ln>
          <a:effectLst/>
        </p:spPr>
        <p:txBody>
          <a:bodyPr wrap="none" anchor="ctr"/>
          <a:lstStyle/>
          <a:p>
            <a:endParaRPr lang="es-MX" sz="1000"/>
          </a:p>
        </p:txBody>
      </p:sp>
      <p:sp>
        <p:nvSpPr>
          <p:cNvPr id="116" name="Freeform 271">
            <a:extLst>
              <a:ext uri="{FF2B5EF4-FFF2-40B4-BE49-F238E27FC236}">
                <a16:creationId xmlns:a16="http://schemas.microsoft.com/office/drawing/2014/main" id="{C68D16DB-7355-B54D-83E1-BB0B0087957C}"/>
              </a:ext>
            </a:extLst>
          </p:cNvPr>
          <p:cNvSpPr>
            <a:spLocks noChangeArrowheads="1"/>
          </p:cNvSpPr>
          <p:nvPr/>
        </p:nvSpPr>
        <p:spPr bwMode="auto">
          <a:xfrm>
            <a:off x="7575376" y="2183955"/>
            <a:ext cx="4221142" cy="1808405"/>
          </a:xfrm>
          <a:custGeom>
            <a:avLst/>
            <a:gdLst>
              <a:gd name="T0" fmla="*/ 857 w 973"/>
              <a:gd name="T1" fmla="*/ 972 h 973"/>
              <a:gd name="T2" fmla="*/ 857 w 973"/>
              <a:gd name="T3" fmla="*/ 972 h 973"/>
              <a:gd name="T4" fmla="*/ 107 w 973"/>
              <a:gd name="T5" fmla="*/ 972 h 973"/>
              <a:gd name="T6" fmla="*/ 0 w 973"/>
              <a:gd name="T7" fmla="*/ 857 h 973"/>
              <a:gd name="T8" fmla="*/ 0 w 973"/>
              <a:gd name="T9" fmla="*/ 107 h 973"/>
              <a:gd name="T10" fmla="*/ 107 w 973"/>
              <a:gd name="T11" fmla="*/ 0 h 973"/>
              <a:gd name="T12" fmla="*/ 857 w 973"/>
              <a:gd name="T13" fmla="*/ 0 h 973"/>
              <a:gd name="T14" fmla="*/ 972 w 973"/>
              <a:gd name="T15" fmla="*/ 107 h 973"/>
              <a:gd name="T16" fmla="*/ 972 w 973"/>
              <a:gd name="T17" fmla="*/ 857 h 973"/>
              <a:gd name="T18" fmla="*/ 857 w 973"/>
              <a:gd name="T19" fmla="*/ 972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3" h="973">
                <a:moveTo>
                  <a:pt x="857" y="972"/>
                </a:moveTo>
                <a:lnTo>
                  <a:pt x="857" y="972"/>
                </a:lnTo>
                <a:cubicBezTo>
                  <a:pt x="107" y="972"/>
                  <a:pt x="107" y="972"/>
                  <a:pt x="107" y="972"/>
                </a:cubicBezTo>
                <a:cubicBezTo>
                  <a:pt x="46" y="972"/>
                  <a:pt x="0" y="918"/>
                  <a:pt x="0" y="857"/>
                </a:cubicBezTo>
                <a:cubicBezTo>
                  <a:pt x="0" y="107"/>
                  <a:pt x="0" y="107"/>
                  <a:pt x="0" y="107"/>
                </a:cubicBezTo>
                <a:cubicBezTo>
                  <a:pt x="0" y="46"/>
                  <a:pt x="46" y="0"/>
                  <a:pt x="107" y="0"/>
                </a:cubicBezTo>
                <a:cubicBezTo>
                  <a:pt x="857" y="0"/>
                  <a:pt x="857" y="0"/>
                  <a:pt x="857" y="0"/>
                </a:cubicBezTo>
                <a:cubicBezTo>
                  <a:pt x="918" y="0"/>
                  <a:pt x="972" y="46"/>
                  <a:pt x="972" y="107"/>
                </a:cubicBezTo>
                <a:cubicBezTo>
                  <a:pt x="972" y="857"/>
                  <a:pt x="972" y="857"/>
                  <a:pt x="972" y="857"/>
                </a:cubicBezTo>
                <a:cubicBezTo>
                  <a:pt x="972" y="918"/>
                  <a:pt x="918" y="972"/>
                  <a:pt x="857" y="972"/>
                </a:cubicBezTo>
              </a:path>
            </a:pathLst>
          </a:custGeom>
          <a:solidFill>
            <a:srgbClr val="92D050"/>
          </a:solidFill>
          <a:ln>
            <a:noFill/>
          </a:ln>
          <a:effectLst/>
        </p:spPr>
        <p:txBody>
          <a:bodyPr wrap="none" anchor="ctr"/>
          <a:lstStyle/>
          <a:p>
            <a:endParaRPr lang="es-MX" sz="1000"/>
          </a:p>
        </p:txBody>
      </p:sp>
      <p:sp>
        <p:nvSpPr>
          <p:cNvPr id="117" name="Freeform 198">
            <a:extLst>
              <a:ext uri="{FF2B5EF4-FFF2-40B4-BE49-F238E27FC236}">
                <a16:creationId xmlns:a16="http://schemas.microsoft.com/office/drawing/2014/main" id="{1D27AAE9-5BDB-B04F-9F8D-7B66B44BE833}"/>
              </a:ext>
            </a:extLst>
          </p:cNvPr>
          <p:cNvSpPr>
            <a:spLocks noChangeArrowheads="1"/>
          </p:cNvSpPr>
          <p:nvPr/>
        </p:nvSpPr>
        <p:spPr bwMode="auto">
          <a:xfrm>
            <a:off x="7772755" y="6313777"/>
            <a:ext cx="321995" cy="317225"/>
          </a:xfrm>
          <a:custGeom>
            <a:avLst/>
            <a:gdLst>
              <a:gd name="T0" fmla="*/ 298 w 597"/>
              <a:gd name="T1" fmla="*/ 587 h 588"/>
              <a:gd name="T2" fmla="*/ 298 w 597"/>
              <a:gd name="T3" fmla="*/ 587 h 588"/>
              <a:gd name="T4" fmla="*/ 216 w 597"/>
              <a:gd name="T5" fmla="*/ 551 h 588"/>
              <a:gd name="T6" fmla="*/ 45 w 597"/>
              <a:gd name="T7" fmla="*/ 389 h 588"/>
              <a:gd name="T8" fmla="*/ 45 w 597"/>
              <a:gd name="T9" fmla="*/ 217 h 588"/>
              <a:gd name="T10" fmla="*/ 253 w 597"/>
              <a:gd name="T11" fmla="*/ 9 h 588"/>
              <a:gd name="T12" fmla="*/ 270 w 597"/>
              <a:gd name="T13" fmla="*/ 0 h 588"/>
              <a:gd name="T14" fmla="*/ 532 w 597"/>
              <a:gd name="T15" fmla="*/ 0 h 588"/>
              <a:gd name="T16" fmla="*/ 596 w 597"/>
              <a:gd name="T17" fmla="*/ 54 h 588"/>
              <a:gd name="T18" fmla="*/ 596 w 597"/>
              <a:gd name="T19" fmla="*/ 316 h 588"/>
              <a:gd name="T20" fmla="*/ 587 w 597"/>
              <a:gd name="T21" fmla="*/ 343 h 588"/>
              <a:gd name="T22" fmla="*/ 379 w 597"/>
              <a:gd name="T23" fmla="*/ 551 h 588"/>
              <a:gd name="T24" fmla="*/ 298 w 597"/>
              <a:gd name="T25" fmla="*/ 587 h 588"/>
              <a:gd name="T26" fmla="*/ 289 w 597"/>
              <a:gd name="T27" fmla="*/ 63 h 588"/>
              <a:gd name="T28" fmla="*/ 289 w 597"/>
              <a:gd name="T29" fmla="*/ 63 h 588"/>
              <a:gd name="T30" fmla="*/ 90 w 597"/>
              <a:gd name="T31" fmla="*/ 262 h 588"/>
              <a:gd name="T32" fmla="*/ 90 w 597"/>
              <a:gd name="T33" fmla="*/ 343 h 588"/>
              <a:gd name="T34" fmla="*/ 253 w 597"/>
              <a:gd name="T35" fmla="*/ 506 h 588"/>
              <a:gd name="T36" fmla="*/ 334 w 597"/>
              <a:gd name="T37" fmla="*/ 506 h 588"/>
              <a:gd name="T38" fmla="*/ 532 w 597"/>
              <a:gd name="T39" fmla="*/ 307 h 588"/>
              <a:gd name="T40" fmla="*/ 532 w 597"/>
              <a:gd name="T41" fmla="*/ 54 h 588"/>
              <a:gd name="T42" fmla="*/ 289 w 597"/>
              <a:gd name="T43" fmla="*/ 6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7" h="588">
                <a:moveTo>
                  <a:pt x="298" y="587"/>
                </a:moveTo>
                <a:lnTo>
                  <a:pt x="298" y="587"/>
                </a:lnTo>
                <a:cubicBezTo>
                  <a:pt x="270" y="587"/>
                  <a:pt x="234" y="578"/>
                  <a:pt x="216" y="551"/>
                </a:cubicBezTo>
                <a:cubicBezTo>
                  <a:pt x="45" y="389"/>
                  <a:pt x="45" y="389"/>
                  <a:pt x="45" y="389"/>
                </a:cubicBezTo>
                <a:cubicBezTo>
                  <a:pt x="0" y="343"/>
                  <a:pt x="0" y="262"/>
                  <a:pt x="45" y="217"/>
                </a:cubicBezTo>
                <a:cubicBezTo>
                  <a:pt x="253" y="9"/>
                  <a:pt x="253" y="9"/>
                  <a:pt x="253" y="9"/>
                </a:cubicBezTo>
                <a:cubicBezTo>
                  <a:pt x="262" y="0"/>
                  <a:pt x="262" y="0"/>
                  <a:pt x="270" y="0"/>
                </a:cubicBezTo>
                <a:cubicBezTo>
                  <a:pt x="532" y="0"/>
                  <a:pt x="532" y="0"/>
                  <a:pt x="532" y="0"/>
                </a:cubicBezTo>
                <a:cubicBezTo>
                  <a:pt x="569" y="0"/>
                  <a:pt x="596" y="27"/>
                  <a:pt x="596" y="54"/>
                </a:cubicBezTo>
                <a:cubicBezTo>
                  <a:pt x="596" y="316"/>
                  <a:pt x="596" y="316"/>
                  <a:pt x="596" y="316"/>
                </a:cubicBezTo>
                <a:cubicBezTo>
                  <a:pt x="596" y="325"/>
                  <a:pt x="596" y="334"/>
                  <a:pt x="587" y="343"/>
                </a:cubicBezTo>
                <a:cubicBezTo>
                  <a:pt x="379" y="551"/>
                  <a:pt x="379" y="551"/>
                  <a:pt x="379" y="551"/>
                </a:cubicBezTo>
                <a:cubicBezTo>
                  <a:pt x="361" y="578"/>
                  <a:pt x="325" y="587"/>
                  <a:pt x="298" y="587"/>
                </a:cubicBezTo>
                <a:close/>
                <a:moveTo>
                  <a:pt x="289" y="63"/>
                </a:moveTo>
                <a:lnTo>
                  <a:pt x="289" y="63"/>
                </a:lnTo>
                <a:cubicBezTo>
                  <a:pt x="90" y="262"/>
                  <a:pt x="90" y="262"/>
                  <a:pt x="90" y="262"/>
                </a:cubicBezTo>
                <a:cubicBezTo>
                  <a:pt x="63" y="280"/>
                  <a:pt x="63" y="325"/>
                  <a:pt x="90" y="343"/>
                </a:cubicBezTo>
                <a:cubicBezTo>
                  <a:pt x="253" y="506"/>
                  <a:pt x="253" y="506"/>
                  <a:pt x="253" y="506"/>
                </a:cubicBezTo>
                <a:cubicBezTo>
                  <a:pt x="279" y="533"/>
                  <a:pt x="316" y="533"/>
                  <a:pt x="334" y="506"/>
                </a:cubicBezTo>
                <a:cubicBezTo>
                  <a:pt x="532" y="307"/>
                  <a:pt x="532" y="307"/>
                  <a:pt x="532" y="307"/>
                </a:cubicBezTo>
                <a:cubicBezTo>
                  <a:pt x="532" y="54"/>
                  <a:pt x="532" y="54"/>
                  <a:pt x="532" y="54"/>
                </a:cubicBezTo>
                <a:lnTo>
                  <a:pt x="289" y="63"/>
                </a:lnTo>
                <a:close/>
              </a:path>
            </a:pathLst>
          </a:custGeom>
          <a:solidFill>
            <a:srgbClr val="FFFFFF"/>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MX" sz="1000"/>
          </a:p>
        </p:txBody>
      </p:sp>
      <p:grpSp>
        <p:nvGrpSpPr>
          <p:cNvPr id="131" name="Grupo 130">
            <a:extLst>
              <a:ext uri="{FF2B5EF4-FFF2-40B4-BE49-F238E27FC236}">
                <a16:creationId xmlns:a16="http://schemas.microsoft.com/office/drawing/2014/main" id="{243E7432-8826-854B-9F33-D1074961C487}"/>
              </a:ext>
            </a:extLst>
          </p:cNvPr>
          <p:cNvGrpSpPr/>
          <p:nvPr/>
        </p:nvGrpSpPr>
        <p:grpSpPr>
          <a:xfrm>
            <a:off x="8162068" y="2334104"/>
            <a:ext cx="3182395" cy="1508105"/>
            <a:chOff x="4253985" y="10612513"/>
            <a:chExt cx="4236804" cy="1909019"/>
          </a:xfrm>
        </p:grpSpPr>
        <p:sp>
          <p:nvSpPr>
            <p:cNvPr id="132" name="CuadroTexto 395">
              <a:extLst>
                <a:ext uri="{FF2B5EF4-FFF2-40B4-BE49-F238E27FC236}">
                  <a16:creationId xmlns:a16="http://schemas.microsoft.com/office/drawing/2014/main" id="{844CEF75-F0F3-AE4B-B891-5EDE998BAA0F}"/>
                </a:ext>
              </a:extLst>
            </p:cNvPr>
            <p:cNvSpPr txBox="1"/>
            <p:nvPr/>
          </p:nvSpPr>
          <p:spPr>
            <a:xfrm flipH="1">
              <a:off x="4301980" y="10612513"/>
              <a:ext cx="3364945" cy="428555"/>
            </a:xfrm>
            <a:prstGeom prst="rect">
              <a:avLst/>
            </a:prstGeom>
            <a:noFill/>
          </p:spPr>
          <p:txBody>
            <a:bodyPr wrap="square" rtlCol="0">
              <a:spAutoFit/>
            </a:bodyPr>
            <a:lstStyle/>
            <a:p>
              <a:r>
                <a:rPr lang="en-US" sz="1600" b="1">
                  <a:solidFill>
                    <a:schemeClr val="tx2"/>
                  </a:solidFill>
                  <a:latin typeface="Lato" charset="0"/>
                  <a:ea typeface="Lato" charset="0"/>
                  <a:cs typeface="Lato" charset="0"/>
                </a:rPr>
                <a:t>Athletics</a:t>
              </a:r>
            </a:p>
          </p:txBody>
        </p:sp>
        <p:sp>
          <p:nvSpPr>
            <p:cNvPr id="133" name="Rectangle 40">
              <a:extLst>
                <a:ext uri="{FF2B5EF4-FFF2-40B4-BE49-F238E27FC236}">
                  <a16:creationId xmlns:a16="http://schemas.microsoft.com/office/drawing/2014/main" id="{E21919BA-1C7E-AD45-9785-ED34D51B60CF}"/>
                </a:ext>
              </a:extLst>
            </p:cNvPr>
            <p:cNvSpPr/>
            <p:nvPr/>
          </p:nvSpPr>
          <p:spPr>
            <a:xfrm>
              <a:off x="4253985" y="11041068"/>
              <a:ext cx="4236804" cy="1480464"/>
            </a:xfrm>
            <a:prstGeom prst="rect">
              <a:avLst/>
            </a:prstGeom>
          </p:spPr>
          <p:txBody>
            <a:bodyPr wrap="square">
              <a:spAutoFit/>
            </a:bodyPr>
            <a:lstStyle/>
            <a:p>
              <a:r>
                <a:rPr lang="en-US" sz="1400">
                  <a:latin typeface="Lato Light" panose="020F0502020204030203" pitchFamily="34" charset="0"/>
                  <a:ea typeface="Lato Light" panose="020F0502020204030203" pitchFamily="34" charset="0"/>
                  <a:cs typeface="Lato Light" panose="020F0502020204030203" pitchFamily="34" charset="0"/>
                </a:rPr>
                <a:t>Players will receive today’s best training from professional coaches to help them maximize their training and develop the skills needed to move to the next level in their game. </a:t>
              </a:r>
            </a:p>
          </p:txBody>
        </p:sp>
      </p:grpSp>
      <p:grpSp>
        <p:nvGrpSpPr>
          <p:cNvPr id="134" name="Grupo 133">
            <a:extLst>
              <a:ext uri="{FF2B5EF4-FFF2-40B4-BE49-F238E27FC236}">
                <a16:creationId xmlns:a16="http://schemas.microsoft.com/office/drawing/2014/main" id="{91884390-CF2D-684A-BE74-9E7F749211E7}"/>
              </a:ext>
            </a:extLst>
          </p:cNvPr>
          <p:cNvGrpSpPr/>
          <p:nvPr/>
        </p:nvGrpSpPr>
        <p:grpSpPr>
          <a:xfrm>
            <a:off x="395483" y="2466987"/>
            <a:ext cx="3550034" cy="1036019"/>
            <a:chOff x="3047409" y="1952891"/>
            <a:chExt cx="5454938" cy="1554071"/>
          </a:xfrm>
        </p:grpSpPr>
        <p:sp>
          <p:nvSpPr>
            <p:cNvPr id="135" name="CuadroTexto 395">
              <a:extLst>
                <a:ext uri="{FF2B5EF4-FFF2-40B4-BE49-F238E27FC236}">
                  <a16:creationId xmlns:a16="http://schemas.microsoft.com/office/drawing/2014/main" id="{F9EF83D3-E916-6C4A-AEB7-C852043239F9}"/>
                </a:ext>
              </a:extLst>
            </p:cNvPr>
            <p:cNvSpPr txBox="1"/>
            <p:nvPr/>
          </p:nvSpPr>
          <p:spPr>
            <a:xfrm flipH="1">
              <a:off x="6106268" y="1952891"/>
              <a:ext cx="2382674" cy="507845"/>
            </a:xfrm>
            <a:prstGeom prst="rect">
              <a:avLst/>
            </a:prstGeom>
            <a:noFill/>
          </p:spPr>
          <p:txBody>
            <a:bodyPr wrap="square" rtlCol="0">
              <a:spAutoFit/>
            </a:bodyPr>
            <a:lstStyle/>
            <a:p>
              <a:pPr algn="r"/>
              <a:r>
                <a:rPr lang="en-US" sz="1600" b="1">
                  <a:solidFill>
                    <a:schemeClr val="tx2"/>
                  </a:solidFill>
                  <a:latin typeface="Lato" charset="0"/>
                  <a:ea typeface="Lato" charset="0"/>
                  <a:cs typeface="Lato" charset="0"/>
                </a:rPr>
                <a:t>Enrichment </a:t>
              </a:r>
            </a:p>
          </p:txBody>
        </p:sp>
        <p:sp>
          <p:nvSpPr>
            <p:cNvPr id="136" name="Rectangle 40">
              <a:extLst>
                <a:ext uri="{FF2B5EF4-FFF2-40B4-BE49-F238E27FC236}">
                  <a16:creationId xmlns:a16="http://schemas.microsoft.com/office/drawing/2014/main" id="{414881E0-A668-C845-8858-AEB1C1184583}"/>
                </a:ext>
              </a:extLst>
            </p:cNvPr>
            <p:cNvSpPr/>
            <p:nvPr/>
          </p:nvSpPr>
          <p:spPr>
            <a:xfrm>
              <a:off x="3047409" y="2398936"/>
              <a:ext cx="5454938" cy="1108026"/>
            </a:xfrm>
            <a:prstGeom prst="rect">
              <a:avLst/>
            </a:prstGeom>
          </p:spPr>
          <p:txBody>
            <a:bodyPr wrap="square">
              <a:spAutoFit/>
            </a:bodyPr>
            <a:lstStyle/>
            <a:p>
              <a:pPr algn="r"/>
              <a:r>
                <a:rPr lang="en-US" sz="1400">
                  <a:latin typeface="Lato Light" panose="020F0502020204030203" pitchFamily="34" charset="0"/>
                  <a:ea typeface="Lato Light" panose="020F0502020204030203" pitchFamily="34" charset="0"/>
                  <a:cs typeface="Lato Light" panose="020F0502020204030203" pitchFamily="34" charset="0"/>
                </a:rPr>
                <a:t>Players will be educated on the latest nutrition, yoga, sleep, and recovery practices to optimize their development. </a:t>
              </a:r>
            </a:p>
          </p:txBody>
        </p:sp>
      </p:grpSp>
      <p:grpSp>
        <p:nvGrpSpPr>
          <p:cNvPr id="137" name="Grupo 136">
            <a:extLst>
              <a:ext uri="{FF2B5EF4-FFF2-40B4-BE49-F238E27FC236}">
                <a16:creationId xmlns:a16="http://schemas.microsoft.com/office/drawing/2014/main" id="{10E898CF-D65B-DF4C-B4CE-5B1C45C929E4}"/>
              </a:ext>
            </a:extLst>
          </p:cNvPr>
          <p:cNvGrpSpPr/>
          <p:nvPr/>
        </p:nvGrpSpPr>
        <p:grpSpPr>
          <a:xfrm>
            <a:off x="8075527" y="4720855"/>
            <a:ext cx="3854702" cy="1004129"/>
            <a:chOff x="4247967" y="10711881"/>
            <a:chExt cx="5510234" cy="1772185"/>
          </a:xfrm>
        </p:grpSpPr>
        <p:sp>
          <p:nvSpPr>
            <p:cNvPr id="138" name="CuadroTexto 395">
              <a:extLst>
                <a:ext uri="{FF2B5EF4-FFF2-40B4-BE49-F238E27FC236}">
                  <a16:creationId xmlns:a16="http://schemas.microsoft.com/office/drawing/2014/main" id="{EAF19DA9-9545-E248-9E4A-F2C95E976745}"/>
                </a:ext>
              </a:extLst>
            </p:cNvPr>
            <p:cNvSpPr txBox="1"/>
            <p:nvPr/>
          </p:nvSpPr>
          <p:spPr>
            <a:xfrm flipH="1">
              <a:off x="4263257" y="10711881"/>
              <a:ext cx="5494944" cy="677108"/>
            </a:xfrm>
            <a:prstGeom prst="rect">
              <a:avLst/>
            </a:prstGeom>
            <a:noFill/>
          </p:spPr>
          <p:txBody>
            <a:bodyPr wrap="square" rtlCol="0">
              <a:spAutoFit/>
            </a:bodyPr>
            <a:lstStyle/>
            <a:p>
              <a:r>
                <a:rPr lang="en-US" sz="1600" b="1">
                  <a:solidFill>
                    <a:schemeClr val="tx2"/>
                  </a:solidFill>
                  <a:latin typeface="Lato" charset="0"/>
                  <a:ea typeface="Lato" charset="0"/>
                  <a:cs typeface="Lato" charset="0"/>
                </a:rPr>
                <a:t>Character  Development </a:t>
              </a:r>
            </a:p>
          </p:txBody>
        </p:sp>
        <p:sp>
          <p:nvSpPr>
            <p:cNvPr id="139" name="Rectangle 40">
              <a:extLst>
                <a:ext uri="{FF2B5EF4-FFF2-40B4-BE49-F238E27FC236}">
                  <a16:creationId xmlns:a16="http://schemas.microsoft.com/office/drawing/2014/main" id="{EEE792E9-8255-C042-B429-218782467561}"/>
                </a:ext>
              </a:extLst>
            </p:cNvPr>
            <p:cNvSpPr/>
            <p:nvPr/>
          </p:nvSpPr>
          <p:spPr>
            <a:xfrm>
              <a:off x="4247967" y="11180400"/>
              <a:ext cx="4903432" cy="1303666"/>
            </a:xfrm>
            <a:prstGeom prst="rect">
              <a:avLst/>
            </a:prstGeom>
          </p:spPr>
          <p:txBody>
            <a:bodyPr wrap="square">
              <a:spAutoFit/>
            </a:bodyPr>
            <a:lstStyle/>
            <a:p>
              <a:r>
                <a:rPr lang="en-US" sz="1400">
                  <a:latin typeface="Lato Light" panose="020F0502020204030203" pitchFamily="34" charset="0"/>
                  <a:ea typeface="Lato Light" panose="020F0502020204030203" pitchFamily="34" charset="0"/>
                  <a:cs typeface="Lato Light" panose="020F0502020204030203" pitchFamily="34" charset="0"/>
                </a:rPr>
                <a:t>Players will have the opportunity to gain volunteer hours that will transfer to their schools required credits.</a:t>
              </a:r>
            </a:p>
          </p:txBody>
        </p:sp>
      </p:grpSp>
      <p:grpSp>
        <p:nvGrpSpPr>
          <p:cNvPr id="140" name="Grupo 139">
            <a:extLst>
              <a:ext uri="{FF2B5EF4-FFF2-40B4-BE49-F238E27FC236}">
                <a16:creationId xmlns:a16="http://schemas.microsoft.com/office/drawing/2014/main" id="{6B3AB95B-3FFF-114A-A554-25F82C912B7F}"/>
              </a:ext>
            </a:extLst>
          </p:cNvPr>
          <p:cNvGrpSpPr/>
          <p:nvPr/>
        </p:nvGrpSpPr>
        <p:grpSpPr>
          <a:xfrm>
            <a:off x="711725" y="4799733"/>
            <a:ext cx="3403205" cy="1048912"/>
            <a:chOff x="4246095" y="1952891"/>
            <a:chExt cx="4242844" cy="1454834"/>
          </a:xfrm>
        </p:grpSpPr>
        <p:sp>
          <p:nvSpPr>
            <p:cNvPr id="141" name="CuadroTexto 395">
              <a:extLst>
                <a:ext uri="{FF2B5EF4-FFF2-40B4-BE49-F238E27FC236}">
                  <a16:creationId xmlns:a16="http://schemas.microsoft.com/office/drawing/2014/main" id="{E8912D6D-FB09-E24B-9707-D11BE5D36C54}"/>
                </a:ext>
              </a:extLst>
            </p:cNvPr>
            <p:cNvSpPr txBox="1"/>
            <p:nvPr/>
          </p:nvSpPr>
          <p:spPr>
            <a:xfrm flipH="1">
              <a:off x="5155321" y="1952891"/>
              <a:ext cx="3333618" cy="677108"/>
            </a:xfrm>
            <a:prstGeom prst="rect">
              <a:avLst/>
            </a:prstGeom>
            <a:noFill/>
          </p:spPr>
          <p:txBody>
            <a:bodyPr wrap="square" rtlCol="0">
              <a:spAutoFit/>
            </a:bodyPr>
            <a:lstStyle/>
            <a:p>
              <a:pPr algn="r"/>
              <a:r>
                <a:rPr lang="en-US" sz="1600" b="1">
                  <a:solidFill>
                    <a:schemeClr val="tx2"/>
                  </a:solidFill>
                  <a:latin typeface="Lato" charset="0"/>
                  <a:ea typeface="Lato" charset="0"/>
                  <a:cs typeface="Lato" charset="0"/>
                </a:rPr>
                <a:t>Mental Game</a:t>
              </a:r>
            </a:p>
          </p:txBody>
        </p:sp>
        <p:sp>
          <p:nvSpPr>
            <p:cNvPr id="142" name="Rectangle 40">
              <a:extLst>
                <a:ext uri="{FF2B5EF4-FFF2-40B4-BE49-F238E27FC236}">
                  <a16:creationId xmlns:a16="http://schemas.microsoft.com/office/drawing/2014/main" id="{5407E658-0394-BE48-BE9F-9A25DB777680}"/>
                </a:ext>
              </a:extLst>
            </p:cNvPr>
            <p:cNvSpPr/>
            <p:nvPr/>
          </p:nvSpPr>
          <p:spPr>
            <a:xfrm>
              <a:off x="4246095" y="2383203"/>
              <a:ext cx="4236802" cy="1024522"/>
            </a:xfrm>
            <a:prstGeom prst="rect">
              <a:avLst/>
            </a:prstGeom>
          </p:spPr>
          <p:txBody>
            <a:bodyPr wrap="square">
              <a:spAutoFit/>
            </a:bodyPr>
            <a:lstStyle/>
            <a:p>
              <a:pPr algn="r"/>
              <a:r>
                <a:rPr lang="en-US" sz="1400">
                  <a:latin typeface="Lato Light" panose="020F0502020204030203" pitchFamily="34" charset="0"/>
                  <a:ea typeface="Lato Light" panose="020F0502020204030203" pitchFamily="34" charset="0"/>
                  <a:cs typeface="Lato Light" panose="020F0502020204030203" pitchFamily="34" charset="0"/>
                </a:rPr>
                <a:t>Players will spend time learning sports psychology techniques to better their mental game.</a:t>
              </a:r>
            </a:p>
          </p:txBody>
        </p:sp>
      </p:grpSp>
      <p:sp>
        <p:nvSpPr>
          <p:cNvPr id="144" name="CuadroTexto 143">
            <a:extLst>
              <a:ext uri="{FF2B5EF4-FFF2-40B4-BE49-F238E27FC236}">
                <a16:creationId xmlns:a16="http://schemas.microsoft.com/office/drawing/2014/main" id="{6F0E23C3-CA1A-FA44-B318-328D1FAA97EF}"/>
              </a:ext>
            </a:extLst>
          </p:cNvPr>
          <p:cNvSpPr txBox="1"/>
          <p:nvPr/>
        </p:nvSpPr>
        <p:spPr>
          <a:xfrm>
            <a:off x="421898" y="309659"/>
            <a:ext cx="11348236" cy="707886"/>
          </a:xfrm>
          <a:prstGeom prst="rect">
            <a:avLst/>
          </a:prstGeom>
          <a:noFill/>
        </p:spPr>
        <p:txBody>
          <a:bodyPr wrap="none" rtlCol="0">
            <a:spAutoFit/>
          </a:bodyPr>
          <a:lstStyle/>
          <a:p>
            <a:pPr algn="ctr"/>
            <a:r>
              <a:rPr lang="en-US" sz="4000" b="1">
                <a:latin typeface="Lato Heavy" charset="0"/>
                <a:ea typeface="Lato Heavy" charset="0"/>
                <a:cs typeface="Lato Heavy" charset="0"/>
              </a:rPr>
              <a:t>WHY 365 PERFORMANCE HOCKEY ACADEMY?</a:t>
            </a:r>
          </a:p>
        </p:txBody>
      </p:sp>
      <p:sp>
        <p:nvSpPr>
          <p:cNvPr id="2" name="TextBox 1">
            <a:extLst>
              <a:ext uri="{FF2B5EF4-FFF2-40B4-BE49-F238E27FC236}">
                <a16:creationId xmlns:a16="http://schemas.microsoft.com/office/drawing/2014/main" id="{4E7CE9F8-47E6-1943-A30F-F1228603A956}"/>
              </a:ext>
            </a:extLst>
          </p:cNvPr>
          <p:cNvSpPr txBox="1"/>
          <p:nvPr/>
        </p:nvSpPr>
        <p:spPr>
          <a:xfrm>
            <a:off x="1107407" y="1017545"/>
            <a:ext cx="10113749" cy="923330"/>
          </a:xfrm>
          <a:prstGeom prst="rect">
            <a:avLst/>
          </a:prstGeom>
          <a:noFill/>
        </p:spPr>
        <p:txBody>
          <a:bodyPr wrap="square" rtlCol="0">
            <a:spAutoFit/>
          </a:bodyPr>
          <a:lstStyle/>
          <a:p>
            <a:pPr algn="ctr"/>
            <a:r>
              <a:rPr lang="en-US" dirty="0"/>
              <a:t>Purposeful reps and coaching needed to develop the entire athlete that many rinks/programs can’t offer.</a:t>
            </a:r>
          </a:p>
          <a:p>
            <a:pPr algn="ctr"/>
            <a:r>
              <a:rPr lang="en-US" dirty="0"/>
              <a:t>We want to create a group of like-minded individuals who </a:t>
            </a:r>
            <a:r>
              <a:rPr lang="en-US" b="1" dirty="0"/>
              <a:t>will thrive </a:t>
            </a:r>
            <a:r>
              <a:rPr lang="en-US" dirty="0"/>
              <a:t>in a training environment like this and maximize their development path. </a:t>
            </a:r>
          </a:p>
        </p:txBody>
      </p:sp>
      <p:pic>
        <p:nvPicPr>
          <p:cNvPr id="4" name="Picture 6" descr="Logo&#10;&#10;Description automatically generated">
            <a:extLst>
              <a:ext uri="{FF2B5EF4-FFF2-40B4-BE49-F238E27FC236}">
                <a16:creationId xmlns:a16="http://schemas.microsoft.com/office/drawing/2014/main" id="{AE70B20E-FC7F-0DE6-A6FF-8ABFA1B1B53B}"/>
              </a:ext>
            </a:extLst>
          </p:cNvPr>
          <p:cNvPicPr>
            <a:picLocks noChangeAspect="1"/>
          </p:cNvPicPr>
          <p:nvPr/>
        </p:nvPicPr>
        <p:blipFill>
          <a:blip r:embed="rId3"/>
          <a:stretch>
            <a:fillRect/>
          </a:stretch>
        </p:blipFill>
        <p:spPr>
          <a:xfrm>
            <a:off x="4178441" y="3320353"/>
            <a:ext cx="3754176" cy="1773670"/>
          </a:xfrm>
          <a:prstGeom prst="rect">
            <a:avLst/>
          </a:prstGeom>
        </p:spPr>
      </p:pic>
    </p:spTree>
    <p:extLst>
      <p:ext uri="{BB962C8B-B14F-4D97-AF65-F5344CB8AC3E}">
        <p14:creationId xmlns:p14="http://schemas.microsoft.com/office/powerpoint/2010/main" val="37481055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EABAA06-B067-9BE8-A612-D568E4F77E44}"/>
              </a:ext>
            </a:extLst>
          </p:cNvPr>
          <p:cNvPicPr>
            <a:picLocks noGrp="1" noChangeAspect="1"/>
          </p:cNvPicPr>
          <p:nvPr>
            <p:ph idx="1"/>
          </p:nvPr>
        </p:nvPicPr>
        <p:blipFill>
          <a:blip r:embed="rId2"/>
          <a:stretch>
            <a:fillRect/>
          </a:stretch>
        </p:blipFill>
        <p:spPr>
          <a:xfrm>
            <a:off x="6647300" y="580122"/>
            <a:ext cx="4958432" cy="6187767"/>
          </a:xfrm>
          <a:solidFill>
            <a:schemeClr val="bg1"/>
          </a:solidFill>
          <a:ln>
            <a:solidFill>
              <a:schemeClr val="bg1"/>
            </a:solidFill>
          </a:ln>
        </p:spPr>
      </p:pic>
      <p:grpSp>
        <p:nvGrpSpPr>
          <p:cNvPr id="4" name="Grupo 81">
            <a:extLst>
              <a:ext uri="{FF2B5EF4-FFF2-40B4-BE49-F238E27FC236}">
                <a16:creationId xmlns:a16="http://schemas.microsoft.com/office/drawing/2014/main" id="{579BD138-F164-0343-A6B8-859446332770}"/>
              </a:ext>
            </a:extLst>
          </p:cNvPr>
          <p:cNvGrpSpPr/>
          <p:nvPr/>
        </p:nvGrpSpPr>
        <p:grpSpPr>
          <a:xfrm>
            <a:off x="102921" y="65749"/>
            <a:ext cx="7559121" cy="1077218"/>
            <a:chOff x="2668305" y="-399956"/>
            <a:chExt cx="19041038" cy="4362855"/>
          </a:xfrm>
        </p:grpSpPr>
        <p:sp>
          <p:nvSpPr>
            <p:cNvPr id="5" name="CuadroTexto 82">
              <a:extLst>
                <a:ext uri="{FF2B5EF4-FFF2-40B4-BE49-F238E27FC236}">
                  <a16:creationId xmlns:a16="http://schemas.microsoft.com/office/drawing/2014/main" id="{8C6338C0-ED6A-D844-ABCD-223E27FE6128}"/>
                </a:ext>
              </a:extLst>
            </p:cNvPr>
            <p:cNvSpPr txBox="1"/>
            <p:nvPr/>
          </p:nvSpPr>
          <p:spPr>
            <a:xfrm>
              <a:off x="2668305" y="-399956"/>
              <a:ext cx="16313769" cy="4362855"/>
            </a:xfrm>
            <a:prstGeom prst="rect">
              <a:avLst/>
            </a:prstGeom>
            <a:solidFill>
              <a:schemeClr val="bg1"/>
            </a:solidFill>
          </p:spPr>
          <p:txBody>
            <a:bodyPr wrap="square" rtlCol="0">
              <a:spAutoFit/>
            </a:bodyPr>
            <a:lstStyle/>
            <a:p>
              <a:pPr algn="ctr"/>
              <a:r>
                <a:rPr lang="en-US" sz="3600" b="1" dirty="0">
                  <a:latin typeface="Lato Heavy" charset="0"/>
                  <a:ea typeface="Lato Heavy" charset="0"/>
                  <a:cs typeface="Lato Heavy" charset="0"/>
                </a:rPr>
                <a:t>365 PHA 23-24 Season</a:t>
              </a:r>
            </a:p>
            <a:p>
              <a:pPr algn="ctr"/>
              <a:r>
                <a:rPr lang="en-US" sz="2800" b="1" dirty="0">
                  <a:latin typeface="Lato Heavy" charset="0"/>
                  <a:ea typeface="Lato Heavy" charset="0"/>
                  <a:cs typeface="Lato Heavy" charset="0"/>
                </a:rPr>
                <a:t>What You’re Getting!</a:t>
              </a:r>
            </a:p>
          </p:txBody>
        </p:sp>
        <p:sp>
          <p:nvSpPr>
            <p:cNvPr id="6" name="CuadroTexto 83">
              <a:extLst>
                <a:ext uri="{FF2B5EF4-FFF2-40B4-BE49-F238E27FC236}">
                  <a16:creationId xmlns:a16="http://schemas.microsoft.com/office/drawing/2014/main" id="{552E2AB1-0FE0-9247-88D9-459890A1FB49}"/>
                </a:ext>
              </a:extLst>
            </p:cNvPr>
            <p:cNvSpPr txBox="1"/>
            <p:nvPr/>
          </p:nvSpPr>
          <p:spPr>
            <a:xfrm>
              <a:off x="2668308" y="2222546"/>
              <a:ext cx="19041035" cy="461664"/>
            </a:xfrm>
            <a:prstGeom prst="rect">
              <a:avLst/>
            </a:prstGeom>
            <a:noFill/>
          </p:spPr>
          <p:txBody>
            <a:bodyPr wrap="square" rtlCol="0">
              <a:spAutoFit/>
            </a:bodyPr>
            <a:lstStyle/>
            <a:p>
              <a:pPr algn="ctr"/>
              <a:endParaRPr lang="en-US" sz="900">
                <a:latin typeface="Lato Light" panose="020F0502020204030203" pitchFamily="34" charset="0"/>
                <a:ea typeface="Lato Light" panose="020F0502020204030203" pitchFamily="34" charset="0"/>
                <a:cs typeface="Lato Light" panose="020F0502020204030203" pitchFamily="34" charset="0"/>
              </a:endParaRPr>
            </a:p>
          </p:txBody>
        </p:sp>
      </p:grpSp>
      <p:sp>
        <p:nvSpPr>
          <p:cNvPr id="2" name="Rounded Rectangle 1">
            <a:extLst>
              <a:ext uri="{FF2B5EF4-FFF2-40B4-BE49-F238E27FC236}">
                <a16:creationId xmlns:a16="http://schemas.microsoft.com/office/drawing/2014/main" id="{1A251F8B-5E57-52A3-FD69-288BCAEA30A6}"/>
              </a:ext>
            </a:extLst>
          </p:cNvPr>
          <p:cNvSpPr/>
          <p:nvPr/>
        </p:nvSpPr>
        <p:spPr>
          <a:xfrm>
            <a:off x="233551" y="1084910"/>
            <a:ext cx="6345790" cy="5496511"/>
          </a:xfrm>
          <a:prstGeom prst="roundRect">
            <a:avLst/>
          </a:prstGeom>
          <a:solidFill>
            <a:schemeClr val="accent2"/>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cap="all" dirty="0">
                <a:solidFill>
                  <a:srgbClr val="000000"/>
                </a:solidFill>
                <a:effectLst/>
                <a:latin typeface="Oswald" pitchFamily="2" charset="77"/>
              </a:rPr>
              <a:t>#1 - FLEXIBLE ACADEMIC OPTIONS</a:t>
            </a:r>
          </a:p>
          <a:p>
            <a:pPr algn="ctr"/>
            <a:r>
              <a:rPr lang="en-US" b="1" cap="all" dirty="0">
                <a:solidFill>
                  <a:srgbClr val="000000"/>
                </a:solidFill>
                <a:effectLst/>
                <a:latin typeface="Oswald" pitchFamily="2" charset="77"/>
              </a:rPr>
              <a:t> </a:t>
            </a:r>
          </a:p>
          <a:p>
            <a:pPr algn="l">
              <a:buFont typeface="Arial" panose="020B0604020202020204" pitchFamily="34" charset="0"/>
              <a:buChar char="•"/>
            </a:pPr>
            <a:r>
              <a:rPr lang="en-US" sz="1600" b="0" i="0" u="none" strike="noStrike" dirty="0">
                <a:solidFill>
                  <a:srgbClr val="000000"/>
                </a:solidFill>
                <a:effectLst/>
                <a:latin typeface="-apple-system"/>
              </a:rPr>
              <a:t>We offer a variety of academic options through D-20, D-38 and D-49 school districts</a:t>
            </a:r>
          </a:p>
          <a:p>
            <a:pPr algn="l">
              <a:buFont typeface="Arial" panose="020B0604020202020204" pitchFamily="34" charset="0"/>
              <a:buChar char="•"/>
            </a:pPr>
            <a:r>
              <a:rPr lang="en-US" sz="1600" b="0" i="0" u="none" strike="noStrike" dirty="0">
                <a:solidFill>
                  <a:srgbClr val="000000"/>
                </a:solidFill>
                <a:effectLst/>
                <a:latin typeface="-apple-system"/>
              </a:rPr>
              <a:t>Our public school options range from fully online to hybrid to traditional brick and mortar schools</a:t>
            </a:r>
          </a:p>
          <a:p>
            <a:pPr algn="l">
              <a:buFont typeface="Arial" panose="020B0604020202020204" pitchFamily="34" charset="0"/>
              <a:buChar char="•"/>
            </a:pPr>
            <a:r>
              <a:rPr lang="en-US" sz="1600" b="0" i="0" u="none" strike="noStrike" dirty="0">
                <a:solidFill>
                  <a:srgbClr val="000000"/>
                </a:solidFill>
                <a:effectLst/>
                <a:latin typeface="-apple-system"/>
              </a:rPr>
              <a:t>Our academic partnerships are local public schools and do not cost the family extra money</a:t>
            </a:r>
          </a:p>
          <a:p>
            <a:pPr algn="l">
              <a:buFont typeface="Arial" panose="020B0604020202020204" pitchFamily="34" charset="0"/>
              <a:buChar char="•"/>
            </a:pPr>
            <a:r>
              <a:rPr lang="en-US" sz="1600" b="0" i="0" u="none" strike="noStrike" dirty="0">
                <a:solidFill>
                  <a:srgbClr val="000000"/>
                </a:solidFill>
                <a:effectLst/>
                <a:latin typeface="-apple-system"/>
              </a:rPr>
              <a:t>Our partner schools work with the players and families to create a schedule that will allow the player to maximize their training while also getting the academic attention/classes/requirements they need</a:t>
            </a:r>
          </a:p>
          <a:p>
            <a:br>
              <a:rPr lang="en-US" sz="1400" dirty="0">
                <a:effectLst/>
              </a:rPr>
            </a:br>
            <a:endParaRPr lang="en-US" sz="1400" dirty="0">
              <a:effectLst/>
            </a:endParaRPr>
          </a:p>
        </p:txBody>
      </p:sp>
      <p:pic>
        <p:nvPicPr>
          <p:cNvPr id="16" name="Picture 15" descr="A picture containing person, outdoor, player&#10;&#10;Description automatically generated">
            <a:extLst>
              <a:ext uri="{FF2B5EF4-FFF2-40B4-BE49-F238E27FC236}">
                <a16:creationId xmlns:a16="http://schemas.microsoft.com/office/drawing/2014/main" id="{2FCA0BC3-CF30-B22F-0920-A8A4ADFD24AB}"/>
              </a:ext>
            </a:extLst>
          </p:cNvPr>
          <p:cNvPicPr>
            <a:picLocks noChangeAspect="1"/>
          </p:cNvPicPr>
          <p:nvPr/>
        </p:nvPicPr>
        <p:blipFill>
          <a:blip r:embed="rId3"/>
          <a:stretch>
            <a:fillRect/>
          </a:stretch>
        </p:blipFill>
        <p:spPr>
          <a:xfrm>
            <a:off x="6940627" y="4848797"/>
            <a:ext cx="2053445" cy="2031260"/>
          </a:xfrm>
          <a:prstGeom prst="rect">
            <a:avLst/>
          </a:prstGeom>
        </p:spPr>
      </p:pic>
      <p:pic>
        <p:nvPicPr>
          <p:cNvPr id="20" name="Picture 19" descr="A picture containing person, sport, green&#10;&#10;Description automatically generated">
            <a:extLst>
              <a:ext uri="{FF2B5EF4-FFF2-40B4-BE49-F238E27FC236}">
                <a16:creationId xmlns:a16="http://schemas.microsoft.com/office/drawing/2014/main" id="{9AC6083F-19D5-B8A3-5A32-904C629B55CF}"/>
              </a:ext>
            </a:extLst>
          </p:cNvPr>
          <p:cNvPicPr>
            <a:picLocks noChangeAspect="1"/>
          </p:cNvPicPr>
          <p:nvPr/>
        </p:nvPicPr>
        <p:blipFill>
          <a:blip r:embed="rId4"/>
          <a:stretch>
            <a:fillRect/>
          </a:stretch>
        </p:blipFill>
        <p:spPr>
          <a:xfrm>
            <a:off x="9287399" y="4840946"/>
            <a:ext cx="2145796" cy="2039111"/>
          </a:xfrm>
          <a:prstGeom prst="rect">
            <a:avLst/>
          </a:prstGeom>
        </p:spPr>
      </p:pic>
      <p:sp>
        <p:nvSpPr>
          <p:cNvPr id="21" name="TextBox 20">
            <a:extLst>
              <a:ext uri="{FF2B5EF4-FFF2-40B4-BE49-F238E27FC236}">
                <a16:creationId xmlns:a16="http://schemas.microsoft.com/office/drawing/2014/main" id="{1F4F4FA0-CD4E-D8BC-F8A0-0CF8043F9DAA}"/>
              </a:ext>
            </a:extLst>
          </p:cNvPr>
          <p:cNvSpPr txBox="1"/>
          <p:nvPr/>
        </p:nvSpPr>
        <p:spPr>
          <a:xfrm>
            <a:off x="6631001" y="241016"/>
            <a:ext cx="4958432" cy="369332"/>
          </a:xfrm>
          <a:prstGeom prst="rect">
            <a:avLst/>
          </a:prstGeom>
          <a:solidFill>
            <a:schemeClr val="tx1"/>
          </a:solidFill>
        </p:spPr>
        <p:txBody>
          <a:bodyPr wrap="square" rtlCol="0">
            <a:spAutoFit/>
          </a:bodyPr>
          <a:lstStyle/>
          <a:p>
            <a:pPr algn="ctr"/>
            <a:r>
              <a:rPr lang="en-US" b="1" dirty="0">
                <a:solidFill>
                  <a:schemeClr val="bg1"/>
                </a:solidFill>
              </a:rPr>
              <a:t>On &amp; Off Ice Weekly Sessions  </a:t>
            </a:r>
          </a:p>
        </p:txBody>
      </p:sp>
      <p:sp>
        <p:nvSpPr>
          <p:cNvPr id="7" name="TextBox 6">
            <a:extLst>
              <a:ext uri="{FF2B5EF4-FFF2-40B4-BE49-F238E27FC236}">
                <a16:creationId xmlns:a16="http://schemas.microsoft.com/office/drawing/2014/main" id="{AEDFDBD8-02AE-79F3-30C1-C4985CE05955}"/>
              </a:ext>
            </a:extLst>
          </p:cNvPr>
          <p:cNvSpPr txBox="1"/>
          <p:nvPr/>
        </p:nvSpPr>
        <p:spPr>
          <a:xfrm>
            <a:off x="849085" y="3585029"/>
            <a:ext cx="3933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endParaRPr lang="en-US" dirty="0">
              <a:ea typeface="+mn-lt"/>
              <a:cs typeface="+mn-lt"/>
            </a:endParaRPr>
          </a:p>
          <a:p>
            <a:pPr algn="l"/>
            <a:endParaRPr lang="en-US" dirty="0">
              <a:cs typeface="Calibri"/>
            </a:endParaRPr>
          </a:p>
        </p:txBody>
      </p:sp>
    </p:spTree>
    <p:extLst>
      <p:ext uri="{BB962C8B-B14F-4D97-AF65-F5344CB8AC3E}">
        <p14:creationId xmlns:p14="http://schemas.microsoft.com/office/powerpoint/2010/main" val="3180177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1F6FC7-AF08-D348-9721-BDCDB2D785F3}"/>
              </a:ext>
            </a:extLst>
          </p:cNvPr>
          <p:cNvSpPr>
            <a:spLocks noGrp="1"/>
          </p:cNvSpPr>
          <p:nvPr>
            <p:ph type="title"/>
          </p:nvPr>
        </p:nvSpPr>
        <p:spPr>
          <a:xfrm>
            <a:off x="135984" y="542543"/>
            <a:ext cx="5112669" cy="5754625"/>
          </a:xfrm>
          <a:solidFill>
            <a:schemeClr val="bg1"/>
          </a:solidFill>
        </p:spPr>
        <p:txBody>
          <a:bodyPr vert="horz" lIns="91440" tIns="45720" rIns="91440" bIns="45720" rtlCol="0" anchor="b">
            <a:noAutofit/>
          </a:bodyPr>
          <a:lstStyle/>
          <a:p>
            <a:pPr algn="l"/>
            <a:endParaRPr lang="en-US" b="0" i="0" u="none" strike="noStrike" dirty="0">
              <a:solidFill>
                <a:srgbClr val="000000"/>
              </a:solidFill>
              <a:effectLst/>
              <a:latin typeface="-apple-system"/>
            </a:endParaRPr>
          </a:p>
        </p:txBody>
      </p:sp>
      <p:sp>
        <p:nvSpPr>
          <p:cNvPr id="2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FB77739-6A56-634C-BF78-43281C872365}"/>
              </a:ext>
            </a:extLst>
          </p:cNvPr>
          <p:cNvSpPr>
            <a:spLocks noGrp="1"/>
          </p:cNvSpPr>
          <p:nvPr>
            <p:ph type="body" sz="half" idx="2"/>
          </p:nvPr>
        </p:nvSpPr>
        <p:spPr>
          <a:xfrm>
            <a:off x="640080" y="2706624"/>
            <a:ext cx="3152987" cy="1882535"/>
          </a:xfrm>
        </p:spPr>
        <p:txBody>
          <a:bodyPr vert="horz" lIns="91440" tIns="45720" rIns="91440" bIns="45720" rtlCol="0" anchor="t">
            <a:normAutofit/>
          </a:bodyPr>
          <a:lstStyle/>
          <a:p>
            <a:pPr marR="0">
              <a:spcBef>
                <a:spcPts val="0"/>
              </a:spcBef>
              <a:spcAft>
                <a:spcPts val="0"/>
              </a:spcAft>
            </a:pPr>
            <a:endParaRPr lang="en-US" sz="2000" dirty="0">
              <a:effectLst/>
            </a:endParaRPr>
          </a:p>
          <a:p>
            <a:pPr indent="-228600">
              <a:buFont typeface="Arial" panose="020B0604020202020204" pitchFamily="34" charset="0"/>
              <a:buChar char="•"/>
            </a:pPr>
            <a:endParaRPr lang="en-US" sz="2000" dirty="0"/>
          </a:p>
        </p:txBody>
      </p:sp>
      <p:pic>
        <p:nvPicPr>
          <p:cNvPr id="3" name="Picture 2">
            <a:extLst>
              <a:ext uri="{FF2B5EF4-FFF2-40B4-BE49-F238E27FC236}">
                <a16:creationId xmlns:a16="http://schemas.microsoft.com/office/drawing/2014/main" id="{AFA253A0-0A96-1BF4-93E8-A840FBC8BA9D}"/>
              </a:ext>
            </a:extLst>
          </p:cNvPr>
          <p:cNvPicPr>
            <a:picLocks noChangeAspect="1"/>
          </p:cNvPicPr>
          <p:nvPr/>
        </p:nvPicPr>
        <p:blipFill>
          <a:blip r:embed="rId3"/>
          <a:stretch>
            <a:fillRect/>
          </a:stretch>
        </p:blipFill>
        <p:spPr>
          <a:xfrm>
            <a:off x="0" y="-1"/>
            <a:ext cx="6694187" cy="6839712"/>
          </a:xfrm>
          <a:prstGeom prst="rect">
            <a:avLst/>
          </a:prstGeom>
        </p:spPr>
      </p:pic>
      <p:sp>
        <p:nvSpPr>
          <p:cNvPr id="8" name="Rounded Rectangle 7">
            <a:extLst>
              <a:ext uri="{FF2B5EF4-FFF2-40B4-BE49-F238E27FC236}">
                <a16:creationId xmlns:a16="http://schemas.microsoft.com/office/drawing/2014/main" id="{5B7A786D-46EC-1BD3-059E-DAF3FE681926}"/>
              </a:ext>
            </a:extLst>
          </p:cNvPr>
          <p:cNvSpPr/>
          <p:nvPr/>
        </p:nvSpPr>
        <p:spPr>
          <a:xfrm>
            <a:off x="6830171" y="124179"/>
            <a:ext cx="5134465" cy="655884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0" u="none" strike="noStrike" cap="all" dirty="0">
                <a:solidFill>
                  <a:srgbClr val="000000"/>
                </a:solidFill>
                <a:effectLst/>
                <a:latin typeface="Oswald" pitchFamily="2" charset="77"/>
              </a:rPr>
              <a:t>#2 - ON ICE TRAINING AND DEVELOPMENT</a:t>
            </a:r>
          </a:p>
          <a:p>
            <a:pPr algn="l"/>
            <a:endParaRPr lang="en-US" b="1" i="0" u="none" strike="noStrike" cap="all" dirty="0">
              <a:solidFill>
                <a:srgbClr val="000000"/>
              </a:solidFill>
              <a:effectLst/>
              <a:latin typeface="Oswald" pitchFamily="2" charset="77"/>
            </a:endParaRPr>
          </a:p>
          <a:p>
            <a:pPr algn="l">
              <a:buFont typeface="Arial" panose="020B0604020202020204" pitchFamily="34" charset="0"/>
              <a:buChar char="•"/>
            </a:pPr>
            <a:r>
              <a:rPr lang="en-US" sz="1600" b="0" i="0" u="none" strike="noStrike" dirty="0">
                <a:solidFill>
                  <a:srgbClr val="000000"/>
                </a:solidFill>
                <a:effectLst/>
                <a:latin typeface="-apple-system"/>
              </a:rPr>
              <a:t>Players will have 10 ice sessions per week to choose from</a:t>
            </a:r>
          </a:p>
          <a:p>
            <a:pPr algn="l">
              <a:buFont typeface="Arial" panose="020B0604020202020204" pitchFamily="34" charset="0"/>
              <a:buChar char="•"/>
            </a:pPr>
            <a:r>
              <a:rPr lang="en-US" sz="1600" b="0" i="0" u="none" strike="noStrike" dirty="0">
                <a:solidFill>
                  <a:srgbClr val="000000"/>
                </a:solidFill>
                <a:effectLst/>
                <a:latin typeface="-apple-system"/>
              </a:rPr>
              <a:t>Players may attend any session they would like based on their personal schedule</a:t>
            </a:r>
          </a:p>
          <a:p>
            <a:pPr algn="l">
              <a:buFont typeface="Arial" panose="020B0604020202020204" pitchFamily="34" charset="0"/>
              <a:buChar char="•"/>
            </a:pPr>
            <a:r>
              <a:rPr lang="en-US" sz="1600" b="0" i="0" u="none" strike="noStrike" dirty="0">
                <a:solidFill>
                  <a:srgbClr val="000000"/>
                </a:solidFill>
                <a:effectLst/>
                <a:latin typeface="-apple-system"/>
              </a:rPr>
              <a:t>Sessions run Monday - Friday</a:t>
            </a:r>
          </a:p>
          <a:p>
            <a:pPr algn="l">
              <a:buFont typeface="Arial" panose="020B0604020202020204" pitchFamily="34" charset="0"/>
              <a:buChar char="•"/>
            </a:pPr>
            <a:r>
              <a:rPr lang="en-US" sz="1600" b="0" i="0" u="none" strike="noStrike" dirty="0">
                <a:solidFill>
                  <a:srgbClr val="000000"/>
                </a:solidFill>
                <a:effectLst/>
                <a:latin typeface="-apple-system"/>
              </a:rPr>
              <a:t>7:30 AM - 9:00 AM</a:t>
            </a:r>
          </a:p>
          <a:p>
            <a:pPr algn="l">
              <a:buFont typeface="Arial" panose="020B0604020202020204" pitchFamily="34" charset="0"/>
              <a:buChar char="•"/>
            </a:pPr>
            <a:r>
              <a:rPr lang="en-US" sz="1600" b="0" i="0" u="none" strike="noStrike" dirty="0">
                <a:solidFill>
                  <a:srgbClr val="000000"/>
                </a:solidFill>
                <a:effectLst/>
                <a:latin typeface="-apple-system"/>
              </a:rPr>
              <a:t>1:30 PM - 3:00 PM</a:t>
            </a:r>
          </a:p>
          <a:p>
            <a:pPr algn="l">
              <a:buFont typeface="Arial" panose="020B0604020202020204" pitchFamily="34" charset="0"/>
              <a:buChar char="•"/>
            </a:pPr>
            <a:r>
              <a:rPr lang="en-US" sz="1600" b="0" i="0" u="none" strike="noStrike" dirty="0">
                <a:solidFill>
                  <a:srgbClr val="000000"/>
                </a:solidFill>
                <a:effectLst/>
                <a:latin typeface="-apple-system"/>
              </a:rPr>
              <a:t>Players will focus on skating, passing, puck handling, shooting, and other skills daily</a:t>
            </a:r>
          </a:p>
          <a:p>
            <a:pPr algn="l">
              <a:buFont typeface="Arial" panose="020B0604020202020204" pitchFamily="34" charset="0"/>
              <a:buChar char="•"/>
            </a:pPr>
            <a:r>
              <a:rPr lang="en-US" sz="1600" b="0" i="0" u="none" strike="noStrike" dirty="0">
                <a:solidFill>
                  <a:srgbClr val="000000"/>
                </a:solidFill>
                <a:effectLst/>
                <a:latin typeface="-apple-system"/>
              </a:rPr>
              <a:t>Players will also work on game awareness and hockey IQ (learning the patterns of gameplay) and use the tactical skills to execute</a:t>
            </a:r>
          </a:p>
          <a:p>
            <a:pPr algn="l">
              <a:buFont typeface="Arial" panose="020B0604020202020204" pitchFamily="34" charset="0"/>
              <a:buChar char="•"/>
            </a:pPr>
            <a:r>
              <a:rPr lang="en-US" sz="1600" b="0" i="0" u="none" strike="noStrike" dirty="0">
                <a:solidFill>
                  <a:srgbClr val="000000"/>
                </a:solidFill>
                <a:effectLst/>
                <a:latin typeface="-apple-system"/>
              </a:rPr>
              <a:t>Coaches design practices to be fun, high paced, and focused on proper movement and development to maximize each ice touch</a:t>
            </a:r>
          </a:p>
        </p:txBody>
      </p:sp>
    </p:spTree>
    <p:extLst>
      <p:ext uri="{BB962C8B-B14F-4D97-AF65-F5344CB8AC3E}">
        <p14:creationId xmlns:p14="http://schemas.microsoft.com/office/powerpoint/2010/main" val="2702811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5D6C4A3-5C6B-DD30-451A-9ED0AE0DA4C3}"/>
              </a:ext>
            </a:extLst>
          </p:cNvPr>
          <p:cNvSpPr/>
          <p:nvPr/>
        </p:nvSpPr>
        <p:spPr>
          <a:xfrm>
            <a:off x="474133" y="462844"/>
            <a:ext cx="5486400" cy="58137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0" u="none" strike="noStrike" cap="all" dirty="0">
                <a:solidFill>
                  <a:srgbClr val="000000"/>
                </a:solidFill>
                <a:effectLst/>
                <a:latin typeface="Oswald" pitchFamily="2" charset="77"/>
              </a:rPr>
              <a:t>#3 - OFF ICE TRAINING AND FITNESS</a:t>
            </a:r>
          </a:p>
          <a:p>
            <a:pPr algn="ctr"/>
            <a:endParaRPr lang="en-US" b="1" i="0" u="none" strike="noStrike" cap="all" dirty="0">
              <a:solidFill>
                <a:srgbClr val="000000"/>
              </a:solidFill>
              <a:effectLst/>
              <a:latin typeface="Oswald" pitchFamily="2" charset="77"/>
            </a:endParaRPr>
          </a:p>
          <a:p>
            <a:pPr algn="l">
              <a:buFont typeface="Arial" panose="020B0604020202020204" pitchFamily="34" charset="0"/>
              <a:buChar char="•"/>
            </a:pPr>
            <a:r>
              <a:rPr lang="en-US" b="0" i="0" u="none" strike="noStrike" dirty="0">
                <a:solidFill>
                  <a:srgbClr val="000000"/>
                </a:solidFill>
                <a:effectLst/>
                <a:latin typeface="-apple-system"/>
              </a:rPr>
              <a:t>For maximum flexibility for players and their school schedules, there is access to off ice training multiple times a day</a:t>
            </a:r>
          </a:p>
          <a:p>
            <a:pPr algn="l">
              <a:buFont typeface="Arial" panose="020B0604020202020204" pitchFamily="34" charset="0"/>
              <a:buChar char="•"/>
            </a:pPr>
            <a:r>
              <a:rPr lang="en-US" b="0" i="0" u="none" strike="noStrike" dirty="0">
                <a:solidFill>
                  <a:srgbClr val="000000"/>
                </a:solidFill>
                <a:effectLst/>
                <a:latin typeface="-apple-system"/>
              </a:rPr>
              <a:t>This offers every player the opportunity to also benefit from personalized workout plans with professional strength and conditioning coaches to maintain their fitness and increase power, strength, speed, and endurance throughout the season</a:t>
            </a:r>
          </a:p>
          <a:p>
            <a:pPr algn="l">
              <a:buFont typeface="Arial" panose="020B0604020202020204" pitchFamily="34" charset="0"/>
              <a:buChar char="•"/>
            </a:pPr>
            <a:r>
              <a:rPr lang="en-US" b="0" i="0" u="none" strike="noStrike" dirty="0">
                <a:solidFill>
                  <a:srgbClr val="000000"/>
                </a:solidFill>
                <a:effectLst/>
                <a:latin typeface="-apple-system"/>
              </a:rPr>
              <a:t>Players will get the most up to date training methods to maximize their development in the program and stay ahead of their competition</a:t>
            </a:r>
          </a:p>
        </p:txBody>
      </p:sp>
      <p:sp>
        <p:nvSpPr>
          <p:cNvPr id="3" name="Rounded Rectangle 2">
            <a:extLst>
              <a:ext uri="{FF2B5EF4-FFF2-40B4-BE49-F238E27FC236}">
                <a16:creationId xmlns:a16="http://schemas.microsoft.com/office/drawing/2014/main" id="{64CF7589-3196-EB84-6A4C-6F89CA5807EC}"/>
              </a:ext>
            </a:extLst>
          </p:cNvPr>
          <p:cNvSpPr/>
          <p:nvPr/>
        </p:nvSpPr>
        <p:spPr>
          <a:xfrm>
            <a:off x="6231469" y="462844"/>
            <a:ext cx="5486400" cy="58137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0" u="none" strike="noStrike" cap="all" dirty="0">
                <a:solidFill>
                  <a:srgbClr val="000000"/>
                </a:solidFill>
                <a:effectLst/>
                <a:latin typeface="Oswald" pitchFamily="2" charset="77"/>
              </a:rPr>
              <a:t>#4 - HOLISTIC ATHLETE DEVELOPMENT</a:t>
            </a:r>
          </a:p>
          <a:p>
            <a:pPr algn="ctr"/>
            <a:endParaRPr lang="en-US" b="1" i="0" u="none" strike="noStrike" cap="all" dirty="0">
              <a:solidFill>
                <a:srgbClr val="000000"/>
              </a:solidFill>
              <a:effectLst/>
              <a:latin typeface="Oswald" pitchFamily="2" charset="77"/>
            </a:endParaRPr>
          </a:p>
          <a:p>
            <a:pPr algn="l">
              <a:buFont typeface="Arial" panose="020B0604020202020204" pitchFamily="34" charset="0"/>
              <a:buChar char="•"/>
            </a:pPr>
            <a:r>
              <a:rPr lang="en-US" b="0" i="0" u="none" strike="noStrike" dirty="0">
                <a:solidFill>
                  <a:srgbClr val="000000"/>
                </a:solidFill>
                <a:effectLst/>
                <a:latin typeface="-apple-system"/>
              </a:rPr>
              <a:t>Character development</a:t>
            </a:r>
          </a:p>
          <a:p>
            <a:pPr algn="l">
              <a:buFont typeface="Arial" panose="020B0604020202020204" pitchFamily="34" charset="0"/>
              <a:buChar char="•"/>
            </a:pPr>
            <a:r>
              <a:rPr lang="en-US" b="0" i="0" u="none" strike="noStrike" dirty="0">
                <a:solidFill>
                  <a:srgbClr val="000000"/>
                </a:solidFill>
                <a:effectLst/>
                <a:latin typeface="-apple-system"/>
              </a:rPr>
              <a:t>Mindset to become a RESILIENT ATHLETE and HUMAN</a:t>
            </a:r>
          </a:p>
          <a:p>
            <a:pPr algn="l">
              <a:buFont typeface="Arial" panose="020B0604020202020204" pitchFamily="34" charset="0"/>
              <a:buChar char="•"/>
            </a:pPr>
            <a:r>
              <a:rPr lang="en-US" b="0" i="0" u="none" strike="noStrike" dirty="0">
                <a:solidFill>
                  <a:srgbClr val="000000"/>
                </a:solidFill>
                <a:effectLst/>
                <a:latin typeface="-apple-system"/>
              </a:rPr>
              <a:t>Proper Nutrition, Hydration, Sleep and Supplementation Habits</a:t>
            </a:r>
          </a:p>
          <a:p>
            <a:pPr algn="l">
              <a:buFont typeface="Arial" panose="020B0604020202020204" pitchFamily="34" charset="0"/>
              <a:buChar char="•"/>
            </a:pPr>
            <a:r>
              <a:rPr lang="en-US" b="0" i="0" u="none" strike="noStrike" dirty="0">
                <a:solidFill>
                  <a:srgbClr val="000000"/>
                </a:solidFill>
                <a:effectLst/>
                <a:latin typeface="-apple-system"/>
              </a:rPr>
              <a:t>Team-building and leadership development</a:t>
            </a:r>
          </a:p>
          <a:p>
            <a:pPr algn="l"/>
            <a:endParaRPr lang="en-US" dirty="0">
              <a:solidFill>
                <a:srgbClr val="000000"/>
              </a:solidFill>
              <a:latin typeface="-apple-system"/>
            </a:endParaRPr>
          </a:p>
          <a:p>
            <a:pPr algn="ctr"/>
            <a:r>
              <a:rPr lang="en-US" sz="2000" b="1" i="0" u="none" strike="noStrike" cap="all" dirty="0">
                <a:solidFill>
                  <a:srgbClr val="000000"/>
                </a:solidFill>
                <a:effectLst/>
                <a:latin typeface="Oswald" pitchFamily="2" charset="77"/>
              </a:rPr>
              <a:t>#5 – FUN</a:t>
            </a:r>
          </a:p>
          <a:p>
            <a:pPr algn="ctr"/>
            <a:endParaRPr lang="en-US" b="1" i="0" u="none" strike="noStrike" cap="all" dirty="0">
              <a:solidFill>
                <a:srgbClr val="000000"/>
              </a:solidFill>
              <a:effectLst/>
              <a:latin typeface="Oswald" pitchFamily="2" charset="77"/>
            </a:endParaRPr>
          </a:p>
          <a:p>
            <a:pPr algn="l">
              <a:buFont typeface="Arial" panose="020B0604020202020204" pitchFamily="34" charset="0"/>
              <a:buChar char="•"/>
            </a:pPr>
            <a:r>
              <a:rPr lang="en-US" b="0" i="0" u="none" strike="noStrike" dirty="0">
                <a:solidFill>
                  <a:srgbClr val="000000"/>
                </a:solidFill>
                <a:effectLst/>
                <a:latin typeface="-apple-system"/>
              </a:rPr>
              <a:t>Take pride in your development </a:t>
            </a:r>
          </a:p>
          <a:p>
            <a:pPr algn="l">
              <a:buFont typeface="Arial" panose="020B0604020202020204" pitchFamily="34" charset="0"/>
              <a:buChar char="•"/>
            </a:pPr>
            <a:r>
              <a:rPr lang="en-US" b="0" i="0" u="none" strike="noStrike" dirty="0">
                <a:solidFill>
                  <a:srgbClr val="000000"/>
                </a:solidFill>
                <a:effectLst/>
                <a:latin typeface="-apple-system"/>
              </a:rPr>
              <a:t>Enjoy the process of development in an environment of excellence... while having a great time in the process!</a:t>
            </a:r>
          </a:p>
          <a:p>
            <a:pPr algn="l">
              <a:buFont typeface="Arial" panose="020B0604020202020204" pitchFamily="34" charset="0"/>
              <a:buChar char="•"/>
            </a:pPr>
            <a:endParaRPr lang="en-US" b="0" i="0" u="none" strike="noStrike" dirty="0">
              <a:solidFill>
                <a:srgbClr val="000000"/>
              </a:solidFill>
              <a:effectLst/>
              <a:latin typeface="-apple-system"/>
            </a:endParaRPr>
          </a:p>
        </p:txBody>
      </p:sp>
    </p:spTree>
    <p:extLst>
      <p:ext uri="{BB962C8B-B14F-4D97-AF65-F5344CB8AC3E}">
        <p14:creationId xmlns:p14="http://schemas.microsoft.com/office/powerpoint/2010/main" val="630894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6A1BE4-FAA5-E6A6-60DF-DCEE9B3421DC}"/>
              </a:ext>
            </a:extLst>
          </p:cNvPr>
          <p:cNvPicPr>
            <a:picLocks noChangeAspect="1"/>
          </p:cNvPicPr>
          <p:nvPr/>
        </p:nvPicPr>
        <p:blipFill>
          <a:blip r:embed="rId3"/>
          <a:stretch>
            <a:fillRect/>
          </a:stretch>
        </p:blipFill>
        <p:spPr>
          <a:xfrm>
            <a:off x="0" y="0"/>
            <a:ext cx="5299364" cy="6858000"/>
          </a:xfrm>
          <a:prstGeom prst="rect">
            <a:avLst/>
          </a:prstGeom>
        </p:spPr>
      </p:pic>
      <p:sp>
        <p:nvSpPr>
          <p:cNvPr id="4" name="Rounded Rectangle 3">
            <a:extLst>
              <a:ext uri="{FF2B5EF4-FFF2-40B4-BE49-F238E27FC236}">
                <a16:creationId xmlns:a16="http://schemas.microsoft.com/office/drawing/2014/main" id="{260FFE85-3682-6FD6-C77D-7615868FA640}"/>
              </a:ext>
            </a:extLst>
          </p:cNvPr>
          <p:cNvSpPr/>
          <p:nvPr/>
        </p:nvSpPr>
        <p:spPr>
          <a:xfrm>
            <a:off x="5523470" y="321276"/>
            <a:ext cx="6376087" cy="6289589"/>
          </a:xfrm>
          <a:prstGeom prst="roundRect">
            <a:avLst/>
          </a:prstGeom>
          <a:solidFill>
            <a:schemeClr val="accent2"/>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pperplate" panose="02000504000000020004" pitchFamily="2" charset="77"/>
              </a:rPr>
              <a:t>[365 PHA 23-24 Season]</a:t>
            </a:r>
          </a:p>
          <a:p>
            <a:pPr algn="ctr"/>
            <a:r>
              <a:rPr lang="en-US" sz="2400" b="1" dirty="0">
                <a:solidFill>
                  <a:schemeClr val="tx1"/>
                </a:solidFill>
                <a:latin typeface="Copperplate" panose="02000504000000020004" pitchFamily="2" charset="77"/>
              </a:rPr>
              <a:t>Gear!!</a:t>
            </a:r>
          </a:p>
          <a:p>
            <a:pPr algn="ctr"/>
            <a:endParaRPr lang="en-US" sz="2400" b="1" dirty="0">
              <a:solidFill>
                <a:schemeClr val="tx1"/>
              </a:solidFill>
              <a:latin typeface="Copperplate" panose="02000504000000020004" pitchFamily="2" charset="77"/>
            </a:endParaRPr>
          </a:p>
          <a:p>
            <a:pPr algn="ctr"/>
            <a:r>
              <a:rPr lang="en-US" sz="2400" b="1" dirty="0">
                <a:solidFill>
                  <a:schemeClr val="tx1"/>
                </a:solidFill>
                <a:latin typeface="Copperplate" panose="02000504000000020004" pitchFamily="2" charset="77"/>
              </a:rPr>
              <a:t>We will be using the same gear as our Summer School 2023</a:t>
            </a:r>
          </a:p>
          <a:p>
            <a:pPr algn="ctr"/>
            <a:endParaRPr lang="en-US" sz="2400" b="1" dirty="0">
              <a:solidFill>
                <a:schemeClr val="tx1"/>
              </a:solidFill>
              <a:latin typeface="Copperplate" panose="02000504000000020004" pitchFamily="2" charset="77"/>
            </a:endParaRPr>
          </a:p>
          <a:p>
            <a:pPr algn="ctr"/>
            <a:r>
              <a:rPr lang="en-US" sz="2400" b="1" dirty="0">
                <a:solidFill>
                  <a:schemeClr val="tx1"/>
                </a:solidFill>
                <a:latin typeface="Copperplate" panose="02000504000000020004" pitchFamily="2" charset="77"/>
              </a:rPr>
              <a:t>If you were in summer school </a:t>
            </a:r>
          </a:p>
          <a:p>
            <a:pPr algn="ctr"/>
            <a:r>
              <a:rPr lang="en-US" sz="2400" b="1" dirty="0">
                <a:solidFill>
                  <a:schemeClr val="tx1"/>
                </a:solidFill>
                <a:latin typeface="Copperplate" panose="02000504000000020004" pitchFamily="2" charset="77"/>
              </a:rPr>
              <a:t>YOU DO NOT HAVE TO ORDER AGAIN!</a:t>
            </a:r>
          </a:p>
          <a:p>
            <a:r>
              <a:rPr lang="en-US" sz="2400" b="1" dirty="0">
                <a:solidFill>
                  <a:schemeClr val="tx1"/>
                </a:solidFill>
                <a:latin typeface="Copperplate" panose="02000504000000020004" pitchFamily="2" charset="77"/>
              </a:rPr>
              <a:t>		</a:t>
            </a:r>
          </a:p>
          <a:p>
            <a:r>
              <a:rPr lang="en-US" sz="2400" b="1" dirty="0">
                <a:solidFill>
                  <a:schemeClr val="tx1"/>
                </a:solidFill>
                <a:latin typeface="Copperplate" panose="02000504000000020004" pitchFamily="2" charset="77"/>
              </a:rPr>
              <a:t>	</a:t>
            </a:r>
            <a:endParaRPr lang="en-US" sz="2400" b="1" dirty="0"/>
          </a:p>
          <a:p>
            <a:pPr algn="ctr"/>
            <a:endParaRPr lang="en-US" sz="2400" b="1" dirty="0"/>
          </a:p>
        </p:txBody>
      </p:sp>
    </p:spTree>
    <p:extLst>
      <p:ext uri="{BB962C8B-B14F-4D97-AF65-F5344CB8AC3E}">
        <p14:creationId xmlns:p14="http://schemas.microsoft.com/office/powerpoint/2010/main" val="1646382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01067A-5AB9-6266-5B04-E267E7E747A7}"/>
              </a:ext>
            </a:extLst>
          </p:cNvPr>
          <p:cNvSpPr/>
          <p:nvPr/>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u="none" strike="noStrike" dirty="0">
                <a:solidFill>
                  <a:srgbClr val="000000"/>
                </a:solidFill>
                <a:effectLst/>
                <a:latin typeface="-apple-system"/>
              </a:rPr>
              <a:t>What are the total cost &amp; savings of the 365 Academy?</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The cost of the full program next season is $8,900 (pay in full) or $9,900 (installments).</a:t>
            </a:r>
            <a:endParaRPr lang="en-US" sz="1600" b="0" i="0" u="none" strike="noStrike" dirty="0">
              <a:solidFill>
                <a:srgbClr val="000000"/>
              </a:solidFill>
              <a:effectLst/>
              <a:latin typeface="-apple-system"/>
            </a:endParaRPr>
          </a:p>
          <a:p>
            <a:pPr algn="ct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When does the program start and end for the season?</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The first day of school is </a:t>
            </a:r>
            <a:r>
              <a:rPr lang="en-US" sz="1600" i="1" dirty="0">
                <a:solidFill>
                  <a:srgbClr val="000000"/>
                </a:solidFill>
                <a:latin typeface="-apple-system"/>
              </a:rPr>
              <a:t>Tuesday,</a:t>
            </a:r>
            <a:r>
              <a:rPr lang="en-US" sz="1600" b="0" i="1" u="none" strike="noStrike" dirty="0">
                <a:solidFill>
                  <a:srgbClr val="000000"/>
                </a:solidFill>
                <a:effectLst/>
                <a:latin typeface="-apple-system"/>
              </a:rPr>
              <a:t> August 15th, 2023, and the last day is Friday, May 17th, 2024.</a:t>
            </a:r>
            <a:endParaRPr lang="en-US" sz="1600" b="0" i="0" u="none" strike="noStrike" dirty="0">
              <a:solidFill>
                <a:srgbClr val="000000"/>
              </a:solidFill>
              <a:effectLst/>
              <a:latin typeface="-apple-system"/>
            </a:endParaRPr>
          </a:p>
          <a:p>
            <a:pPr algn="ct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What players are welcome to join the program?</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365 Performance Hockey Academy welcomes Tier I and Tier II players from all organizations. You do not need to be a Colorado Rampage player to attend.</a:t>
            </a:r>
            <a:endParaRPr lang="en-US" sz="1600" b="0" i="0" u="none" strike="noStrike" dirty="0">
              <a:solidFill>
                <a:srgbClr val="000000"/>
              </a:solidFill>
              <a:effectLst/>
              <a:latin typeface="-apple-system"/>
            </a:endParaRPr>
          </a:p>
          <a:p>
            <a:pPr algn="ct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What age group(s) are welcome in the program?</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The academy welcomes all competitive (10+) ages to join!</a:t>
            </a:r>
          </a:p>
          <a:p>
            <a:pPr algn="ctr">
              <a:buFont typeface="Arial" panose="020B0604020202020204" pitchFamily="34" charset="0"/>
              <a:buChar char="•"/>
            </a:pP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﻿Are pricing installments available? </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Yes! As you go through the registration process, you will be able to select the payment installment option.</a:t>
            </a:r>
            <a:endParaRPr lang="en-US" sz="1600" dirty="0">
              <a:solidFill>
                <a:srgbClr val="000000"/>
              </a:solidFill>
              <a:latin typeface="-apple-system"/>
            </a:endParaRPr>
          </a:p>
          <a:p>
            <a:pPr algn="ctr">
              <a:buFont typeface="Arial" panose="020B0604020202020204" pitchFamily="34" charset="0"/>
              <a:buChar char="•"/>
            </a:pPr>
            <a:endParaRPr lang="en-US" sz="1600" b="0" i="0" u="none" strike="noStrike" dirty="0">
              <a:solidFill>
                <a:srgbClr val="000000"/>
              </a:solidFill>
              <a:effectLst/>
              <a:latin typeface="-apple-system"/>
            </a:endParaRPr>
          </a:p>
          <a:p>
            <a:pPr algn="ctr"/>
            <a:r>
              <a:rPr lang="en-US" sz="1600" b="1" i="1" u="none" strike="noStrike" dirty="0">
                <a:solidFill>
                  <a:srgbClr val="000000"/>
                </a:solidFill>
                <a:effectLst/>
                <a:latin typeface="-apple-system"/>
              </a:rPr>
              <a:t>Are registrations fees refundable?</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Registration fees for this program are non-refundable.</a:t>
            </a:r>
            <a:endParaRPr lang="en-US" sz="1600" b="0" i="0" u="none" strike="noStrike" dirty="0">
              <a:solidFill>
                <a:srgbClr val="000000"/>
              </a:solidFill>
              <a:effectLst/>
              <a:latin typeface="-apple-system"/>
            </a:endParaRPr>
          </a:p>
          <a:p>
            <a:pPr algn="ct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Is there an on-site study area for the athletes?</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Yes! We have an on-site 365 Academic Center available for student athletes to work on their daily studies.</a:t>
            </a:r>
            <a:endParaRPr lang="en-US" sz="1600" b="0" i="0" u="none" strike="noStrike" dirty="0">
              <a:solidFill>
                <a:srgbClr val="000000"/>
              </a:solidFill>
              <a:effectLst/>
              <a:latin typeface="-apple-system"/>
            </a:endParaRPr>
          </a:p>
          <a:p>
            <a:pPr algn="ctr"/>
            <a:endParaRPr lang="en-US" sz="1600" b="0" i="0" u="none" strike="noStrike" dirty="0">
              <a:solidFill>
                <a:srgbClr val="000000"/>
              </a:solidFill>
              <a:effectLst/>
              <a:latin typeface="-apple-system"/>
            </a:endParaRPr>
          </a:p>
          <a:p>
            <a:pPr algn="ctr"/>
            <a:r>
              <a:rPr lang="en-US" sz="1600" b="1" i="0" u="none" strike="noStrike" dirty="0">
                <a:solidFill>
                  <a:srgbClr val="000000"/>
                </a:solidFill>
                <a:effectLst/>
                <a:latin typeface="-apple-system"/>
              </a:rPr>
              <a:t>Where do the on and off-ice sessions take place?</a:t>
            </a:r>
            <a:endParaRPr lang="en-US" sz="1600" b="0" i="0" u="none" strike="noStrike" dirty="0">
              <a:solidFill>
                <a:srgbClr val="000000"/>
              </a:solidFill>
              <a:effectLst/>
              <a:latin typeface="-apple-system"/>
            </a:endParaRPr>
          </a:p>
          <a:p>
            <a:pPr algn="ctr">
              <a:buFont typeface="Arial" panose="020B0604020202020204" pitchFamily="34" charset="0"/>
              <a:buChar char="•"/>
            </a:pPr>
            <a:r>
              <a:rPr lang="en-US" sz="1600" b="0" i="1" u="none" strike="noStrike" dirty="0">
                <a:solidFill>
                  <a:srgbClr val="000000"/>
                </a:solidFill>
                <a:effectLst/>
                <a:latin typeface="-apple-system"/>
              </a:rPr>
              <a:t>On ice sessions take place in the West Rink of Monument Ice Rinks. All off ice sessions take place in the 365 Performance Training Center located in the East Rink.</a:t>
            </a:r>
            <a:endParaRPr lang="en-US" sz="1600" b="0" i="0" u="none" strike="noStrike" dirty="0">
              <a:solidFill>
                <a:srgbClr val="000000"/>
              </a:solidFill>
              <a:effectLst/>
              <a:latin typeface="-apple-system"/>
            </a:endParaRPr>
          </a:p>
        </p:txBody>
      </p:sp>
    </p:spTree>
    <p:extLst>
      <p:ext uri="{BB962C8B-B14F-4D97-AF65-F5344CB8AC3E}">
        <p14:creationId xmlns:p14="http://schemas.microsoft.com/office/powerpoint/2010/main" val="2575751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Logo&#10;&#10;Description automatically generated">
            <a:extLst>
              <a:ext uri="{FF2B5EF4-FFF2-40B4-BE49-F238E27FC236}">
                <a16:creationId xmlns:a16="http://schemas.microsoft.com/office/drawing/2014/main" id="{0F7B53A1-F6AD-7159-2AB6-F3AD50293FFF}"/>
              </a:ext>
            </a:extLst>
          </p:cNvPr>
          <p:cNvPicPr>
            <a:picLocks noChangeAspect="1"/>
          </p:cNvPicPr>
          <p:nvPr/>
        </p:nvPicPr>
        <p:blipFill>
          <a:blip r:embed="rId2"/>
          <a:stretch>
            <a:fillRect/>
          </a:stretch>
        </p:blipFill>
        <p:spPr>
          <a:xfrm>
            <a:off x="1041400" y="2384425"/>
            <a:ext cx="1784350" cy="1784350"/>
          </a:xfrm>
          <a:prstGeom prst="rect">
            <a:avLst/>
          </a:prstGeom>
        </p:spPr>
      </p:pic>
      <p:pic>
        <p:nvPicPr>
          <p:cNvPr id="19" name="Picture 18" descr="A picture containing text, clipart&#10;&#10;Description automatically generated">
            <a:extLst>
              <a:ext uri="{FF2B5EF4-FFF2-40B4-BE49-F238E27FC236}">
                <a16:creationId xmlns:a16="http://schemas.microsoft.com/office/drawing/2014/main" id="{9A1F2FA4-1000-9E81-338F-92840BFBCD2B}"/>
              </a:ext>
            </a:extLst>
          </p:cNvPr>
          <p:cNvPicPr>
            <a:picLocks noChangeAspect="1"/>
          </p:cNvPicPr>
          <p:nvPr/>
        </p:nvPicPr>
        <p:blipFill>
          <a:blip r:embed="rId3"/>
          <a:stretch>
            <a:fillRect/>
          </a:stretch>
        </p:blipFill>
        <p:spPr>
          <a:xfrm>
            <a:off x="2895600" y="2384425"/>
            <a:ext cx="1784350" cy="1784350"/>
          </a:xfrm>
          <a:prstGeom prst="rect">
            <a:avLst/>
          </a:prstGeom>
        </p:spPr>
      </p:pic>
      <p:pic>
        <p:nvPicPr>
          <p:cNvPr id="14" name="Content Placeholder 13" descr="Graphical user interface&#10;&#10;Description automatically generated with low confidence">
            <a:extLst>
              <a:ext uri="{FF2B5EF4-FFF2-40B4-BE49-F238E27FC236}">
                <a16:creationId xmlns:a16="http://schemas.microsoft.com/office/drawing/2014/main" id="{D01947B6-6ECE-5D47-95F9-7CD5D832F32F}"/>
              </a:ext>
            </a:extLst>
          </p:cNvPr>
          <p:cNvPicPr>
            <a:picLocks noChangeAspect="1"/>
          </p:cNvPicPr>
          <p:nvPr/>
        </p:nvPicPr>
        <p:blipFill>
          <a:blip r:embed="rId4"/>
          <a:stretch>
            <a:fillRect/>
          </a:stretch>
        </p:blipFill>
        <p:spPr>
          <a:xfrm>
            <a:off x="4748213" y="2384425"/>
            <a:ext cx="3957638" cy="1784350"/>
          </a:xfrm>
          <a:prstGeom prst="rect">
            <a:avLst/>
          </a:prstGeom>
        </p:spPr>
      </p:pic>
      <p:pic>
        <p:nvPicPr>
          <p:cNvPr id="9" name="Content Placeholder 8">
            <a:extLst>
              <a:ext uri="{FF2B5EF4-FFF2-40B4-BE49-F238E27FC236}">
                <a16:creationId xmlns:a16="http://schemas.microsoft.com/office/drawing/2014/main" id="{33EEC87C-23FA-37F5-2F6B-AB8912D69B03}"/>
              </a:ext>
            </a:extLst>
          </p:cNvPr>
          <p:cNvPicPr>
            <a:picLocks noGrp="1" noChangeAspect="1"/>
          </p:cNvPicPr>
          <p:nvPr>
            <p:ph idx="1"/>
          </p:nvPr>
        </p:nvPicPr>
        <p:blipFill>
          <a:blip r:embed="rId5">
            <a:extLst>
              <a:ext uri="{96DAC541-7B7A-43D3-8B79-37D633B846F1}">
                <asvg:svgBlip xmlns:asvg="http://schemas.microsoft.com/office/drawing/2016/SVG/main" r:embed="rId6"/>
              </a:ext>
            </a:extLst>
          </a:blip>
          <a:stretch>
            <a:fillRect/>
          </a:stretch>
        </p:blipFill>
        <p:spPr>
          <a:xfrm>
            <a:off x="1041400" y="4238625"/>
            <a:ext cx="1760538" cy="1762125"/>
          </a:xfrm>
        </p:spPr>
      </p:pic>
      <p:pic>
        <p:nvPicPr>
          <p:cNvPr id="21" name="Picture 20" descr="Logo, company name&#10;&#10;Description automatically generated">
            <a:extLst>
              <a:ext uri="{FF2B5EF4-FFF2-40B4-BE49-F238E27FC236}">
                <a16:creationId xmlns:a16="http://schemas.microsoft.com/office/drawing/2014/main" id="{F1D1223E-7C0D-013B-2EE9-758159751B97}"/>
              </a:ext>
            </a:extLst>
          </p:cNvPr>
          <p:cNvPicPr>
            <a:picLocks noChangeAspect="1"/>
          </p:cNvPicPr>
          <p:nvPr/>
        </p:nvPicPr>
        <p:blipFill>
          <a:blip r:embed="rId7"/>
          <a:stretch>
            <a:fillRect/>
          </a:stretch>
        </p:blipFill>
        <p:spPr>
          <a:xfrm>
            <a:off x="2870200" y="4238625"/>
            <a:ext cx="1739900" cy="1762125"/>
          </a:xfrm>
          <a:prstGeom prst="rect">
            <a:avLst/>
          </a:prstGeom>
        </p:spPr>
      </p:pic>
      <p:pic>
        <p:nvPicPr>
          <p:cNvPr id="5" name="Picture 6" descr="Logo&#10;&#10;Description automatically generated">
            <a:extLst>
              <a:ext uri="{FF2B5EF4-FFF2-40B4-BE49-F238E27FC236}">
                <a16:creationId xmlns:a16="http://schemas.microsoft.com/office/drawing/2014/main" id="{3A2A9679-B83B-BD22-4D4C-0B58ADACE34B}"/>
              </a:ext>
            </a:extLst>
          </p:cNvPr>
          <p:cNvPicPr>
            <a:picLocks noChangeAspect="1"/>
          </p:cNvPicPr>
          <p:nvPr/>
        </p:nvPicPr>
        <p:blipFill>
          <a:blip r:embed="rId8"/>
          <a:stretch>
            <a:fillRect/>
          </a:stretch>
        </p:blipFill>
        <p:spPr>
          <a:xfrm>
            <a:off x="4676775" y="4238625"/>
            <a:ext cx="4030663" cy="1762125"/>
          </a:xfrm>
          <a:prstGeom prst="rect">
            <a:avLst/>
          </a:prstGeom>
        </p:spPr>
      </p:pic>
      <p:pic>
        <p:nvPicPr>
          <p:cNvPr id="6" name="Content Placeholder 5" descr="Logo, company name&#10;&#10;Description automatically generated">
            <a:extLst>
              <a:ext uri="{FF2B5EF4-FFF2-40B4-BE49-F238E27FC236}">
                <a16:creationId xmlns:a16="http://schemas.microsoft.com/office/drawing/2014/main" id="{12EA783A-78B4-3349-B17E-DEE5259F412E}"/>
              </a:ext>
            </a:extLst>
          </p:cNvPr>
          <p:cNvPicPr>
            <a:picLocks noChangeAspect="1"/>
          </p:cNvPicPr>
          <p:nvPr/>
        </p:nvPicPr>
        <p:blipFill>
          <a:blip r:embed="rId9"/>
          <a:stretch>
            <a:fillRect/>
          </a:stretch>
        </p:blipFill>
        <p:spPr>
          <a:xfrm>
            <a:off x="8775700" y="2384425"/>
            <a:ext cx="2373313" cy="1174750"/>
          </a:xfrm>
          <a:prstGeom prst="rect">
            <a:avLst/>
          </a:prstGeom>
        </p:spPr>
      </p:pic>
      <p:pic>
        <p:nvPicPr>
          <p:cNvPr id="13" name="Picture 12" descr="Logo&#10;&#10;Description automatically generated">
            <a:extLst>
              <a:ext uri="{FF2B5EF4-FFF2-40B4-BE49-F238E27FC236}">
                <a16:creationId xmlns:a16="http://schemas.microsoft.com/office/drawing/2014/main" id="{F79C6E6C-AAF9-854B-69A8-4F3C0BCEBC81}"/>
              </a:ext>
            </a:extLst>
          </p:cNvPr>
          <p:cNvPicPr>
            <a:picLocks noChangeAspect="1"/>
          </p:cNvPicPr>
          <p:nvPr/>
        </p:nvPicPr>
        <p:blipFill>
          <a:blip r:embed="rId10"/>
          <a:stretch>
            <a:fillRect/>
          </a:stretch>
        </p:blipFill>
        <p:spPr>
          <a:xfrm>
            <a:off x="8775700" y="3627438"/>
            <a:ext cx="2373313" cy="2373313"/>
          </a:xfrm>
          <a:prstGeom prst="rect">
            <a:avLst/>
          </a:prstGeom>
        </p:spPr>
      </p:pic>
      <p:sp>
        <p:nvSpPr>
          <p:cNvPr id="2" name="Title 1">
            <a:extLst>
              <a:ext uri="{FF2B5EF4-FFF2-40B4-BE49-F238E27FC236}">
                <a16:creationId xmlns:a16="http://schemas.microsoft.com/office/drawing/2014/main" id="{6ECE5C2C-EF3D-2744-8436-E0F2ADD2CAE3}"/>
              </a:ext>
            </a:extLst>
          </p:cNvPr>
          <p:cNvSpPr>
            <a:spLocks noGrp="1"/>
          </p:cNvSpPr>
          <p:nvPr>
            <p:ph type="title"/>
          </p:nvPr>
        </p:nvSpPr>
        <p:spPr>
          <a:xfrm>
            <a:off x="2710727" y="559671"/>
            <a:ext cx="7239469" cy="1325563"/>
          </a:xfrm>
          <a:prstGeom prst="ellipse">
            <a:avLst/>
          </a:prstGeom>
        </p:spPr>
        <p:txBody>
          <a:bodyPr vert="horz" lIns="91440" tIns="45720" rIns="91440" bIns="45720" rtlCol="0" anchor="ctr">
            <a:normAutofit/>
          </a:bodyPr>
          <a:lstStyle/>
          <a:p>
            <a:r>
              <a:rPr lang="en-US" sz="6000" b="1" kern="1200">
                <a:latin typeface="+mj-lt"/>
                <a:ea typeface="+mj-ea"/>
                <a:cs typeface="+mj-cs"/>
              </a:rPr>
              <a:t>365 PARTNERS</a:t>
            </a:r>
            <a:endParaRPr lang="en-US" sz="6000" b="1" kern="1200">
              <a:latin typeface="+mj-lt"/>
              <a:cs typeface="Calibri Light"/>
            </a:endParaRPr>
          </a:p>
        </p:txBody>
      </p:sp>
    </p:spTree>
    <p:extLst>
      <p:ext uri="{BB962C8B-B14F-4D97-AF65-F5344CB8AC3E}">
        <p14:creationId xmlns:p14="http://schemas.microsoft.com/office/powerpoint/2010/main" val="2569346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group of people in a room&#10;&#10;Description automatically generated with medium confidence">
            <a:extLst>
              <a:ext uri="{FF2B5EF4-FFF2-40B4-BE49-F238E27FC236}">
                <a16:creationId xmlns:a16="http://schemas.microsoft.com/office/drawing/2014/main" id="{9E908859-86A3-5F60-2D05-CFD4C93EBAAA}"/>
              </a:ext>
            </a:extLst>
          </p:cNvPr>
          <p:cNvPicPr>
            <a:picLocks noChangeAspect="1"/>
          </p:cNvPicPr>
          <p:nvPr/>
        </p:nvPicPr>
        <p:blipFill rotWithShape="1">
          <a:blip r:embed="rId2"/>
          <a:srcRect t="21073" r="2" b="28022"/>
          <a:stretch/>
        </p:blipFill>
        <p:spPr>
          <a:xfrm>
            <a:off x="20" y="188540"/>
            <a:ext cx="6095980" cy="3428990"/>
          </a:xfrm>
          <a:prstGeom prst="rect">
            <a:avLst/>
          </a:prstGeom>
        </p:spPr>
      </p:pic>
      <p:pic>
        <p:nvPicPr>
          <p:cNvPr id="7" name="Picture 6" descr="A picture containing sky, grass, outdoor, several&#10;&#10;Description automatically generated">
            <a:extLst>
              <a:ext uri="{FF2B5EF4-FFF2-40B4-BE49-F238E27FC236}">
                <a16:creationId xmlns:a16="http://schemas.microsoft.com/office/drawing/2014/main" id="{F45D60CB-8DCE-EB45-939E-D581BD526638}"/>
              </a:ext>
            </a:extLst>
          </p:cNvPr>
          <p:cNvPicPr>
            <a:picLocks noChangeAspect="1"/>
          </p:cNvPicPr>
          <p:nvPr/>
        </p:nvPicPr>
        <p:blipFill rotWithShape="1">
          <a:blip r:embed="rId3"/>
          <a:srcRect t="41617" b="2133"/>
          <a:stretch/>
        </p:blipFill>
        <p:spPr>
          <a:xfrm>
            <a:off x="6096000" y="10"/>
            <a:ext cx="6096000" cy="3428990"/>
          </a:xfrm>
          <a:prstGeom prst="rect">
            <a:avLst/>
          </a:prstGeom>
        </p:spPr>
      </p:pic>
      <p:pic>
        <p:nvPicPr>
          <p:cNvPr id="8" name="Picture 7" descr="A group of people posing for a photo&#10;&#10;Description automatically generated with medium confidence">
            <a:extLst>
              <a:ext uri="{FF2B5EF4-FFF2-40B4-BE49-F238E27FC236}">
                <a16:creationId xmlns:a16="http://schemas.microsoft.com/office/drawing/2014/main" id="{6455056E-899B-FE67-29F1-5AFB565E512A}"/>
              </a:ext>
            </a:extLst>
          </p:cNvPr>
          <p:cNvPicPr>
            <a:picLocks noChangeAspect="1"/>
          </p:cNvPicPr>
          <p:nvPr/>
        </p:nvPicPr>
        <p:blipFill rotWithShape="1">
          <a:blip r:embed="rId4"/>
          <a:srcRect t="23890" b="6016"/>
          <a:stretch/>
        </p:blipFill>
        <p:spPr>
          <a:xfrm>
            <a:off x="20" y="3428990"/>
            <a:ext cx="6095980" cy="3429000"/>
          </a:xfrm>
          <a:prstGeom prst="rect">
            <a:avLst/>
          </a:prstGeom>
        </p:spPr>
      </p:pic>
      <p:pic>
        <p:nvPicPr>
          <p:cNvPr id="3" name="Picture 2" descr="A group of people wearing masks&#10;&#10;Description automatically generated with medium confidence">
            <a:extLst>
              <a:ext uri="{FF2B5EF4-FFF2-40B4-BE49-F238E27FC236}">
                <a16:creationId xmlns:a16="http://schemas.microsoft.com/office/drawing/2014/main" id="{6D1358AC-0BB5-DB43-AF1B-14FB144DE67F}"/>
              </a:ext>
            </a:extLst>
          </p:cNvPr>
          <p:cNvPicPr>
            <a:picLocks noChangeAspect="1"/>
          </p:cNvPicPr>
          <p:nvPr/>
        </p:nvPicPr>
        <p:blipFill rotWithShape="1">
          <a:blip r:embed="rId5"/>
          <a:srcRect t="7756" b="28684"/>
          <a:stretch/>
        </p:blipFill>
        <p:spPr>
          <a:xfrm>
            <a:off x="6096000" y="3429000"/>
            <a:ext cx="6096000" cy="3429000"/>
          </a:xfrm>
          <a:prstGeom prst="rect">
            <a:avLst/>
          </a:prstGeom>
        </p:spPr>
      </p:pic>
      <p:sp>
        <p:nvSpPr>
          <p:cNvPr id="27" name="Rectangle 26">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adroTexto 82">
            <a:extLst>
              <a:ext uri="{FF2B5EF4-FFF2-40B4-BE49-F238E27FC236}">
                <a16:creationId xmlns:a16="http://schemas.microsoft.com/office/drawing/2014/main" id="{11CEC463-7500-F345-B561-07FA246BE805}"/>
              </a:ext>
            </a:extLst>
          </p:cNvPr>
          <p:cNvSpPr txBox="1"/>
          <p:nvPr/>
        </p:nvSpPr>
        <p:spPr>
          <a:xfrm>
            <a:off x="4286858" y="2761554"/>
            <a:ext cx="3618284" cy="1345720"/>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2800" b="1" kern="1200">
                <a:solidFill>
                  <a:srgbClr val="080808"/>
                </a:solidFill>
                <a:latin typeface="+mj-lt"/>
                <a:ea typeface="+mj-ea"/>
                <a:cs typeface="+mj-cs"/>
              </a:rPr>
              <a:t>QUESTIONS? </a:t>
            </a:r>
          </a:p>
        </p:txBody>
      </p:sp>
      <p:sp>
        <p:nvSpPr>
          <p:cNvPr id="29" name="Frame 28">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700696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27279</TotalTime>
  <Words>869</Words>
  <Application>Microsoft Macintosh PowerPoint</Application>
  <PresentationFormat>Widescreen</PresentationFormat>
  <Paragraphs>103</Paragraphs>
  <Slides>10</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-apple-system</vt:lpstr>
      <vt:lpstr>Arial</vt:lpstr>
      <vt:lpstr>Calibri</vt:lpstr>
      <vt:lpstr>Calibri Light</vt:lpstr>
      <vt:lpstr>Copperplate</vt:lpstr>
      <vt:lpstr>Lato</vt:lpstr>
      <vt:lpstr>Lato Heavy</vt:lpstr>
      <vt:lpstr>Lato Light</vt:lpstr>
      <vt:lpstr>Oswald</vt:lpstr>
      <vt:lpstr>Times New Roman</vt:lpstr>
      <vt:lpstr>Wingdings</vt:lpstr>
      <vt:lpstr>Office Theme</vt:lpstr>
      <vt:lpstr>23-24 Season  Virtual Open House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365 PARTNERS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“Open House” Night</dc:title>
  <dc:creator>Tyler Shipstad</dc:creator>
  <cp:lastModifiedBy>Nash, Scott (snash@uidaho.edu)</cp:lastModifiedBy>
  <cp:revision>12</cp:revision>
  <dcterms:created xsi:type="dcterms:W3CDTF">2021-03-01T20:41:28Z</dcterms:created>
  <dcterms:modified xsi:type="dcterms:W3CDTF">2023-04-30T14:44:08Z</dcterms:modified>
</cp:coreProperties>
</file>