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78"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9" r:id="rId17"/>
    <p:sldId id="280"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52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eber" userId="c6dbd208-1671-46f1-ad3f-8d9e0a3cd137" providerId="ADAL" clId="{3D4A4A0C-BC18-4480-A24F-E59372FCA0B9}"/>
    <pc:docChg chg="custSel modSld">
      <pc:chgData name="John Weber" userId="c6dbd208-1671-46f1-ad3f-8d9e0a3cd137" providerId="ADAL" clId="{3D4A4A0C-BC18-4480-A24F-E59372FCA0B9}" dt="2025-10-20T18:16:57.292" v="171" actId="6549"/>
      <pc:docMkLst>
        <pc:docMk/>
      </pc:docMkLst>
      <pc:sldChg chg="modSp mod">
        <pc:chgData name="John Weber" userId="c6dbd208-1671-46f1-ad3f-8d9e0a3cd137" providerId="ADAL" clId="{3D4A4A0C-BC18-4480-A24F-E59372FCA0B9}" dt="2025-10-20T14:45:11.789" v="6" actId="33524"/>
        <pc:sldMkLst>
          <pc:docMk/>
          <pc:sldMk cId="0" sldId="259"/>
        </pc:sldMkLst>
        <pc:spChg chg="mod">
          <ac:chgData name="John Weber" userId="c6dbd208-1671-46f1-ad3f-8d9e0a3cd137" providerId="ADAL" clId="{3D4A4A0C-BC18-4480-A24F-E59372FCA0B9}" dt="2025-10-20T14:45:11.789" v="6" actId="33524"/>
          <ac:spMkLst>
            <pc:docMk/>
            <pc:sldMk cId="0" sldId="259"/>
            <ac:spMk id="60" creationId="{00000000-0000-0000-0000-000000000000}"/>
          </ac:spMkLst>
        </pc:spChg>
      </pc:sldChg>
      <pc:sldChg chg="modSp mod">
        <pc:chgData name="John Weber" userId="c6dbd208-1671-46f1-ad3f-8d9e0a3cd137" providerId="ADAL" clId="{3D4A4A0C-BC18-4480-A24F-E59372FCA0B9}" dt="2025-10-20T17:49:02.637" v="8" actId="20577"/>
        <pc:sldMkLst>
          <pc:docMk/>
          <pc:sldMk cId="0" sldId="260"/>
        </pc:sldMkLst>
        <pc:spChg chg="mod">
          <ac:chgData name="John Weber" userId="c6dbd208-1671-46f1-ad3f-8d9e0a3cd137" providerId="ADAL" clId="{3D4A4A0C-BC18-4480-A24F-E59372FCA0B9}" dt="2025-10-20T17:49:02.637" v="8" actId="20577"/>
          <ac:spMkLst>
            <pc:docMk/>
            <pc:sldMk cId="0" sldId="260"/>
            <ac:spMk id="64" creationId="{00000000-0000-0000-0000-000000000000}"/>
          </ac:spMkLst>
        </pc:spChg>
      </pc:sldChg>
      <pc:sldChg chg="modSp mod">
        <pc:chgData name="John Weber" userId="c6dbd208-1671-46f1-ad3f-8d9e0a3cd137" providerId="ADAL" clId="{3D4A4A0C-BC18-4480-A24F-E59372FCA0B9}" dt="2025-10-20T18:16:57.292" v="171" actId="6549"/>
        <pc:sldMkLst>
          <pc:docMk/>
          <pc:sldMk cId="0" sldId="264"/>
        </pc:sldMkLst>
        <pc:spChg chg="mod">
          <ac:chgData name="John Weber" userId="c6dbd208-1671-46f1-ad3f-8d9e0a3cd137" providerId="ADAL" clId="{3D4A4A0C-BC18-4480-A24F-E59372FCA0B9}" dt="2025-10-20T18:16:57.292" v="171" actId="6549"/>
          <ac:spMkLst>
            <pc:docMk/>
            <pc:sldMk cId="0" sldId="264"/>
            <ac:spMk id="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46"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47"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 </a:t>
            </a:r>
          </a:p>
        </p:txBody>
      </p:sp>
      <p:sp>
        <p:nvSpPr>
          <p:cNvPr id="48"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 </a:t>
            </a:r>
          </a:p>
        </p:txBody>
      </p:sp>
      <p:sp>
        <p:nvSpPr>
          <p:cNvPr id="49"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 </a:t>
            </a:r>
          </a:p>
        </p:txBody>
      </p:sp>
      <p:sp>
        <p:nvSpPr>
          <p:cNvPr id="50"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2C5ADDBC-62D8-4FCE-B5CA-AA0A4BA7BF91}"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noRot="1" noChangeAspect="1"/>
          </p:cNvSpPr>
          <p:nvPr>
            <p:ph type="sldImg"/>
          </p:nvPr>
        </p:nvSpPr>
        <p:spPr>
          <a:xfrm>
            <a:off x="1143000" y="685800"/>
            <a:ext cx="4570413" cy="3427413"/>
          </a:xfrm>
          <a:prstGeom prst="rect">
            <a:avLst/>
          </a:prstGeom>
        </p:spPr>
      </p:sp>
      <p:sp>
        <p:nvSpPr>
          <p:cNvPr id="117" name="PlaceHolder 2"/>
          <p:cNvSpPr>
            <a:spLocks noGrp="1"/>
          </p:cNvSpPr>
          <p:nvPr>
            <p:ph type="body"/>
          </p:nvPr>
        </p:nvSpPr>
        <p:spPr>
          <a:xfrm>
            <a:off x="685800" y="4343400"/>
            <a:ext cx="5484960" cy="4113360"/>
          </a:xfrm>
          <a:prstGeom prst="rect">
            <a:avLst/>
          </a:prstGeom>
        </p:spPr>
        <p:txBody>
          <a:bodyPr lIns="0" tIns="0" rIns="0" bIns="0">
            <a:noAutofit/>
          </a:bodyPr>
          <a:lstStyle/>
          <a:p>
            <a:pPr marL="216000" indent="-214920">
              <a:lnSpc>
                <a:spcPct val="100000"/>
              </a:lnSpc>
            </a:pPr>
            <a:r>
              <a:rPr lang="en-US" sz="2000" b="0" strike="noStrike" spc="-1">
                <a:latin typeface="Arial"/>
              </a:rPr>
              <a:t>Kelle</a:t>
            </a:r>
          </a:p>
        </p:txBody>
      </p:sp>
      <p:sp>
        <p:nvSpPr>
          <p:cNvPr id="118"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766E071-971F-446F-9FFB-ECE3AF5F6DC0}" type="slidenum">
              <a:rPr lang="en-US" sz="1200" b="0" strike="noStrike" spc="-1">
                <a:solidFill>
                  <a:srgbClr val="000000"/>
                </a:solidFill>
                <a:latin typeface="+mn-lt"/>
                <a:ea typeface="+mn-ea"/>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noRot="1" noChangeAspect="1"/>
          </p:cNvSpPr>
          <p:nvPr>
            <p:ph type="sldImg"/>
          </p:nvPr>
        </p:nvSpPr>
        <p:spPr>
          <a:xfrm>
            <a:off x="1143000" y="685800"/>
            <a:ext cx="4570413" cy="3427413"/>
          </a:xfrm>
          <a:prstGeom prst="rect">
            <a:avLst/>
          </a:prstGeom>
        </p:spPr>
      </p:sp>
      <p:sp>
        <p:nvSpPr>
          <p:cNvPr id="150"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51"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DAF7DB1-2F31-4B62-9851-0135B8191D09}" type="slidenum">
              <a:rPr lang="en-US" sz="1200" b="0" strike="noStrike" spc="-1">
                <a:solidFill>
                  <a:srgbClr val="000000"/>
                </a:solidFill>
                <a:latin typeface="+mn-lt"/>
                <a:ea typeface="+mn-ea"/>
              </a:rPr>
              <a:t>13</a:t>
            </a:fld>
            <a:endParaRPr lang="en-US"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1143000" y="685800"/>
            <a:ext cx="4570413" cy="3427413"/>
          </a:xfrm>
          <a:prstGeom prst="rect">
            <a:avLst/>
          </a:prstGeom>
        </p:spPr>
      </p:sp>
      <p:sp>
        <p:nvSpPr>
          <p:cNvPr id="153"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54"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D52E7EC-B6F9-4C8B-AD21-D08FD8B0A5F2}" type="slidenum">
              <a:rPr lang="en-US" sz="1200" b="0" strike="noStrike" spc="-1">
                <a:solidFill>
                  <a:srgbClr val="000000"/>
                </a:solidFill>
                <a:latin typeface="+mn-lt"/>
                <a:ea typeface="+mn-ea"/>
              </a:rPr>
              <a:t>14</a:t>
            </a:fld>
            <a:endParaRPr lang="en-US"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1143000" y="685800"/>
            <a:ext cx="4570413" cy="3427413"/>
          </a:xfrm>
          <a:prstGeom prst="rect">
            <a:avLst/>
          </a:prstGeom>
        </p:spPr>
      </p:sp>
      <p:sp>
        <p:nvSpPr>
          <p:cNvPr id="156"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57"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C5348E5-BEE8-43A9-88AB-A1D812A246D3}" type="slidenum">
              <a:rPr lang="en-US" sz="1200" b="0" strike="noStrike" spc="-1">
                <a:solidFill>
                  <a:srgbClr val="000000"/>
                </a:solidFill>
                <a:latin typeface="+mn-lt"/>
                <a:ea typeface="+mn-ea"/>
              </a:rPr>
              <a:t>15</a:t>
            </a:fld>
            <a:endParaRPr lang="en-US"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1143000" y="685800"/>
            <a:ext cx="4570413" cy="3427413"/>
          </a:xfrm>
          <a:prstGeom prst="rect">
            <a:avLst/>
          </a:prstGeom>
        </p:spPr>
      </p:sp>
      <p:sp>
        <p:nvSpPr>
          <p:cNvPr id="156"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57"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C5348E5-BEE8-43A9-88AB-A1D812A246D3}" type="slidenum">
              <a:rPr lang="en-US" sz="1200" b="0" strike="noStrike" spc="-1">
                <a:solidFill>
                  <a:srgbClr val="000000"/>
                </a:solidFill>
                <a:latin typeface="+mn-lt"/>
                <a:ea typeface="+mn-ea"/>
              </a:rPr>
              <a:t>16</a:t>
            </a:fld>
            <a:endParaRPr lang="en-US" sz="1200" b="0" strike="noStrike" spc="-1">
              <a:latin typeface="Arial"/>
            </a:endParaRPr>
          </a:p>
        </p:txBody>
      </p:sp>
    </p:spTree>
    <p:extLst>
      <p:ext uri="{BB962C8B-B14F-4D97-AF65-F5344CB8AC3E}">
        <p14:creationId xmlns:p14="http://schemas.microsoft.com/office/powerpoint/2010/main" val="222523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1143000" y="685800"/>
            <a:ext cx="4570413" cy="3427413"/>
          </a:xfrm>
          <a:prstGeom prst="rect">
            <a:avLst/>
          </a:prstGeom>
        </p:spPr>
      </p:sp>
      <p:sp>
        <p:nvSpPr>
          <p:cNvPr id="153"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54"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D52E7EC-B6F9-4C8B-AD21-D08FD8B0A5F2}" type="slidenum">
              <a:rPr lang="en-US" sz="1200" b="0" strike="noStrike" spc="-1">
                <a:solidFill>
                  <a:srgbClr val="000000"/>
                </a:solidFill>
                <a:latin typeface="+mn-lt"/>
                <a:ea typeface="+mn-ea"/>
              </a:rPr>
              <a:t>17</a:t>
            </a:fld>
            <a:endParaRPr lang="en-US" sz="1200" b="0" strike="noStrike" spc="-1">
              <a:latin typeface="Arial"/>
            </a:endParaRPr>
          </a:p>
        </p:txBody>
      </p:sp>
    </p:spTree>
    <p:extLst>
      <p:ext uri="{BB962C8B-B14F-4D97-AF65-F5344CB8AC3E}">
        <p14:creationId xmlns:p14="http://schemas.microsoft.com/office/powerpoint/2010/main" val="285137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noRot="1" noChangeAspect="1"/>
          </p:cNvSpPr>
          <p:nvPr>
            <p:ph type="sldImg"/>
          </p:nvPr>
        </p:nvSpPr>
        <p:spPr>
          <a:xfrm>
            <a:off x="1143000" y="685800"/>
            <a:ext cx="4570413" cy="3427413"/>
          </a:xfrm>
          <a:prstGeom prst="rect">
            <a:avLst/>
          </a:prstGeom>
        </p:spPr>
      </p:sp>
      <p:sp>
        <p:nvSpPr>
          <p:cNvPr id="159"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60"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39C5286-EEFD-49AD-BB19-A680746BAC55}" type="slidenum">
              <a:rPr lang="en-US" sz="1200" b="0" strike="noStrike" spc="-1">
                <a:solidFill>
                  <a:srgbClr val="000000"/>
                </a:solidFill>
                <a:latin typeface="+mn-lt"/>
                <a:ea typeface="+mn-ea"/>
              </a:rPr>
              <a:t>18</a:t>
            </a:fld>
            <a:endParaRPr lang="en-US"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noRot="1" noChangeAspect="1"/>
          </p:cNvSpPr>
          <p:nvPr>
            <p:ph type="sldImg"/>
          </p:nvPr>
        </p:nvSpPr>
        <p:spPr>
          <a:xfrm>
            <a:off x="1143000" y="685800"/>
            <a:ext cx="4570413" cy="3427413"/>
          </a:xfrm>
          <a:prstGeom prst="rect">
            <a:avLst/>
          </a:prstGeom>
        </p:spPr>
      </p:sp>
      <p:sp>
        <p:nvSpPr>
          <p:cNvPr id="162"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63"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F81EF6D-7AAE-43F4-BAA3-F15624D65389}" type="slidenum">
              <a:rPr lang="en-US" sz="1200" b="0" strike="noStrike" spc="-1">
                <a:solidFill>
                  <a:srgbClr val="000000"/>
                </a:solidFill>
                <a:latin typeface="+mn-lt"/>
                <a:ea typeface="+mn-ea"/>
              </a:rPr>
              <a:t>19</a:t>
            </a:fld>
            <a:endParaRPr lang="en-US"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1143000" y="685800"/>
            <a:ext cx="4570413" cy="3427413"/>
          </a:xfrm>
          <a:prstGeom prst="rect">
            <a:avLst/>
          </a:prstGeom>
        </p:spPr>
      </p:sp>
      <p:sp>
        <p:nvSpPr>
          <p:cNvPr id="165"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66"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83ADD57-E99C-4206-BCD3-C75CA0D7E0C0}" type="slidenum">
              <a:rPr lang="en-US" sz="1200" b="0" strike="noStrike" spc="-1">
                <a:solidFill>
                  <a:srgbClr val="000000"/>
                </a:solidFill>
                <a:latin typeface="+mn-lt"/>
                <a:ea typeface="+mn-ea"/>
              </a:rPr>
              <a:t>20</a:t>
            </a:fld>
            <a:endParaRPr lang="en-US"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noRot="1" noChangeAspect="1"/>
          </p:cNvSpPr>
          <p:nvPr>
            <p:ph type="sldImg"/>
          </p:nvPr>
        </p:nvSpPr>
        <p:spPr>
          <a:xfrm>
            <a:off x="1143000" y="685800"/>
            <a:ext cx="4570413" cy="3427413"/>
          </a:xfrm>
          <a:prstGeom prst="rect">
            <a:avLst/>
          </a:prstGeom>
        </p:spPr>
      </p:sp>
      <p:sp>
        <p:nvSpPr>
          <p:cNvPr id="168"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69"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7ACDFD7-6C11-41CC-B874-141552728228}" type="slidenum">
              <a:rPr lang="en-US" sz="1200" b="0" strike="noStrike" spc="-1">
                <a:solidFill>
                  <a:srgbClr val="000000"/>
                </a:solidFill>
                <a:latin typeface="+mn-lt"/>
                <a:ea typeface="+mn-ea"/>
              </a:rPr>
              <a:t>21</a:t>
            </a:fld>
            <a:endParaRPr lang="en-US"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noRot="1" noChangeAspect="1"/>
          </p:cNvSpPr>
          <p:nvPr>
            <p:ph type="sldImg"/>
          </p:nvPr>
        </p:nvSpPr>
        <p:spPr>
          <a:xfrm>
            <a:off x="1143000" y="685800"/>
            <a:ext cx="4570413" cy="3427413"/>
          </a:xfrm>
          <a:prstGeom prst="rect">
            <a:avLst/>
          </a:prstGeom>
        </p:spPr>
      </p:sp>
      <p:sp>
        <p:nvSpPr>
          <p:cNvPr id="171"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72"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1FE5C4E-9031-4F1F-90E6-F9F5A6C64CA7}" type="slidenum">
              <a:rPr lang="en-US" sz="1200" b="0" strike="noStrike" spc="-1">
                <a:solidFill>
                  <a:srgbClr val="000000"/>
                </a:solidFill>
                <a:latin typeface="+mn-lt"/>
                <a:ea typeface="+mn-ea"/>
              </a:rPr>
              <a:t>22</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noRot="1" noChangeAspect="1"/>
          </p:cNvSpPr>
          <p:nvPr>
            <p:ph type="sldImg"/>
          </p:nvPr>
        </p:nvSpPr>
        <p:spPr>
          <a:xfrm>
            <a:off x="1143000" y="685800"/>
            <a:ext cx="4570413" cy="3427413"/>
          </a:xfrm>
          <a:prstGeom prst="rect">
            <a:avLst/>
          </a:prstGeom>
        </p:spPr>
      </p:sp>
      <p:sp>
        <p:nvSpPr>
          <p:cNvPr id="123"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24"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0EBD26B-4F47-4EBE-B947-4E923169746A}" type="slidenum">
              <a:rPr lang="en-US" sz="1200" b="0" strike="noStrike" spc="-1">
                <a:solidFill>
                  <a:srgbClr val="000000"/>
                </a:solidFill>
                <a:latin typeface="+mn-lt"/>
                <a:ea typeface="+mn-ea"/>
              </a:rPr>
              <a:t>3</a:t>
            </a:fld>
            <a:endParaRPr lang="en-US"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noRot="1" noChangeAspect="1"/>
          </p:cNvSpPr>
          <p:nvPr>
            <p:ph type="sldImg"/>
          </p:nvPr>
        </p:nvSpPr>
        <p:spPr>
          <a:xfrm>
            <a:off x="1143000" y="685800"/>
            <a:ext cx="4570560" cy="3427560"/>
          </a:xfrm>
          <a:prstGeom prst="rect">
            <a:avLst/>
          </a:prstGeom>
        </p:spPr>
      </p:sp>
      <p:sp>
        <p:nvSpPr>
          <p:cNvPr id="174"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75"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2403FB3-31A9-46B0-8DCF-27765DCAF90F}" type="slidenum">
              <a:rPr lang="en-US" sz="1200" b="0" strike="noStrike" spc="-1">
                <a:solidFill>
                  <a:srgbClr val="000000"/>
                </a:solidFill>
                <a:latin typeface="+mn-lt"/>
                <a:ea typeface="+mn-ea"/>
              </a:rPr>
              <a:t>23</a:t>
            </a:fld>
            <a:endParaRPr lang="en-U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noRot="1" noChangeAspect="1"/>
          </p:cNvSpPr>
          <p:nvPr>
            <p:ph type="sldImg"/>
          </p:nvPr>
        </p:nvSpPr>
        <p:spPr>
          <a:xfrm>
            <a:off x="1143000" y="685800"/>
            <a:ext cx="4570413" cy="3427413"/>
          </a:xfrm>
          <a:prstGeom prst="rect">
            <a:avLst/>
          </a:prstGeom>
        </p:spPr>
      </p:sp>
      <p:sp>
        <p:nvSpPr>
          <p:cNvPr id="126"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27"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D289CEA-993D-4DA7-8ED9-A6BBFD5D05B0}" type="slidenum">
              <a:rPr lang="en-US" sz="1200" b="0" strike="noStrike" spc="-1">
                <a:solidFill>
                  <a:srgbClr val="000000"/>
                </a:solidFill>
                <a:latin typeface="+mn-lt"/>
                <a:ea typeface="+mn-ea"/>
              </a:rPr>
              <a:t>4</a:t>
            </a:fld>
            <a:endParaRPr lang="en-US"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noRot="1" noChangeAspect="1"/>
          </p:cNvSpPr>
          <p:nvPr>
            <p:ph type="sldImg"/>
          </p:nvPr>
        </p:nvSpPr>
        <p:spPr>
          <a:xfrm>
            <a:off x="1143000" y="685800"/>
            <a:ext cx="4570413" cy="3427413"/>
          </a:xfrm>
          <a:prstGeom prst="rect">
            <a:avLst/>
          </a:prstGeom>
        </p:spPr>
      </p:sp>
      <p:sp>
        <p:nvSpPr>
          <p:cNvPr id="129" name="PlaceHolder 2"/>
          <p:cNvSpPr>
            <a:spLocks noGrp="1"/>
          </p:cNvSpPr>
          <p:nvPr>
            <p:ph type="body"/>
          </p:nvPr>
        </p:nvSpPr>
        <p:spPr>
          <a:xfrm>
            <a:off x="685800" y="4343400"/>
            <a:ext cx="5484960" cy="4113360"/>
          </a:xfrm>
          <a:prstGeom prst="rect">
            <a:avLst/>
          </a:prstGeom>
        </p:spPr>
        <p:txBody>
          <a:bodyPr lIns="0" tIns="0" rIns="0" bIns="0">
            <a:noAutofit/>
          </a:bodyPr>
          <a:lstStyle/>
          <a:p>
            <a:pPr marL="216000" indent="-214920">
              <a:lnSpc>
                <a:spcPct val="100000"/>
              </a:lnSpc>
            </a:pPr>
            <a:endParaRPr lang="en-US" sz="2000" b="0" strike="noStrike" spc="-1">
              <a:latin typeface="Arial"/>
            </a:endParaRPr>
          </a:p>
          <a:p>
            <a:pPr marL="216000" indent="-214920">
              <a:lnSpc>
                <a:spcPct val="100000"/>
              </a:lnSpc>
            </a:pPr>
            <a:endParaRPr lang="en-US" sz="2000" b="0" strike="noStrike" spc="-1">
              <a:latin typeface="Arial"/>
            </a:endParaRPr>
          </a:p>
        </p:txBody>
      </p:sp>
      <p:sp>
        <p:nvSpPr>
          <p:cNvPr id="130"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181E2D3-C7FD-44ED-9515-9A7B22D3A806}" type="slidenum">
              <a:rPr lang="en-US" sz="1200" b="0" strike="noStrike" spc="-1">
                <a:solidFill>
                  <a:srgbClr val="000000"/>
                </a:solidFill>
                <a:latin typeface="+mn-lt"/>
                <a:ea typeface="+mn-ea"/>
              </a:rPr>
              <a:t>6</a:t>
            </a:fld>
            <a:endParaRPr lang="en-US"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laceHolder 1"/>
          <p:cNvSpPr>
            <a:spLocks noGrp="1" noRot="1" noChangeAspect="1"/>
          </p:cNvSpPr>
          <p:nvPr>
            <p:ph type="sldImg"/>
          </p:nvPr>
        </p:nvSpPr>
        <p:spPr>
          <a:xfrm>
            <a:off x="1143000" y="685800"/>
            <a:ext cx="4570413" cy="3427413"/>
          </a:xfrm>
          <a:prstGeom prst="rect">
            <a:avLst/>
          </a:prstGeom>
        </p:spPr>
      </p:sp>
      <p:sp>
        <p:nvSpPr>
          <p:cNvPr id="132"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33"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1752562-DBDE-44FE-AB1E-2B8A59CB2BDB}" type="slidenum">
              <a:rPr lang="en-US" sz="1200" b="0" strike="noStrike" spc="-1">
                <a:solidFill>
                  <a:srgbClr val="000000"/>
                </a:solidFill>
                <a:latin typeface="+mn-lt"/>
                <a:ea typeface="+mn-ea"/>
              </a:rPr>
              <a:t>7</a:t>
            </a:fld>
            <a:endParaRPr lang="en-US"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1143000" y="685800"/>
            <a:ext cx="4570413" cy="3427413"/>
          </a:xfrm>
          <a:prstGeom prst="rect">
            <a:avLst/>
          </a:prstGeom>
        </p:spPr>
      </p:sp>
      <p:sp>
        <p:nvSpPr>
          <p:cNvPr id="135"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36"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F904E7B-BDB8-4033-A02A-A8AB6D29758E}" type="slidenum">
              <a:rPr lang="en-US" sz="1200" b="0" strike="noStrike" spc="-1">
                <a:solidFill>
                  <a:srgbClr val="000000"/>
                </a:solidFill>
                <a:latin typeface="+mn-lt"/>
                <a:ea typeface="+mn-ea"/>
              </a:rPr>
              <a:t>8</a:t>
            </a:fld>
            <a:endParaRPr lang="en-US"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noRot="1" noChangeAspect="1"/>
          </p:cNvSpPr>
          <p:nvPr>
            <p:ph type="sldImg"/>
          </p:nvPr>
        </p:nvSpPr>
        <p:spPr>
          <a:xfrm>
            <a:off x="1143000" y="685800"/>
            <a:ext cx="4570413" cy="3427413"/>
          </a:xfrm>
          <a:prstGeom prst="rect">
            <a:avLst/>
          </a:prstGeom>
        </p:spPr>
      </p:sp>
      <p:sp>
        <p:nvSpPr>
          <p:cNvPr id="138"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39"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5000E4D-C281-41A4-B219-1A7BC9221295}" type="slidenum">
              <a:rPr lang="en-US" sz="1200" b="0" strike="noStrike" spc="-1">
                <a:solidFill>
                  <a:srgbClr val="000000"/>
                </a:solidFill>
                <a:latin typeface="+mn-lt"/>
                <a:ea typeface="+mn-ea"/>
              </a:rPr>
              <a:t>10</a:t>
            </a:fld>
            <a:endParaRPr lang="en-US"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noRot="1" noChangeAspect="1"/>
          </p:cNvSpPr>
          <p:nvPr>
            <p:ph type="sldImg"/>
          </p:nvPr>
        </p:nvSpPr>
        <p:spPr>
          <a:xfrm>
            <a:off x="1143000" y="685800"/>
            <a:ext cx="4570413" cy="3427413"/>
          </a:xfrm>
          <a:prstGeom prst="rect">
            <a:avLst/>
          </a:prstGeom>
        </p:spPr>
      </p:sp>
      <p:sp>
        <p:nvSpPr>
          <p:cNvPr id="141"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42"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F9B540E-8507-44E4-A11F-4E73309D9A2D}" type="slidenum">
              <a:rPr lang="en-US" sz="1200" b="0" strike="noStrike" spc="-1">
                <a:solidFill>
                  <a:srgbClr val="000000"/>
                </a:solidFill>
                <a:latin typeface="+mn-lt"/>
                <a:ea typeface="+mn-ea"/>
              </a:rPr>
              <a:t>11</a:t>
            </a:fld>
            <a:endParaRPr lang="en-US"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noRot="1" noChangeAspect="1"/>
          </p:cNvSpPr>
          <p:nvPr>
            <p:ph type="sldImg"/>
          </p:nvPr>
        </p:nvSpPr>
        <p:spPr>
          <a:xfrm>
            <a:off x="1143000" y="685800"/>
            <a:ext cx="4570413" cy="3427413"/>
          </a:xfrm>
          <a:prstGeom prst="rect">
            <a:avLst/>
          </a:prstGeom>
        </p:spPr>
      </p:sp>
      <p:sp>
        <p:nvSpPr>
          <p:cNvPr id="147" name="PlaceHolder 2"/>
          <p:cNvSpPr>
            <a:spLocks noGrp="1"/>
          </p:cNvSpPr>
          <p:nvPr>
            <p:ph type="body"/>
          </p:nvPr>
        </p:nvSpPr>
        <p:spPr>
          <a:xfrm>
            <a:off x="685800" y="4343400"/>
            <a:ext cx="5484960" cy="4113360"/>
          </a:xfrm>
          <a:prstGeom prst="rect">
            <a:avLst/>
          </a:prstGeom>
        </p:spPr>
        <p:txBody>
          <a:bodyPr lIns="0" tIns="0" rIns="0" bIns="0">
            <a:noAutofit/>
          </a:bodyPr>
          <a:lstStyle/>
          <a:p>
            <a:endParaRPr lang="en-US" sz="2000" b="0" strike="noStrike" spc="-1">
              <a:latin typeface="Arial"/>
            </a:endParaRPr>
          </a:p>
        </p:txBody>
      </p:sp>
      <p:sp>
        <p:nvSpPr>
          <p:cNvPr id="148" name="CustomShape 3"/>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98C9253-3A26-4FD4-9490-09EF0BA90433}" type="slidenum">
              <a:rPr lang="en-US" sz="1200" b="0" strike="noStrike" spc="-1">
                <a:solidFill>
                  <a:srgbClr val="000000"/>
                </a:solidFill>
                <a:latin typeface="+mn-lt"/>
                <a:ea typeface="+mn-ea"/>
              </a:rPr>
              <a:t>12</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3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4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4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4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4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4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2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grpSp>
        <p:nvGrpSpPr>
          <p:cNvPr id="9" name="Group 1"/>
          <p:cNvGrpSpPr/>
          <p:nvPr/>
        </p:nvGrpSpPr>
        <p:grpSpPr>
          <a:xfrm>
            <a:off x="0" y="0"/>
            <a:ext cx="2130480" cy="6856560"/>
            <a:chOff x="0" y="0"/>
            <a:chExt cx="2130480" cy="6856560"/>
          </a:xfrm>
        </p:grpSpPr>
        <p:sp>
          <p:nvSpPr>
            <p:cNvPr id="10" name="CustomShape 2"/>
            <p:cNvSpPr/>
            <p:nvPr/>
          </p:nvSpPr>
          <p:spPr>
            <a:xfrm>
              <a:off x="0" y="0"/>
              <a:ext cx="1071720" cy="5289840"/>
            </a:xfrm>
            <a:custGeom>
              <a:avLst/>
              <a:gdLst/>
              <a:ahLst/>
              <a:cxnLst/>
              <a:rect l="l" t="t"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tyle>
            <a:lnRef idx="0">
              <a:scrgbClr r="0" g="0" b="0"/>
            </a:lnRef>
            <a:fillRef idx="0">
              <a:scrgbClr r="0" g="0" b="0"/>
            </a:fillRef>
            <a:effectRef idx="0">
              <a:scrgbClr r="0" g="0" b="0"/>
            </a:effectRef>
            <a:fontRef idx="minor"/>
          </p:style>
          <p:txBody>
            <a:bodyPr/>
            <a:lstStyle/>
            <a:p>
              <a:endParaRPr lang="en-US"/>
            </a:p>
          </p:txBody>
        </p:sp>
        <p:sp>
          <p:nvSpPr>
            <p:cNvPr id="2" name="CustomShape 3"/>
            <p:cNvSpPr/>
            <p:nvPr/>
          </p:nvSpPr>
          <p:spPr>
            <a:xfrm>
              <a:off x="0" y="0"/>
              <a:ext cx="757440" cy="4623120"/>
            </a:xfrm>
            <a:custGeom>
              <a:avLst/>
              <a:gdLst/>
              <a:ahLst/>
              <a:cxnLst/>
              <a:rect l="l" t="t"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txBody>
            <a:bodyPr/>
            <a:lstStyle/>
            <a:p>
              <a:endParaRPr lang="en-US"/>
            </a:p>
          </p:txBody>
        </p:sp>
        <p:sp>
          <p:nvSpPr>
            <p:cNvPr id="3" name="CustomShape 4"/>
            <p:cNvSpPr/>
            <p:nvPr/>
          </p:nvSpPr>
          <p:spPr>
            <a:xfrm>
              <a:off x="0" y="5662440"/>
              <a:ext cx="905040" cy="1194120"/>
            </a:xfrm>
            <a:custGeom>
              <a:avLst/>
              <a:gdLst/>
              <a:ahLst/>
              <a:cxnLst/>
              <a:rect l="l" t="t"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tyle>
            <a:lnRef idx="0">
              <a:scrgbClr r="0" g="0" b="0"/>
            </a:lnRef>
            <a:fillRef idx="0">
              <a:scrgbClr r="0" g="0" b="0"/>
            </a:fillRef>
            <a:effectRef idx="0">
              <a:scrgbClr r="0" g="0" b="0"/>
            </a:effectRef>
            <a:fontRef idx="minor"/>
          </p:style>
          <p:txBody>
            <a:bodyPr/>
            <a:lstStyle/>
            <a:p>
              <a:endParaRPr lang="en-US"/>
            </a:p>
          </p:txBody>
        </p:sp>
        <p:sp>
          <p:nvSpPr>
            <p:cNvPr id="4" name="CustomShape 5"/>
            <p:cNvSpPr/>
            <p:nvPr/>
          </p:nvSpPr>
          <p:spPr>
            <a:xfrm>
              <a:off x="0" y="5295960"/>
              <a:ext cx="1486080" cy="1560600"/>
            </a:xfrm>
            <a:custGeom>
              <a:avLst/>
              <a:gdLst/>
              <a:ahLst/>
              <a:cxnLst/>
              <a:rect l="l" t="t"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tyle>
            <a:lnRef idx="0">
              <a:scrgbClr r="0" g="0" b="0"/>
            </a:lnRef>
            <a:fillRef idx="0">
              <a:scrgbClr r="0" g="0" b="0"/>
            </a:fillRef>
            <a:effectRef idx="0">
              <a:scrgbClr r="0" g="0" b="0"/>
            </a:effectRef>
            <a:fontRef idx="minor"/>
          </p:style>
          <p:txBody>
            <a:bodyPr/>
            <a:lstStyle/>
            <a:p>
              <a:endParaRPr lang="en-US"/>
            </a:p>
          </p:txBody>
        </p:sp>
        <p:sp>
          <p:nvSpPr>
            <p:cNvPr id="5" name="CustomShape 6"/>
            <p:cNvSpPr/>
            <p:nvPr/>
          </p:nvSpPr>
          <p:spPr>
            <a:xfrm>
              <a:off x="0" y="5257800"/>
              <a:ext cx="2130480" cy="1598760"/>
            </a:xfrm>
            <a:custGeom>
              <a:avLst/>
              <a:gdLst/>
              <a:ahLst/>
              <a:cxnLst/>
              <a:rect l="l" t="t"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tyle>
            <a:lnRef idx="0">
              <a:scrgbClr r="0" g="0" b="0"/>
            </a:lnRef>
            <a:fillRef idx="0">
              <a:scrgbClr r="0" g="0" b="0"/>
            </a:fillRef>
            <a:effectRef idx="0">
              <a:scrgbClr r="0" g="0" b="0"/>
            </a:effectRef>
            <a:fontRef idx="minor"/>
          </p:style>
          <p:txBody>
            <a:bodyPr/>
            <a:lstStyle/>
            <a:p>
              <a:endParaRPr lang="en-US"/>
            </a:p>
          </p:txBody>
        </p:sp>
        <p:sp>
          <p:nvSpPr>
            <p:cNvPr id="6" name="CustomShape 7"/>
            <p:cNvSpPr/>
            <p:nvPr/>
          </p:nvSpPr>
          <p:spPr>
            <a:xfrm>
              <a:off x="0" y="5357880"/>
              <a:ext cx="1376640" cy="1498680"/>
            </a:xfrm>
            <a:custGeom>
              <a:avLst/>
              <a:gdLst/>
              <a:ahLst/>
              <a:cxnLst/>
              <a:rect l="l" t="t"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txBody>
            <a:bodyPr/>
            <a:lstStyle/>
            <a:p>
              <a:endParaRPr lang="en-US"/>
            </a:p>
          </p:txBody>
        </p:sp>
      </p:grpSp>
      <p:sp>
        <p:nvSpPr>
          <p:cNvPr id="7" name="PlaceHolder 8"/>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8" name="PlaceHolder 9"/>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mncorevball.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WaconiaJOboard@gmail.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mncorevbal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stomShape 1"/>
          <p:cNvSpPr/>
          <p:nvPr/>
        </p:nvSpPr>
        <p:spPr>
          <a:xfrm>
            <a:off x="1055160" y="3749040"/>
            <a:ext cx="7174080" cy="105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92500" lnSpcReduction="10000"/>
          </a:bodyPr>
          <a:lstStyle/>
          <a:p>
            <a:pPr algn="ctr">
              <a:lnSpc>
                <a:spcPct val="100000"/>
              </a:lnSpc>
            </a:pPr>
            <a:br>
              <a:rPr dirty="0"/>
            </a:br>
            <a:r>
              <a:rPr lang="en-US" sz="5400" b="0" strike="noStrike" spc="-1" dirty="0">
                <a:solidFill>
                  <a:srgbClr val="000000"/>
                </a:solidFill>
                <a:latin typeface="Calibri"/>
                <a:ea typeface="DejaVu Sans"/>
              </a:rPr>
              <a:t>2025-2026 Season</a:t>
            </a:r>
            <a:endParaRPr lang="en-US" sz="5400" b="0" strike="noStrike" spc="-1" dirty="0">
              <a:latin typeface="Arial"/>
            </a:endParaRPr>
          </a:p>
        </p:txBody>
      </p:sp>
      <p:sp>
        <p:nvSpPr>
          <p:cNvPr id="52" name="CustomShape 2"/>
          <p:cNvSpPr/>
          <p:nvPr/>
        </p:nvSpPr>
        <p:spPr>
          <a:xfrm>
            <a:off x="2924280" y="4402800"/>
            <a:ext cx="5761080" cy="136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lnSpcReduction="10000"/>
          </a:bodyPr>
          <a:lstStyle/>
          <a:p>
            <a:pPr algn="ctr">
              <a:lnSpc>
                <a:spcPct val="100000"/>
              </a:lnSpc>
              <a:spcBef>
                <a:spcPts val="720"/>
              </a:spcBef>
              <a:spcAft>
                <a:spcPts val="601"/>
              </a:spcAft>
            </a:pPr>
            <a:endParaRPr lang="en-US" sz="1800" b="0" strike="noStrike" spc="-1" dirty="0">
              <a:latin typeface="Arial"/>
            </a:endParaRPr>
          </a:p>
          <a:p>
            <a:pPr algn="ctr">
              <a:lnSpc>
                <a:spcPct val="100000"/>
              </a:lnSpc>
              <a:spcBef>
                <a:spcPts val="720"/>
              </a:spcBef>
              <a:spcAft>
                <a:spcPts val="601"/>
              </a:spcAft>
            </a:pPr>
            <a:endParaRPr lang="en-US" sz="1800" b="0" strike="noStrike" spc="-1" dirty="0">
              <a:latin typeface="Arial"/>
            </a:endParaRPr>
          </a:p>
          <a:p>
            <a:pPr algn="ctr">
              <a:lnSpc>
                <a:spcPct val="100000"/>
              </a:lnSpc>
              <a:spcBef>
                <a:spcPts val="720"/>
              </a:spcBef>
              <a:spcAft>
                <a:spcPts val="601"/>
              </a:spcAft>
            </a:pPr>
            <a:r>
              <a:rPr lang="en-US" sz="3600" b="0" strike="noStrike" spc="-1" dirty="0">
                <a:solidFill>
                  <a:srgbClr val="000000"/>
                </a:solidFill>
                <a:latin typeface="Calibri"/>
                <a:ea typeface="DejaVu Sans"/>
              </a:rPr>
              <a:t>October 20, 2025</a:t>
            </a:r>
            <a:endParaRPr lang="en-US" sz="3600" b="0" strike="noStrike" spc="-1" dirty="0">
              <a:latin typeface="Arial"/>
            </a:endParaRPr>
          </a:p>
        </p:txBody>
      </p:sp>
      <p:pic>
        <p:nvPicPr>
          <p:cNvPr id="53" name="Picture 5"/>
          <p:cNvPicPr/>
          <p:nvPr/>
        </p:nvPicPr>
        <p:blipFill>
          <a:blip r:embed="rId3"/>
          <a:stretch/>
        </p:blipFill>
        <p:spPr>
          <a:xfrm>
            <a:off x="3017520" y="731520"/>
            <a:ext cx="3656160" cy="304956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1188720" y="3383280"/>
            <a:ext cx="7679880" cy="20536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519"/>
              </a:spcBef>
              <a:spcAft>
                <a:spcPts val="601"/>
              </a:spcAft>
            </a:pPr>
            <a:r>
              <a:rPr lang="en-US" b="1" strike="noStrike" spc="-1" dirty="0">
                <a:solidFill>
                  <a:srgbClr val="00B0F0"/>
                </a:solidFill>
                <a:latin typeface="Aptos Narrow" panose="020B0004020202020204" pitchFamily="34" charset="0"/>
                <a:ea typeface="DejaVu Sans"/>
              </a:rPr>
              <a:t>PRACTICES</a:t>
            </a:r>
            <a:endParaRPr lang="en-US" b="0" strike="noStrike" spc="-1" dirty="0">
              <a:latin typeface="Aptos Narrow" panose="020B0004020202020204" pitchFamily="34" charset="0"/>
            </a:endParaRPr>
          </a:p>
          <a:p>
            <a:pPr marL="285840" indent="-284400">
              <a:lnSpc>
                <a:spcPct val="100000"/>
              </a:lnSpc>
              <a:spcBef>
                <a:spcPts val="519"/>
              </a:spcBef>
              <a:spcAft>
                <a:spcPts val="601"/>
              </a:spcAft>
              <a:buClr>
                <a:srgbClr val="1287C3"/>
              </a:buClr>
              <a:buSzPct val="145000"/>
              <a:buFont typeface="Arial"/>
              <a:buChar char="•"/>
            </a:pPr>
            <a:r>
              <a:rPr lang="en-US" sz="2000" b="0" strike="noStrike" spc="-1" dirty="0">
                <a:solidFill>
                  <a:srgbClr val="000000"/>
                </a:solidFill>
                <a:latin typeface="Aptos Narrow" panose="020B0004020202020204" pitchFamily="34" charset="0"/>
                <a:ea typeface="DejaVu Sans"/>
              </a:rPr>
              <a:t>Each team will have two 1.5-hour long practices per week</a:t>
            </a:r>
            <a:endParaRPr lang="en-US" sz="2000" b="0" strike="noStrike" spc="-1" dirty="0">
              <a:latin typeface="Aptos Narrow" panose="020B0004020202020204" pitchFamily="34" charset="0"/>
            </a:endParaRPr>
          </a:p>
          <a:p>
            <a:pPr marL="285840" indent="-284400">
              <a:lnSpc>
                <a:spcPct val="100000"/>
              </a:lnSpc>
              <a:spcBef>
                <a:spcPts val="1417"/>
              </a:spcBef>
              <a:buClr>
                <a:srgbClr val="1287C3"/>
              </a:buClr>
              <a:buSzPct val="145000"/>
              <a:buFont typeface="Arial"/>
              <a:buChar char="•"/>
            </a:pPr>
            <a:r>
              <a:rPr lang="en-US" sz="2000" b="1" strike="noStrike" spc="-1" dirty="0">
                <a:solidFill>
                  <a:srgbClr val="000000"/>
                </a:solidFill>
                <a:latin typeface="Aptos Narrow" panose="020B0004020202020204" pitchFamily="34" charset="0"/>
                <a:ea typeface="DejaVu Sans"/>
              </a:rPr>
              <a:t>Due to limited gym availability- there may be times where practices are overlapped/combined with other teams based on court availability.</a:t>
            </a:r>
            <a:endParaRPr lang="en-US" sz="2000" b="0" strike="noStrike" spc="-1" dirty="0">
              <a:latin typeface="Aptos Narrow" panose="020B0004020202020204" pitchFamily="34" charset="0"/>
            </a:endParaRPr>
          </a:p>
          <a:p>
            <a:pPr marL="285840" indent="-284400">
              <a:lnSpc>
                <a:spcPct val="100000"/>
              </a:lnSpc>
              <a:spcBef>
                <a:spcPts val="1417"/>
              </a:spcBef>
              <a:buClr>
                <a:srgbClr val="1287C3"/>
              </a:buClr>
              <a:buSzPct val="145000"/>
              <a:buFont typeface="Arial"/>
              <a:buChar char="•"/>
            </a:pPr>
            <a:r>
              <a:rPr lang="en-US" sz="2000" b="0" strike="noStrike" spc="-1" dirty="0">
                <a:solidFill>
                  <a:srgbClr val="000000"/>
                </a:solidFill>
                <a:latin typeface="Aptos Narrow" panose="020B0004020202020204" pitchFamily="34" charset="0"/>
                <a:ea typeface="DejaVu Sans"/>
              </a:rPr>
              <a:t>Locations (others may be added if they become available)</a:t>
            </a:r>
            <a:endParaRPr lang="en-US" sz="2000" b="0" strike="noStrike" spc="-1" dirty="0">
              <a:latin typeface="Aptos Narrow" panose="020B0004020202020204" pitchFamily="34" charset="0"/>
            </a:endParaRPr>
          </a:p>
          <a:p>
            <a:pPr marL="743040" lvl="1" indent="-284400">
              <a:lnSpc>
                <a:spcPct val="100000"/>
              </a:lnSpc>
              <a:spcBef>
                <a:spcPts val="519"/>
              </a:spcBef>
              <a:spcAft>
                <a:spcPts val="601"/>
              </a:spcAft>
              <a:buClr>
                <a:srgbClr val="1287C3"/>
              </a:buClr>
              <a:buSzPct val="145000"/>
              <a:buFont typeface="Arial"/>
              <a:buChar char="•"/>
            </a:pPr>
            <a:r>
              <a:rPr lang="en-US" sz="2000" b="0" strike="noStrike" spc="-1" dirty="0">
                <a:solidFill>
                  <a:srgbClr val="000000"/>
                </a:solidFill>
                <a:latin typeface="Aptos Narrow" panose="020B0004020202020204" pitchFamily="34" charset="0"/>
                <a:ea typeface="DejaVu Sans"/>
              </a:rPr>
              <a:t>All Waconia schools, Safari Island, Mayer Lutheran Field house</a:t>
            </a:r>
            <a:endParaRPr lang="en-US" sz="2000" b="0" strike="noStrike" spc="-1" dirty="0">
              <a:latin typeface="Aptos Narrow" panose="020B0004020202020204" pitchFamily="34" charset="0"/>
            </a:endParaRPr>
          </a:p>
          <a:p>
            <a:pPr marL="285840" indent="-284400">
              <a:lnSpc>
                <a:spcPct val="100000"/>
              </a:lnSpc>
              <a:spcBef>
                <a:spcPts val="519"/>
              </a:spcBef>
              <a:spcAft>
                <a:spcPts val="601"/>
              </a:spcAft>
              <a:buClr>
                <a:srgbClr val="1287C3"/>
              </a:buClr>
              <a:buSzPct val="145000"/>
              <a:buFont typeface="Arial"/>
              <a:buChar char="•"/>
            </a:pPr>
            <a:r>
              <a:rPr lang="en-US" sz="2000" b="0" strike="noStrike" spc="-1" dirty="0">
                <a:solidFill>
                  <a:srgbClr val="000000"/>
                </a:solidFill>
                <a:latin typeface="Aptos Narrow" panose="020B0004020202020204" pitchFamily="34" charset="0"/>
                <a:ea typeface="DejaVu Sans"/>
              </a:rPr>
              <a:t>Typical Practice Times</a:t>
            </a:r>
            <a:endParaRPr lang="en-US" sz="2000" b="0" strike="noStrike" spc="-1" dirty="0">
              <a:latin typeface="Aptos Narrow" panose="020B0004020202020204" pitchFamily="34" charset="0"/>
            </a:endParaRPr>
          </a:p>
          <a:p>
            <a:pPr marL="743040" lvl="1" indent="-284400">
              <a:lnSpc>
                <a:spcPct val="100000"/>
              </a:lnSpc>
              <a:spcBef>
                <a:spcPts val="519"/>
              </a:spcBef>
              <a:spcAft>
                <a:spcPts val="601"/>
              </a:spcAft>
              <a:buClr>
                <a:srgbClr val="1287C3"/>
              </a:buClr>
              <a:buSzPct val="145000"/>
              <a:buFont typeface="Arial"/>
              <a:buChar char="•"/>
            </a:pPr>
            <a:r>
              <a:rPr lang="en-US" sz="2000" dirty="0">
                <a:latin typeface="Aptos Narrow" panose="020B0004020202020204" pitchFamily="34" charset="0"/>
              </a:rPr>
              <a:t>Mon – Fri, starting as early as 4:00 and might go as late at 9:30p </a:t>
            </a:r>
          </a:p>
          <a:p>
            <a:pPr marL="285840" indent="-284400">
              <a:spcBef>
                <a:spcPts val="519"/>
              </a:spcBef>
              <a:spcAft>
                <a:spcPts val="601"/>
              </a:spcAft>
              <a:buClr>
                <a:srgbClr val="1287C3"/>
              </a:buClr>
              <a:buSzPct val="145000"/>
              <a:buFont typeface="Arial"/>
              <a:buChar char="•"/>
            </a:pPr>
            <a:r>
              <a:rPr lang="en-US" sz="2000" b="0" strike="noStrike" spc="-1" dirty="0">
                <a:solidFill>
                  <a:srgbClr val="000000"/>
                </a:solidFill>
                <a:latin typeface="Aptos Narrow" panose="020B0004020202020204" pitchFamily="34" charset="0"/>
                <a:ea typeface="DejaVu Sans"/>
              </a:rPr>
              <a:t>Practices Start in December for 13s – 17s.</a:t>
            </a:r>
            <a:endParaRPr lang="en-US" sz="2000" b="0" strike="noStrike" spc="-1" dirty="0">
              <a:latin typeface="Aptos Narrow" panose="020B0004020202020204" pitchFamily="34" charset="0"/>
            </a:endParaRPr>
          </a:p>
          <a:p>
            <a:pPr marL="285840" indent="-284400">
              <a:lnSpc>
                <a:spcPct val="100000"/>
              </a:lnSpc>
              <a:spcBef>
                <a:spcPts val="519"/>
              </a:spcBef>
              <a:spcAft>
                <a:spcPts val="601"/>
              </a:spcAft>
              <a:buClr>
                <a:srgbClr val="1287C3"/>
              </a:buClr>
              <a:buSzPct val="145000"/>
              <a:buFont typeface="Arial"/>
              <a:buChar char="•"/>
            </a:pPr>
            <a:r>
              <a:rPr lang="en-US" sz="2000" b="0" strike="noStrike" spc="-1" dirty="0">
                <a:solidFill>
                  <a:srgbClr val="000000"/>
                </a:solidFill>
                <a:latin typeface="Aptos Narrow" panose="020B0004020202020204" pitchFamily="34" charset="0"/>
                <a:ea typeface="DejaVu Sans"/>
              </a:rPr>
              <a:t>Practices for the 11s/12s will start in January.</a:t>
            </a:r>
            <a:endParaRPr lang="en-US" sz="2000" b="0" strike="noStrike" spc="-1" dirty="0">
              <a:latin typeface="Aptos Narrow" panose="020B0004020202020204" pitchFamily="34" charset="0"/>
            </a:endParaRPr>
          </a:p>
          <a:p>
            <a:pPr>
              <a:lnSpc>
                <a:spcPct val="100000"/>
              </a:lnSpc>
              <a:spcBef>
                <a:spcPts val="479"/>
              </a:spcBef>
              <a:spcAft>
                <a:spcPts val="601"/>
              </a:spcAft>
            </a:pPr>
            <a:endParaRPr lang="en-US" sz="1400" b="0" strike="noStrike" spc="-1" dirty="0">
              <a:latin typeface="Arial"/>
            </a:endParaRPr>
          </a:p>
        </p:txBody>
      </p:sp>
      <p:sp>
        <p:nvSpPr>
          <p:cNvPr id="79" name="CustomShape 2"/>
          <p:cNvSpPr/>
          <p:nvPr/>
        </p:nvSpPr>
        <p:spPr>
          <a:xfrm>
            <a:off x="795960" y="-32040"/>
            <a:ext cx="8228160" cy="11415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80" name="Picture 7"/>
          <p:cNvPicPr/>
          <p:nvPr/>
        </p:nvPicPr>
        <p:blipFill>
          <a:blip r:embed="rId3"/>
          <a:stretch/>
        </p:blipFill>
        <p:spPr>
          <a:xfrm>
            <a:off x="1188720" y="0"/>
            <a:ext cx="7742520" cy="1755648"/>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1"/>
          <p:cNvSpPr/>
          <p:nvPr/>
        </p:nvSpPr>
        <p:spPr>
          <a:xfrm>
            <a:off x="1155960" y="2104103"/>
            <a:ext cx="7679880" cy="43950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879"/>
              </a:spcBef>
              <a:spcAft>
                <a:spcPts val="601"/>
              </a:spcAft>
            </a:pPr>
            <a:r>
              <a:rPr lang="en-US" b="1" strike="noStrike" spc="-1" dirty="0">
                <a:solidFill>
                  <a:srgbClr val="00B0F0"/>
                </a:solidFill>
                <a:latin typeface="Aptos Narrow" panose="020B0004020202020204" pitchFamily="34" charset="0"/>
                <a:ea typeface="DejaVu Sans"/>
              </a:rPr>
              <a:t>TOURNAMENTS</a:t>
            </a:r>
            <a:endParaRPr lang="en-US" b="0" strike="noStrike" spc="-1" dirty="0">
              <a:latin typeface="Aptos Narrow" panose="020B0004020202020204" pitchFamily="34" charset="0"/>
            </a:endParaRPr>
          </a:p>
          <a:p>
            <a:pPr marL="285840" indent="-284400">
              <a:spcBef>
                <a:spcPts val="879"/>
              </a:spcBef>
              <a:spcAft>
                <a:spcPts val="601"/>
              </a:spcAft>
              <a:buClr>
                <a:srgbClr val="1287C3"/>
              </a:buClr>
              <a:buSzPct val="145000"/>
              <a:buFont typeface="Arial"/>
              <a:buChar char="•"/>
            </a:pPr>
            <a:r>
              <a:rPr lang="en-US" sz="1600" spc="-1" dirty="0">
                <a:solidFill>
                  <a:srgbClr val="000000"/>
                </a:solidFill>
                <a:latin typeface="Aptos Narrow" panose="020B0004020202020204" pitchFamily="34" charset="0"/>
              </a:rPr>
              <a:t>Teams of age 13 and older, will play 9-10 tournaments beginning in January and finishing the end of April.</a:t>
            </a:r>
          </a:p>
          <a:p>
            <a:pPr marL="285840" indent="-284400">
              <a:spcBef>
                <a:spcPts val="879"/>
              </a:spcBef>
              <a:spcAft>
                <a:spcPts val="601"/>
              </a:spcAft>
              <a:buClr>
                <a:srgbClr val="1287C3"/>
              </a:buClr>
              <a:buSzPct val="145000"/>
              <a:buFont typeface="Arial"/>
              <a:buChar char="•"/>
            </a:pPr>
            <a:r>
              <a:rPr lang="en-US" sz="1600" spc="-1" dirty="0">
                <a:solidFill>
                  <a:srgbClr val="000000"/>
                </a:solidFill>
                <a:latin typeface="Aptos Narrow" panose="020B0004020202020204" pitchFamily="34" charset="0"/>
              </a:rPr>
              <a:t>Higher level teams (1s) will travel to WI and/or IA for 1-2 tournaments and will typically play 5-6 single-day tournaments and 3-4 two-day tournaments.</a:t>
            </a:r>
          </a:p>
          <a:p>
            <a:pPr marL="285840" indent="-284400">
              <a:spcBef>
                <a:spcPts val="879"/>
              </a:spcBef>
              <a:spcAft>
                <a:spcPts val="601"/>
              </a:spcAft>
              <a:buClr>
                <a:srgbClr val="1287C3"/>
              </a:buClr>
              <a:buSzPct val="145000"/>
              <a:buFont typeface="Arial"/>
              <a:buChar char="•"/>
            </a:pPr>
            <a:r>
              <a:rPr lang="en-US" sz="1600" spc="-1" dirty="0">
                <a:solidFill>
                  <a:srgbClr val="000000"/>
                </a:solidFill>
                <a:latin typeface="Aptos Narrow" panose="020B0004020202020204" pitchFamily="34" charset="0"/>
              </a:rPr>
              <a:t>Teams of age 12 and younger play a shorter season, so they will play 5-6 in-state tournaments beginning in February and finishing the end of April.</a:t>
            </a:r>
          </a:p>
          <a:p>
            <a:pPr marL="285840" indent="-284400">
              <a:spcBef>
                <a:spcPts val="879"/>
              </a:spcBef>
              <a:spcAft>
                <a:spcPts val="601"/>
              </a:spcAft>
              <a:buClr>
                <a:srgbClr val="1287C3"/>
              </a:buClr>
              <a:buSzPct val="145000"/>
              <a:buFont typeface="Arial"/>
              <a:buChar char="•"/>
            </a:pPr>
            <a:r>
              <a:rPr lang="en-US" sz="1600" spc="-1" dirty="0">
                <a:solidFill>
                  <a:srgbClr val="000000"/>
                </a:solidFill>
                <a:latin typeface="Aptos Narrow" panose="020B0004020202020204" pitchFamily="34" charset="0"/>
              </a:rPr>
              <a:t>Most in-state tournaments are within a 1-hour drive from the Waconia area.</a:t>
            </a:r>
          </a:p>
          <a:p>
            <a:pPr marL="285840" indent="-284400">
              <a:lnSpc>
                <a:spcPct val="100000"/>
              </a:lnSpc>
              <a:spcBef>
                <a:spcPts val="879"/>
              </a:spcBef>
              <a:spcAft>
                <a:spcPts val="601"/>
              </a:spcAft>
              <a:buClr>
                <a:srgbClr val="1287C3"/>
              </a:buClr>
              <a:buSzPct val="145000"/>
              <a:buFont typeface="Arial"/>
              <a:buChar char="•"/>
            </a:pPr>
            <a:r>
              <a:rPr lang="en-US" sz="1600" b="0" strike="noStrike" spc="-1" dirty="0">
                <a:solidFill>
                  <a:srgbClr val="000000"/>
                </a:solidFill>
                <a:latin typeface="Aptos Narrow" panose="020B0004020202020204" pitchFamily="34" charset="0"/>
                <a:ea typeface="DejaVu Sans"/>
              </a:rPr>
              <a:t>All tournaments are pre-selected by board.  Tournament selection is based on previous experience, discussions with coaches and reputation of the tournament.  While we do our best to select good, well-run events, we cannot guarantee the competitiveness of each tournament.  This is dictated by the teams attending them.</a:t>
            </a:r>
            <a:endParaRPr lang="en-US" sz="1600" b="0" strike="noStrike" spc="-1" dirty="0">
              <a:latin typeface="Aptos Narrow" panose="020B0004020202020204" pitchFamily="34" charset="0"/>
            </a:endParaRPr>
          </a:p>
          <a:p>
            <a:pPr marL="393120">
              <a:lnSpc>
                <a:spcPct val="100000"/>
              </a:lnSpc>
              <a:spcBef>
                <a:spcPts val="400"/>
              </a:spcBef>
              <a:spcAft>
                <a:spcPts val="601"/>
              </a:spcAft>
            </a:pPr>
            <a:endParaRPr lang="en-US" sz="1200" b="0" strike="noStrike" spc="-1" dirty="0">
              <a:latin typeface="Arial"/>
            </a:endParaRPr>
          </a:p>
          <a:p>
            <a:pPr marL="393120">
              <a:lnSpc>
                <a:spcPct val="100000"/>
              </a:lnSpc>
              <a:spcBef>
                <a:spcPts val="479"/>
              </a:spcBef>
              <a:spcAft>
                <a:spcPts val="601"/>
              </a:spcAft>
            </a:pPr>
            <a:endParaRPr lang="en-US" sz="1200" b="0" strike="noStrike" spc="-1" dirty="0">
              <a:latin typeface="Arial"/>
            </a:endParaRPr>
          </a:p>
        </p:txBody>
      </p:sp>
      <p:pic>
        <p:nvPicPr>
          <p:cNvPr id="82" name="Picture 7"/>
          <p:cNvPicPr/>
          <p:nvPr/>
        </p:nvPicPr>
        <p:blipFill>
          <a:blip r:embed="rId3"/>
          <a:stretch/>
        </p:blipFill>
        <p:spPr>
          <a:xfrm>
            <a:off x="1155960" y="11160"/>
            <a:ext cx="7742520" cy="2092943"/>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143000" y="1828800"/>
            <a:ext cx="7847280" cy="478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spcBef>
                <a:spcPts val="400"/>
              </a:spcBef>
              <a:spcAft>
                <a:spcPts val="601"/>
              </a:spcAft>
            </a:pPr>
            <a:endParaRPr lang="en-US" sz="1800" b="0" strike="noStrike" spc="-1" dirty="0">
              <a:latin typeface="Arial"/>
            </a:endParaRPr>
          </a:p>
          <a:p>
            <a:pPr>
              <a:lnSpc>
                <a:spcPct val="100000"/>
              </a:lnSpc>
              <a:spcBef>
                <a:spcPts val="400"/>
              </a:spcBef>
              <a:spcAft>
                <a:spcPts val="601"/>
              </a:spcAft>
            </a:pPr>
            <a:endParaRPr lang="en-US" sz="2000" b="0" strike="noStrike" spc="-1" dirty="0">
              <a:latin typeface="Arial"/>
            </a:endParaRPr>
          </a:p>
          <a:p>
            <a:pPr>
              <a:lnSpc>
                <a:spcPct val="100000"/>
              </a:lnSpc>
              <a:spcBef>
                <a:spcPts val="400"/>
              </a:spcBef>
              <a:spcAft>
                <a:spcPts val="601"/>
              </a:spcAft>
            </a:pPr>
            <a:r>
              <a:rPr lang="en-US" sz="2000" b="1" strike="noStrike" spc="-1" dirty="0">
                <a:solidFill>
                  <a:srgbClr val="30ACEC"/>
                </a:solidFill>
                <a:latin typeface="Aptos Narrow" panose="020B0004020202020204" pitchFamily="34" charset="0"/>
                <a:ea typeface="DejaVu Sans"/>
              </a:rPr>
              <a:t>CORE BLOCK PARTY TOURNAMENT</a:t>
            </a:r>
            <a:endParaRPr lang="en-US" sz="2000"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We are excited to announce that we will be hosting three tournaments this season.  We will host one tournament for 11s, </a:t>
            </a:r>
            <a:r>
              <a:rPr lang="en-US" spc="-1" dirty="0">
                <a:solidFill>
                  <a:srgbClr val="000000"/>
                </a:solidFill>
                <a:latin typeface="Aptos Narrow" panose="020B0004020202020204" pitchFamily="34" charset="0"/>
                <a:ea typeface="DejaVu Sans"/>
              </a:rPr>
              <a:t>12s, and 13s</a:t>
            </a:r>
            <a:r>
              <a:rPr lang="en-US" b="0" strike="noStrike" spc="-1" dirty="0">
                <a:solidFill>
                  <a:srgbClr val="000000"/>
                </a:solidFill>
                <a:latin typeface="Aptos Narrow" panose="020B0004020202020204" pitchFamily="34" charset="0"/>
                <a:ea typeface="DejaVu Sans"/>
              </a:rPr>
              <a:t> teams.</a:t>
            </a:r>
            <a:endParaRPr lang="en-US"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Tentative CORE Tournament dates are:</a:t>
            </a:r>
            <a:endParaRPr lang="en-US" b="0" strike="noStrike" spc="-1" dirty="0">
              <a:latin typeface="Aptos Narrow" panose="020B0004020202020204" pitchFamily="34" charset="0"/>
            </a:endParaRPr>
          </a:p>
          <a:p>
            <a:pPr marL="743040" lvl="1" indent="-284400">
              <a:lnSpc>
                <a:spcPct val="100000"/>
              </a:lnSpc>
              <a:spcBef>
                <a:spcPts val="40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11s/12s Saturday, February 21, 2026</a:t>
            </a:r>
            <a:endParaRPr lang="en-US" b="0" strike="noStrike" spc="-1" dirty="0">
              <a:latin typeface="Aptos Narrow" panose="020B0004020202020204" pitchFamily="34" charset="0"/>
            </a:endParaRPr>
          </a:p>
          <a:p>
            <a:pPr marL="743040" lvl="1" indent="-284400">
              <a:lnSpc>
                <a:spcPct val="100000"/>
              </a:lnSpc>
              <a:spcBef>
                <a:spcPts val="40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13s Sunday, February 22, 2025</a:t>
            </a:r>
            <a:endParaRPr lang="en-US"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We will be requiring assistance to ensure that we are successful in hosting our tournaments, club families will be expected to help with the planning and the day-of tournament activities.</a:t>
            </a:r>
            <a:endParaRPr lang="en-US"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More information to follow</a:t>
            </a:r>
            <a:endParaRPr lang="en-US" b="0" strike="noStrike" spc="-1" dirty="0">
              <a:latin typeface="Aptos Narrow" panose="020B0004020202020204" pitchFamily="34" charset="0"/>
            </a:endParaRPr>
          </a:p>
          <a:p>
            <a:pPr marL="393120">
              <a:lnSpc>
                <a:spcPct val="100000"/>
              </a:lnSpc>
              <a:spcBef>
                <a:spcPts val="400"/>
              </a:spcBef>
              <a:spcAft>
                <a:spcPts val="601"/>
              </a:spcAft>
            </a:pPr>
            <a:endParaRPr lang="en-US" sz="1400" b="0" strike="noStrike" spc="-1" dirty="0">
              <a:latin typeface="Arial"/>
            </a:endParaRPr>
          </a:p>
          <a:p>
            <a:pPr marL="393120">
              <a:lnSpc>
                <a:spcPct val="100000"/>
              </a:lnSpc>
              <a:spcBef>
                <a:spcPts val="400"/>
              </a:spcBef>
              <a:spcAft>
                <a:spcPts val="601"/>
              </a:spcAft>
            </a:pPr>
            <a:endParaRPr lang="en-US" sz="1400" b="0" strike="noStrike" spc="-1" dirty="0">
              <a:latin typeface="Arial"/>
            </a:endParaRPr>
          </a:p>
          <a:p>
            <a:pPr marL="393120">
              <a:lnSpc>
                <a:spcPct val="100000"/>
              </a:lnSpc>
              <a:spcBef>
                <a:spcPts val="479"/>
              </a:spcBef>
              <a:spcAft>
                <a:spcPts val="601"/>
              </a:spcAft>
            </a:pPr>
            <a:endParaRPr lang="en-US" sz="1400" b="0" strike="noStrike" spc="-1" dirty="0">
              <a:latin typeface="Arial"/>
            </a:endParaRPr>
          </a:p>
        </p:txBody>
      </p:sp>
      <p:pic>
        <p:nvPicPr>
          <p:cNvPr id="86" name="Picture 7"/>
          <p:cNvPicPr/>
          <p:nvPr/>
        </p:nvPicPr>
        <p:blipFill>
          <a:blip r:embed="rId3"/>
          <a:stretch/>
        </p:blipFill>
        <p:spPr>
          <a:xfrm>
            <a:off x="1155960" y="11160"/>
            <a:ext cx="7742520" cy="1896298"/>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1188720" y="2468879"/>
            <a:ext cx="7679880" cy="41278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spcBef>
                <a:spcPts val="380"/>
              </a:spcBef>
              <a:spcAft>
                <a:spcPts val="601"/>
              </a:spcAft>
            </a:pPr>
            <a:r>
              <a:rPr lang="en-US" sz="2400" b="1" strike="noStrike" spc="-1" dirty="0">
                <a:solidFill>
                  <a:srgbClr val="00B0F0"/>
                </a:solidFill>
                <a:latin typeface="Aptos Narrow" panose="020B0004020202020204" pitchFamily="34" charset="0"/>
                <a:ea typeface="DejaVu Sans"/>
              </a:rPr>
              <a:t>COACHING</a:t>
            </a:r>
            <a:endParaRPr lang="en-US" sz="2400" b="0" strike="noStrike" spc="-1" dirty="0">
              <a:latin typeface="Aptos Narrow" panose="020B0004020202020204" pitchFamily="34" charset="0"/>
            </a:endParaRPr>
          </a:p>
          <a:p>
            <a:pPr marL="285840" indent="-284400">
              <a:lnSpc>
                <a:spcPct val="100000"/>
              </a:lnSpc>
              <a:spcBef>
                <a:spcPts val="380"/>
              </a:spcBef>
              <a:spcAft>
                <a:spcPts val="601"/>
              </a:spcAft>
              <a:buClr>
                <a:srgbClr val="1287C3"/>
              </a:buClr>
              <a:buSzPct val="145000"/>
              <a:buFont typeface="Arial"/>
              <a:buChar char="•"/>
            </a:pPr>
            <a:r>
              <a:rPr lang="en-US" sz="1900" b="0" strike="noStrike" spc="-1" dirty="0">
                <a:solidFill>
                  <a:srgbClr val="000000"/>
                </a:solidFill>
                <a:latin typeface="Aptos Narrow" panose="020B0004020202020204" pitchFamily="34" charset="0"/>
                <a:ea typeface="DejaVu Sans"/>
              </a:rPr>
              <a:t>We are fortunate to have many returning coaches committed to the club.  There are opportunities for additional head coaches and assistant coaches for the upcoming season. If you know of anyone who may be interested, please contact a board member or ask them to fill out th</a:t>
            </a:r>
            <a:r>
              <a:rPr lang="en-US" sz="1900" spc="-1" dirty="0">
                <a:solidFill>
                  <a:srgbClr val="000000"/>
                </a:solidFill>
                <a:latin typeface="Aptos Narrow" panose="020B0004020202020204" pitchFamily="34" charset="0"/>
                <a:ea typeface="DejaVu Sans"/>
              </a:rPr>
              <a:t>e application on the website</a:t>
            </a:r>
            <a:r>
              <a:rPr lang="en-US" sz="1900" b="0" strike="noStrike" spc="-1" dirty="0">
                <a:solidFill>
                  <a:srgbClr val="000000"/>
                </a:solidFill>
                <a:latin typeface="Aptos Narrow" panose="020B0004020202020204" pitchFamily="34" charset="0"/>
                <a:ea typeface="DejaVu Sans"/>
              </a:rPr>
              <a:t>.</a:t>
            </a:r>
          </a:p>
          <a:p>
            <a:pPr marL="285840" indent="-284400">
              <a:lnSpc>
                <a:spcPct val="100000"/>
              </a:lnSpc>
              <a:spcBef>
                <a:spcPts val="380"/>
              </a:spcBef>
              <a:spcAft>
                <a:spcPts val="601"/>
              </a:spcAft>
              <a:buClr>
                <a:srgbClr val="1287C3"/>
              </a:buClr>
              <a:buSzPct val="145000"/>
              <a:buFont typeface="Arial"/>
              <a:buChar char="•"/>
            </a:pPr>
            <a:r>
              <a:rPr lang="en-US" sz="1900" b="0" strike="noStrike" spc="-1" dirty="0">
                <a:solidFill>
                  <a:srgbClr val="000000"/>
                </a:solidFill>
                <a:latin typeface="Aptos Narrow" panose="020B0004020202020204" pitchFamily="34" charset="0"/>
                <a:ea typeface="DejaVu Sans"/>
              </a:rPr>
              <a:t>We have had parent coaches in prior season for our younger teams (11s/12s).  </a:t>
            </a:r>
          </a:p>
          <a:p>
            <a:pPr marL="285840" indent="-284400">
              <a:lnSpc>
                <a:spcPct val="100000"/>
              </a:lnSpc>
              <a:spcBef>
                <a:spcPts val="380"/>
              </a:spcBef>
              <a:spcAft>
                <a:spcPts val="601"/>
              </a:spcAft>
              <a:buClr>
                <a:srgbClr val="1287C3"/>
              </a:buClr>
              <a:buSzPct val="145000"/>
              <a:buFont typeface="Arial"/>
              <a:buChar char="•"/>
            </a:pPr>
            <a:r>
              <a:rPr lang="en-US" sz="1900" b="0" strike="noStrike" spc="-1" dirty="0">
                <a:solidFill>
                  <a:srgbClr val="000000"/>
                </a:solidFill>
                <a:latin typeface="Aptos Narrow" panose="020B0004020202020204" pitchFamily="34" charset="0"/>
                <a:ea typeface="DejaVu Sans"/>
              </a:rPr>
              <a:t>Coaches are paid.</a:t>
            </a:r>
            <a:endParaRPr lang="en-US" sz="1900" b="0" strike="noStrike" spc="-1" dirty="0">
              <a:latin typeface="Aptos Narrow" panose="020B0004020202020204" pitchFamily="34" charset="0"/>
            </a:endParaRPr>
          </a:p>
          <a:p>
            <a:pPr marL="285840" indent="-284400">
              <a:lnSpc>
                <a:spcPct val="100000"/>
              </a:lnSpc>
              <a:spcBef>
                <a:spcPts val="380"/>
              </a:spcBef>
              <a:spcAft>
                <a:spcPts val="601"/>
              </a:spcAft>
              <a:buClr>
                <a:srgbClr val="1287C3"/>
              </a:buClr>
              <a:buSzPct val="145000"/>
              <a:buFont typeface="Arial"/>
              <a:buChar char="•"/>
            </a:pPr>
            <a:r>
              <a:rPr lang="en-US" sz="1900" b="0" strike="noStrike" spc="-1" dirty="0">
                <a:solidFill>
                  <a:srgbClr val="000000"/>
                </a:solidFill>
                <a:latin typeface="Aptos Narrow" panose="020B0004020202020204" pitchFamily="34" charset="0"/>
                <a:ea typeface="DejaVu Sans"/>
              </a:rPr>
              <a:t>We will have coaches meeting prior to the start of the season to go over the goals of the club and get our coaches prepared for the upcoming season.</a:t>
            </a:r>
            <a:endParaRPr lang="en-US" sz="1900" b="0" strike="noStrike" spc="-1" dirty="0">
              <a:latin typeface="Aptos Narrow" panose="020B0004020202020204" pitchFamily="34" charset="0"/>
            </a:endParaRPr>
          </a:p>
          <a:p>
            <a:pPr>
              <a:lnSpc>
                <a:spcPct val="100000"/>
              </a:lnSpc>
              <a:spcBef>
                <a:spcPts val="479"/>
              </a:spcBef>
              <a:spcAft>
                <a:spcPts val="601"/>
              </a:spcAft>
            </a:pPr>
            <a:endParaRPr lang="en-US" sz="1400" b="0" strike="noStrike" spc="-1" dirty="0">
              <a:latin typeface="Arial"/>
            </a:endParaRPr>
          </a:p>
          <a:p>
            <a:pPr marL="109800">
              <a:lnSpc>
                <a:spcPct val="100000"/>
              </a:lnSpc>
              <a:spcBef>
                <a:spcPts val="479"/>
              </a:spcBef>
              <a:spcAft>
                <a:spcPts val="601"/>
              </a:spcAft>
            </a:pPr>
            <a:endParaRPr lang="en-US" sz="1400" b="0" strike="noStrike" spc="-1" dirty="0">
              <a:latin typeface="Arial"/>
            </a:endParaRPr>
          </a:p>
        </p:txBody>
      </p:sp>
      <p:sp>
        <p:nvSpPr>
          <p:cNvPr id="88" name="CustomShape 2"/>
          <p:cNvSpPr/>
          <p:nvPr/>
        </p:nvSpPr>
        <p:spPr>
          <a:xfrm>
            <a:off x="1143000" y="1647720"/>
            <a:ext cx="7804800" cy="37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1800" b="0" strike="noStrike" spc="-1">
                <a:solidFill>
                  <a:srgbClr val="30ACEC"/>
                </a:solidFill>
                <a:latin typeface="Lucida Sans"/>
                <a:ea typeface="DejaVu Sans"/>
              </a:rPr>
              <a:t>Coaches</a:t>
            </a:r>
            <a:endParaRPr lang="en-US" sz="1800" b="0" strike="noStrike" spc="-1">
              <a:latin typeface="Arial"/>
            </a:endParaRPr>
          </a:p>
        </p:txBody>
      </p:sp>
      <p:pic>
        <p:nvPicPr>
          <p:cNvPr id="89" name="Picture 7"/>
          <p:cNvPicPr/>
          <p:nvPr/>
        </p:nvPicPr>
        <p:blipFill>
          <a:blip r:embed="rId3"/>
          <a:stretch/>
        </p:blipFill>
        <p:spPr>
          <a:xfrm>
            <a:off x="1155960" y="11160"/>
            <a:ext cx="7742520" cy="212244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1188720" y="1371600"/>
            <a:ext cx="7588440" cy="651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spcBef>
                <a:spcPts val="400"/>
              </a:spcBef>
              <a:spcAft>
                <a:spcPts val="601"/>
              </a:spcAft>
            </a:pPr>
            <a:endParaRPr lang="en-US" sz="1800" b="0" strike="noStrike" spc="-1" dirty="0">
              <a:latin typeface="Arial"/>
            </a:endParaRPr>
          </a:p>
          <a:p>
            <a:pPr>
              <a:lnSpc>
                <a:spcPct val="100000"/>
              </a:lnSpc>
              <a:spcBef>
                <a:spcPts val="400"/>
              </a:spcBef>
              <a:spcAft>
                <a:spcPts val="601"/>
              </a:spcAft>
            </a:pPr>
            <a:r>
              <a:rPr lang="en-US" b="1" strike="noStrike" cap="all" spc="-1" dirty="0">
                <a:solidFill>
                  <a:srgbClr val="00B0F0"/>
                </a:solidFill>
                <a:latin typeface="Aptos Narrow" panose="020B0004020202020204" pitchFamily="34" charset="0"/>
                <a:ea typeface="DejaVu Sans"/>
              </a:rPr>
              <a:t>Season FEES - 1'S TEAMS  (AGES 15-17)</a:t>
            </a:r>
            <a:endParaRPr lang="en-US"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1" strike="noStrike" spc="-1" dirty="0">
                <a:solidFill>
                  <a:srgbClr val="000000"/>
                </a:solidFill>
                <a:latin typeface="Aptos Narrow" panose="020B0004020202020204" pitchFamily="34" charset="0"/>
                <a:ea typeface="DejaVu Sans"/>
              </a:rPr>
              <a:t>$1,700 per player </a:t>
            </a:r>
            <a:endParaRPr lang="en-US"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1" strike="noStrike" spc="-1" dirty="0">
                <a:solidFill>
                  <a:srgbClr val="000000"/>
                </a:solidFill>
                <a:latin typeface="Aptos Narrow" panose="020B0004020202020204" pitchFamily="34" charset="0"/>
                <a:ea typeface="DejaVu Sans"/>
              </a:rPr>
              <a:t>Fees Include:</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$150 Fundraiser Raffle Contribution/Tickets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2 paid Coaches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2 practices/week (approx. 36 practices)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9-10 tournaments (including 2-3 out of state tournaments)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2 team jerseys, 1 warm-up shirt, 1 team backpack</a:t>
            </a:r>
            <a:r>
              <a:rPr lang="en-US" spc="-1" dirty="0">
                <a:solidFill>
                  <a:srgbClr val="000000"/>
                </a:solidFill>
                <a:latin typeface="Aptos Narrow" panose="020B0004020202020204" pitchFamily="34" charset="0"/>
                <a:ea typeface="DejaVu Sans"/>
              </a:rPr>
              <a:t> or sweatshirt</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JVA registration fee</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Season runs </a:t>
            </a:r>
            <a:r>
              <a:rPr lang="en-US" spc="-1" dirty="0">
                <a:solidFill>
                  <a:srgbClr val="000000"/>
                </a:solidFill>
                <a:latin typeface="Aptos Narrow" panose="020B0004020202020204" pitchFamily="34" charset="0"/>
                <a:ea typeface="DejaVu Sans"/>
              </a:rPr>
              <a:t>December</a:t>
            </a:r>
            <a:r>
              <a:rPr lang="en-US" b="0" strike="noStrike" spc="-1" dirty="0">
                <a:solidFill>
                  <a:srgbClr val="000000"/>
                </a:solidFill>
                <a:latin typeface="Aptos Narrow" panose="020B0004020202020204" pitchFamily="34" charset="0"/>
                <a:ea typeface="DejaVu Sans"/>
              </a:rPr>
              <a:t> through April</a:t>
            </a:r>
            <a:endParaRPr lang="en-US" b="0" strike="noStrike" spc="-1" dirty="0">
              <a:latin typeface="Aptos Narrow" panose="020B0004020202020204" pitchFamily="34" charset="0"/>
            </a:endParaRPr>
          </a:p>
          <a:p>
            <a:pPr marL="393120">
              <a:lnSpc>
                <a:spcPct val="100000"/>
              </a:lnSpc>
              <a:spcBef>
                <a:spcPts val="561"/>
              </a:spcBef>
              <a:spcAft>
                <a:spcPts val="601"/>
              </a:spcAft>
            </a:pPr>
            <a:endParaRPr lang="en-US" sz="1400" b="0" strike="noStrike" spc="-1" dirty="0">
              <a:latin typeface="Arial"/>
            </a:endParaRPr>
          </a:p>
          <a:p>
            <a:pPr marL="393120">
              <a:lnSpc>
                <a:spcPct val="100000"/>
              </a:lnSpc>
              <a:spcBef>
                <a:spcPts val="400"/>
              </a:spcBef>
              <a:spcAft>
                <a:spcPts val="601"/>
              </a:spcAft>
            </a:pPr>
            <a:endParaRPr lang="en-US" sz="1400" b="0" strike="noStrike" spc="-1" dirty="0">
              <a:latin typeface="Arial"/>
            </a:endParaRPr>
          </a:p>
          <a:p>
            <a:pPr marL="365760">
              <a:lnSpc>
                <a:spcPct val="100000"/>
              </a:lnSpc>
              <a:spcBef>
                <a:spcPts val="400"/>
              </a:spcBef>
              <a:spcAft>
                <a:spcPts val="601"/>
              </a:spcAft>
            </a:pPr>
            <a:endParaRPr lang="en-US" sz="1400" b="0" strike="noStrike" spc="-1" dirty="0">
              <a:latin typeface="Arial"/>
            </a:endParaRPr>
          </a:p>
        </p:txBody>
      </p:sp>
      <p:sp>
        <p:nvSpPr>
          <p:cNvPr id="91" name="CustomShape 2"/>
          <p:cNvSpPr/>
          <p:nvPr/>
        </p:nvSpPr>
        <p:spPr>
          <a:xfrm>
            <a:off x="900000" y="1143000"/>
            <a:ext cx="822816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2000" b="0" strike="noStrike" spc="-1">
                <a:solidFill>
                  <a:srgbClr val="30ACEC"/>
                </a:solidFill>
                <a:latin typeface="Lucida Sans"/>
                <a:ea typeface="DejaVu Sans"/>
              </a:rPr>
              <a:t>Team Fees</a:t>
            </a:r>
            <a:endParaRPr lang="en-US" sz="2000" b="0" strike="noStrike" spc="-1">
              <a:latin typeface="Arial"/>
            </a:endParaRPr>
          </a:p>
        </p:txBody>
      </p:sp>
      <p:pic>
        <p:nvPicPr>
          <p:cNvPr id="92" name="Picture 7"/>
          <p:cNvPicPr/>
          <p:nvPr/>
        </p:nvPicPr>
        <p:blipFill>
          <a:blip r:embed="rId3"/>
          <a:stretch/>
        </p:blipFill>
        <p:spPr>
          <a:xfrm>
            <a:off x="1155960" y="11160"/>
            <a:ext cx="7742520" cy="2063446"/>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1155960" y="2821858"/>
            <a:ext cx="7497000" cy="35788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10000"/>
          </a:bodyPr>
          <a:lstStyle/>
          <a:p>
            <a:pPr>
              <a:lnSpc>
                <a:spcPct val="100000"/>
              </a:lnSpc>
              <a:spcBef>
                <a:spcPts val="400"/>
              </a:spcBef>
              <a:spcAft>
                <a:spcPts val="601"/>
              </a:spcAft>
            </a:pPr>
            <a:r>
              <a:rPr lang="en-US" b="1" strike="noStrike" cap="all" spc="-1" dirty="0">
                <a:solidFill>
                  <a:srgbClr val="00B0F0"/>
                </a:solidFill>
                <a:latin typeface="Aptos Narrow" panose="020B0004020202020204" pitchFamily="34" charset="0"/>
                <a:ea typeface="DejaVu Sans"/>
              </a:rPr>
              <a:t>Season FEES - 2'S TEAMS  (AGES </a:t>
            </a:r>
            <a:r>
              <a:rPr lang="en-US" b="1" cap="all" spc="-1" dirty="0">
                <a:solidFill>
                  <a:srgbClr val="00B0F0"/>
                </a:solidFill>
                <a:latin typeface="Aptos Narrow" panose="020B0004020202020204" pitchFamily="34" charset="0"/>
                <a:ea typeface="DejaVu Sans"/>
              </a:rPr>
              <a:t>15 - 17</a:t>
            </a:r>
            <a:r>
              <a:rPr lang="en-US" b="1" strike="noStrike" cap="all" spc="-1" dirty="0">
                <a:solidFill>
                  <a:srgbClr val="00B0F0"/>
                </a:solidFill>
                <a:latin typeface="Aptos Narrow" panose="020B0004020202020204" pitchFamily="34" charset="0"/>
                <a:ea typeface="DejaVu Sans"/>
              </a:rPr>
              <a:t>)</a:t>
            </a:r>
            <a:endParaRPr lang="en-US"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1" strike="noStrike" spc="-1" dirty="0">
                <a:solidFill>
                  <a:srgbClr val="000000"/>
                </a:solidFill>
                <a:latin typeface="Aptos Narrow" panose="020B0004020202020204" pitchFamily="34" charset="0"/>
                <a:ea typeface="DejaVu Sans"/>
              </a:rPr>
              <a:t>$1,550 per player </a:t>
            </a:r>
            <a:endParaRPr lang="en-US"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1" strike="noStrike" spc="-1" dirty="0">
                <a:solidFill>
                  <a:srgbClr val="000000"/>
                </a:solidFill>
                <a:latin typeface="Aptos Narrow" panose="020B0004020202020204" pitchFamily="34" charset="0"/>
                <a:ea typeface="DejaVu Sans"/>
              </a:rPr>
              <a:t>Fees Include:</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$150 Fundraiser Raffle Contribution/Tickets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2 paid Coaches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2 practices/week (approx. 36 practices)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9-10 tournaments 2 team jerseys, 1 warm-up shirt, 1 team backpack or sweatshirt</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JVA registration fee</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Season runs December through April</a:t>
            </a:r>
            <a:endParaRPr lang="en-US" b="0" strike="noStrike" spc="-1" dirty="0">
              <a:latin typeface="Aptos Narrow" panose="020B0004020202020204" pitchFamily="34" charset="0"/>
            </a:endParaRPr>
          </a:p>
          <a:p>
            <a:pPr marL="393120">
              <a:lnSpc>
                <a:spcPct val="100000"/>
              </a:lnSpc>
              <a:spcBef>
                <a:spcPts val="561"/>
              </a:spcBef>
              <a:spcAft>
                <a:spcPts val="601"/>
              </a:spcAft>
            </a:pPr>
            <a:endParaRPr lang="en-US" sz="1400" b="0" strike="noStrike" spc="-1" dirty="0">
              <a:latin typeface="Arial"/>
            </a:endParaRPr>
          </a:p>
          <a:p>
            <a:pPr marL="393120">
              <a:lnSpc>
                <a:spcPct val="100000"/>
              </a:lnSpc>
              <a:spcBef>
                <a:spcPts val="561"/>
              </a:spcBef>
              <a:spcAft>
                <a:spcPts val="601"/>
              </a:spcAft>
            </a:pPr>
            <a:endParaRPr lang="en-US" sz="1400" b="0" strike="noStrike" spc="-1" dirty="0">
              <a:latin typeface="Arial"/>
            </a:endParaRPr>
          </a:p>
          <a:p>
            <a:pPr marL="393120">
              <a:lnSpc>
                <a:spcPct val="100000"/>
              </a:lnSpc>
              <a:spcBef>
                <a:spcPts val="400"/>
              </a:spcBef>
              <a:spcAft>
                <a:spcPts val="601"/>
              </a:spcAft>
            </a:pPr>
            <a:endParaRPr lang="en-US" sz="1400" b="0" strike="noStrike" spc="-1" dirty="0">
              <a:latin typeface="Arial"/>
            </a:endParaRPr>
          </a:p>
          <a:p>
            <a:pPr marL="365760">
              <a:lnSpc>
                <a:spcPct val="100000"/>
              </a:lnSpc>
              <a:spcBef>
                <a:spcPts val="400"/>
              </a:spcBef>
              <a:spcAft>
                <a:spcPts val="601"/>
              </a:spcAft>
            </a:pPr>
            <a:endParaRPr lang="en-US" sz="1400" b="0" strike="noStrike" spc="-1" dirty="0">
              <a:latin typeface="Arial"/>
            </a:endParaRPr>
          </a:p>
        </p:txBody>
      </p:sp>
      <p:sp>
        <p:nvSpPr>
          <p:cNvPr id="94" name="CustomShape 2"/>
          <p:cNvSpPr/>
          <p:nvPr/>
        </p:nvSpPr>
        <p:spPr>
          <a:xfrm>
            <a:off x="900000" y="1143000"/>
            <a:ext cx="822816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2000" b="0" strike="noStrike" spc="-1">
                <a:solidFill>
                  <a:srgbClr val="30ACEC"/>
                </a:solidFill>
                <a:latin typeface="Lucida Sans"/>
                <a:ea typeface="DejaVu Sans"/>
              </a:rPr>
              <a:t>Team Fees</a:t>
            </a:r>
            <a:endParaRPr lang="en-US" sz="2000" b="0" strike="noStrike" spc="-1">
              <a:latin typeface="Arial"/>
            </a:endParaRPr>
          </a:p>
        </p:txBody>
      </p:sp>
      <p:pic>
        <p:nvPicPr>
          <p:cNvPr id="95" name="Picture 7"/>
          <p:cNvPicPr/>
          <p:nvPr/>
        </p:nvPicPr>
        <p:blipFill>
          <a:blip r:embed="rId3"/>
          <a:stretch/>
        </p:blipFill>
        <p:spPr>
          <a:xfrm>
            <a:off x="1155960" y="11160"/>
            <a:ext cx="7742520" cy="2132272"/>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1155960" y="2927064"/>
            <a:ext cx="7497000" cy="347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393120">
              <a:lnSpc>
                <a:spcPct val="100000"/>
              </a:lnSpc>
              <a:spcBef>
                <a:spcPts val="561"/>
              </a:spcBef>
              <a:spcAft>
                <a:spcPts val="601"/>
              </a:spcAft>
            </a:pPr>
            <a:endParaRPr lang="en-US" sz="1400" b="0" strike="noStrike" spc="-1" dirty="0">
              <a:latin typeface="Arial"/>
            </a:endParaRPr>
          </a:p>
          <a:p>
            <a:pPr marL="393120">
              <a:lnSpc>
                <a:spcPct val="100000"/>
              </a:lnSpc>
              <a:spcBef>
                <a:spcPts val="561"/>
              </a:spcBef>
              <a:spcAft>
                <a:spcPts val="601"/>
              </a:spcAft>
            </a:pPr>
            <a:endParaRPr lang="en-US" sz="1400" b="0" strike="noStrike" spc="-1" dirty="0">
              <a:latin typeface="Arial"/>
            </a:endParaRPr>
          </a:p>
          <a:p>
            <a:pPr marL="393120">
              <a:lnSpc>
                <a:spcPct val="100000"/>
              </a:lnSpc>
              <a:spcBef>
                <a:spcPts val="400"/>
              </a:spcBef>
              <a:spcAft>
                <a:spcPts val="601"/>
              </a:spcAft>
            </a:pPr>
            <a:endParaRPr lang="en-US" sz="1400" b="0" strike="noStrike" spc="-1" dirty="0">
              <a:latin typeface="Arial"/>
            </a:endParaRPr>
          </a:p>
          <a:p>
            <a:pPr marL="365760">
              <a:lnSpc>
                <a:spcPct val="100000"/>
              </a:lnSpc>
              <a:spcBef>
                <a:spcPts val="400"/>
              </a:spcBef>
              <a:spcAft>
                <a:spcPts val="601"/>
              </a:spcAft>
            </a:pPr>
            <a:endParaRPr lang="en-US" sz="1400" b="0" strike="noStrike" spc="-1" dirty="0">
              <a:latin typeface="Arial"/>
            </a:endParaRPr>
          </a:p>
        </p:txBody>
      </p:sp>
      <p:sp>
        <p:nvSpPr>
          <p:cNvPr id="94" name="CustomShape 2"/>
          <p:cNvSpPr/>
          <p:nvPr/>
        </p:nvSpPr>
        <p:spPr>
          <a:xfrm>
            <a:off x="900000" y="1143000"/>
            <a:ext cx="822816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2000" b="0" strike="noStrike" spc="-1">
                <a:solidFill>
                  <a:srgbClr val="30ACEC"/>
                </a:solidFill>
                <a:latin typeface="Lucida Sans"/>
                <a:ea typeface="DejaVu Sans"/>
              </a:rPr>
              <a:t>Team Fees</a:t>
            </a:r>
            <a:endParaRPr lang="en-US" sz="2000" b="0" strike="noStrike" spc="-1">
              <a:latin typeface="Arial"/>
            </a:endParaRPr>
          </a:p>
        </p:txBody>
      </p:sp>
      <p:pic>
        <p:nvPicPr>
          <p:cNvPr id="95" name="Picture 7"/>
          <p:cNvPicPr/>
          <p:nvPr/>
        </p:nvPicPr>
        <p:blipFill>
          <a:blip r:embed="rId3"/>
          <a:stretch/>
        </p:blipFill>
        <p:spPr>
          <a:xfrm>
            <a:off x="1155960" y="152288"/>
            <a:ext cx="7742520" cy="2132272"/>
          </a:xfrm>
          <a:prstGeom prst="rect">
            <a:avLst/>
          </a:prstGeom>
          <a:ln>
            <a:noFill/>
          </a:ln>
        </p:spPr>
      </p:pic>
      <p:sp>
        <p:nvSpPr>
          <p:cNvPr id="3" name="TextBox 2">
            <a:extLst>
              <a:ext uri="{FF2B5EF4-FFF2-40B4-BE49-F238E27FC236}">
                <a16:creationId xmlns:a16="http://schemas.microsoft.com/office/drawing/2014/main" id="{104C4ACF-4B9A-7659-F595-C2655784E92E}"/>
              </a:ext>
            </a:extLst>
          </p:cNvPr>
          <p:cNvSpPr txBox="1"/>
          <p:nvPr/>
        </p:nvSpPr>
        <p:spPr>
          <a:xfrm>
            <a:off x="1155960" y="2240143"/>
            <a:ext cx="7752960" cy="4016484"/>
          </a:xfrm>
          <a:prstGeom prst="rect">
            <a:avLst/>
          </a:prstGeom>
          <a:noFill/>
        </p:spPr>
        <p:txBody>
          <a:bodyPr wrap="square">
            <a:spAutoFit/>
          </a:bodyPr>
          <a:lstStyle/>
          <a:p>
            <a:pPr>
              <a:lnSpc>
                <a:spcPct val="100000"/>
              </a:lnSpc>
              <a:spcBef>
                <a:spcPts val="400"/>
              </a:spcBef>
              <a:spcAft>
                <a:spcPts val="601"/>
              </a:spcAft>
            </a:pPr>
            <a:r>
              <a:rPr lang="en-US" b="1" strike="noStrike" cap="all" spc="-1" dirty="0">
                <a:solidFill>
                  <a:srgbClr val="00B0F0"/>
                </a:solidFill>
                <a:latin typeface="Aptos Narrow" panose="020B0004020202020204" pitchFamily="34" charset="0"/>
                <a:ea typeface="DejaVu Sans"/>
              </a:rPr>
              <a:t>Season FEES - 1'S TEAMS  (AGES 13-14)</a:t>
            </a:r>
            <a:endParaRPr lang="en-US"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1" strike="noStrike" spc="-1" dirty="0">
                <a:solidFill>
                  <a:srgbClr val="000000"/>
                </a:solidFill>
                <a:latin typeface="Aptos Narrow" panose="020B0004020202020204" pitchFamily="34" charset="0"/>
                <a:ea typeface="DejaVu Sans"/>
              </a:rPr>
              <a:t>$1,650 per player </a:t>
            </a:r>
            <a:endParaRPr lang="en-US"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1" strike="noStrike" spc="-1" dirty="0">
                <a:solidFill>
                  <a:srgbClr val="000000"/>
                </a:solidFill>
                <a:latin typeface="Aptos Narrow" panose="020B0004020202020204" pitchFamily="34" charset="0"/>
                <a:ea typeface="DejaVu Sans"/>
              </a:rPr>
              <a:t>Fees Include:</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$150 Fundraiser Raffle Contribution/Tickets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2 paid Coaches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2 practices/week (approx. 36 practices)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9-10 tournaments (including 1-2 out of state tournaments)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2 team jerseys, 1 warm-up shirt, 1 team backpack or sweatshirt</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JVA registration fee</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Season runs December through April</a:t>
            </a:r>
            <a:endParaRPr lang="en-US" b="0" strike="noStrike" spc="-1" dirty="0">
              <a:latin typeface="Aptos Narrow" panose="020B0004020202020204" pitchFamily="34" charset="0"/>
            </a:endParaRPr>
          </a:p>
        </p:txBody>
      </p:sp>
    </p:spTree>
    <p:extLst>
      <p:ext uri="{BB962C8B-B14F-4D97-AF65-F5344CB8AC3E}">
        <p14:creationId xmlns:p14="http://schemas.microsoft.com/office/powerpoint/2010/main" val="21429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1188720" y="1371600"/>
            <a:ext cx="7588440" cy="651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spcBef>
                <a:spcPts val="400"/>
              </a:spcBef>
              <a:spcAft>
                <a:spcPts val="601"/>
              </a:spcAft>
            </a:pPr>
            <a:endParaRPr lang="en-US" sz="1800" b="0" strike="noStrike" spc="-1" dirty="0">
              <a:latin typeface="Arial"/>
            </a:endParaRPr>
          </a:p>
          <a:p>
            <a:pPr marL="393120">
              <a:lnSpc>
                <a:spcPct val="100000"/>
              </a:lnSpc>
              <a:spcBef>
                <a:spcPts val="561"/>
              </a:spcBef>
              <a:spcAft>
                <a:spcPts val="601"/>
              </a:spcAft>
            </a:pPr>
            <a:endParaRPr lang="en-US" sz="1400" b="0" strike="noStrike" spc="-1" dirty="0">
              <a:latin typeface="Arial"/>
            </a:endParaRPr>
          </a:p>
          <a:p>
            <a:pPr marL="393120">
              <a:lnSpc>
                <a:spcPct val="100000"/>
              </a:lnSpc>
              <a:spcBef>
                <a:spcPts val="400"/>
              </a:spcBef>
              <a:spcAft>
                <a:spcPts val="601"/>
              </a:spcAft>
            </a:pPr>
            <a:endParaRPr lang="en-US" sz="1400" b="0" strike="noStrike" spc="-1" dirty="0">
              <a:latin typeface="Arial"/>
            </a:endParaRPr>
          </a:p>
          <a:p>
            <a:pPr marL="365760">
              <a:lnSpc>
                <a:spcPct val="100000"/>
              </a:lnSpc>
              <a:spcBef>
                <a:spcPts val="400"/>
              </a:spcBef>
              <a:spcAft>
                <a:spcPts val="601"/>
              </a:spcAft>
            </a:pPr>
            <a:endParaRPr lang="en-US" sz="1400" b="0" strike="noStrike" spc="-1" dirty="0">
              <a:latin typeface="Arial"/>
            </a:endParaRPr>
          </a:p>
        </p:txBody>
      </p:sp>
      <p:sp>
        <p:nvSpPr>
          <p:cNvPr id="91" name="CustomShape 2"/>
          <p:cNvSpPr/>
          <p:nvPr/>
        </p:nvSpPr>
        <p:spPr>
          <a:xfrm>
            <a:off x="900000" y="1143000"/>
            <a:ext cx="822816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2000" b="0" strike="noStrike" spc="-1">
                <a:solidFill>
                  <a:srgbClr val="30ACEC"/>
                </a:solidFill>
                <a:latin typeface="Lucida Sans"/>
                <a:ea typeface="DejaVu Sans"/>
              </a:rPr>
              <a:t>Team Fees</a:t>
            </a:r>
            <a:endParaRPr lang="en-US" sz="2000" b="0" strike="noStrike" spc="-1">
              <a:latin typeface="Arial"/>
            </a:endParaRPr>
          </a:p>
        </p:txBody>
      </p:sp>
      <p:pic>
        <p:nvPicPr>
          <p:cNvPr id="92" name="Picture 7"/>
          <p:cNvPicPr/>
          <p:nvPr/>
        </p:nvPicPr>
        <p:blipFill>
          <a:blip r:embed="rId3"/>
          <a:stretch/>
        </p:blipFill>
        <p:spPr>
          <a:xfrm>
            <a:off x="1155960" y="11160"/>
            <a:ext cx="7742520" cy="2063446"/>
          </a:xfrm>
          <a:prstGeom prst="rect">
            <a:avLst/>
          </a:prstGeom>
          <a:ln>
            <a:noFill/>
          </a:ln>
        </p:spPr>
      </p:pic>
      <p:sp>
        <p:nvSpPr>
          <p:cNvPr id="3" name="TextBox 2">
            <a:extLst>
              <a:ext uri="{FF2B5EF4-FFF2-40B4-BE49-F238E27FC236}">
                <a16:creationId xmlns:a16="http://schemas.microsoft.com/office/drawing/2014/main" id="{AC25AF37-D5F7-7C4D-164E-29EDB136A5DD}"/>
              </a:ext>
            </a:extLst>
          </p:cNvPr>
          <p:cNvSpPr txBox="1"/>
          <p:nvPr/>
        </p:nvSpPr>
        <p:spPr>
          <a:xfrm>
            <a:off x="1142820" y="2415189"/>
            <a:ext cx="7742520" cy="3888244"/>
          </a:xfrm>
          <a:prstGeom prst="rect">
            <a:avLst/>
          </a:prstGeom>
          <a:noFill/>
        </p:spPr>
        <p:txBody>
          <a:bodyPr wrap="square">
            <a:spAutoFit/>
          </a:bodyPr>
          <a:lstStyle/>
          <a:p>
            <a:pPr>
              <a:lnSpc>
                <a:spcPct val="100000"/>
              </a:lnSpc>
              <a:spcBef>
                <a:spcPts val="400"/>
              </a:spcBef>
              <a:spcAft>
                <a:spcPts val="601"/>
              </a:spcAft>
            </a:pPr>
            <a:r>
              <a:rPr lang="en-US" b="1" strike="noStrike" cap="all" spc="-1" dirty="0">
                <a:solidFill>
                  <a:srgbClr val="00B0F0"/>
                </a:solidFill>
                <a:latin typeface="Aptos Narrow" panose="020B0004020202020204" pitchFamily="34" charset="0"/>
                <a:ea typeface="DejaVu Sans"/>
              </a:rPr>
              <a:t>Season FEES - 2'S TEAMS  (AGES </a:t>
            </a:r>
            <a:r>
              <a:rPr lang="en-US" b="1" cap="all" spc="-1" dirty="0">
                <a:solidFill>
                  <a:srgbClr val="00B0F0"/>
                </a:solidFill>
                <a:latin typeface="Aptos Narrow" panose="020B0004020202020204" pitchFamily="34" charset="0"/>
                <a:ea typeface="DejaVu Sans"/>
              </a:rPr>
              <a:t>13-14)</a:t>
            </a:r>
            <a:endParaRPr lang="en-US" b="0" strike="noStrike" spc="-1" dirty="0">
              <a:latin typeface="Aptos Narrow" panose="020B0004020202020204" pitchFamily="34" charset="0"/>
            </a:endParaRPr>
          </a:p>
          <a:p>
            <a:pPr marL="285840" indent="-284400">
              <a:spcBef>
                <a:spcPts val="400"/>
              </a:spcBef>
              <a:spcAft>
                <a:spcPts val="601"/>
              </a:spcAft>
              <a:buClr>
                <a:srgbClr val="1287C3"/>
              </a:buClr>
              <a:buSzPct val="145000"/>
              <a:buFont typeface="Arial"/>
              <a:buChar char="•"/>
            </a:pPr>
            <a:r>
              <a:rPr lang="en-US" b="1" strike="noStrike" spc="-1" dirty="0">
                <a:solidFill>
                  <a:srgbClr val="000000"/>
                </a:solidFill>
                <a:latin typeface="Aptos Narrow" panose="020B0004020202020204" pitchFamily="34" charset="0"/>
                <a:ea typeface="DejaVu Sans"/>
              </a:rPr>
              <a:t>$1,500 per player </a:t>
            </a:r>
            <a:endParaRPr lang="en-US"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1" strike="noStrike" spc="-1" dirty="0">
                <a:solidFill>
                  <a:srgbClr val="000000"/>
                </a:solidFill>
                <a:latin typeface="Aptos Narrow" panose="020B0004020202020204" pitchFamily="34" charset="0"/>
                <a:ea typeface="DejaVu Sans"/>
              </a:rPr>
              <a:t>Fees Include:</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$150 Fundraiser Raffle Contribution/Tickets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2 paid Coaches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2 practices/week (approx. 36 practices)</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9-10 tournaments 2 team jerseys, 1 warm-up shirt, 1 team backpack or sweatshirt</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JVA registration fee</a:t>
            </a:r>
            <a:endParaRPr lang="en-US" b="0" strike="noStrike" spc="-1" dirty="0">
              <a:latin typeface="Aptos Narrow" panose="020B0004020202020204" pitchFamily="34" charset="0"/>
            </a:endParaRPr>
          </a:p>
          <a:p>
            <a:pPr marL="432000" lvl="1" indent="-216000">
              <a:lnSpc>
                <a:spcPct val="100000"/>
              </a:lnSpc>
              <a:spcBef>
                <a:spcPts val="400"/>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Season runs </a:t>
            </a:r>
            <a:r>
              <a:rPr lang="en-US" spc="-1" dirty="0">
                <a:solidFill>
                  <a:srgbClr val="000000"/>
                </a:solidFill>
                <a:latin typeface="Aptos Narrow" panose="020B0004020202020204" pitchFamily="34" charset="0"/>
                <a:ea typeface="DejaVu Sans"/>
              </a:rPr>
              <a:t>December</a:t>
            </a:r>
            <a:r>
              <a:rPr lang="en-US" b="0" strike="noStrike" spc="-1" dirty="0">
                <a:solidFill>
                  <a:srgbClr val="000000"/>
                </a:solidFill>
                <a:latin typeface="Aptos Narrow" panose="020B0004020202020204" pitchFamily="34" charset="0"/>
                <a:ea typeface="DejaVu Sans"/>
              </a:rPr>
              <a:t> through April</a:t>
            </a:r>
            <a:endParaRPr lang="en-US" b="0" strike="noStrike" spc="-1" dirty="0">
              <a:latin typeface="Aptos Narrow" panose="020B0004020202020204" pitchFamily="34" charset="0"/>
            </a:endParaRPr>
          </a:p>
        </p:txBody>
      </p:sp>
    </p:spTree>
    <p:extLst>
      <p:ext uri="{BB962C8B-B14F-4D97-AF65-F5344CB8AC3E}">
        <p14:creationId xmlns:p14="http://schemas.microsoft.com/office/powerpoint/2010/main" val="91873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1143000" y="3258411"/>
            <a:ext cx="7679880" cy="201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479"/>
              </a:spcBef>
              <a:spcAft>
                <a:spcPts val="601"/>
              </a:spcAft>
            </a:pPr>
            <a:r>
              <a:rPr lang="en-US" b="1" strike="noStrike" cap="all" spc="-1" dirty="0">
                <a:solidFill>
                  <a:srgbClr val="00B0F0"/>
                </a:solidFill>
                <a:latin typeface="Aptos Narrow" panose="020B0004020202020204" pitchFamily="34" charset="0"/>
                <a:ea typeface="DejaVu Sans"/>
              </a:rPr>
              <a:t>Season FEES – AGES 11-12</a:t>
            </a:r>
            <a:endParaRPr lang="en-US" b="0" strike="noStrike" spc="-1" dirty="0">
              <a:latin typeface="Aptos Narrow" panose="020B0004020202020204" pitchFamily="34" charset="0"/>
            </a:endParaRPr>
          </a:p>
          <a:p>
            <a:pPr>
              <a:lnSpc>
                <a:spcPct val="100000"/>
              </a:lnSpc>
              <a:spcBef>
                <a:spcPts val="479"/>
              </a:spcBef>
              <a:spcAft>
                <a:spcPts val="601"/>
              </a:spcAft>
            </a:pPr>
            <a:r>
              <a:rPr lang="en-US" b="1" strike="noStrike" cap="all" spc="-1" dirty="0">
                <a:solidFill>
                  <a:srgbClr val="FF0000"/>
                </a:solidFill>
                <a:latin typeface="Aptos Narrow" panose="020B0004020202020204" pitchFamily="34" charset="0"/>
                <a:ea typeface="DejaVu Sans"/>
              </a:rPr>
              <a:t>* SHORTENED SEASON</a:t>
            </a:r>
            <a:endParaRPr lang="en-US" b="0" strike="noStrike" spc="-1" dirty="0">
              <a:latin typeface="Aptos Narrow" panose="020B0004020202020204" pitchFamily="34" charset="0"/>
            </a:endParaRPr>
          </a:p>
          <a:p>
            <a:pPr marL="285840" indent="-284400">
              <a:lnSpc>
                <a:spcPct val="100000"/>
              </a:lnSpc>
              <a:spcBef>
                <a:spcPts val="479"/>
              </a:spcBef>
              <a:spcAft>
                <a:spcPts val="601"/>
              </a:spcAft>
              <a:buClr>
                <a:srgbClr val="1287C3"/>
              </a:buClr>
              <a:buSzPct val="145000"/>
              <a:buFont typeface="Arial"/>
              <a:buChar char="•"/>
            </a:pPr>
            <a:r>
              <a:rPr lang="en-US" b="1" strike="noStrike" cap="all" spc="-1" dirty="0">
                <a:solidFill>
                  <a:srgbClr val="000000"/>
                </a:solidFill>
                <a:latin typeface="Aptos Narrow" panose="020B0004020202020204" pitchFamily="34" charset="0"/>
                <a:ea typeface="DejaVu Sans"/>
              </a:rPr>
              <a:t>$930 PER PLAYER</a:t>
            </a:r>
            <a:endParaRPr lang="en-US" b="0" strike="noStrike" spc="-1" dirty="0">
              <a:latin typeface="Aptos Narrow" panose="020B0004020202020204" pitchFamily="34" charset="0"/>
            </a:endParaRPr>
          </a:p>
          <a:p>
            <a:pPr marL="285840" indent="-284400">
              <a:lnSpc>
                <a:spcPct val="100000"/>
              </a:lnSpc>
              <a:spcBef>
                <a:spcPts val="479"/>
              </a:spcBef>
              <a:spcAft>
                <a:spcPts val="601"/>
              </a:spcAft>
              <a:buClr>
                <a:srgbClr val="1287C3"/>
              </a:buClr>
              <a:buSzPct val="145000"/>
              <a:buFont typeface="Arial"/>
              <a:buChar char="•"/>
            </a:pPr>
            <a:r>
              <a:rPr lang="en-US" b="1" strike="noStrike" spc="-1" dirty="0">
                <a:solidFill>
                  <a:srgbClr val="000000"/>
                </a:solidFill>
                <a:latin typeface="Aptos Narrow" panose="020B0004020202020204" pitchFamily="34" charset="0"/>
                <a:ea typeface="DejaVu Sans"/>
              </a:rPr>
              <a:t>Fees Include:</a:t>
            </a:r>
            <a:endParaRPr lang="en-US" b="0" strike="noStrike" spc="-1" dirty="0">
              <a:latin typeface="Aptos Narrow" panose="020B0004020202020204" pitchFamily="34" charset="0"/>
            </a:endParaRPr>
          </a:p>
          <a:p>
            <a:pPr marL="432000" lvl="1" indent="-216000">
              <a:lnSpc>
                <a:spcPct val="100000"/>
              </a:lnSpc>
              <a:spcBef>
                <a:spcPts val="479"/>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$100 Fundraiser Raffle Contribution/Tickets</a:t>
            </a:r>
            <a:endParaRPr lang="en-US" b="0" strike="noStrike" spc="-1" dirty="0">
              <a:latin typeface="Aptos Narrow" panose="020B0004020202020204" pitchFamily="34" charset="0"/>
            </a:endParaRPr>
          </a:p>
          <a:p>
            <a:pPr marL="432000" lvl="1" indent="-216000">
              <a:lnSpc>
                <a:spcPct val="100000"/>
              </a:lnSpc>
              <a:spcBef>
                <a:spcPts val="479"/>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2 paid Coaches</a:t>
            </a:r>
            <a:endParaRPr lang="en-US" b="0" strike="noStrike" spc="-1" dirty="0">
              <a:latin typeface="Aptos Narrow" panose="020B0004020202020204" pitchFamily="34" charset="0"/>
            </a:endParaRPr>
          </a:p>
          <a:p>
            <a:pPr marL="432000" lvl="1" indent="-216000">
              <a:lnSpc>
                <a:spcPct val="100000"/>
              </a:lnSpc>
              <a:spcBef>
                <a:spcPts val="479"/>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1-2 practices/week (approx. 30 practices)</a:t>
            </a:r>
            <a:endParaRPr lang="en-US" b="0" strike="noStrike" spc="-1" dirty="0">
              <a:latin typeface="Aptos Narrow" panose="020B0004020202020204" pitchFamily="34" charset="0"/>
            </a:endParaRPr>
          </a:p>
          <a:p>
            <a:pPr marL="432000" lvl="1" indent="-216000">
              <a:lnSpc>
                <a:spcPct val="100000"/>
              </a:lnSpc>
              <a:spcBef>
                <a:spcPts val="479"/>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5-6 tournaments</a:t>
            </a:r>
            <a:endParaRPr lang="en-US" b="0" strike="noStrike" spc="-1" dirty="0">
              <a:latin typeface="Aptos Narrow" panose="020B0004020202020204" pitchFamily="34" charset="0"/>
            </a:endParaRPr>
          </a:p>
          <a:p>
            <a:pPr marL="432000" lvl="1" indent="-216000">
              <a:lnSpc>
                <a:spcPct val="100000"/>
              </a:lnSpc>
              <a:spcBef>
                <a:spcPts val="479"/>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2 team jerseys, 1 pair warm-up shirt, 1 team backpack </a:t>
            </a:r>
            <a:r>
              <a:rPr lang="en-US" b="0" strike="noStrike" spc="-1">
                <a:solidFill>
                  <a:srgbClr val="000000"/>
                </a:solidFill>
                <a:latin typeface="Aptos Narrow" panose="020B0004020202020204" pitchFamily="34" charset="0"/>
                <a:ea typeface="DejaVu Sans"/>
              </a:rPr>
              <a:t>or sweatshirt</a:t>
            </a:r>
            <a:endParaRPr lang="en-US" b="0" strike="noStrike" spc="-1" dirty="0">
              <a:latin typeface="Aptos Narrow" panose="020B0004020202020204" pitchFamily="34" charset="0"/>
            </a:endParaRPr>
          </a:p>
          <a:p>
            <a:pPr marL="432000" lvl="1" indent="-216000">
              <a:lnSpc>
                <a:spcPct val="100000"/>
              </a:lnSpc>
              <a:spcBef>
                <a:spcPts val="479"/>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JVA registration fee</a:t>
            </a:r>
            <a:endParaRPr lang="en-US" b="0" strike="noStrike" spc="-1" dirty="0">
              <a:latin typeface="Aptos Narrow" panose="020B0004020202020204" pitchFamily="34" charset="0"/>
            </a:endParaRPr>
          </a:p>
          <a:p>
            <a:pPr marL="432000" lvl="1" indent="-216000">
              <a:lnSpc>
                <a:spcPct val="100000"/>
              </a:lnSpc>
              <a:spcBef>
                <a:spcPts val="479"/>
              </a:spcBef>
              <a:spcAft>
                <a:spcPts val="601"/>
              </a:spcAft>
              <a:buClr>
                <a:srgbClr val="000000"/>
              </a:buClr>
              <a:buSzPct val="45000"/>
              <a:buFont typeface="Wingdings" charset="2"/>
              <a:buChar char=""/>
            </a:pPr>
            <a:r>
              <a:rPr lang="en-US" b="0" strike="noStrike" spc="-1" dirty="0">
                <a:solidFill>
                  <a:srgbClr val="000000"/>
                </a:solidFill>
                <a:latin typeface="Aptos Narrow" panose="020B0004020202020204" pitchFamily="34" charset="0"/>
                <a:ea typeface="DejaVu Sans"/>
              </a:rPr>
              <a:t>Season runs January through April</a:t>
            </a:r>
            <a:endParaRPr lang="en-US" b="0" strike="noStrike" spc="-1" dirty="0">
              <a:latin typeface="Aptos Narrow" panose="020B0004020202020204" pitchFamily="34" charset="0"/>
            </a:endParaRPr>
          </a:p>
        </p:txBody>
      </p:sp>
      <p:sp>
        <p:nvSpPr>
          <p:cNvPr id="97" name="CustomShape 2"/>
          <p:cNvSpPr/>
          <p:nvPr/>
        </p:nvSpPr>
        <p:spPr>
          <a:xfrm>
            <a:off x="838080" y="1371600"/>
            <a:ext cx="822816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2000" b="0" i="1" strike="noStrike" spc="-1">
                <a:solidFill>
                  <a:srgbClr val="30ACEC"/>
                </a:solidFill>
                <a:latin typeface="Lucida Sans"/>
                <a:ea typeface="DejaVu Sans"/>
              </a:rPr>
              <a:t>Team Fees</a:t>
            </a:r>
            <a:endParaRPr lang="en-US" sz="2000" b="0" strike="noStrike" spc="-1">
              <a:latin typeface="Arial"/>
            </a:endParaRPr>
          </a:p>
        </p:txBody>
      </p:sp>
      <p:pic>
        <p:nvPicPr>
          <p:cNvPr id="98" name="Picture 1"/>
          <p:cNvPicPr/>
          <p:nvPr/>
        </p:nvPicPr>
        <p:blipFill>
          <a:blip r:embed="rId3"/>
          <a:stretch/>
        </p:blipFill>
        <p:spPr>
          <a:xfrm>
            <a:off x="1143000" y="40680"/>
            <a:ext cx="7742520" cy="1511280"/>
          </a:xfrm>
          <a:prstGeom prst="rect">
            <a:avLst/>
          </a:prstGeom>
          <a:ln>
            <a:noFill/>
          </a:ln>
        </p:spPr>
      </p:pic>
      <p:pic>
        <p:nvPicPr>
          <p:cNvPr id="99" name="Picture 7"/>
          <p:cNvPicPr/>
          <p:nvPr/>
        </p:nvPicPr>
        <p:blipFill>
          <a:blip r:embed="rId3"/>
          <a:stretch/>
        </p:blipFill>
        <p:spPr>
          <a:xfrm>
            <a:off x="1155960" y="11160"/>
            <a:ext cx="7742520" cy="2073279"/>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838080" y="1323000"/>
            <a:ext cx="8228160" cy="504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100000"/>
              </a:lnSpc>
            </a:pPr>
            <a:r>
              <a:rPr lang="en-US" sz="2800" b="0" strike="noStrike" spc="-1">
                <a:solidFill>
                  <a:srgbClr val="30ACEC"/>
                </a:solidFill>
                <a:latin typeface="Lucida Sans"/>
                <a:ea typeface="DejaVu Sans"/>
              </a:rPr>
              <a:t>Payment Schedule</a:t>
            </a:r>
            <a:endParaRPr lang="en-US" sz="2800" b="0" strike="noStrike" spc="-1">
              <a:latin typeface="Arial"/>
            </a:endParaRPr>
          </a:p>
        </p:txBody>
      </p:sp>
      <p:pic>
        <p:nvPicPr>
          <p:cNvPr id="102" name="Picture 7"/>
          <p:cNvPicPr/>
          <p:nvPr/>
        </p:nvPicPr>
        <p:blipFill>
          <a:blip r:embed="rId3"/>
          <a:stretch/>
        </p:blipFill>
        <p:spPr>
          <a:xfrm>
            <a:off x="1155960" y="11160"/>
            <a:ext cx="7742520" cy="1816200"/>
          </a:xfrm>
          <a:prstGeom prst="rect">
            <a:avLst/>
          </a:prstGeom>
          <a:ln>
            <a:noFill/>
          </a:ln>
        </p:spPr>
      </p:pic>
      <p:sp>
        <p:nvSpPr>
          <p:cNvPr id="5" name="TextBox 4">
            <a:extLst>
              <a:ext uri="{FF2B5EF4-FFF2-40B4-BE49-F238E27FC236}">
                <a16:creationId xmlns:a16="http://schemas.microsoft.com/office/drawing/2014/main" id="{AE26E203-6C3C-88DB-7018-37F0A4AB3AA8}"/>
              </a:ext>
            </a:extLst>
          </p:cNvPr>
          <p:cNvSpPr txBox="1"/>
          <p:nvPr/>
        </p:nvSpPr>
        <p:spPr>
          <a:xfrm>
            <a:off x="838080" y="2179887"/>
            <a:ext cx="4572000" cy="369332"/>
          </a:xfrm>
          <a:prstGeom prst="rect">
            <a:avLst/>
          </a:prstGeom>
          <a:noFill/>
        </p:spPr>
        <p:txBody>
          <a:bodyPr wrap="square">
            <a:spAutoFit/>
          </a:bodyPr>
          <a:lstStyle/>
          <a:p>
            <a:pPr>
              <a:lnSpc>
                <a:spcPct val="100000"/>
              </a:lnSpc>
              <a:spcBef>
                <a:spcPts val="479"/>
              </a:spcBef>
              <a:spcAft>
                <a:spcPts val="601"/>
              </a:spcAft>
            </a:pPr>
            <a:r>
              <a:rPr lang="en-US" b="1" strike="noStrike" cap="all" spc="-1" dirty="0">
                <a:solidFill>
                  <a:srgbClr val="00B0F0"/>
                </a:solidFill>
                <a:latin typeface="Calibri"/>
                <a:ea typeface="DejaVu Sans"/>
              </a:rPr>
              <a:t>Fee Payment Schedule</a:t>
            </a:r>
            <a:endParaRPr lang="en-US" b="0" strike="noStrike" spc="-1" dirty="0">
              <a:latin typeface="Arial"/>
            </a:endParaRPr>
          </a:p>
        </p:txBody>
      </p:sp>
      <p:pic>
        <p:nvPicPr>
          <p:cNvPr id="6" name="Picture 5">
            <a:extLst>
              <a:ext uri="{FF2B5EF4-FFF2-40B4-BE49-F238E27FC236}">
                <a16:creationId xmlns:a16="http://schemas.microsoft.com/office/drawing/2014/main" id="{B48D6487-E125-FA30-A09D-0CA5E9EAD68E}"/>
              </a:ext>
            </a:extLst>
          </p:cNvPr>
          <p:cNvPicPr>
            <a:picLocks noChangeAspect="1"/>
          </p:cNvPicPr>
          <p:nvPr/>
        </p:nvPicPr>
        <p:blipFill>
          <a:blip r:embed="rId4"/>
          <a:stretch>
            <a:fillRect/>
          </a:stretch>
        </p:blipFill>
        <p:spPr>
          <a:xfrm>
            <a:off x="1155960" y="2693606"/>
            <a:ext cx="7742520" cy="28413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B6CE57-36A4-C5A8-6D92-C89D4F128EF0}"/>
              </a:ext>
            </a:extLst>
          </p:cNvPr>
          <p:cNvSpPr>
            <a:spLocks noGrp="1"/>
          </p:cNvSpPr>
          <p:nvPr>
            <p:ph type="subTitle"/>
          </p:nvPr>
        </p:nvSpPr>
        <p:spPr>
          <a:xfrm>
            <a:off x="1051920" y="2833061"/>
            <a:ext cx="7639796" cy="3270704"/>
          </a:xfrm>
        </p:spPr>
        <p:txBody>
          <a:bodyPr/>
          <a:lstStyle/>
          <a:p>
            <a:pPr marL="0" indent="0">
              <a:buNone/>
            </a:pPr>
            <a:r>
              <a:rPr lang="en-US" dirty="0">
                <a:solidFill>
                  <a:schemeClr val="accent1"/>
                </a:solidFill>
                <a:latin typeface="Aptos Narrow" panose="020B0004020202020204" pitchFamily="34" charset="0"/>
              </a:rPr>
              <a:t>Board Members</a:t>
            </a:r>
          </a:p>
          <a:p>
            <a:pPr>
              <a:buClr>
                <a:schemeClr val="accent1"/>
              </a:buClr>
            </a:pPr>
            <a:r>
              <a:rPr lang="en-US" sz="2400" dirty="0">
                <a:latin typeface="Aptos Narrow" panose="020B0004020202020204" pitchFamily="34" charset="0"/>
              </a:rPr>
              <a:t>John Weber		</a:t>
            </a:r>
          </a:p>
          <a:p>
            <a:pPr>
              <a:buClr>
                <a:schemeClr val="accent1"/>
              </a:buClr>
            </a:pPr>
            <a:r>
              <a:rPr lang="en-US" sz="2400" dirty="0">
                <a:latin typeface="Aptos Narrow" panose="020B0004020202020204" pitchFamily="34" charset="0"/>
              </a:rPr>
              <a:t>Sam Meyer</a:t>
            </a:r>
          </a:p>
          <a:p>
            <a:pPr>
              <a:buClr>
                <a:schemeClr val="accent1"/>
              </a:buClr>
            </a:pPr>
            <a:r>
              <a:rPr lang="en-US" sz="2400" dirty="0">
                <a:latin typeface="Aptos Narrow" panose="020B0004020202020204" pitchFamily="34" charset="0"/>
              </a:rPr>
              <a:t>Chad </a:t>
            </a:r>
            <a:r>
              <a:rPr lang="en-US" sz="2400" dirty="0" err="1">
                <a:latin typeface="Aptos Narrow" panose="020B0004020202020204" pitchFamily="34" charset="0"/>
              </a:rPr>
              <a:t>Stockmann</a:t>
            </a:r>
            <a:endParaRPr lang="en-US" sz="2400" dirty="0">
              <a:latin typeface="Aptos Narrow" panose="020B0004020202020204" pitchFamily="34" charset="0"/>
            </a:endParaRPr>
          </a:p>
          <a:p>
            <a:pPr>
              <a:buClr>
                <a:schemeClr val="accent1"/>
              </a:buClr>
            </a:pPr>
            <a:r>
              <a:rPr lang="en-US" sz="2400" dirty="0">
                <a:latin typeface="Aptos Narrow" panose="020B0004020202020204" pitchFamily="34" charset="0"/>
              </a:rPr>
              <a:t>Emma Conrad</a:t>
            </a:r>
          </a:p>
          <a:p>
            <a:pPr>
              <a:buClr>
                <a:schemeClr val="accent1"/>
              </a:buClr>
            </a:pPr>
            <a:r>
              <a:rPr lang="en-US" sz="2400">
                <a:latin typeface="Aptos Narrow" panose="020B0004020202020204" pitchFamily="34" charset="0"/>
              </a:rPr>
              <a:t>Jenny Merritt</a:t>
            </a:r>
            <a:endParaRPr lang="en-US" sz="2400" dirty="0">
              <a:latin typeface="Aptos Narrow" panose="020B0004020202020204" pitchFamily="34" charset="0"/>
            </a:endParaRPr>
          </a:p>
          <a:p>
            <a:pPr>
              <a:buClr>
                <a:schemeClr val="accent1"/>
              </a:buClr>
            </a:pPr>
            <a:r>
              <a:rPr lang="en-US" sz="2400" dirty="0">
                <a:latin typeface="Aptos Narrow" panose="020B0004020202020204" pitchFamily="34" charset="0"/>
              </a:rPr>
              <a:t>Ashley Schneider</a:t>
            </a:r>
          </a:p>
          <a:p>
            <a:pPr>
              <a:buClr>
                <a:schemeClr val="accent1"/>
              </a:buClr>
            </a:pPr>
            <a:r>
              <a:rPr lang="en-US" sz="2400" dirty="0">
                <a:latin typeface="Aptos Narrow" panose="020B0004020202020204" pitchFamily="34" charset="0"/>
              </a:rPr>
              <a:t>Kristie Fritz</a:t>
            </a:r>
          </a:p>
          <a:p>
            <a:pPr>
              <a:buClr>
                <a:schemeClr val="accent1"/>
              </a:buClr>
            </a:pPr>
            <a:r>
              <a:rPr lang="en-US" sz="2400" dirty="0">
                <a:latin typeface="Aptos Narrow" panose="020B0004020202020204" pitchFamily="34" charset="0"/>
              </a:rPr>
              <a:t>Shelly Byers</a:t>
            </a:r>
          </a:p>
        </p:txBody>
      </p:sp>
      <p:pic>
        <p:nvPicPr>
          <p:cNvPr id="4" name="Picture 3">
            <a:extLst>
              <a:ext uri="{FF2B5EF4-FFF2-40B4-BE49-F238E27FC236}">
                <a16:creationId xmlns:a16="http://schemas.microsoft.com/office/drawing/2014/main" id="{0CB80A10-C38B-A67F-25C4-7D498913C91C}"/>
              </a:ext>
            </a:extLst>
          </p:cNvPr>
          <p:cNvPicPr/>
          <p:nvPr/>
        </p:nvPicPr>
        <p:blipFill>
          <a:blip r:embed="rId2"/>
          <a:stretch/>
        </p:blipFill>
        <p:spPr>
          <a:xfrm>
            <a:off x="1051920" y="56880"/>
            <a:ext cx="7985880" cy="2560680"/>
          </a:xfrm>
          <a:prstGeom prst="rect">
            <a:avLst/>
          </a:prstGeom>
          <a:ln>
            <a:noFill/>
          </a:ln>
        </p:spPr>
      </p:pic>
    </p:spTree>
    <p:extLst>
      <p:ext uri="{BB962C8B-B14F-4D97-AF65-F5344CB8AC3E}">
        <p14:creationId xmlns:p14="http://schemas.microsoft.com/office/powerpoint/2010/main" val="2661869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1217880" y="2595716"/>
            <a:ext cx="7618680" cy="40902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47500" lnSpcReduction="20000"/>
          </a:bodyPr>
          <a:lstStyle/>
          <a:p>
            <a:pPr>
              <a:lnSpc>
                <a:spcPct val="100000"/>
              </a:lnSpc>
              <a:spcBef>
                <a:spcPts val="561"/>
              </a:spcBef>
              <a:spcAft>
                <a:spcPts val="601"/>
              </a:spcAft>
            </a:pPr>
            <a:r>
              <a:rPr lang="en-US" sz="3400" b="1" strike="noStrike" spc="-1" dirty="0">
                <a:solidFill>
                  <a:srgbClr val="00B0F0"/>
                </a:solidFill>
                <a:latin typeface="Calibri"/>
                <a:ea typeface="DejaVu Sans"/>
              </a:rPr>
              <a:t>FUNDRAISING</a:t>
            </a:r>
            <a:endParaRPr lang="en-US" sz="3400" b="0" strike="noStrike" spc="-1" dirty="0">
              <a:latin typeface="Arial"/>
            </a:endParaRPr>
          </a:p>
          <a:p>
            <a:pPr marL="285840" indent="-284400">
              <a:lnSpc>
                <a:spcPct val="100000"/>
              </a:lnSpc>
              <a:spcBef>
                <a:spcPts val="581"/>
              </a:spcBef>
              <a:spcAft>
                <a:spcPts val="601"/>
              </a:spcAft>
              <a:buClr>
                <a:srgbClr val="1287C3"/>
              </a:buClr>
              <a:buSzPct val="145000"/>
              <a:buFont typeface="Arial"/>
              <a:buChar char="•"/>
            </a:pPr>
            <a:r>
              <a:rPr lang="en-US" sz="3400" b="0" strike="noStrike" spc="-1" dirty="0">
                <a:solidFill>
                  <a:srgbClr val="000000"/>
                </a:solidFill>
                <a:latin typeface="Aptos Narrow" panose="020B0004020202020204" pitchFamily="34" charset="0"/>
                <a:ea typeface="DejaVu Sans"/>
              </a:rPr>
              <a:t>As in prior years, we plan on having  </a:t>
            </a:r>
            <a:r>
              <a:rPr lang="en-US" sz="3400" b="0" u="sng" strike="noStrike" spc="-1" dirty="0">
                <a:solidFill>
                  <a:srgbClr val="000000"/>
                </a:solidFill>
                <a:uFillTx/>
                <a:latin typeface="Aptos Narrow" panose="020B0004020202020204" pitchFamily="34" charset="0"/>
                <a:ea typeface="DejaVu Sans"/>
              </a:rPr>
              <a:t>ONE</a:t>
            </a:r>
            <a:r>
              <a:rPr lang="en-US" sz="3400" b="0" strike="noStrike" spc="-1" dirty="0">
                <a:solidFill>
                  <a:srgbClr val="000000"/>
                </a:solidFill>
                <a:latin typeface="Aptos Narrow" panose="020B0004020202020204" pitchFamily="34" charset="0"/>
                <a:ea typeface="DejaVu Sans"/>
              </a:rPr>
              <a:t> primary fundraising source, the club raffle.</a:t>
            </a:r>
            <a:endParaRPr lang="en-US" sz="3400" b="0" strike="noStrike" spc="-1" dirty="0">
              <a:latin typeface="Aptos Narrow" panose="020B0004020202020204" pitchFamily="34" charset="0"/>
            </a:endParaRPr>
          </a:p>
          <a:p>
            <a:pPr marL="285840" indent="-284400">
              <a:lnSpc>
                <a:spcPct val="100000"/>
              </a:lnSpc>
              <a:spcBef>
                <a:spcPts val="581"/>
              </a:spcBef>
              <a:spcAft>
                <a:spcPts val="601"/>
              </a:spcAft>
              <a:buClr>
                <a:srgbClr val="1287C3"/>
              </a:buClr>
              <a:buSzPct val="145000"/>
              <a:buFont typeface="Arial"/>
              <a:buChar char="•"/>
            </a:pPr>
            <a:r>
              <a:rPr lang="en-US" sz="3400" b="0" strike="noStrike" spc="-1" dirty="0">
                <a:solidFill>
                  <a:srgbClr val="000000"/>
                </a:solidFill>
                <a:latin typeface="Aptos Narrow" panose="020B0004020202020204" pitchFamily="34" charset="0"/>
                <a:ea typeface="DejaVu Sans"/>
              </a:rPr>
              <a:t>Included in your total fees, there is a fundraising fee of $150 (13s - 17s) or $100 (11s – 12s) that gets you raffle tickets.</a:t>
            </a:r>
            <a:endParaRPr lang="en-US" sz="3400" b="0" strike="noStrike" spc="-1" dirty="0">
              <a:latin typeface="Aptos Narrow" panose="020B0004020202020204" pitchFamily="34" charset="0"/>
            </a:endParaRPr>
          </a:p>
          <a:p>
            <a:pPr marL="285840" indent="-284400">
              <a:lnSpc>
                <a:spcPct val="100000"/>
              </a:lnSpc>
              <a:spcBef>
                <a:spcPts val="581"/>
              </a:spcBef>
              <a:spcAft>
                <a:spcPts val="601"/>
              </a:spcAft>
              <a:buClr>
                <a:srgbClr val="1287C3"/>
              </a:buClr>
              <a:buSzPct val="145000"/>
              <a:buFont typeface="Arial"/>
              <a:buChar char="•"/>
            </a:pPr>
            <a:r>
              <a:rPr lang="en-US" sz="3400" b="0" strike="noStrike" spc="-1" dirty="0">
                <a:solidFill>
                  <a:srgbClr val="000000"/>
                </a:solidFill>
                <a:latin typeface="Aptos Narrow" panose="020B0004020202020204" pitchFamily="34" charset="0"/>
                <a:ea typeface="DejaVu Sans"/>
              </a:rPr>
              <a:t>You can sell your tickets, or you can enter your own name into the raffle.</a:t>
            </a:r>
            <a:endParaRPr lang="en-US" sz="3400" b="0" strike="noStrike" spc="-1" dirty="0">
              <a:latin typeface="Aptos Narrow" panose="020B0004020202020204" pitchFamily="34" charset="0"/>
            </a:endParaRPr>
          </a:p>
          <a:p>
            <a:pPr marL="285840" indent="-284400">
              <a:lnSpc>
                <a:spcPct val="100000"/>
              </a:lnSpc>
              <a:spcBef>
                <a:spcPts val="581"/>
              </a:spcBef>
              <a:spcAft>
                <a:spcPts val="601"/>
              </a:spcAft>
              <a:buClr>
                <a:srgbClr val="1287C3"/>
              </a:buClr>
              <a:buSzPct val="145000"/>
              <a:buFont typeface="Arial"/>
              <a:buChar char="•"/>
            </a:pPr>
            <a:r>
              <a:rPr lang="en-US" sz="3400" b="0" strike="noStrike" spc="-1" dirty="0">
                <a:solidFill>
                  <a:srgbClr val="000000"/>
                </a:solidFill>
                <a:latin typeface="Aptos Narrow" panose="020B0004020202020204" pitchFamily="34" charset="0"/>
                <a:ea typeface="DejaVu Sans"/>
              </a:rPr>
              <a:t>Details of the date, time and place will be communicated at a later date.</a:t>
            </a:r>
            <a:endParaRPr lang="en-US" sz="3400" b="0" strike="noStrike" spc="-1" dirty="0">
              <a:latin typeface="Aptos Narrow" panose="020B0004020202020204" pitchFamily="34" charset="0"/>
            </a:endParaRPr>
          </a:p>
          <a:p>
            <a:pPr marL="285840" indent="-284400">
              <a:lnSpc>
                <a:spcPct val="100000"/>
              </a:lnSpc>
              <a:spcBef>
                <a:spcPts val="581"/>
              </a:spcBef>
              <a:spcAft>
                <a:spcPts val="601"/>
              </a:spcAft>
              <a:buClr>
                <a:srgbClr val="1287C3"/>
              </a:buClr>
              <a:buSzPct val="145000"/>
              <a:buFont typeface="Arial"/>
              <a:buChar char="•"/>
            </a:pPr>
            <a:r>
              <a:rPr lang="en-US" sz="3400" b="0" strike="noStrike" spc="-1" dirty="0">
                <a:solidFill>
                  <a:srgbClr val="000000"/>
                </a:solidFill>
                <a:latin typeface="Aptos Narrow" panose="020B0004020202020204" pitchFamily="34" charset="0"/>
                <a:ea typeface="DejaVu Sans"/>
              </a:rPr>
              <a:t>We are contacting local businesses for raffle prize donations – we will let you know who donated to our club, let’s make sure to support these businesses who support our athletes!</a:t>
            </a:r>
            <a:endParaRPr lang="en-US" sz="3400" b="0" strike="noStrike" spc="-1" dirty="0">
              <a:latin typeface="Aptos Narrow" panose="020B0004020202020204" pitchFamily="34" charset="0"/>
            </a:endParaRPr>
          </a:p>
          <a:p>
            <a:pPr marL="285840" indent="-284400">
              <a:lnSpc>
                <a:spcPct val="100000"/>
              </a:lnSpc>
              <a:spcBef>
                <a:spcPts val="581"/>
              </a:spcBef>
              <a:spcAft>
                <a:spcPts val="601"/>
              </a:spcAft>
              <a:buClr>
                <a:srgbClr val="1287C3"/>
              </a:buClr>
              <a:buSzPct val="145000"/>
              <a:buFont typeface="Arial"/>
              <a:buChar char="•"/>
            </a:pPr>
            <a:r>
              <a:rPr lang="en-US" sz="3400" b="0" strike="noStrike" spc="-1" dirty="0">
                <a:solidFill>
                  <a:srgbClr val="000000"/>
                </a:solidFill>
                <a:latin typeface="Aptos Narrow" panose="020B0004020202020204" pitchFamily="34" charset="0"/>
                <a:ea typeface="DejaVu Sans"/>
              </a:rPr>
              <a:t>If you know anyone who would be willing to support our athletes (items such as $25/50 gift cards, gift baskets, or other prizes), please contact anyone on the MN CORE Volleyball Board.  We will accept donations up to the date of the raffle drawing.</a:t>
            </a:r>
            <a:endParaRPr lang="en-US" sz="3400" b="0" strike="noStrike" spc="-1" dirty="0">
              <a:latin typeface="Aptos Narrow" panose="020B0004020202020204" pitchFamily="34" charset="0"/>
            </a:endParaRPr>
          </a:p>
          <a:p>
            <a:pPr>
              <a:lnSpc>
                <a:spcPct val="100000"/>
              </a:lnSpc>
              <a:spcBef>
                <a:spcPts val="581"/>
              </a:spcBef>
              <a:spcAft>
                <a:spcPts val="601"/>
              </a:spcAft>
            </a:pPr>
            <a:endParaRPr lang="en-US" sz="1400" b="0" strike="noStrike" spc="-1" dirty="0">
              <a:latin typeface="Arial"/>
            </a:endParaRPr>
          </a:p>
          <a:p>
            <a:pPr>
              <a:lnSpc>
                <a:spcPct val="100000"/>
              </a:lnSpc>
              <a:spcBef>
                <a:spcPts val="561"/>
              </a:spcBef>
              <a:spcAft>
                <a:spcPts val="601"/>
              </a:spcAft>
            </a:pPr>
            <a:endParaRPr lang="en-US" sz="1400" b="0" strike="noStrike" spc="-1" dirty="0">
              <a:latin typeface="Arial"/>
            </a:endParaRPr>
          </a:p>
          <a:p>
            <a:pPr>
              <a:lnSpc>
                <a:spcPct val="100000"/>
              </a:lnSpc>
              <a:spcBef>
                <a:spcPts val="561"/>
              </a:spcBef>
              <a:spcAft>
                <a:spcPts val="601"/>
              </a:spcAft>
            </a:pPr>
            <a:endParaRPr lang="en-US" sz="1400" b="0" strike="noStrike" spc="-1" dirty="0">
              <a:latin typeface="Arial"/>
            </a:endParaRPr>
          </a:p>
          <a:p>
            <a:pPr>
              <a:lnSpc>
                <a:spcPct val="100000"/>
              </a:lnSpc>
              <a:spcBef>
                <a:spcPts val="561"/>
              </a:spcBef>
              <a:spcAft>
                <a:spcPts val="601"/>
              </a:spcAft>
            </a:pPr>
            <a:endParaRPr lang="en-US" sz="1400" b="0" strike="noStrike" spc="-1" dirty="0">
              <a:latin typeface="Arial"/>
            </a:endParaRPr>
          </a:p>
          <a:p>
            <a:pPr>
              <a:lnSpc>
                <a:spcPct val="100000"/>
              </a:lnSpc>
              <a:spcBef>
                <a:spcPts val="561"/>
              </a:spcBef>
              <a:spcAft>
                <a:spcPts val="601"/>
              </a:spcAft>
            </a:pPr>
            <a:endParaRPr lang="en-US" sz="1400" b="0" strike="noStrike" spc="-1" dirty="0">
              <a:latin typeface="Arial"/>
            </a:endParaRPr>
          </a:p>
          <a:p>
            <a:pPr>
              <a:lnSpc>
                <a:spcPct val="100000"/>
              </a:lnSpc>
              <a:spcBef>
                <a:spcPts val="561"/>
              </a:spcBef>
              <a:spcAft>
                <a:spcPts val="601"/>
              </a:spcAft>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spcBef>
                <a:spcPts val="561"/>
              </a:spcBef>
              <a:spcAft>
                <a:spcPts val="601"/>
              </a:spcAft>
            </a:pPr>
            <a:endParaRPr lang="en-US" sz="1400" b="0" strike="noStrike" spc="-1" dirty="0">
              <a:latin typeface="Arial"/>
            </a:endParaRPr>
          </a:p>
        </p:txBody>
      </p:sp>
      <p:pic>
        <p:nvPicPr>
          <p:cNvPr id="105" name="Picture 7"/>
          <p:cNvPicPr/>
          <p:nvPr/>
        </p:nvPicPr>
        <p:blipFill>
          <a:blip r:embed="rId3"/>
          <a:stretch/>
        </p:blipFill>
        <p:spPr>
          <a:xfrm>
            <a:off x="1155960" y="11160"/>
            <a:ext cx="7742520" cy="1807808"/>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997560" y="2743200"/>
            <a:ext cx="7779600" cy="33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spcBef>
                <a:spcPts val="479"/>
              </a:spcBef>
              <a:spcAft>
                <a:spcPts val="601"/>
              </a:spcAft>
            </a:pPr>
            <a:r>
              <a:rPr lang="en-US" sz="1600" b="1" strike="noStrike" spc="-1" dirty="0">
                <a:solidFill>
                  <a:srgbClr val="00B0F0"/>
                </a:solidFill>
                <a:latin typeface="Aptos Narrow" panose="020B0004020202020204" pitchFamily="34" charset="0"/>
                <a:ea typeface="DejaVu Sans"/>
              </a:rPr>
              <a:t>COMMUNICATIONS</a:t>
            </a:r>
            <a:endParaRPr lang="en-US" sz="1600" b="0" strike="noStrike" spc="-1" dirty="0">
              <a:latin typeface="Aptos Narrow" panose="020B0004020202020204" pitchFamily="34" charset="0"/>
            </a:endParaRPr>
          </a:p>
          <a:p>
            <a:pPr marL="285840" indent="-284400">
              <a:lnSpc>
                <a:spcPct val="100000"/>
              </a:lnSpc>
              <a:spcBef>
                <a:spcPts val="479"/>
              </a:spcBef>
              <a:spcAft>
                <a:spcPts val="601"/>
              </a:spcAft>
              <a:buClr>
                <a:srgbClr val="1287C3"/>
              </a:buClr>
              <a:buSzPct val="145000"/>
              <a:buFont typeface="Arial"/>
              <a:buChar char="•"/>
            </a:pPr>
            <a:r>
              <a:rPr lang="en-US" sz="1600" b="0" strike="noStrike" spc="-1" dirty="0">
                <a:solidFill>
                  <a:srgbClr val="000000"/>
                </a:solidFill>
                <a:latin typeface="Aptos Narrow" panose="020B0004020202020204" pitchFamily="34" charset="0"/>
                <a:ea typeface="DejaVu Sans"/>
              </a:rPr>
              <a:t>Website – </a:t>
            </a:r>
            <a:r>
              <a:rPr lang="en-US" sz="1600" b="0" u="sng" strike="noStrike" spc="-1" dirty="0">
                <a:solidFill>
                  <a:srgbClr val="3085ED"/>
                </a:solidFill>
                <a:uFillTx/>
                <a:latin typeface="Aptos Narrow" panose="020B0004020202020204" pitchFamily="34" charset="0"/>
                <a:ea typeface="DejaVu Sans"/>
                <a:hlinkClick r:id="rId3"/>
              </a:rPr>
              <a:t>www.mncorevball.com</a:t>
            </a:r>
            <a:endParaRPr lang="en-US" sz="1600" b="0" strike="noStrike" spc="-1" dirty="0">
              <a:latin typeface="Aptos Narrow" panose="020B0004020202020204" pitchFamily="34" charset="0"/>
            </a:endParaRPr>
          </a:p>
          <a:p>
            <a:pPr marL="743040" lvl="1" indent="-284400">
              <a:lnSpc>
                <a:spcPct val="100000"/>
              </a:lnSpc>
              <a:spcBef>
                <a:spcPts val="400"/>
              </a:spcBef>
              <a:spcAft>
                <a:spcPts val="601"/>
              </a:spcAft>
              <a:buClr>
                <a:srgbClr val="1287C3"/>
              </a:buClr>
              <a:buSzPct val="145000"/>
              <a:buFont typeface="Arial"/>
              <a:buChar char="•"/>
            </a:pPr>
            <a:r>
              <a:rPr lang="en-US" sz="1600" b="0" strike="noStrike" spc="-1" dirty="0">
                <a:solidFill>
                  <a:srgbClr val="000000"/>
                </a:solidFill>
                <a:latin typeface="Aptos Narrow" panose="020B0004020202020204" pitchFamily="34" charset="0"/>
                <a:ea typeface="DejaVu Sans"/>
              </a:rPr>
              <a:t>Main source for up-to-date information</a:t>
            </a:r>
            <a:endParaRPr lang="en-US" sz="1600" b="0" strike="noStrike" spc="-1" dirty="0">
              <a:latin typeface="Aptos Narrow" panose="020B0004020202020204" pitchFamily="34" charset="0"/>
            </a:endParaRPr>
          </a:p>
          <a:p>
            <a:pPr marL="285840" indent="-284400">
              <a:lnSpc>
                <a:spcPct val="100000"/>
              </a:lnSpc>
              <a:spcBef>
                <a:spcPts val="479"/>
              </a:spcBef>
              <a:spcAft>
                <a:spcPts val="601"/>
              </a:spcAft>
              <a:buClr>
                <a:srgbClr val="1287C3"/>
              </a:buClr>
              <a:buSzPct val="145000"/>
              <a:buFont typeface="Arial"/>
              <a:buChar char="•"/>
            </a:pPr>
            <a:r>
              <a:rPr lang="en-US" sz="1600" b="0" strike="noStrike" spc="-1" dirty="0">
                <a:solidFill>
                  <a:srgbClr val="000000"/>
                </a:solidFill>
                <a:latin typeface="Aptos Narrow" panose="020B0004020202020204" pitchFamily="34" charset="0"/>
                <a:ea typeface="DejaVu Sans"/>
              </a:rPr>
              <a:t>Club Email – mncorevball@gmail.com</a:t>
            </a:r>
            <a:endParaRPr lang="en-US" sz="1600" b="0" strike="noStrike" spc="-1" dirty="0">
              <a:latin typeface="Aptos Narrow" panose="020B0004020202020204" pitchFamily="34" charset="0"/>
            </a:endParaRPr>
          </a:p>
          <a:p>
            <a:pPr marL="285840" indent="-284400">
              <a:lnSpc>
                <a:spcPct val="100000"/>
              </a:lnSpc>
              <a:spcBef>
                <a:spcPts val="479"/>
              </a:spcBef>
              <a:spcAft>
                <a:spcPts val="601"/>
              </a:spcAft>
              <a:buClr>
                <a:srgbClr val="1287C3"/>
              </a:buClr>
              <a:buSzPct val="145000"/>
              <a:buFont typeface="Arial"/>
              <a:buChar char="•"/>
            </a:pPr>
            <a:r>
              <a:rPr lang="en-US" sz="1600" b="0" strike="noStrike" spc="-1" dirty="0">
                <a:solidFill>
                  <a:srgbClr val="000000"/>
                </a:solidFill>
                <a:latin typeface="Aptos Narrow" panose="020B0004020202020204" pitchFamily="34" charset="0"/>
                <a:ea typeface="DejaVu Sans"/>
              </a:rPr>
              <a:t>Follow us on:</a:t>
            </a:r>
            <a:endParaRPr lang="en-US" sz="1600" b="0" strike="noStrike" spc="-1" dirty="0">
              <a:latin typeface="Aptos Narrow" panose="020B0004020202020204" pitchFamily="34" charset="0"/>
            </a:endParaRPr>
          </a:p>
          <a:p>
            <a:pPr marL="743040" lvl="1" indent="-284400">
              <a:lnSpc>
                <a:spcPct val="100000"/>
              </a:lnSpc>
              <a:spcBef>
                <a:spcPts val="400"/>
              </a:spcBef>
              <a:spcAft>
                <a:spcPts val="601"/>
              </a:spcAft>
              <a:buClr>
                <a:srgbClr val="1287C3"/>
              </a:buClr>
              <a:buSzPct val="145000"/>
              <a:buFont typeface="Arial"/>
              <a:buChar char="•"/>
            </a:pPr>
            <a:r>
              <a:rPr lang="en-US" sz="1600" b="0" strike="noStrike" spc="-1" dirty="0">
                <a:solidFill>
                  <a:srgbClr val="000000"/>
                </a:solidFill>
                <a:latin typeface="Aptos Narrow" panose="020B0004020202020204" pitchFamily="34" charset="0"/>
                <a:ea typeface="DejaVu Sans"/>
              </a:rPr>
              <a:t>Facebook – https://www.facebook.com/mncorevball</a:t>
            </a:r>
            <a:endParaRPr lang="en-US" sz="1600" b="0" strike="noStrike" spc="-1" dirty="0">
              <a:latin typeface="Aptos Narrow" panose="020B0004020202020204" pitchFamily="34" charset="0"/>
            </a:endParaRPr>
          </a:p>
          <a:p>
            <a:pPr marL="743040" lvl="1" indent="-284400">
              <a:lnSpc>
                <a:spcPct val="100000"/>
              </a:lnSpc>
              <a:spcBef>
                <a:spcPts val="400"/>
              </a:spcBef>
              <a:spcAft>
                <a:spcPts val="601"/>
              </a:spcAft>
              <a:buClr>
                <a:srgbClr val="1287C3"/>
              </a:buClr>
              <a:buSzPct val="145000"/>
              <a:buFont typeface="Arial"/>
              <a:buChar char="•"/>
            </a:pPr>
            <a:r>
              <a:rPr lang="en-US" sz="1600" b="0" strike="noStrike" spc="-1" dirty="0">
                <a:solidFill>
                  <a:srgbClr val="000000"/>
                </a:solidFill>
                <a:latin typeface="Aptos Narrow" panose="020B0004020202020204" pitchFamily="34" charset="0"/>
                <a:ea typeface="DejaVu Sans"/>
              </a:rPr>
              <a:t>Instagram - https://www.instagram.com/mncorevball</a:t>
            </a:r>
            <a:endParaRPr lang="en-US" sz="1600" b="0" strike="noStrike" spc="-1" dirty="0">
              <a:latin typeface="Aptos Narrow" panose="020B0004020202020204" pitchFamily="34" charset="0"/>
            </a:endParaRPr>
          </a:p>
          <a:p>
            <a:pPr marL="743040" lvl="1" indent="-284400">
              <a:lnSpc>
                <a:spcPct val="100000"/>
              </a:lnSpc>
              <a:spcBef>
                <a:spcPts val="400"/>
              </a:spcBef>
              <a:spcAft>
                <a:spcPts val="601"/>
              </a:spcAft>
              <a:buClr>
                <a:srgbClr val="1287C3"/>
              </a:buClr>
              <a:buSzPct val="145000"/>
              <a:buFont typeface="Arial"/>
              <a:buChar char="•"/>
            </a:pPr>
            <a:r>
              <a:rPr lang="en-US" sz="1600" b="0" strike="noStrike" spc="-1" dirty="0">
                <a:solidFill>
                  <a:srgbClr val="000000"/>
                </a:solidFill>
                <a:latin typeface="Aptos Narrow" panose="020B0004020202020204" pitchFamily="34" charset="0"/>
                <a:ea typeface="DejaVu Sans"/>
              </a:rPr>
              <a:t>Twitter – https://twitter.com/mncorevball</a:t>
            </a:r>
            <a:endParaRPr lang="en-US" sz="1600" b="0" strike="noStrike" spc="-1" dirty="0">
              <a:latin typeface="Aptos Narrow" panose="020B0004020202020204" pitchFamily="34" charset="0"/>
            </a:endParaRPr>
          </a:p>
          <a:p>
            <a:pPr>
              <a:lnSpc>
                <a:spcPct val="100000"/>
              </a:lnSpc>
            </a:pPr>
            <a:endParaRPr lang="en-US" sz="1400" b="0" strike="noStrike" spc="-1" dirty="0">
              <a:latin typeface="Arial"/>
            </a:endParaRPr>
          </a:p>
        </p:txBody>
      </p:sp>
      <p:sp>
        <p:nvSpPr>
          <p:cNvPr id="107" name="CustomShape 2"/>
          <p:cNvSpPr/>
          <p:nvPr/>
        </p:nvSpPr>
        <p:spPr>
          <a:xfrm>
            <a:off x="757800" y="1295280"/>
            <a:ext cx="8228160" cy="83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2800" b="0" strike="noStrike" spc="-1">
                <a:solidFill>
                  <a:srgbClr val="30ACEC"/>
                </a:solidFill>
                <a:latin typeface="Lucida Sans"/>
                <a:ea typeface="DejaVu Sans"/>
              </a:rPr>
              <a:t>Communications</a:t>
            </a:r>
            <a:endParaRPr lang="en-US" sz="2800" b="0" strike="noStrike" spc="-1">
              <a:latin typeface="Arial"/>
            </a:endParaRPr>
          </a:p>
        </p:txBody>
      </p:sp>
      <p:pic>
        <p:nvPicPr>
          <p:cNvPr id="108" name="Picture 7"/>
          <p:cNvPicPr/>
          <p:nvPr/>
        </p:nvPicPr>
        <p:blipFill>
          <a:blip r:embed="rId4"/>
          <a:stretch/>
        </p:blipFill>
        <p:spPr>
          <a:xfrm>
            <a:off x="1155960" y="11160"/>
            <a:ext cx="7742520" cy="2560680"/>
          </a:xfrm>
          <a:prstGeom prst="rect">
            <a:avLst/>
          </a:prstGeom>
          <a:ln>
            <a:noFill/>
          </a:ln>
        </p:spPr>
      </p:pic>
      <p:pic>
        <p:nvPicPr>
          <p:cNvPr id="109" name="Picture 108"/>
          <p:cNvPicPr/>
          <p:nvPr/>
        </p:nvPicPr>
        <p:blipFill>
          <a:blip r:embed="rId5"/>
          <a:stretch/>
        </p:blipFill>
        <p:spPr>
          <a:xfrm>
            <a:off x="6211800" y="3627964"/>
            <a:ext cx="2932200" cy="2932200"/>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1064160" y="2208240"/>
            <a:ext cx="7725240" cy="373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spcBef>
                <a:spcPts val="400"/>
              </a:spcBef>
              <a:spcAft>
                <a:spcPts val="601"/>
              </a:spcAft>
            </a:pPr>
            <a:r>
              <a:rPr lang="en-US" b="1" strike="noStrike" spc="-1" dirty="0">
                <a:solidFill>
                  <a:srgbClr val="00B0F0"/>
                </a:solidFill>
                <a:latin typeface="Aptos Narrow" panose="020B0004020202020204" pitchFamily="34" charset="0"/>
                <a:ea typeface="DejaVu Sans"/>
              </a:rPr>
              <a:t>PARENT REPRESENTATIVE</a:t>
            </a:r>
            <a:endParaRPr lang="en-US"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Each Team needs to have a “Parent Representative”.</a:t>
            </a:r>
            <a:endParaRPr lang="en-US" b="0" strike="noStrike" spc="-1" dirty="0">
              <a:latin typeface="Aptos Narrow" panose="020B0004020202020204" pitchFamily="34" charset="0"/>
            </a:endParaRPr>
          </a:p>
          <a:p>
            <a:pPr marL="285840" indent="-284400">
              <a:lnSpc>
                <a:spcPct val="100000"/>
              </a:lnSpc>
              <a:spcBef>
                <a:spcPts val="40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Some of the responsibilities of a Parent Rep include:</a:t>
            </a:r>
            <a:endParaRPr lang="en-US" b="0" strike="noStrike" spc="-1" dirty="0">
              <a:latin typeface="Aptos Narrow" panose="020B0004020202020204" pitchFamily="34" charset="0"/>
            </a:endParaRPr>
          </a:p>
          <a:p>
            <a:pPr marL="743040" lvl="1" indent="-284400">
              <a:lnSpc>
                <a:spcPct val="100000"/>
              </a:lnSpc>
              <a:spcBef>
                <a:spcPts val="40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Communicate team information via email, text or team apps.</a:t>
            </a:r>
            <a:endParaRPr lang="en-US" b="0" strike="noStrike" spc="-1" dirty="0">
              <a:latin typeface="Aptos Narrow" panose="020B0004020202020204" pitchFamily="34" charset="0"/>
            </a:endParaRPr>
          </a:p>
          <a:p>
            <a:pPr marL="743040" lvl="1" indent="-284400">
              <a:lnSpc>
                <a:spcPct val="100000"/>
              </a:lnSpc>
              <a:spcBef>
                <a:spcPts val="40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Coordinate collection and submission of fundraising tickets.</a:t>
            </a:r>
            <a:endParaRPr lang="en-US" b="0" strike="noStrike" spc="-1" dirty="0">
              <a:latin typeface="Aptos Narrow" panose="020B0004020202020204" pitchFamily="34" charset="0"/>
            </a:endParaRPr>
          </a:p>
          <a:p>
            <a:pPr marL="743040" lvl="1" indent="-284400">
              <a:lnSpc>
                <a:spcPct val="100000"/>
              </a:lnSpc>
              <a:spcBef>
                <a:spcPts val="40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Coordinate plans for away tournaments, if applicable.  </a:t>
            </a:r>
            <a:r>
              <a:rPr lang="en-US" b="0" strike="noStrike" spc="-1" dirty="0" err="1">
                <a:solidFill>
                  <a:srgbClr val="000000"/>
                </a:solidFill>
                <a:latin typeface="Aptos Narrow" panose="020B0004020202020204" pitchFamily="34" charset="0"/>
                <a:ea typeface="DejaVu Sans"/>
              </a:rPr>
              <a:t>ie</a:t>
            </a:r>
            <a:r>
              <a:rPr lang="en-US" b="0" strike="noStrike" spc="-1" dirty="0">
                <a:solidFill>
                  <a:srgbClr val="000000"/>
                </a:solidFill>
                <a:latin typeface="Aptos Narrow" panose="020B0004020202020204" pitchFamily="34" charset="0"/>
                <a:ea typeface="DejaVu Sans"/>
              </a:rPr>
              <a:t>: hotel reservations, dinner plans, etc.</a:t>
            </a:r>
            <a:endParaRPr lang="en-US" b="0" strike="noStrike" spc="-1" dirty="0">
              <a:latin typeface="Aptos Narrow" panose="020B0004020202020204" pitchFamily="34" charset="0"/>
            </a:endParaRPr>
          </a:p>
          <a:p>
            <a:pPr marL="743040" lvl="1" indent="-284400">
              <a:lnSpc>
                <a:spcPct val="100000"/>
              </a:lnSpc>
              <a:spcBef>
                <a:spcPts val="40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Assist coaches as needed.</a:t>
            </a:r>
            <a:endParaRPr lang="en-US" b="0" strike="noStrike" spc="-1" dirty="0">
              <a:latin typeface="Aptos Narrow" panose="020B0004020202020204" pitchFamily="34" charset="0"/>
            </a:endParaRPr>
          </a:p>
        </p:txBody>
      </p:sp>
      <p:sp>
        <p:nvSpPr>
          <p:cNvPr id="111" name="CustomShape 2"/>
          <p:cNvSpPr/>
          <p:nvPr/>
        </p:nvSpPr>
        <p:spPr>
          <a:xfrm>
            <a:off x="1247760" y="1752480"/>
            <a:ext cx="77425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8000" lnSpcReduction="10000"/>
          </a:bodyPr>
          <a:lstStyle/>
          <a:p>
            <a:pPr algn="ctr">
              <a:lnSpc>
                <a:spcPct val="100000"/>
              </a:lnSpc>
            </a:pPr>
            <a:r>
              <a:rPr lang="en-US" sz="2800" b="0" strike="noStrike" spc="-1">
                <a:solidFill>
                  <a:srgbClr val="30ACEC"/>
                </a:solidFill>
                <a:latin typeface="Lucida Sans"/>
                <a:ea typeface="DejaVu Sans"/>
              </a:rPr>
              <a:t>Parent Reps</a:t>
            </a:r>
            <a:endParaRPr lang="en-US" sz="2800" b="0" strike="noStrike" spc="-1">
              <a:latin typeface="Arial"/>
            </a:endParaRPr>
          </a:p>
        </p:txBody>
      </p:sp>
      <p:pic>
        <p:nvPicPr>
          <p:cNvPr id="112" name="Picture 7"/>
          <p:cNvPicPr/>
          <p:nvPr/>
        </p:nvPicPr>
        <p:blipFill>
          <a:blip r:embed="rId3"/>
          <a:stretch/>
        </p:blipFill>
        <p:spPr>
          <a:xfrm>
            <a:off x="1155960" y="11160"/>
            <a:ext cx="7742520" cy="2560680"/>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990720" y="1905120"/>
            <a:ext cx="7703280" cy="333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spcBef>
                <a:spcPts val="479"/>
              </a:spcBef>
              <a:spcAft>
                <a:spcPts val="601"/>
              </a:spcAft>
            </a:pPr>
            <a:endParaRPr lang="en-US" sz="1800" b="0" strike="noStrike" spc="-1" dirty="0">
              <a:latin typeface="Arial"/>
            </a:endParaRPr>
          </a:p>
          <a:p>
            <a:pPr algn="ctr">
              <a:lnSpc>
                <a:spcPct val="100000"/>
              </a:lnSpc>
              <a:spcBef>
                <a:spcPts val="479"/>
              </a:spcBef>
              <a:spcAft>
                <a:spcPts val="601"/>
              </a:spcAft>
            </a:pPr>
            <a:endParaRPr lang="en-US" sz="1800" b="0" strike="noStrike" spc="-1" dirty="0">
              <a:latin typeface="Arial"/>
            </a:endParaRPr>
          </a:p>
          <a:p>
            <a:pPr algn="ctr">
              <a:lnSpc>
                <a:spcPct val="100000"/>
              </a:lnSpc>
              <a:spcBef>
                <a:spcPts val="479"/>
              </a:spcBef>
              <a:spcAft>
                <a:spcPts val="601"/>
              </a:spcAft>
            </a:pPr>
            <a:r>
              <a:rPr lang="en-US" sz="2400" b="0" strike="noStrike" spc="-1" dirty="0">
                <a:solidFill>
                  <a:srgbClr val="000000"/>
                </a:solidFill>
                <a:latin typeface="Calibri"/>
                <a:ea typeface="DejaVu Sans"/>
              </a:rPr>
              <a:t>If you have any further questions, please feel free to contact us at </a:t>
            </a:r>
            <a:r>
              <a:rPr lang="en-US" sz="2400" b="0" u="sng" strike="noStrike" spc="-1" dirty="0">
                <a:solidFill>
                  <a:srgbClr val="3085ED"/>
                </a:solidFill>
                <a:uFillTx/>
                <a:latin typeface="Calibri"/>
                <a:ea typeface="DejaVu Sans"/>
                <a:hlinkClick r:id="rId3"/>
              </a:rPr>
              <a:t>MNCoreVball@gmail.com</a:t>
            </a:r>
            <a:endParaRPr lang="en-US" sz="2400" b="0" strike="noStrike" spc="-1" dirty="0">
              <a:latin typeface="Arial"/>
            </a:endParaRPr>
          </a:p>
          <a:p>
            <a:pPr algn="ctr">
              <a:lnSpc>
                <a:spcPct val="100000"/>
              </a:lnSpc>
              <a:spcBef>
                <a:spcPts val="479"/>
              </a:spcBef>
              <a:spcAft>
                <a:spcPts val="601"/>
              </a:spcAft>
            </a:pPr>
            <a:endParaRPr lang="en-US" sz="2400" b="0" strike="noStrike" spc="-1" dirty="0">
              <a:latin typeface="Arial"/>
            </a:endParaRPr>
          </a:p>
          <a:p>
            <a:pPr algn="ctr">
              <a:lnSpc>
                <a:spcPct val="100000"/>
              </a:lnSpc>
              <a:spcBef>
                <a:spcPts val="479"/>
              </a:spcBef>
              <a:spcAft>
                <a:spcPts val="601"/>
              </a:spcAft>
            </a:pPr>
            <a:r>
              <a:rPr lang="en-US" sz="2400" b="0" strike="noStrike" spc="-1" dirty="0">
                <a:solidFill>
                  <a:srgbClr val="000000"/>
                </a:solidFill>
                <a:latin typeface="Calibri"/>
                <a:ea typeface="DejaVu Sans"/>
              </a:rPr>
              <a:t>For additional information visit the website at </a:t>
            </a:r>
            <a:r>
              <a:rPr lang="en-US" sz="2400" b="0" u="sng" strike="noStrike" spc="-1" dirty="0">
                <a:solidFill>
                  <a:srgbClr val="3085ED"/>
                </a:solidFill>
                <a:uFillTx/>
                <a:latin typeface="Calibri"/>
                <a:ea typeface="DejaVu Sans"/>
                <a:hlinkClick r:id="rId4"/>
              </a:rPr>
              <a:t>www.mncorevball.com</a:t>
            </a:r>
            <a:endParaRPr lang="en-US" sz="2400" b="0" strike="noStrike" spc="-1" dirty="0">
              <a:latin typeface="Arial"/>
            </a:endParaRPr>
          </a:p>
        </p:txBody>
      </p:sp>
      <p:sp>
        <p:nvSpPr>
          <p:cNvPr id="114" name="CustomShape 2"/>
          <p:cNvSpPr/>
          <p:nvPr/>
        </p:nvSpPr>
        <p:spPr>
          <a:xfrm>
            <a:off x="914400" y="1535040"/>
            <a:ext cx="8228160" cy="52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2400" b="0" strike="noStrike" spc="-1">
                <a:solidFill>
                  <a:srgbClr val="30ACEC"/>
                </a:solidFill>
                <a:latin typeface="Lucida Sans"/>
                <a:ea typeface="DejaVu Sans"/>
              </a:rPr>
              <a:t>Wrap Up</a:t>
            </a:r>
            <a:endParaRPr lang="en-US" sz="2400" b="0" strike="noStrike" spc="-1">
              <a:latin typeface="Arial"/>
            </a:endParaRPr>
          </a:p>
        </p:txBody>
      </p:sp>
      <p:pic>
        <p:nvPicPr>
          <p:cNvPr id="115" name="Picture 7"/>
          <p:cNvPicPr/>
          <p:nvPr/>
        </p:nvPicPr>
        <p:blipFill>
          <a:blip r:embed="rId5"/>
          <a:stretch/>
        </p:blipFill>
        <p:spPr>
          <a:xfrm>
            <a:off x="1155960" y="11160"/>
            <a:ext cx="7742520" cy="256068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1188720" y="2571840"/>
            <a:ext cx="7679880" cy="395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09800">
              <a:lnSpc>
                <a:spcPct val="100000"/>
              </a:lnSpc>
              <a:spcBef>
                <a:spcPts val="879"/>
              </a:spcBef>
              <a:spcAft>
                <a:spcPts val="601"/>
              </a:spcAft>
            </a:pPr>
            <a:endParaRPr lang="en-US" sz="1800" b="0" strike="noStrike" spc="-1" dirty="0">
              <a:latin typeface="Arial"/>
            </a:endParaRPr>
          </a:p>
          <a:p>
            <a:pPr marL="109800">
              <a:lnSpc>
                <a:spcPct val="100000"/>
              </a:lnSpc>
              <a:spcBef>
                <a:spcPts val="1281"/>
              </a:spcBef>
              <a:spcAft>
                <a:spcPts val="601"/>
              </a:spcAft>
            </a:pPr>
            <a:endParaRPr lang="en-US" sz="1800" b="0" strike="noStrike" spc="-1" dirty="0">
              <a:latin typeface="Arial"/>
            </a:endParaRPr>
          </a:p>
          <a:p>
            <a:pPr marL="109800">
              <a:lnSpc>
                <a:spcPct val="100000"/>
              </a:lnSpc>
              <a:spcBef>
                <a:spcPts val="1281"/>
              </a:spcBef>
              <a:spcAft>
                <a:spcPts val="601"/>
              </a:spcAft>
            </a:pPr>
            <a:endParaRPr lang="en-US" sz="2000" b="0" strike="noStrike" spc="-1" dirty="0">
              <a:latin typeface="Arial"/>
            </a:endParaRPr>
          </a:p>
          <a:p>
            <a:pPr marL="109800">
              <a:lnSpc>
                <a:spcPct val="100000"/>
              </a:lnSpc>
              <a:spcBef>
                <a:spcPts val="1281"/>
              </a:spcBef>
              <a:spcAft>
                <a:spcPts val="601"/>
              </a:spcAft>
            </a:pPr>
            <a:r>
              <a:rPr lang="en-US" sz="2800" b="1" strike="noStrike" spc="-1" dirty="0">
                <a:solidFill>
                  <a:srgbClr val="00B0F0"/>
                </a:solidFill>
                <a:latin typeface="Aptos Narrow" panose="020B0004020202020204" pitchFamily="34" charset="0"/>
                <a:ea typeface="Calibri"/>
              </a:rPr>
              <a:t>MN CORE Values</a:t>
            </a:r>
            <a:r>
              <a:rPr lang="en-US" sz="2800" b="0" strike="noStrike" spc="-1" dirty="0">
                <a:solidFill>
                  <a:srgbClr val="000000"/>
                </a:solidFill>
                <a:latin typeface="Aptos Narrow" panose="020B0004020202020204" pitchFamily="34" charset="0"/>
                <a:ea typeface="Calibri"/>
              </a:rPr>
              <a:t> </a:t>
            </a:r>
            <a:endParaRPr lang="en-US" sz="2800" b="0" strike="noStrike" spc="-1" dirty="0">
              <a:latin typeface="Aptos Narrow" panose="020B0004020202020204" pitchFamily="34" charset="0"/>
            </a:endParaRPr>
          </a:p>
          <a:p>
            <a:pPr>
              <a:lnSpc>
                <a:spcPct val="100000"/>
              </a:lnSpc>
              <a:spcBef>
                <a:spcPts val="1281"/>
              </a:spcBef>
              <a:spcAft>
                <a:spcPts val="601"/>
              </a:spcAft>
            </a:pPr>
            <a:r>
              <a:rPr lang="en-US" sz="2000" b="1" u="sng" strike="noStrike" spc="-1" dirty="0">
                <a:solidFill>
                  <a:srgbClr val="000000"/>
                </a:solidFill>
                <a:uFillTx/>
                <a:latin typeface="Aptos Narrow" panose="020B0004020202020204" pitchFamily="34" charset="0"/>
                <a:ea typeface="Calibri"/>
              </a:rPr>
              <a:t>C</a:t>
            </a:r>
            <a:r>
              <a:rPr lang="en-US" sz="2000" b="1" strike="noStrike" spc="-1" dirty="0">
                <a:solidFill>
                  <a:srgbClr val="000000"/>
                </a:solidFill>
                <a:latin typeface="Aptos Narrow" panose="020B0004020202020204" pitchFamily="34" charset="0"/>
                <a:ea typeface="Calibri"/>
              </a:rPr>
              <a:t>haracter</a:t>
            </a:r>
            <a:r>
              <a:rPr lang="en-US" sz="2000" b="0" strike="noStrike" spc="-1" dirty="0">
                <a:solidFill>
                  <a:srgbClr val="000000"/>
                </a:solidFill>
                <a:latin typeface="Aptos Narrow" panose="020B0004020202020204" pitchFamily="34" charset="0"/>
                <a:ea typeface="Calibri"/>
              </a:rPr>
              <a:t> – be the best person you can be, show good sportsmanship, and support and respect our opponents, officials, and each other.</a:t>
            </a:r>
            <a:endParaRPr lang="en-US" sz="2000" b="0" strike="noStrike" spc="-1" dirty="0">
              <a:latin typeface="Aptos Narrow" panose="020B0004020202020204" pitchFamily="34" charset="0"/>
            </a:endParaRPr>
          </a:p>
          <a:p>
            <a:pPr>
              <a:lnSpc>
                <a:spcPct val="100000"/>
              </a:lnSpc>
              <a:spcAft>
                <a:spcPts val="575"/>
              </a:spcAft>
            </a:pPr>
            <a:r>
              <a:rPr lang="en-US" sz="2000" b="1" u="sng" strike="noStrike" spc="-1" dirty="0">
                <a:solidFill>
                  <a:srgbClr val="000000"/>
                </a:solidFill>
                <a:uFillTx/>
                <a:latin typeface="Aptos Narrow" panose="020B0004020202020204" pitchFamily="34" charset="0"/>
                <a:ea typeface="Calibri"/>
              </a:rPr>
              <a:t>O</a:t>
            </a:r>
            <a:r>
              <a:rPr lang="en-US" sz="2000" b="1" strike="noStrike" spc="-1" dirty="0">
                <a:solidFill>
                  <a:srgbClr val="000000"/>
                </a:solidFill>
                <a:latin typeface="Aptos Narrow" panose="020B0004020202020204" pitchFamily="34" charset="0"/>
                <a:ea typeface="Calibri"/>
              </a:rPr>
              <a:t>pportunity</a:t>
            </a:r>
            <a:r>
              <a:rPr lang="en-US" sz="2000" b="0" strike="noStrike" spc="-1" dirty="0">
                <a:solidFill>
                  <a:srgbClr val="000000"/>
                </a:solidFill>
                <a:latin typeface="Aptos Narrow" panose="020B0004020202020204" pitchFamily="34" charset="0"/>
                <a:ea typeface="Calibri"/>
              </a:rPr>
              <a:t> – take advantage of the opportunity to compete in this club, embrace the team aspect, and enjoy your time with teammates and coaches.</a:t>
            </a:r>
            <a:endParaRPr lang="en-US" sz="2000" b="0" strike="noStrike" spc="-1" dirty="0">
              <a:latin typeface="Aptos Narrow" panose="020B0004020202020204" pitchFamily="34" charset="0"/>
            </a:endParaRPr>
          </a:p>
          <a:p>
            <a:pPr>
              <a:lnSpc>
                <a:spcPct val="100000"/>
              </a:lnSpc>
              <a:spcAft>
                <a:spcPts val="575"/>
              </a:spcAft>
            </a:pPr>
            <a:r>
              <a:rPr lang="en-US" sz="2000" b="1" u="sng" strike="noStrike" spc="-1" dirty="0">
                <a:solidFill>
                  <a:srgbClr val="000000"/>
                </a:solidFill>
                <a:uFillTx/>
                <a:latin typeface="Aptos Narrow" panose="020B0004020202020204" pitchFamily="34" charset="0"/>
                <a:ea typeface="Calibri"/>
              </a:rPr>
              <a:t>R</a:t>
            </a:r>
            <a:r>
              <a:rPr lang="en-US" sz="2000" b="1" strike="noStrike" spc="-1" dirty="0">
                <a:solidFill>
                  <a:srgbClr val="000000"/>
                </a:solidFill>
                <a:latin typeface="Aptos Narrow" panose="020B0004020202020204" pitchFamily="34" charset="0"/>
                <a:ea typeface="Calibri"/>
              </a:rPr>
              <a:t>esilience</a:t>
            </a:r>
            <a:r>
              <a:rPr lang="en-US" sz="2000" b="0" strike="noStrike" spc="-1" dirty="0">
                <a:solidFill>
                  <a:srgbClr val="000000"/>
                </a:solidFill>
                <a:latin typeface="Aptos Narrow" panose="020B0004020202020204" pitchFamily="34" charset="0"/>
                <a:ea typeface="Calibri"/>
              </a:rPr>
              <a:t> – overcome adversity, recover from setbacks, and compete.</a:t>
            </a:r>
            <a:endParaRPr lang="en-US" sz="2000" b="0" strike="noStrike" spc="-1" dirty="0">
              <a:latin typeface="Aptos Narrow" panose="020B0004020202020204" pitchFamily="34" charset="0"/>
            </a:endParaRPr>
          </a:p>
          <a:p>
            <a:pPr>
              <a:lnSpc>
                <a:spcPct val="100000"/>
              </a:lnSpc>
              <a:spcAft>
                <a:spcPts val="575"/>
              </a:spcAft>
            </a:pPr>
            <a:r>
              <a:rPr lang="en-US" sz="2000" b="1" u="sng" strike="noStrike" spc="-1" dirty="0">
                <a:solidFill>
                  <a:srgbClr val="000000"/>
                </a:solidFill>
                <a:uFillTx/>
                <a:latin typeface="Aptos Narrow" panose="020B0004020202020204" pitchFamily="34" charset="0"/>
                <a:ea typeface="Calibri"/>
              </a:rPr>
              <a:t>E</a:t>
            </a:r>
            <a:r>
              <a:rPr lang="en-US" sz="2000" b="1" strike="noStrike" spc="-1" dirty="0">
                <a:solidFill>
                  <a:srgbClr val="000000"/>
                </a:solidFill>
                <a:latin typeface="Aptos Narrow" panose="020B0004020202020204" pitchFamily="34" charset="0"/>
                <a:ea typeface="Calibri"/>
              </a:rPr>
              <a:t>ffort</a:t>
            </a:r>
            <a:r>
              <a:rPr lang="en-US" sz="2000" b="0" strike="noStrike" spc="-1" dirty="0">
                <a:solidFill>
                  <a:srgbClr val="000000"/>
                </a:solidFill>
                <a:latin typeface="Aptos Narrow" panose="020B0004020202020204" pitchFamily="34" charset="0"/>
                <a:ea typeface="Calibri"/>
              </a:rPr>
              <a:t> - nothing is given, and nothing is gained without putting forth maximum effort.</a:t>
            </a:r>
            <a:endParaRPr lang="en-US" sz="2000" b="0" strike="noStrike" spc="-1" dirty="0">
              <a:latin typeface="Aptos Narrow" panose="020B0004020202020204" pitchFamily="34" charset="0"/>
            </a:endParaRPr>
          </a:p>
          <a:p>
            <a:pPr marL="914400">
              <a:lnSpc>
                <a:spcPct val="100000"/>
              </a:lnSpc>
              <a:spcBef>
                <a:spcPts val="879"/>
              </a:spcBef>
              <a:spcAft>
                <a:spcPts val="601"/>
              </a:spcAft>
            </a:pPr>
            <a:endParaRPr lang="en-US" sz="1400" b="0" strike="noStrike" spc="-1" dirty="0">
              <a:latin typeface="Arial"/>
            </a:endParaRPr>
          </a:p>
          <a:p>
            <a:pPr marL="914400">
              <a:lnSpc>
                <a:spcPct val="100000"/>
              </a:lnSpc>
              <a:spcBef>
                <a:spcPts val="879"/>
              </a:spcBef>
              <a:spcAft>
                <a:spcPts val="601"/>
              </a:spcAft>
            </a:pPr>
            <a:endParaRPr lang="en-US" sz="1400" b="0" strike="noStrike" spc="-1" dirty="0">
              <a:latin typeface="Arial"/>
            </a:endParaRPr>
          </a:p>
          <a:p>
            <a:pPr marL="109800">
              <a:lnSpc>
                <a:spcPct val="100000"/>
              </a:lnSpc>
              <a:spcBef>
                <a:spcPts val="479"/>
              </a:spcBef>
              <a:spcAft>
                <a:spcPts val="601"/>
              </a:spcAft>
            </a:pPr>
            <a:r>
              <a:rPr lang="en-US" sz="1400" b="0" strike="noStrike" spc="-1" dirty="0">
                <a:solidFill>
                  <a:srgbClr val="000000"/>
                </a:solidFill>
                <a:latin typeface="Calibri"/>
                <a:ea typeface="Calibri"/>
              </a:rPr>
              <a:t> </a:t>
            </a:r>
            <a:endParaRPr lang="en-US" sz="1400" b="0" strike="noStrike" spc="-1" dirty="0">
              <a:latin typeface="Arial"/>
            </a:endParaRPr>
          </a:p>
          <a:p>
            <a:pPr marL="109800">
              <a:lnSpc>
                <a:spcPct val="100000"/>
              </a:lnSpc>
              <a:spcBef>
                <a:spcPts val="479"/>
              </a:spcBef>
              <a:spcAft>
                <a:spcPts val="601"/>
              </a:spcAft>
            </a:pPr>
            <a:endParaRPr lang="en-US" sz="1400" b="0" strike="noStrike" spc="-1" dirty="0">
              <a:latin typeface="Arial"/>
            </a:endParaRPr>
          </a:p>
          <a:p>
            <a:pPr marL="109800">
              <a:lnSpc>
                <a:spcPct val="100000"/>
              </a:lnSpc>
              <a:spcBef>
                <a:spcPts val="479"/>
              </a:spcBef>
              <a:spcAft>
                <a:spcPts val="601"/>
              </a:spcAft>
            </a:pPr>
            <a:endParaRPr lang="en-US" sz="1400" b="0" strike="noStrike" spc="-1" dirty="0">
              <a:latin typeface="Arial"/>
            </a:endParaRPr>
          </a:p>
        </p:txBody>
      </p:sp>
      <p:sp>
        <p:nvSpPr>
          <p:cNvPr id="58" name="CustomShape 2"/>
          <p:cNvSpPr/>
          <p:nvPr/>
        </p:nvSpPr>
        <p:spPr>
          <a:xfrm>
            <a:off x="770400" y="0"/>
            <a:ext cx="8228160" cy="11415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59" name="Picture 5"/>
          <p:cNvPicPr/>
          <p:nvPr/>
        </p:nvPicPr>
        <p:blipFill>
          <a:blip r:embed="rId3"/>
          <a:stretch/>
        </p:blipFill>
        <p:spPr>
          <a:xfrm>
            <a:off x="1155960" y="11160"/>
            <a:ext cx="7742520" cy="256068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stomShape 1"/>
          <p:cNvSpPr/>
          <p:nvPr/>
        </p:nvSpPr>
        <p:spPr>
          <a:xfrm>
            <a:off x="1067040" y="1796142"/>
            <a:ext cx="7801560" cy="58532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09800">
              <a:lnSpc>
                <a:spcPct val="100000"/>
              </a:lnSpc>
              <a:spcBef>
                <a:spcPts val="879"/>
              </a:spcBef>
              <a:spcAft>
                <a:spcPts val="601"/>
              </a:spcAft>
            </a:pPr>
            <a:endParaRPr lang="en-US" sz="1800" b="0" strike="noStrike" spc="-1" dirty="0">
              <a:latin typeface="Arial"/>
            </a:endParaRPr>
          </a:p>
          <a:p>
            <a:pPr marL="109800">
              <a:lnSpc>
                <a:spcPct val="100000"/>
              </a:lnSpc>
              <a:spcBef>
                <a:spcPts val="1281"/>
              </a:spcBef>
              <a:spcAft>
                <a:spcPts val="601"/>
              </a:spcAft>
            </a:pPr>
            <a:r>
              <a:rPr lang="en-US" b="1" strike="noStrike" spc="-1" dirty="0">
                <a:solidFill>
                  <a:srgbClr val="00B0F0"/>
                </a:solidFill>
                <a:latin typeface="Aptos Narrow" panose="020B0004020202020204" pitchFamily="34" charset="0"/>
                <a:ea typeface="Calibri"/>
              </a:rPr>
              <a:t>WHY CHOOSE MINNESOTA CORE VOLLEYBALL?</a:t>
            </a:r>
            <a:endParaRPr lang="en-US" b="0" strike="noStrike" spc="-1" dirty="0">
              <a:latin typeface="Aptos Narrow" panose="020B0004020202020204" pitchFamily="34" charset="0"/>
            </a:endParaRPr>
          </a:p>
          <a:p>
            <a:pPr marL="285840" indent="-284400">
              <a:lnSpc>
                <a:spcPct val="100000"/>
              </a:lnSpc>
              <a:spcBef>
                <a:spcPts val="1281"/>
              </a:spcBef>
              <a:spcAft>
                <a:spcPts val="601"/>
              </a:spcAft>
              <a:buClr>
                <a:srgbClr val="00B0F0"/>
              </a:buClr>
              <a:buSzPct val="145000"/>
              <a:buFont typeface="Arial"/>
              <a:buChar char="•"/>
            </a:pPr>
            <a:r>
              <a:rPr lang="en-US" sz="1400" b="1" strike="noStrike" spc="-1" dirty="0">
                <a:solidFill>
                  <a:srgbClr val="000000"/>
                </a:solidFill>
                <a:latin typeface="Aptos Narrow" panose="020B0004020202020204" pitchFamily="34" charset="0"/>
                <a:ea typeface="Calibri"/>
              </a:rPr>
              <a:t>Training: </a:t>
            </a:r>
            <a:r>
              <a:rPr lang="en-US" sz="1400" b="0" strike="noStrike" spc="-1" dirty="0">
                <a:solidFill>
                  <a:srgbClr val="000000"/>
                </a:solidFill>
                <a:latin typeface="Aptos Narrow" panose="020B0004020202020204" pitchFamily="34" charset="0"/>
                <a:ea typeface="Calibri"/>
              </a:rPr>
              <a:t>two 90-minute practices per week (approx. 36 practices) with two coaches per team.  </a:t>
            </a:r>
            <a:endParaRPr lang="en-US" sz="1400" b="0" strike="noStrike" spc="-1" dirty="0">
              <a:latin typeface="Aptos Narrow" panose="020B0004020202020204" pitchFamily="34" charset="0"/>
            </a:endParaRPr>
          </a:p>
          <a:p>
            <a:pPr marL="285840" indent="-284400">
              <a:lnSpc>
                <a:spcPct val="100000"/>
              </a:lnSpc>
              <a:spcBef>
                <a:spcPts val="1281"/>
              </a:spcBef>
              <a:spcAft>
                <a:spcPts val="601"/>
              </a:spcAft>
              <a:buClr>
                <a:srgbClr val="00B0F0"/>
              </a:buClr>
              <a:buSzPct val="145000"/>
              <a:buFont typeface="Arial"/>
              <a:buChar char="•"/>
            </a:pPr>
            <a:r>
              <a:rPr lang="en-US" sz="1400" b="1" strike="noStrike" spc="-1" dirty="0">
                <a:solidFill>
                  <a:srgbClr val="000000"/>
                </a:solidFill>
                <a:latin typeface="Aptos Narrow" panose="020B0004020202020204" pitchFamily="34" charset="0"/>
                <a:ea typeface="Calibri"/>
              </a:rPr>
              <a:t>Competitive Tournaments: </a:t>
            </a:r>
            <a:r>
              <a:rPr lang="en-US" sz="1400" b="0" strike="noStrike" spc="-1" dirty="0">
                <a:solidFill>
                  <a:srgbClr val="000000"/>
                </a:solidFill>
                <a:latin typeface="Aptos Narrow" panose="020B0004020202020204" pitchFamily="34" charset="0"/>
                <a:ea typeface="Calibri"/>
              </a:rPr>
              <a:t>teams of age 13 and older, will play in 9-10 in-state, single or two-day tournaments.  Higher level teams will travel </a:t>
            </a:r>
            <a:r>
              <a:rPr lang="en-US" sz="1400" spc="-1" dirty="0">
                <a:solidFill>
                  <a:srgbClr val="000000"/>
                </a:solidFill>
                <a:latin typeface="Aptos Narrow" panose="020B0004020202020204" pitchFamily="34" charset="0"/>
                <a:ea typeface="Calibri"/>
              </a:rPr>
              <a:t>out of state </a:t>
            </a:r>
            <a:r>
              <a:rPr lang="en-US" sz="1400" b="0" strike="noStrike" spc="-1" dirty="0">
                <a:solidFill>
                  <a:srgbClr val="000000"/>
                </a:solidFill>
                <a:latin typeface="Aptos Narrow" panose="020B0004020202020204" pitchFamily="34" charset="0"/>
                <a:ea typeface="Calibri"/>
              </a:rPr>
              <a:t>for 1-2 tournaments and will typically play in 5-6 single-day tournaments and 3-4 two-day tournaments. Teams of age 12 and younger play a shorter season, so they will play in 5-6 in-state tournaments (typically 3-4 single-day tournaments and 2-3 two-day tournaments).</a:t>
            </a:r>
          </a:p>
          <a:p>
            <a:pPr marL="285840" indent="-284400">
              <a:spcBef>
                <a:spcPts val="1281"/>
              </a:spcBef>
              <a:spcAft>
                <a:spcPts val="601"/>
              </a:spcAft>
              <a:buClr>
                <a:srgbClr val="00B0F0"/>
              </a:buClr>
              <a:buSzPct val="145000"/>
              <a:buFont typeface="Arial"/>
              <a:buChar char="•"/>
            </a:pPr>
            <a:r>
              <a:rPr lang="en-US" sz="1400" b="1" spc="-1" dirty="0">
                <a:solidFill>
                  <a:srgbClr val="000000"/>
                </a:solidFill>
                <a:latin typeface="Aptos Narrow" panose="020B0004020202020204" pitchFamily="34" charset="0"/>
                <a:ea typeface="Calibri"/>
              </a:rPr>
              <a:t>Apparel Package: </a:t>
            </a:r>
          </a:p>
          <a:p>
            <a:pPr marL="743040" lvl="1" indent="-284400">
              <a:spcBef>
                <a:spcPts val="1281"/>
              </a:spcBef>
              <a:spcAft>
                <a:spcPts val="601"/>
              </a:spcAft>
              <a:buClr>
                <a:srgbClr val="00B0F0"/>
              </a:buClr>
              <a:buSzPct val="145000"/>
              <a:buFont typeface="Arial"/>
              <a:buChar char="•"/>
            </a:pPr>
            <a:r>
              <a:rPr lang="en-US" sz="1400" spc="-1" dirty="0">
                <a:solidFill>
                  <a:srgbClr val="000000"/>
                </a:solidFill>
                <a:latin typeface="Aptos Narrow" panose="020B0004020202020204" pitchFamily="34" charset="0"/>
                <a:ea typeface="Calibri"/>
              </a:rPr>
              <a:t>First year players will receive two jerseys, a warm-up shirt and a backpack included in their season fees. </a:t>
            </a:r>
          </a:p>
          <a:p>
            <a:pPr marL="743040" lvl="1" indent="-284400">
              <a:spcBef>
                <a:spcPts val="1281"/>
              </a:spcBef>
              <a:spcAft>
                <a:spcPts val="601"/>
              </a:spcAft>
              <a:buClr>
                <a:srgbClr val="00B0F0"/>
              </a:buClr>
              <a:buSzPct val="145000"/>
              <a:buFont typeface="Arial"/>
              <a:buChar char="•"/>
            </a:pPr>
            <a:r>
              <a:rPr lang="en-US" sz="1400" spc="-1" dirty="0">
                <a:solidFill>
                  <a:srgbClr val="000000"/>
                </a:solidFill>
                <a:latin typeface="Aptos Narrow" panose="020B0004020202020204" pitchFamily="34" charset="0"/>
                <a:ea typeface="Calibri"/>
              </a:rPr>
              <a:t>Returning players will receive two jerseys, a warm-up shirt and a club sweatshirt included in their season fees. </a:t>
            </a:r>
          </a:p>
          <a:p>
            <a:pPr marL="285840" indent="-284400">
              <a:lnSpc>
                <a:spcPct val="100000"/>
              </a:lnSpc>
              <a:spcBef>
                <a:spcPts val="1281"/>
              </a:spcBef>
              <a:spcAft>
                <a:spcPts val="601"/>
              </a:spcAft>
              <a:buClr>
                <a:srgbClr val="00B0F0"/>
              </a:buClr>
              <a:buSzPct val="145000"/>
              <a:buFont typeface="Arial"/>
              <a:buChar char="•"/>
            </a:pPr>
            <a:r>
              <a:rPr lang="en-US" sz="1400" b="1" strike="noStrike" spc="-1" dirty="0">
                <a:solidFill>
                  <a:srgbClr val="000000"/>
                </a:solidFill>
                <a:latin typeface="Aptos Narrow" panose="020B0004020202020204" pitchFamily="34" charset="0"/>
                <a:ea typeface="Calibri"/>
              </a:rPr>
              <a:t>Fundraising Opportunities: </a:t>
            </a:r>
            <a:r>
              <a:rPr lang="en-US" sz="1400" b="0" strike="noStrike" spc="-1" dirty="0">
                <a:solidFill>
                  <a:srgbClr val="000000"/>
                </a:solidFill>
                <a:latin typeface="Aptos Narrow" panose="020B0004020202020204" pitchFamily="34" charset="0"/>
                <a:ea typeface="Calibri"/>
              </a:rPr>
              <a:t>each player will receive raffle tickets, included with your season fees, that can be sold to put money back in your pocket or win prizes at our fundraiser event.</a:t>
            </a:r>
            <a:endParaRPr lang="en-US" sz="1400" b="0" strike="noStrike" spc="-1" dirty="0">
              <a:latin typeface="Aptos Narrow" panose="020B0004020202020204" pitchFamily="34" charset="0"/>
            </a:endParaRPr>
          </a:p>
          <a:p>
            <a:pPr marL="285840" indent="-284400">
              <a:lnSpc>
                <a:spcPct val="100000"/>
              </a:lnSpc>
              <a:spcBef>
                <a:spcPts val="1281"/>
              </a:spcBef>
              <a:spcAft>
                <a:spcPts val="601"/>
              </a:spcAft>
              <a:buClr>
                <a:srgbClr val="00B0F0"/>
              </a:buClr>
              <a:buSzPct val="145000"/>
              <a:buFont typeface="Arial"/>
              <a:buChar char="•"/>
            </a:pPr>
            <a:r>
              <a:rPr lang="en-US" sz="1400" b="1" strike="noStrike" spc="-1" dirty="0">
                <a:solidFill>
                  <a:srgbClr val="000000"/>
                </a:solidFill>
                <a:latin typeface="Aptos Narrow" panose="020B0004020202020204" pitchFamily="34" charset="0"/>
                <a:ea typeface="Calibri"/>
              </a:rPr>
              <a:t>Value: </a:t>
            </a:r>
            <a:r>
              <a:rPr lang="en-US" sz="1400" b="0" strike="noStrike" spc="-1" dirty="0">
                <a:solidFill>
                  <a:srgbClr val="000000"/>
                </a:solidFill>
                <a:latin typeface="Aptos Narrow" panose="020B0004020202020204" pitchFamily="34" charset="0"/>
                <a:ea typeface="Calibri"/>
              </a:rPr>
              <a:t>as a non-profit organization, we can provide many of the same options as larger clubs, but at a lower price.</a:t>
            </a:r>
            <a:endParaRPr lang="en-US" sz="1400" b="0" strike="noStrike" spc="-1" dirty="0">
              <a:latin typeface="Aptos Narrow" panose="020B0004020202020204" pitchFamily="34" charset="0"/>
            </a:endParaRPr>
          </a:p>
          <a:p>
            <a:pPr marL="914400">
              <a:lnSpc>
                <a:spcPct val="100000"/>
              </a:lnSpc>
              <a:spcBef>
                <a:spcPts val="879"/>
              </a:spcBef>
              <a:spcAft>
                <a:spcPts val="601"/>
              </a:spcAft>
            </a:pPr>
            <a:endParaRPr lang="en-US" sz="1200" b="0" strike="noStrike" spc="-1" dirty="0">
              <a:latin typeface="Arial"/>
            </a:endParaRPr>
          </a:p>
          <a:p>
            <a:pPr marL="914400">
              <a:lnSpc>
                <a:spcPct val="100000"/>
              </a:lnSpc>
              <a:spcBef>
                <a:spcPts val="879"/>
              </a:spcBef>
              <a:spcAft>
                <a:spcPts val="601"/>
              </a:spcAft>
            </a:pPr>
            <a:endParaRPr lang="en-US" sz="1200" b="0" strike="noStrike" spc="-1" dirty="0">
              <a:latin typeface="Arial"/>
            </a:endParaRPr>
          </a:p>
          <a:p>
            <a:pPr marL="109800">
              <a:lnSpc>
                <a:spcPct val="100000"/>
              </a:lnSpc>
              <a:spcBef>
                <a:spcPts val="479"/>
              </a:spcBef>
              <a:spcAft>
                <a:spcPts val="601"/>
              </a:spcAft>
            </a:pPr>
            <a:r>
              <a:rPr lang="en-US" sz="1400" b="0" strike="noStrike" spc="-1" dirty="0">
                <a:solidFill>
                  <a:srgbClr val="000000"/>
                </a:solidFill>
                <a:latin typeface="Calibri"/>
                <a:ea typeface="Calibri"/>
              </a:rPr>
              <a:t> </a:t>
            </a:r>
            <a:endParaRPr lang="en-US" sz="1400" b="0" strike="noStrike" spc="-1" dirty="0">
              <a:latin typeface="Arial"/>
            </a:endParaRPr>
          </a:p>
          <a:p>
            <a:pPr marL="109800">
              <a:lnSpc>
                <a:spcPct val="100000"/>
              </a:lnSpc>
              <a:spcBef>
                <a:spcPts val="479"/>
              </a:spcBef>
              <a:spcAft>
                <a:spcPts val="601"/>
              </a:spcAft>
            </a:pPr>
            <a:endParaRPr lang="en-US" sz="1400" b="0" strike="noStrike" spc="-1" dirty="0">
              <a:latin typeface="Arial"/>
            </a:endParaRPr>
          </a:p>
          <a:p>
            <a:pPr marL="109800">
              <a:lnSpc>
                <a:spcPct val="100000"/>
              </a:lnSpc>
              <a:spcBef>
                <a:spcPts val="479"/>
              </a:spcBef>
              <a:spcAft>
                <a:spcPts val="601"/>
              </a:spcAft>
            </a:pPr>
            <a:endParaRPr lang="en-US" sz="1400" b="0" strike="noStrike" spc="-1" dirty="0">
              <a:latin typeface="Arial"/>
            </a:endParaRPr>
          </a:p>
        </p:txBody>
      </p:sp>
      <p:sp>
        <p:nvSpPr>
          <p:cNvPr id="61" name="CustomShape 2"/>
          <p:cNvSpPr/>
          <p:nvPr/>
        </p:nvSpPr>
        <p:spPr>
          <a:xfrm>
            <a:off x="770400" y="0"/>
            <a:ext cx="8228160" cy="11415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62" name="Picture 5"/>
          <p:cNvPicPr/>
          <p:nvPr/>
        </p:nvPicPr>
        <p:blipFill>
          <a:blip r:embed="rId3"/>
          <a:stretch/>
        </p:blipFill>
        <p:spPr>
          <a:xfrm>
            <a:off x="1096920" y="11160"/>
            <a:ext cx="7801560" cy="151284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stomShape 1"/>
          <p:cNvSpPr/>
          <p:nvPr/>
        </p:nvSpPr>
        <p:spPr>
          <a:xfrm>
            <a:off x="982080" y="457200"/>
            <a:ext cx="7703280" cy="1979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64" name="CustomShape 2"/>
          <p:cNvSpPr/>
          <p:nvPr/>
        </p:nvSpPr>
        <p:spPr>
          <a:xfrm>
            <a:off x="1038240" y="2251588"/>
            <a:ext cx="7977960" cy="354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479"/>
              </a:spcBef>
              <a:spcAft>
                <a:spcPts val="601"/>
              </a:spcAft>
            </a:pPr>
            <a:r>
              <a:rPr lang="en-US" sz="1600" b="1" strike="noStrike" cap="all" spc="-1" dirty="0">
                <a:solidFill>
                  <a:srgbClr val="30ACEC"/>
                </a:solidFill>
                <a:latin typeface="Aptos Narrow" panose="020B0004020202020204" pitchFamily="34" charset="0"/>
                <a:ea typeface="DejaVu Sans"/>
              </a:rPr>
              <a:t>Tryout Registration is OPEN!</a:t>
            </a:r>
            <a:endParaRPr lang="en-US" sz="1600" b="0" strike="noStrike" spc="-1" dirty="0">
              <a:latin typeface="Aptos Narrow" panose="020B0004020202020204" pitchFamily="34" charset="0"/>
            </a:endParaRPr>
          </a:p>
          <a:p>
            <a:pPr marL="285840" indent="-284400">
              <a:lnSpc>
                <a:spcPct val="100000"/>
              </a:lnSpc>
              <a:spcBef>
                <a:spcPts val="479"/>
              </a:spcBef>
              <a:spcAft>
                <a:spcPts val="601"/>
              </a:spcAft>
              <a:buClr>
                <a:srgbClr val="1287C3"/>
              </a:buClr>
              <a:buSzPct val="145000"/>
              <a:buFont typeface="Arial"/>
              <a:buChar char="•"/>
            </a:pPr>
            <a:r>
              <a:rPr lang="en-US" sz="1600" b="0" strike="noStrike" spc="-1" dirty="0">
                <a:solidFill>
                  <a:srgbClr val="000000"/>
                </a:solidFill>
                <a:latin typeface="Aptos Narrow" panose="020B0004020202020204" pitchFamily="34" charset="0"/>
                <a:ea typeface="DejaVu Sans"/>
              </a:rPr>
              <a:t>We gladly accept players from any school or town. </a:t>
            </a:r>
            <a:endParaRPr lang="en-US" sz="1600" b="0" strike="noStrike" spc="-1" dirty="0">
              <a:latin typeface="Aptos Narrow" panose="020B0004020202020204" pitchFamily="34" charset="0"/>
            </a:endParaRPr>
          </a:p>
          <a:p>
            <a:pPr marL="285840" indent="-284400">
              <a:lnSpc>
                <a:spcPct val="100000"/>
              </a:lnSpc>
              <a:spcBef>
                <a:spcPts val="479"/>
              </a:spcBef>
              <a:spcAft>
                <a:spcPts val="601"/>
              </a:spcAft>
              <a:buClr>
                <a:srgbClr val="1287C3"/>
              </a:buClr>
              <a:buSzPct val="145000"/>
              <a:buFont typeface="Arial"/>
              <a:buChar char="•"/>
            </a:pPr>
            <a:r>
              <a:rPr lang="en-US" sz="1600" b="1" strike="noStrike" spc="-1" dirty="0">
                <a:solidFill>
                  <a:srgbClr val="000000"/>
                </a:solidFill>
                <a:latin typeface="Aptos Narrow" panose="020B0004020202020204" pitchFamily="34" charset="0"/>
                <a:ea typeface="DejaVu Sans"/>
              </a:rPr>
              <a:t>To register for tryouts:</a:t>
            </a:r>
            <a:br>
              <a:rPr sz="1600" dirty="0">
                <a:latin typeface="Aptos Narrow" panose="020B0004020202020204" pitchFamily="34" charset="0"/>
              </a:rPr>
            </a:br>
            <a:r>
              <a:rPr lang="en-US" sz="1600" b="0" strike="noStrike" spc="-1" dirty="0">
                <a:solidFill>
                  <a:srgbClr val="000000"/>
                </a:solidFill>
                <a:latin typeface="Aptos Narrow" panose="020B0004020202020204" pitchFamily="34" charset="0"/>
                <a:ea typeface="DejaVu Sans"/>
              </a:rPr>
              <a:t>     1) Review the Age Chart below (also on our website) to determine what age to tryout for</a:t>
            </a:r>
            <a:br>
              <a:rPr sz="1600" dirty="0">
                <a:latin typeface="Aptos Narrow" panose="020B0004020202020204" pitchFamily="34" charset="0"/>
              </a:rPr>
            </a:br>
            <a:r>
              <a:rPr lang="en-US" sz="1600" b="0" strike="noStrike" spc="-1" dirty="0">
                <a:solidFill>
                  <a:srgbClr val="000000"/>
                </a:solidFill>
                <a:latin typeface="Aptos Narrow" panose="020B0004020202020204" pitchFamily="34" charset="0"/>
                <a:ea typeface="DejaVu Sans"/>
              </a:rPr>
              <a:t>     2) From the home page, click on the Club Season link and click on the 2025-2026 Tryout </a:t>
            </a:r>
            <a:r>
              <a:rPr lang="en-US" sz="1600" spc="-1" dirty="0">
                <a:solidFill>
                  <a:srgbClr val="000000"/>
                </a:solidFill>
                <a:latin typeface="Aptos Narrow" panose="020B0004020202020204" pitchFamily="34" charset="0"/>
                <a:ea typeface="DejaVu Sans"/>
              </a:rPr>
              <a:t>     </a:t>
            </a:r>
            <a:r>
              <a:rPr lang="en-US" sz="1600" b="0" strike="noStrike" spc="-1" dirty="0">
                <a:solidFill>
                  <a:srgbClr val="000000"/>
                </a:solidFill>
                <a:latin typeface="Aptos Narrow" panose="020B0004020202020204" pitchFamily="34" charset="0"/>
                <a:ea typeface="DejaVu Sans"/>
              </a:rPr>
              <a:t>Registration link</a:t>
            </a:r>
            <a:br>
              <a:rPr sz="1600" dirty="0">
                <a:latin typeface="Aptos Narrow" panose="020B0004020202020204" pitchFamily="34" charset="0"/>
              </a:rPr>
            </a:br>
            <a:r>
              <a:rPr lang="en-US" sz="1600" b="0" strike="noStrike" spc="-1" dirty="0">
                <a:solidFill>
                  <a:srgbClr val="000000"/>
                </a:solidFill>
                <a:latin typeface="Aptos Narrow" panose="020B0004020202020204" pitchFamily="34" charset="0"/>
                <a:ea typeface="DejaVu Sans"/>
              </a:rPr>
              <a:t>     3) Attend the tryout session for the age determined above (see tryout dates/times below or on our website)</a:t>
            </a:r>
            <a:endParaRPr lang="en-US" sz="1600" b="0" strike="noStrike" spc="-1" dirty="0">
              <a:latin typeface="Aptos Narrow" panose="020B0004020202020204" pitchFamily="34" charset="0"/>
            </a:endParaRPr>
          </a:p>
          <a:p>
            <a:pPr marL="287190" indent="-285750">
              <a:lnSpc>
                <a:spcPct val="100000"/>
              </a:lnSpc>
              <a:spcBef>
                <a:spcPts val="479"/>
              </a:spcBef>
              <a:spcAft>
                <a:spcPts val="601"/>
              </a:spcAft>
              <a:buClr>
                <a:srgbClr val="1287C3"/>
              </a:buClr>
              <a:buSzPct val="145000"/>
              <a:buFont typeface="Arial" panose="020B0604020202020204" pitchFamily="34" charset="0"/>
              <a:buChar char="•"/>
            </a:pPr>
            <a:r>
              <a:rPr lang="en-US" sz="1600" b="1" strike="noStrike" spc="-1" dirty="0">
                <a:solidFill>
                  <a:srgbClr val="000000"/>
                </a:solidFill>
                <a:latin typeface="Aptos Narrow" panose="020B0004020202020204" pitchFamily="34" charset="0"/>
                <a:ea typeface="DejaVu Sans"/>
              </a:rPr>
              <a:t>Online registration is </a:t>
            </a:r>
            <a:r>
              <a:rPr lang="en-US" sz="1600" b="1" u="sng" strike="noStrike" spc="-1" dirty="0">
                <a:solidFill>
                  <a:srgbClr val="000000"/>
                </a:solidFill>
                <a:uFillTx/>
                <a:latin typeface="Aptos Narrow" panose="020B0004020202020204" pitchFamily="34" charset="0"/>
                <a:ea typeface="DejaVu Sans"/>
              </a:rPr>
              <a:t>preferred prior </a:t>
            </a:r>
            <a:r>
              <a:rPr lang="en-US" sz="1600" b="1" strike="noStrike" spc="-1" dirty="0">
                <a:solidFill>
                  <a:srgbClr val="000000"/>
                </a:solidFill>
                <a:latin typeface="Aptos Narrow" panose="020B0004020202020204" pitchFamily="34" charset="0"/>
                <a:ea typeface="DejaVu Sans"/>
              </a:rPr>
              <a:t>to tryouts</a:t>
            </a:r>
          </a:p>
          <a:p>
            <a:pPr marL="287190" indent="-285750">
              <a:lnSpc>
                <a:spcPct val="100000"/>
              </a:lnSpc>
              <a:spcBef>
                <a:spcPts val="479"/>
              </a:spcBef>
              <a:spcAft>
                <a:spcPts val="601"/>
              </a:spcAft>
              <a:buClr>
                <a:srgbClr val="1287C3"/>
              </a:buClr>
              <a:buSzPct val="145000"/>
              <a:buFont typeface="Arial" panose="020B0604020202020204" pitchFamily="34" charset="0"/>
              <a:buChar char="•"/>
            </a:pPr>
            <a:r>
              <a:rPr lang="en-US" sz="1600" b="1" spc="-1" dirty="0">
                <a:solidFill>
                  <a:srgbClr val="000000"/>
                </a:solidFill>
                <a:latin typeface="Aptos Narrow" panose="020B0004020202020204" pitchFamily="34" charset="0"/>
              </a:rPr>
              <a:t>In addition to club coaches, we will have outside evaluators present to score tryouts.</a:t>
            </a:r>
            <a:br>
              <a:rPr sz="1600" dirty="0">
                <a:latin typeface="Aptos Narrow" panose="020B0004020202020204" pitchFamily="34" charset="0"/>
              </a:rPr>
            </a:br>
            <a:endParaRPr lang="en-US" sz="1600" dirty="0">
              <a:latin typeface="Aptos Narrow" panose="020B0004020202020204" pitchFamily="34" charset="0"/>
            </a:endParaRPr>
          </a:p>
          <a:p>
            <a:pPr marL="287190" indent="-285750">
              <a:lnSpc>
                <a:spcPct val="100000"/>
              </a:lnSpc>
              <a:spcBef>
                <a:spcPts val="479"/>
              </a:spcBef>
              <a:spcAft>
                <a:spcPts val="601"/>
              </a:spcAft>
              <a:buClr>
                <a:srgbClr val="1287C3"/>
              </a:buClr>
              <a:buSzPct val="145000"/>
              <a:buFont typeface="Arial" panose="020B0604020202020204" pitchFamily="34" charset="0"/>
              <a:buChar char="•"/>
            </a:pPr>
            <a:r>
              <a:rPr lang="en-US" sz="1600" b="1" strike="noStrike" spc="-1" dirty="0">
                <a:solidFill>
                  <a:srgbClr val="000000"/>
                </a:solidFill>
                <a:latin typeface="Aptos Narrow" panose="020B0004020202020204" pitchFamily="34" charset="0"/>
                <a:ea typeface="DejaVu Sans"/>
              </a:rPr>
              <a:t>Tryout fee is due with online registration or at tryouts</a:t>
            </a:r>
            <a:br>
              <a:rPr lang="en-US" sz="1600" dirty="0">
                <a:latin typeface="Aptos Narrow" panose="020B0004020202020204" pitchFamily="34" charset="0"/>
              </a:rPr>
            </a:br>
            <a:r>
              <a:rPr lang="en-US" sz="1600" b="0" strike="noStrike" spc="-1" dirty="0">
                <a:solidFill>
                  <a:srgbClr val="000000"/>
                </a:solidFill>
                <a:latin typeface="Aptos Narrow" panose="020B0004020202020204" pitchFamily="34" charset="0"/>
                <a:ea typeface="DejaVu Sans"/>
              </a:rPr>
              <a:t>This fee is non-refundable/non-transferable</a:t>
            </a:r>
            <a:endParaRPr lang="en-US" sz="1600" b="0" strike="noStrike" spc="-1" dirty="0">
              <a:latin typeface="Aptos Narrow" panose="020B0004020202020204" pitchFamily="34" charset="0"/>
            </a:endParaRPr>
          </a:p>
          <a:p>
            <a:pPr marL="285840" indent="-284400">
              <a:lnSpc>
                <a:spcPct val="100000"/>
              </a:lnSpc>
              <a:spcBef>
                <a:spcPts val="479"/>
              </a:spcBef>
              <a:spcAft>
                <a:spcPts val="601"/>
              </a:spcAft>
              <a:buClr>
                <a:srgbClr val="1287C3"/>
              </a:buClr>
              <a:buSzPct val="145000"/>
              <a:buFont typeface="Arial"/>
              <a:buChar char="•"/>
            </a:pPr>
            <a:r>
              <a:rPr lang="en-US" sz="1600" b="1" strike="noStrike" spc="-1" dirty="0">
                <a:solidFill>
                  <a:srgbClr val="000000"/>
                </a:solidFill>
                <a:latin typeface="Aptos Narrow" panose="020B0004020202020204" pitchFamily="34" charset="0"/>
                <a:ea typeface="DejaVu Sans"/>
              </a:rPr>
              <a:t>Team Commitment fee is due upon acceptance of team offer</a:t>
            </a:r>
            <a:br>
              <a:rPr sz="1600" dirty="0">
                <a:latin typeface="Aptos Narrow" panose="020B0004020202020204" pitchFamily="34" charset="0"/>
              </a:rPr>
            </a:br>
            <a:r>
              <a:rPr lang="en-US" sz="1600" b="0" strike="noStrike" spc="-1" dirty="0">
                <a:solidFill>
                  <a:srgbClr val="000000"/>
                </a:solidFill>
                <a:latin typeface="Aptos Narrow" panose="020B0004020202020204" pitchFamily="34" charset="0"/>
                <a:ea typeface="DejaVu Sans"/>
              </a:rPr>
              <a:t>The commitment fee serves as the players commitment to play on a MN CORE Volleyball team.</a:t>
            </a:r>
            <a:endParaRPr lang="en-US" sz="1600" b="0" strike="noStrike" spc="-1" dirty="0">
              <a:latin typeface="Aptos Narrow" panose="020B0004020202020204" pitchFamily="34" charset="0"/>
            </a:endParaRPr>
          </a:p>
        </p:txBody>
      </p:sp>
      <p:pic>
        <p:nvPicPr>
          <p:cNvPr id="65" name="Picture 7"/>
          <p:cNvPicPr/>
          <p:nvPr/>
        </p:nvPicPr>
        <p:blipFill>
          <a:blip r:embed="rId2"/>
          <a:stretch/>
        </p:blipFill>
        <p:spPr>
          <a:xfrm>
            <a:off x="1155960" y="11160"/>
            <a:ext cx="7742520" cy="1660324"/>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555AB-FCE0-51B8-6811-8182FD18F493}"/>
              </a:ext>
            </a:extLst>
          </p:cNvPr>
          <p:cNvSpPr txBox="1"/>
          <p:nvPr/>
        </p:nvSpPr>
        <p:spPr>
          <a:xfrm>
            <a:off x="1991032" y="5991112"/>
            <a:ext cx="4572000" cy="646331"/>
          </a:xfrm>
          <a:prstGeom prst="rect">
            <a:avLst/>
          </a:prstGeom>
          <a:noFill/>
        </p:spPr>
        <p:txBody>
          <a:bodyPr wrap="square">
            <a:spAutoFit/>
          </a:bodyPr>
          <a:lstStyle/>
          <a:p>
            <a:pPr marL="285840" indent="-284400">
              <a:lnSpc>
                <a:spcPct val="100000"/>
              </a:lnSpc>
              <a:spcBef>
                <a:spcPts val="320"/>
              </a:spcBef>
              <a:spcAft>
                <a:spcPts val="601"/>
              </a:spcAft>
              <a:buClr>
                <a:srgbClr val="1287C3"/>
              </a:buClr>
              <a:buSzPct val="145000"/>
              <a:buFont typeface="Arial"/>
              <a:buChar char="•"/>
            </a:pPr>
            <a:r>
              <a:rPr lang="en-US" b="0" strike="noStrike" spc="-1" dirty="0">
                <a:solidFill>
                  <a:srgbClr val="000000"/>
                </a:solidFill>
                <a:latin typeface="Calibri"/>
                <a:ea typeface="DejaVu Sans"/>
              </a:rPr>
              <a:t>No athlete will be placed on a team at an age level below their defined age group</a:t>
            </a:r>
            <a:endParaRPr lang="en-US" b="0" strike="noStrike" spc="-1" dirty="0">
              <a:latin typeface="Arial"/>
            </a:endParaRPr>
          </a:p>
        </p:txBody>
      </p:sp>
      <p:pic>
        <p:nvPicPr>
          <p:cNvPr id="4" name="Picture 3">
            <a:extLst>
              <a:ext uri="{FF2B5EF4-FFF2-40B4-BE49-F238E27FC236}">
                <a16:creationId xmlns:a16="http://schemas.microsoft.com/office/drawing/2014/main" id="{8EA78019-2AAE-FB46-AABA-F444B76B8AB3}"/>
              </a:ext>
            </a:extLst>
          </p:cNvPr>
          <p:cNvPicPr>
            <a:picLocks noChangeAspect="1"/>
          </p:cNvPicPr>
          <p:nvPr/>
        </p:nvPicPr>
        <p:blipFill>
          <a:blip r:embed="rId3"/>
          <a:stretch>
            <a:fillRect/>
          </a:stretch>
        </p:blipFill>
        <p:spPr>
          <a:xfrm>
            <a:off x="653143" y="97972"/>
            <a:ext cx="8490857" cy="57886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stomShape 1"/>
          <p:cNvSpPr/>
          <p:nvPr/>
        </p:nvSpPr>
        <p:spPr>
          <a:xfrm>
            <a:off x="770400" y="0"/>
            <a:ext cx="8228160" cy="11415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68" name="CustomShape 2"/>
          <p:cNvSpPr/>
          <p:nvPr/>
        </p:nvSpPr>
        <p:spPr>
          <a:xfrm>
            <a:off x="1280160" y="2572920"/>
            <a:ext cx="7588440" cy="355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09800">
              <a:lnSpc>
                <a:spcPct val="100000"/>
              </a:lnSpc>
              <a:spcBef>
                <a:spcPts val="879"/>
              </a:spcBef>
              <a:spcAft>
                <a:spcPts val="601"/>
              </a:spcAft>
            </a:pPr>
            <a:r>
              <a:rPr lang="en-US" sz="1600" b="1" strike="noStrike" spc="-1" dirty="0">
                <a:solidFill>
                  <a:srgbClr val="00B0F0"/>
                </a:solidFill>
                <a:latin typeface="Aptos Narrow" panose="020B0004020202020204" pitchFamily="34" charset="0"/>
                <a:ea typeface="Calibri"/>
              </a:rPr>
              <a:t>TRYOUT DATES AND TIMES</a:t>
            </a:r>
            <a:endParaRPr lang="en-US" sz="1600" b="0" strike="noStrike" spc="-1" dirty="0">
              <a:latin typeface="Aptos Narrow" panose="020B0004020202020204" pitchFamily="34" charset="0"/>
            </a:endParaRPr>
          </a:p>
          <a:p>
            <a:pPr marL="109800">
              <a:lnSpc>
                <a:spcPct val="100000"/>
              </a:lnSpc>
              <a:spcBef>
                <a:spcPts val="479"/>
              </a:spcBef>
              <a:spcAft>
                <a:spcPts val="601"/>
              </a:spcAft>
            </a:pPr>
            <a:r>
              <a:rPr lang="en-US" sz="1600" b="1" strike="noStrike" spc="-1" dirty="0">
                <a:solidFill>
                  <a:srgbClr val="000000"/>
                </a:solidFill>
                <a:latin typeface="Aptos Narrow" panose="020B0004020202020204" pitchFamily="34" charset="0"/>
                <a:ea typeface="Calibri"/>
              </a:rPr>
              <a:t>Ages: 11 &amp; 12</a:t>
            </a:r>
            <a:endParaRPr lang="en-US" sz="1600" b="0" strike="noStrike" spc="-1" dirty="0">
              <a:latin typeface="Aptos Narrow" panose="020B0004020202020204" pitchFamily="34" charset="0"/>
            </a:endParaRPr>
          </a:p>
          <a:p>
            <a:pPr marL="109800">
              <a:lnSpc>
                <a:spcPct val="100000"/>
              </a:lnSpc>
              <a:spcBef>
                <a:spcPts val="479"/>
              </a:spcBef>
              <a:spcAft>
                <a:spcPts val="601"/>
              </a:spcAft>
            </a:pPr>
            <a:r>
              <a:rPr lang="en-US" sz="1600" b="0" strike="noStrike" spc="-1" dirty="0">
                <a:solidFill>
                  <a:srgbClr val="000000"/>
                </a:solidFill>
                <a:latin typeface="Aptos Narrow" panose="020B0004020202020204" pitchFamily="34" charset="0"/>
                <a:ea typeface="Calibri"/>
              </a:rPr>
              <a:t>Sunday, October 26, 2025 </a:t>
            </a:r>
            <a:endParaRPr lang="en-US" sz="1600" b="0" strike="noStrike" spc="-1" dirty="0">
              <a:latin typeface="Aptos Narrow" panose="020B0004020202020204" pitchFamily="34" charset="0"/>
            </a:endParaRPr>
          </a:p>
          <a:p>
            <a:pPr marL="109800">
              <a:lnSpc>
                <a:spcPct val="100000"/>
              </a:lnSpc>
              <a:spcBef>
                <a:spcPts val="479"/>
              </a:spcBef>
              <a:spcAft>
                <a:spcPts val="601"/>
              </a:spcAft>
            </a:pPr>
            <a:r>
              <a:rPr lang="en-US" sz="1600" b="0" strike="noStrike" spc="-1" dirty="0">
                <a:solidFill>
                  <a:srgbClr val="000000"/>
                </a:solidFill>
                <a:latin typeface="Aptos Narrow" panose="020B0004020202020204" pitchFamily="34" charset="0"/>
                <a:ea typeface="Calibri"/>
              </a:rPr>
              <a:t>9:00am - 9:30am  Check-in</a:t>
            </a:r>
            <a:endParaRPr lang="en-US" sz="1600" b="0" strike="noStrike" spc="-1" dirty="0">
              <a:latin typeface="Aptos Narrow" panose="020B0004020202020204" pitchFamily="34" charset="0"/>
            </a:endParaRPr>
          </a:p>
          <a:p>
            <a:pPr marL="109800">
              <a:lnSpc>
                <a:spcPct val="100000"/>
              </a:lnSpc>
              <a:spcBef>
                <a:spcPts val="479"/>
              </a:spcBef>
              <a:spcAft>
                <a:spcPts val="601"/>
              </a:spcAft>
            </a:pPr>
            <a:r>
              <a:rPr lang="en-US" sz="1600" b="0" strike="noStrike" spc="-1" dirty="0">
                <a:solidFill>
                  <a:srgbClr val="000000"/>
                </a:solidFill>
                <a:latin typeface="Aptos Narrow" panose="020B0004020202020204" pitchFamily="34" charset="0"/>
                <a:ea typeface="Calibri"/>
              </a:rPr>
              <a:t>9:30am – 11:30am  Tryouts</a:t>
            </a:r>
            <a:endParaRPr lang="en-US" sz="1600" b="0" strike="noStrike" spc="-1" dirty="0">
              <a:latin typeface="Aptos Narrow" panose="020B0004020202020204" pitchFamily="34" charset="0"/>
            </a:endParaRPr>
          </a:p>
          <a:p>
            <a:pPr marL="109800">
              <a:lnSpc>
                <a:spcPct val="100000"/>
              </a:lnSpc>
              <a:spcBef>
                <a:spcPts val="479"/>
              </a:spcBef>
              <a:spcAft>
                <a:spcPts val="601"/>
              </a:spcAft>
            </a:pPr>
            <a:endParaRPr lang="en-US" sz="1600" b="0" strike="noStrike" spc="-1" dirty="0">
              <a:latin typeface="Aptos Narrow" panose="020B0004020202020204" pitchFamily="34" charset="0"/>
            </a:endParaRPr>
          </a:p>
          <a:p>
            <a:pPr marL="109800">
              <a:lnSpc>
                <a:spcPct val="100000"/>
              </a:lnSpc>
              <a:spcBef>
                <a:spcPts val="479"/>
              </a:spcBef>
              <a:spcAft>
                <a:spcPts val="601"/>
              </a:spcAft>
            </a:pPr>
            <a:r>
              <a:rPr lang="en-US" sz="1600" b="1" strike="noStrike" spc="-1" dirty="0">
                <a:solidFill>
                  <a:srgbClr val="000000"/>
                </a:solidFill>
                <a:latin typeface="Aptos Narrow" panose="020B0004020202020204" pitchFamily="34" charset="0"/>
                <a:ea typeface="Calibri"/>
              </a:rPr>
              <a:t>Ages: 13 &amp; 14</a:t>
            </a:r>
            <a:endParaRPr lang="en-US" sz="1600" b="0" strike="noStrike" spc="-1" dirty="0">
              <a:latin typeface="Aptos Narrow" panose="020B0004020202020204" pitchFamily="34" charset="0"/>
            </a:endParaRPr>
          </a:p>
          <a:p>
            <a:pPr marL="109800">
              <a:lnSpc>
                <a:spcPct val="100000"/>
              </a:lnSpc>
              <a:spcBef>
                <a:spcPts val="479"/>
              </a:spcBef>
              <a:spcAft>
                <a:spcPts val="601"/>
              </a:spcAft>
            </a:pPr>
            <a:r>
              <a:rPr lang="en-US" sz="1600" b="0" strike="noStrike" spc="-1" dirty="0">
                <a:solidFill>
                  <a:srgbClr val="000000"/>
                </a:solidFill>
                <a:latin typeface="Aptos Narrow" panose="020B0004020202020204" pitchFamily="34" charset="0"/>
                <a:ea typeface="Calibri"/>
              </a:rPr>
              <a:t>Sunday, October 26, 2024</a:t>
            </a:r>
          </a:p>
          <a:p>
            <a:pPr marL="109800">
              <a:lnSpc>
                <a:spcPct val="100000"/>
              </a:lnSpc>
              <a:spcBef>
                <a:spcPts val="479"/>
              </a:spcBef>
              <a:spcAft>
                <a:spcPts val="601"/>
              </a:spcAft>
            </a:pPr>
            <a:r>
              <a:rPr lang="en-US" sz="1600" spc="-1" dirty="0">
                <a:solidFill>
                  <a:srgbClr val="000000"/>
                </a:solidFill>
                <a:latin typeface="Aptos Narrow" panose="020B0004020202020204" pitchFamily="34" charset="0"/>
                <a:ea typeface="Calibri"/>
              </a:rPr>
              <a:t>12:00pm</a:t>
            </a:r>
            <a:r>
              <a:rPr lang="en-US" sz="1600" b="0" strike="noStrike" spc="-1" dirty="0">
                <a:solidFill>
                  <a:srgbClr val="000000"/>
                </a:solidFill>
                <a:latin typeface="Aptos Narrow" panose="020B0004020202020204" pitchFamily="34" charset="0"/>
                <a:ea typeface="Calibri"/>
              </a:rPr>
              <a:t> – 12:30 pm   Check-in</a:t>
            </a:r>
            <a:endParaRPr lang="en-US" sz="1600" b="0" strike="noStrike" spc="-1" dirty="0">
              <a:latin typeface="Aptos Narrow" panose="020B0004020202020204" pitchFamily="34" charset="0"/>
            </a:endParaRPr>
          </a:p>
          <a:p>
            <a:pPr marL="109800">
              <a:lnSpc>
                <a:spcPct val="100000"/>
              </a:lnSpc>
              <a:spcBef>
                <a:spcPts val="479"/>
              </a:spcBef>
              <a:spcAft>
                <a:spcPts val="601"/>
              </a:spcAft>
            </a:pPr>
            <a:r>
              <a:rPr lang="en-US" sz="1600" b="0" strike="noStrike" spc="-1" dirty="0">
                <a:solidFill>
                  <a:srgbClr val="000000"/>
                </a:solidFill>
                <a:latin typeface="Aptos Narrow" panose="020B0004020202020204" pitchFamily="34" charset="0"/>
                <a:ea typeface="Calibri"/>
              </a:rPr>
              <a:t>12:30pm – 2:30 pm  Tryouts</a:t>
            </a:r>
            <a:endParaRPr lang="en-US" sz="1600" b="0" strike="noStrike" spc="-1" dirty="0">
              <a:latin typeface="Aptos Narrow" panose="020B0004020202020204" pitchFamily="34" charset="0"/>
            </a:endParaRPr>
          </a:p>
        </p:txBody>
      </p:sp>
      <p:sp>
        <p:nvSpPr>
          <p:cNvPr id="69" name="CustomShape 3"/>
          <p:cNvSpPr/>
          <p:nvPr/>
        </p:nvSpPr>
        <p:spPr>
          <a:xfrm>
            <a:off x="5027220" y="2277565"/>
            <a:ext cx="3473640" cy="448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479"/>
              </a:spcBef>
              <a:spcAft>
                <a:spcPts val="601"/>
              </a:spcAft>
            </a:pPr>
            <a:endParaRPr lang="en-US" sz="1800" b="0" strike="noStrike" spc="-1" dirty="0">
              <a:latin typeface="Arial"/>
            </a:endParaRPr>
          </a:p>
          <a:p>
            <a:pPr>
              <a:lnSpc>
                <a:spcPct val="100000"/>
              </a:lnSpc>
              <a:spcBef>
                <a:spcPts val="479"/>
              </a:spcBef>
              <a:spcAft>
                <a:spcPts val="601"/>
              </a:spcAft>
            </a:pPr>
            <a:endParaRPr lang="en-US" sz="1800" b="0" strike="noStrike" spc="-1" dirty="0">
              <a:latin typeface="Arial"/>
            </a:endParaRPr>
          </a:p>
          <a:p>
            <a:pPr>
              <a:lnSpc>
                <a:spcPct val="100000"/>
              </a:lnSpc>
              <a:spcBef>
                <a:spcPts val="479"/>
              </a:spcBef>
              <a:spcAft>
                <a:spcPts val="601"/>
              </a:spcAft>
            </a:pPr>
            <a:r>
              <a:rPr lang="en-US" sz="1600" b="1" strike="noStrike" spc="-1" dirty="0">
                <a:solidFill>
                  <a:srgbClr val="000000"/>
                </a:solidFill>
                <a:latin typeface="Aptos Narrow" panose="020B0004020202020204" pitchFamily="34" charset="0"/>
                <a:ea typeface="Calibri"/>
              </a:rPr>
              <a:t>Ages: 15 and above</a:t>
            </a:r>
            <a:endParaRPr lang="en-US" sz="1600" b="0" strike="noStrike" spc="-1" dirty="0">
              <a:latin typeface="Aptos Narrow" panose="020B0004020202020204" pitchFamily="34" charset="0"/>
            </a:endParaRPr>
          </a:p>
          <a:p>
            <a:pPr>
              <a:lnSpc>
                <a:spcPct val="100000"/>
              </a:lnSpc>
              <a:spcBef>
                <a:spcPts val="479"/>
              </a:spcBef>
              <a:spcAft>
                <a:spcPts val="601"/>
              </a:spcAft>
            </a:pPr>
            <a:r>
              <a:rPr lang="en-US" sz="1600" b="0" strike="noStrike" spc="-1" dirty="0">
                <a:solidFill>
                  <a:srgbClr val="000000"/>
                </a:solidFill>
                <a:latin typeface="Aptos Narrow" panose="020B0004020202020204" pitchFamily="34" charset="0"/>
                <a:ea typeface="Calibri"/>
              </a:rPr>
              <a:t>Sunday, November 9, 2025 </a:t>
            </a:r>
            <a:endParaRPr lang="en-US" sz="1600" b="0" strike="noStrike" spc="-1" dirty="0">
              <a:latin typeface="Aptos Narrow" panose="020B0004020202020204" pitchFamily="34" charset="0"/>
            </a:endParaRPr>
          </a:p>
          <a:p>
            <a:pPr>
              <a:lnSpc>
                <a:spcPct val="100000"/>
              </a:lnSpc>
              <a:spcBef>
                <a:spcPts val="479"/>
              </a:spcBef>
              <a:spcAft>
                <a:spcPts val="601"/>
              </a:spcAft>
            </a:pPr>
            <a:r>
              <a:rPr lang="en-US" sz="1600" b="0" strike="noStrike" spc="-1" dirty="0">
                <a:solidFill>
                  <a:srgbClr val="000000"/>
                </a:solidFill>
                <a:latin typeface="Aptos Narrow" panose="020B0004020202020204" pitchFamily="34" charset="0"/>
                <a:ea typeface="Calibri"/>
              </a:rPr>
              <a:t>9:00 am – 9:30am   Check-in</a:t>
            </a:r>
            <a:endParaRPr lang="en-US" sz="1600" b="0" strike="noStrike" spc="-1" dirty="0">
              <a:latin typeface="Aptos Narrow" panose="020B0004020202020204" pitchFamily="34" charset="0"/>
            </a:endParaRPr>
          </a:p>
          <a:p>
            <a:pPr>
              <a:lnSpc>
                <a:spcPct val="100000"/>
              </a:lnSpc>
              <a:spcBef>
                <a:spcPts val="505"/>
              </a:spcBef>
              <a:spcAft>
                <a:spcPts val="575"/>
              </a:spcAft>
            </a:pPr>
            <a:r>
              <a:rPr lang="en-US" sz="1600" b="0" strike="noStrike" spc="-1" dirty="0">
                <a:solidFill>
                  <a:srgbClr val="000000"/>
                </a:solidFill>
                <a:latin typeface="Aptos Narrow" panose="020B0004020202020204" pitchFamily="34" charset="0"/>
                <a:ea typeface="Calibri"/>
              </a:rPr>
              <a:t>9:30am – 11:30am  Tryouts</a:t>
            </a:r>
            <a:endParaRPr lang="en-US" sz="1600" b="0" strike="noStrike" spc="-1" dirty="0">
              <a:latin typeface="Aptos Narrow" panose="020B0004020202020204" pitchFamily="34" charset="0"/>
            </a:endParaRPr>
          </a:p>
          <a:p>
            <a:pPr>
              <a:lnSpc>
                <a:spcPct val="100000"/>
              </a:lnSpc>
              <a:spcBef>
                <a:spcPts val="505"/>
              </a:spcBef>
              <a:spcAft>
                <a:spcPts val="575"/>
              </a:spcAft>
            </a:pPr>
            <a:endParaRPr lang="en-US" sz="1600" b="0" strike="noStrike" spc="-1" dirty="0">
              <a:latin typeface="Aptos Narrow" panose="020B0004020202020204" pitchFamily="34" charset="0"/>
            </a:endParaRPr>
          </a:p>
          <a:p>
            <a:pPr>
              <a:lnSpc>
                <a:spcPct val="100000"/>
              </a:lnSpc>
              <a:spcBef>
                <a:spcPts val="505"/>
              </a:spcBef>
              <a:spcAft>
                <a:spcPts val="575"/>
              </a:spcAft>
            </a:pPr>
            <a:r>
              <a:rPr lang="en-US" sz="1600" b="1" strike="noStrike" spc="-1" dirty="0">
                <a:solidFill>
                  <a:srgbClr val="000000"/>
                </a:solidFill>
                <a:latin typeface="Aptos Narrow" panose="020B0004020202020204" pitchFamily="34" charset="0"/>
                <a:ea typeface="Calibri"/>
              </a:rPr>
              <a:t>TRYOUT LOCATION</a:t>
            </a:r>
            <a:endParaRPr lang="en-US" sz="1600" b="0" strike="noStrike" spc="-1" dirty="0">
              <a:latin typeface="Aptos Narrow" panose="020B0004020202020204" pitchFamily="34" charset="0"/>
            </a:endParaRPr>
          </a:p>
          <a:p>
            <a:pPr>
              <a:lnSpc>
                <a:spcPct val="100000"/>
              </a:lnSpc>
              <a:spcBef>
                <a:spcPts val="505"/>
              </a:spcBef>
              <a:spcAft>
                <a:spcPts val="575"/>
              </a:spcAft>
            </a:pPr>
            <a:r>
              <a:rPr lang="en-US" sz="1600" b="0" strike="noStrike" spc="-1" dirty="0">
                <a:solidFill>
                  <a:srgbClr val="000000"/>
                </a:solidFill>
                <a:latin typeface="Aptos Narrow" panose="020B0004020202020204" pitchFamily="34" charset="0"/>
                <a:ea typeface="Calibri"/>
              </a:rPr>
              <a:t>Waconia High School</a:t>
            </a:r>
            <a:endParaRPr lang="en-US" sz="1600" b="0" strike="noStrike" spc="-1" dirty="0">
              <a:latin typeface="Aptos Narrow" panose="020B0004020202020204" pitchFamily="34" charset="0"/>
            </a:endParaRPr>
          </a:p>
          <a:p>
            <a:pPr>
              <a:lnSpc>
                <a:spcPct val="100000"/>
              </a:lnSpc>
              <a:spcBef>
                <a:spcPts val="505"/>
              </a:spcBef>
              <a:spcAft>
                <a:spcPts val="575"/>
              </a:spcAft>
            </a:pPr>
            <a:r>
              <a:rPr lang="en-US" sz="1600" b="0" strike="noStrike" spc="-1" dirty="0">
                <a:solidFill>
                  <a:srgbClr val="000000"/>
                </a:solidFill>
                <a:latin typeface="Aptos Narrow" panose="020B0004020202020204" pitchFamily="34" charset="0"/>
                <a:ea typeface="Calibri"/>
              </a:rPr>
              <a:t>1650 Community Dr Waconia, MN 55387</a:t>
            </a:r>
            <a:endParaRPr lang="en-US" sz="1600" b="0" strike="noStrike" spc="-1" dirty="0">
              <a:latin typeface="Aptos Narrow" panose="020B0004020202020204" pitchFamily="34" charset="0"/>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p:txBody>
      </p:sp>
      <p:pic>
        <p:nvPicPr>
          <p:cNvPr id="70" name="Picture 7"/>
          <p:cNvPicPr/>
          <p:nvPr/>
        </p:nvPicPr>
        <p:blipFill>
          <a:blip r:embed="rId3"/>
          <a:stretch/>
        </p:blipFill>
        <p:spPr>
          <a:xfrm>
            <a:off x="1155960" y="11160"/>
            <a:ext cx="7742520" cy="2255245"/>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1036080" y="3280603"/>
            <a:ext cx="7497000" cy="310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spcBef>
                <a:spcPts val="320"/>
              </a:spcBef>
              <a:spcAft>
                <a:spcPts val="601"/>
              </a:spcAft>
            </a:pPr>
            <a:r>
              <a:rPr lang="en-US" sz="2400" b="1" strike="noStrike" spc="-1" dirty="0">
                <a:solidFill>
                  <a:srgbClr val="00B0F0"/>
                </a:solidFill>
                <a:latin typeface="Aptos Narrow" panose="020B0004020202020204" pitchFamily="34" charset="0"/>
                <a:ea typeface="DejaVu Sans"/>
              </a:rPr>
              <a:t>WHAT TO BRING TO TRYOUTS</a:t>
            </a:r>
            <a:endParaRPr lang="en-US" sz="2400" b="0" strike="noStrike" spc="-1" dirty="0">
              <a:latin typeface="Aptos Narrow" panose="020B0004020202020204" pitchFamily="34" charset="0"/>
            </a:endParaRPr>
          </a:p>
          <a:p>
            <a:pPr marL="285840" indent="-284400">
              <a:lnSpc>
                <a:spcPct val="100000"/>
              </a:lnSpc>
              <a:spcBef>
                <a:spcPts val="32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Appropriate footwear (volleyball shoes preferred, no street shoes)</a:t>
            </a:r>
            <a:endParaRPr lang="en-US" b="0" strike="noStrike" spc="-1" dirty="0">
              <a:latin typeface="Aptos Narrow" panose="020B0004020202020204" pitchFamily="34" charset="0"/>
            </a:endParaRPr>
          </a:p>
          <a:p>
            <a:pPr marL="285840" indent="-284400">
              <a:lnSpc>
                <a:spcPct val="100000"/>
              </a:lnSpc>
              <a:spcBef>
                <a:spcPts val="32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Appropriate athletic wear</a:t>
            </a:r>
            <a:endParaRPr lang="en-US" b="0" strike="noStrike" spc="-1" dirty="0">
              <a:latin typeface="Aptos Narrow" panose="020B0004020202020204" pitchFamily="34" charset="0"/>
            </a:endParaRPr>
          </a:p>
          <a:p>
            <a:pPr marL="285840" indent="-284400">
              <a:lnSpc>
                <a:spcPct val="100000"/>
              </a:lnSpc>
              <a:spcBef>
                <a:spcPts val="32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Water bottle</a:t>
            </a:r>
            <a:endParaRPr lang="en-US" b="0" strike="noStrike" spc="-1" dirty="0">
              <a:latin typeface="Aptos Narrow" panose="020B0004020202020204" pitchFamily="34" charset="0"/>
            </a:endParaRPr>
          </a:p>
          <a:p>
            <a:pPr marL="285840" indent="-284400">
              <a:lnSpc>
                <a:spcPct val="100000"/>
              </a:lnSpc>
              <a:spcBef>
                <a:spcPts val="32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Knee-pads</a:t>
            </a:r>
            <a:endParaRPr lang="en-US" b="0" strike="noStrike" spc="-1" dirty="0">
              <a:latin typeface="Aptos Narrow" panose="020B0004020202020204" pitchFamily="34" charset="0"/>
            </a:endParaRPr>
          </a:p>
          <a:p>
            <a:pPr marL="285840" indent="-284400">
              <a:lnSpc>
                <a:spcPct val="100000"/>
              </a:lnSpc>
              <a:spcBef>
                <a:spcPts val="320"/>
              </a:spcBef>
              <a:spcAft>
                <a:spcPts val="601"/>
              </a:spcAft>
              <a:buClr>
                <a:srgbClr val="1287C3"/>
              </a:buClr>
              <a:buSzPct val="145000"/>
              <a:buFont typeface="Arial"/>
              <a:buChar char="•"/>
            </a:pPr>
            <a:r>
              <a:rPr lang="en-US" b="0" strike="noStrike" spc="-1" dirty="0">
                <a:solidFill>
                  <a:srgbClr val="000000"/>
                </a:solidFill>
                <a:latin typeface="Aptos Narrow" panose="020B0004020202020204" pitchFamily="34" charset="0"/>
                <a:ea typeface="DejaVu Sans"/>
              </a:rPr>
              <a:t>Tryout fee </a:t>
            </a:r>
            <a:r>
              <a:rPr lang="en-US" spc="-1" dirty="0">
                <a:solidFill>
                  <a:srgbClr val="000000"/>
                </a:solidFill>
                <a:latin typeface="Aptos Narrow" panose="020B0004020202020204" pitchFamily="34" charset="0"/>
                <a:ea typeface="DejaVu Sans"/>
              </a:rPr>
              <a:t>$50 if not pre-registered</a:t>
            </a:r>
            <a:endParaRPr lang="en-US" b="0" strike="noStrike" spc="-1" dirty="0">
              <a:latin typeface="Aptos Narrow" panose="020B0004020202020204" pitchFamily="34" charset="0"/>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p:txBody>
      </p:sp>
      <p:sp>
        <p:nvSpPr>
          <p:cNvPr id="72" name="CustomShape 2"/>
          <p:cNvSpPr/>
          <p:nvPr/>
        </p:nvSpPr>
        <p:spPr>
          <a:xfrm>
            <a:off x="-133200" y="3809880"/>
            <a:ext cx="866628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400"/>
              </a:spcBef>
            </a:pPr>
            <a:endParaRPr lang="en-US" sz="1800" b="0" strike="noStrike" spc="-1">
              <a:latin typeface="Arial"/>
            </a:endParaRPr>
          </a:p>
          <a:p>
            <a:pPr>
              <a:lnSpc>
                <a:spcPct val="100000"/>
              </a:lnSpc>
              <a:spcBef>
                <a:spcPts val="400"/>
              </a:spcBef>
            </a:pPr>
            <a:endParaRPr lang="en-US" sz="1800" b="0" strike="noStrike" spc="-1">
              <a:latin typeface="Arial"/>
            </a:endParaRPr>
          </a:p>
          <a:p>
            <a:pPr>
              <a:lnSpc>
                <a:spcPct val="100000"/>
              </a:lnSpc>
              <a:spcBef>
                <a:spcPts val="400"/>
              </a:spcBef>
            </a:pPr>
            <a:endParaRPr lang="en-US" sz="1800" b="0" strike="noStrike" spc="-1">
              <a:latin typeface="Arial"/>
            </a:endParaRPr>
          </a:p>
          <a:p>
            <a:pPr>
              <a:lnSpc>
                <a:spcPct val="100000"/>
              </a:lnSpc>
              <a:spcBef>
                <a:spcPts val="400"/>
              </a:spcBef>
            </a:pPr>
            <a:endParaRPr lang="en-US" sz="1800" b="0" strike="noStrike" spc="-1">
              <a:latin typeface="Arial"/>
            </a:endParaRPr>
          </a:p>
          <a:p>
            <a:pPr>
              <a:lnSpc>
                <a:spcPct val="100000"/>
              </a:lnSpc>
              <a:spcBef>
                <a:spcPts val="400"/>
              </a:spcBef>
            </a:pPr>
            <a:endParaRPr lang="en-US" sz="1800" b="0" strike="noStrike" spc="-1">
              <a:latin typeface="Arial"/>
            </a:endParaRPr>
          </a:p>
          <a:p>
            <a:pPr>
              <a:lnSpc>
                <a:spcPct val="100000"/>
              </a:lnSpc>
              <a:spcBef>
                <a:spcPts val="400"/>
              </a:spcBef>
            </a:pPr>
            <a:endParaRPr lang="en-US" sz="1800" b="0" strike="noStrike" spc="-1">
              <a:latin typeface="Arial"/>
            </a:endParaRPr>
          </a:p>
          <a:p>
            <a:pPr>
              <a:lnSpc>
                <a:spcPct val="100000"/>
              </a:lnSpc>
              <a:spcBef>
                <a:spcPts val="400"/>
              </a:spcBef>
            </a:pPr>
            <a:endParaRPr lang="en-US" sz="1800" b="0" strike="noStrike" spc="-1">
              <a:latin typeface="Arial"/>
            </a:endParaRPr>
          </a:p>
          <a:p>
            <a:pPr>
              <a:lnSpc>
                <a:spcPct val="100000"/>
              </a:lnSpc>
              <a:spcBef>
                <a:spcPts val="400"/>
              </a:spcBef>
            </a:pPr>
            <a:endParaRPr lang="en-US" sz="1800" b="0" strike="noStrike" spc="-1">
              <a:latin typeface="Arial"/>
            </a:endParaRPr>
          </a:p>
          <a:p>
            <a:pPr>
              <a:lnSpc>
                <a:spcPct val="100000"/>
              </a:lnSpc>
              <a:spcBef>
                <a:spcPts val="400"/>
              </a:spcBef>
            </a:pPr>
            <a:endParaRPr lang="en-US" sz="1800" b="0" strike="noStrike" spc="-1">
              <a:latin typeface="Arial"/>
            </a:endParaRPr>
          </a:p>
          <a:p>
            <a:pPr>
              <a:lnSpc>
                <a:spcPct val="100000"/>
              </a:lnSpc>
              <a:spcBef>
                <a:spcPts val="400"/>
              </a:spcBef>
            </a:pPr>
            <a:endParaRPr lang="en-US" sz="1800" b="0" strike="noStrike" spc="-1">
              <a:latin typeface="Arial"/>
            </a:endParaRPr>
          </a:p>
          <a:p>
            <a:pPr>
              <a:lnSpc>
                <a:spcPct val="100000"/>
              </a:lnSpc>
              <a:spcBef>
                <a:spcPts val="400"/>
              </a:spcBef>
            </a:pPr>
            <a:endParaRPr lang="en-US" sz="1800" b="0" strike="noStrike" spc="-1">
              <a:latin typeface="Arial"/>
            </a:endParaRPr>
          </a:p>
          <a:p>
            <a:pPr>
              <a:lnSpc>
                <a:spcPct val="100000"/>
              </a:lnSpc>
              <a:spcBef>
                <a:spcPts val="400"/>
              </a:spcBef>
            </a:pPr>
            <a:endParaRPr lang="en-US" sz="1800" b="0" strike="noStrike" spc="-1">
              <a:latin typeface="Arial"/>
            </a:endParaRPr>
          </a:p>
        </p:txBody>
      </p:sp>
      <p:sp>
        <p:nvSpPr>
          <p:cNvPr id="73" name="CustomShape 3"/>
          <p:cNvSpPr/>
          <p:nvPr/>
        </p:nvSpPr>
        <p:spPr>
          <a:xfrm>
            <a:off x="770400" y="0"/>
            <a:ext cx="8228160" cy="114156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74" name="Picture 7"/>
          <p:cNvPicPr/>
          <p:nvPr/>
        </p:nvPicPr>
        <p:blipFill>
          <a:blip r:embed="rId3"/>
          <a:stretch/>
        </p:blipFill>
        <p:spPr>
          <a:xfrm>
            <a:off x="1155960" y="11160"/>
            <a:ext cx="7742520" cy="256068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CustomShape 1"/>
          <p:cNvSpPr/>
          <p:nvPr/>
        </p:nvSpPr>
        <p:spPr>
          <a:xfrm>
            <a:off x="982080" y="457200"/>
            <a:ext cx="7703280" cy="1979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pic>
        <p:nvPicPr>
          <p:cNvPr id="76" name="Picture 7"/>
          <p:cNvPicPr/>
          <p:nvPr/>
        </p:nvPicPr>
        <p:blipFill>
          <a:blip r:embed="rId2"/>
          <a:stretch/>
        </p:blipFill>
        <p:spPr>
          <a:xfrm>
            <a:off x="1155960" y="11160"/>
            <a:ext cx="7742520" cy="2102775"/>
          </a:xfrm>
          <a:prstGeom prst="rect">
            <a:avLst/>
          </a:prstGeom>
          <a:ln>
            <a:noFill/>
          </a:ln>
        </p:spPr>
      </p:pic>
      <p:sp>
        <p:nvSpPr>
          <p:cNvPr id="77" name="CustomShape 2"/>
          <p:cNvSpPr/>
          <p:nvPr/>
        </p:nvSpPr>
        <p:spPr>
          <a:xfrm>
            <a:off x="1112040" y="2194559"/>
            <a:ext cx="7679880" cy="44783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0000" lnSpcReduction="20000"/>
          </a:bodyPr>
          <a:lstStyle/>
          <a:p>
            <a:pPr>
              <a:lnSpc>
                <a:spcPct val="100000"/>
              </a:lnSpc>
              <a:spcBef>
                <a:spcPts val="479"/>
              </a:spcBef>
              <a:spcAft>
                <a:spcPts val="601"/>
              </a:spcAft>
            </a:pPr>
            <a:r>
              <a:rPr lang="en-US" sz="2100" b="1" strike="noStrike" spc="-1" dirty="0">
                <a:solidFill>
                  <a:srgbClr val="00B0F0"/>
                </a:solidFill>
                <a:latin typeface="Aptos Narrow" panose="020B0004020202020204" pitchFamily="34" charset="0"/>
                <a:ea typeface="DejaVu Sans"/>
              </a:rPr>
              <a:t>PLACEMENTS AND COMMITMENT FEES</a:t>
            </a:r>
            <a:endParaRPr lang="en-US" sz="2100" b="0" strike="noStrike" spc="-1" dirty="0">
              <a:latin typeface="Aptos Narrow" panose="020B0004020202020204" pitchFamily="34" charset="0"/>
            </a:endParaRPr>
          </a:p>
          <a:p>
            <a:pPr marL="285840" indent="-284400">
              <a:lnSpc>
                <a:spcPct val="100000"/>
              </a:lnSpc>
              <a:spcBef>
                <a:spcPts val="479"/>
              </a:spcBef>
              <a:spcAft>
                <a:spcPts val="601"/>
              </a:spcAft>
              <a:buClr>
                <a:srgbClr val="1287C3"/>
              </a:buClr>
              <a:buSzPct val="145000"/>
              <a:buFont typeface="Arial"/>
              <a:buChar char="•"/>
            </a:pPr>
            <a:r>
              <a:rPr lang="en-US" sz="2100" b="0" strike="noStrike" spc="-1" dirty="0">
                <a:solidFill>
                  <a:srgbClr val="000000"/>
                </a:solidFill>
                <a:latin typeface="Aptos Narrow" panose="020B0004020202020204" pitchFamily="34" charset="0"/>
                <a:ea typeface="DejaVu Sans"/>
              </a:rPr>
              <a:t>Tryouts are used to determine team size for each age level.</a:t>
            </a:r>
          </a:p>
          <a:p>
            <a:pPr marL="285840" indent="-284400">
              <a:lnSpc>
                <a:spcPct val="100000"/>
              </a:lnSpc>
              <a:spcBef>
                <a:spcPts val="479"/>
              </a:spcBef>
              <a:spcAft>
                <a:spcPts val="601"/>
              </a:spcAft>
              <a:buClr>
                <a:srgbClr val="1287C3"/>
              </a:buClr>
              <a:buSzPct val="145000"/>
              <a:buFont typeface="Arial"/>
              <a:buChar char="•"/>
            </a:pPr>
            <a:r>
              <a:rPr lang="en-US" dirty="0"/>
              <a:t>10/27/25 Players 11s-14s will be notified by Minnesota CORE Volleyball if they have secured a spot with the club via email through Crossbar.</a:t>
            </a:r>
            <a:endParaRPr lang="en-US" sz="2100" b="0" strike="noStrike" spc="-1" dirty="0">
              <a:latin typeface="Aptos Narrow" panose="020B0004020202020204" pitchFamily="34" charset="0"/>
            </a:endParaRPr>
          </a:p>
          <a:p>
            <a:pPr marL="285840" indent="-284400">
              <a:spcBef>
                <a:spcPts val="479"/>
              </a:spcBef>
              <a:spcAft>
                <a:spcPts val="601"/>
              </a:spcAft>
              <a:buClr>
                <a:srgbClr val="1287C3"/>
              </a:buClr>
              <a:buSzPct val="145000"/>
              <a:buFont typeface="Arial"/>
              <a:buChar char="•"/>
            </a:pPr>
            <a:r>
              <a:rPr lang="en-US" dirty="0"/>
              <a:t>11/11/25 Players 15s-17s will be notified by Minnesota CORE Volleyball if they have secured a spot with the club via email through Crossbar.   </a:t>
            </a:r>
          </a:p>
          <a:p>
            <a:pPr marL="285840" indent="-284400">
              <a:spcBef>
                <a:spcPts val="479"/>
              </a:spcBef>
              <a:spcAft>
                <a:spcPts val="601"/>
              </a:spcAft>
              <a:buClr>
                <a:srgbClr val="1287C3"/>
              </a:buClr>
              <a:buSzPct val="145000"/>
              <a:buFont typeface="Arial"/>
              <a:buChar char="•"/>
            </a:pPr>
            <a:r>
              <a:rPr lang="en-US" sz="2100" b="0" strike="noStrike" spc="-1" dirty="0">
                <a:solidFill>
                  <a:srgbClr val="000000"/>
                </a:solidFill>
                <a:latin typeface="Aptos Narrow" panose="020B0004020202020204" pitchFamily="34" charset="0"/>
                <a:ea typeface="DejaVu Sans"/>
              </a:rPr>
              <a:t>Families will have 24 hour to accept offer.  Upon acceptance of the offer, the commitment fee will be charged.  Online payment is preferred however other options may be available for offline payment.</a:t>
            </a:r>
          </a:p>
          <a:p>
            <a:pPr marL="743040" lvl="1" indent="-284400">
              <a:spcBef>
                <a:spcPts val="479"/>
              </a:spcBef>
              <a:spcAft>
                <a:spcPts val="601"/>
              </a:spcAft>
              <a:buClr>
                <a:srgbClr val="1287C3"/>
              </a:buClr>
              <a:buSzPct val="145000"/>
              <a:buFont typeface="Arial"/>
              <a:buChar char="•"/>
            </a:pPr>
            <a:r>
              <a:rPr lang="en-US" sz="2100" b="0" strike="noStrike" spc="-1" dirty="0">
                <a:latin typeface="Aptos Narrow" panose="020B0004020202020204" pitchFamily="34" charset="0"/>
              </a:rPr>
              <a:t>11s/12s Commitment fee $300</a:t>
            </a:r>
          </a:p>
          <a:p>
            <a:pPr marL="743040" lvl="1" indent="-284400">
              <a:spcBef>
                <a:spcPts val="479"/>
              </a:spcBef>
              <a:spcAft>
                <a:spcPts val="601"/>
              </a:spcAft>
              <a:buClr>
                <a:srgbClr val="1287C3"/>
              </a:buClr>
              <a:buSzPct val="145000"/>
              <a:buFont typeface="Arial"/>
              <a:buChar char="•"/>
            </a:pPr>
            <a:r>
              <a:rPr lang="en-US" sz="2100" b="0" strike="noStrike" spc="-1" dirty="0">
                <a:latin typeface="Aptos Narrow" panose="020B0004020202020204" pitchFamily="34" charset="0"/>
              </a:rPr>
              <a:t>13s + Commitment fee $500</a:t>
            </a:r>
          </a:p>
          <a:p>
            <a:pPr marL="285840" indent="-284400">
              <a:lnSpc>
                <a:spcPct val="100000"/>
              </a:lnSpc>
              <a:spcBef>
                <a:spcPts val="479"/>
              </a:spcBef>
              <a:spcAft>
                <a:spcPts val="601"/>
              </a:spcAft>
              <a:buClr>
                <a:srgbClr val="1287C3"/>
              </a:buClr>
              <a:buSzPct val="145000"/>
              <a:buFont typeface="Arial"/>
              <a:buChar char="•"/>
            </a:pPr>
            <a:r>
              <a:rPr lang="en-US" sz="2100" spc="-1" dirty="0">
                <a:solidFill>
                  <a:srgbClr val="000000"/>
                </a:solidFill>
                <a:latin typeface="Aptos Narrow" panose="020B0004020202020204" pitchFamily="34" charset="0"/>
                <a:ea typeface="DejaVu Sans"/>
              </a:rPr>
              <a:t>There is a possibility that a subsequent tryout practice may be needed for 11s – 14s</a:t>
            </a:r>
            <a:r>
              <a:rPr lang="en-US" sz="2100" b="0" strike="noStrike" spc="-1" dirty="0">
                <a:solidFill>
                  <a:srgbClr val="000000"/>
                </a:solidFill>
                <a:latin typeface="Aptos Narrow" panose="020B0004020202020204" pitchFamily="34" charset="0"/>
                <a:ea typeface="DejaVu Sans"/>
              </a:rPr>
              <a:t>.  This practice will be the 10/28/25 and </a:t>
            </a:r>
            <a:r>
              <a:rPr lang="en-US" sz="2100" spc="-1" dirty="0">
                <a:solidFill>
                  <a:srgbClr val="000000"/>
                </a:solidFill>
                <a:latin typeface="Aptos Narrow" panose="020B0004020202020204" pitchFamily="34" charset="0"/>
                <a:ea typeface="DejaVu Sans"/>
              </a:rPr>
              <a:t>will be used to determine p</a:t>
            </a:r>
            <a:r>
              <a:rPr lang="en-US" sz="2100" b="0" strike="noStrike" spc="-1" dirty="0">
                <a:solidFill>
                  <a:srgbClr val="000000"/>
                </a:solidFill>
                <a:latin typeface="Aptos Narrow" panose="020B0004020202020204" pitchFamily="34" charset="0"/>
                <a:ea typeface="DejaVu Sans"/>
              </a:rPr>
              <a:t>lacement on specific team (1s, 2s, etc.) Players will be notified of specific team placement after the completion of the practice tryout.  We expect to do this on 10/30/25.</a:t>
            </a:r>
            <a:endParaRPr lang="en-US" sz="2100" b="0" strike="noStrike" spc="-1" dirty="0">
              <a:latin typeface="Aptos Narrow" panose="020B0004020202020204" pitchFamily="34" charset="0"/>
            </a:endParaRPr>
          </a:p>
          <a:p>
            <a:pPr marL="285840" indent="-284400">
              <a:lnSpc>
                <a:spcPct val="100000"/>
              </a:lnSpc>
              <a:spcBef>
                <a:spcPts val="479"/>
              </a:spcBef>
              <a:spcAft>
                <a:spcPts val="601"/>
              </a:spcAft>
              <a:buClr>
                <a:srgbClr val="1287C3"/>
              </a:buClr>
              <a:buSzPct val="145000"/>
              <a:buFont typeface="Arial"/>
              <a:buChar char="•"/>
            </a:pPr>
            <a:r>
              <a:rPr lang="en-US" sz="2100" b="0" strike="noStrike" spc="-1" dirty="0">
                <a:solidFill>
                  <a:srgbClr val="000000"/>
                </a:solidFill>
                <a:latin typeface="Aptos Narrow" panose="020B0004020202020204" pitchFamily="34" charset="0"/>
                <a:ea typeface="DejaVu Sans"/>
              </a:rPr>
              <a:t>Commitment fees will be applied to season fees.  If, after </a:t>
            </a:r>
            <a:r>
              <a:rPr lang="en-US" sz="2100" spc="-1" dirty="0">
                <a:solidFill>
                  <a:srgbClr val="000000"/>
                </a:solidFill>
                <a:latin typeface="Aptos Narrow" panose="020B0004020202020204" pitchFamily="34" charset="0"/>
                <a:ea typeface="DejaVu Sans"/>
              </a:rPr>
              <a:t>receiving their final placement</a:t>
            </a:r>
            <a:r>
              <a:rPr lang="en-US" sz="2100" b="0" strike="noStrike" spc="-1" dirty="0">
                <a:solidFill>
                  <a:srgbClr val="000000"/>
                </a:solidFill>
                <a:latin typeface="Aptos Narrow" panose="020B0004020202020204" pitchFamily="34" charset="0"/>
                <a:ea typeface="DejaVu Sans"/>
              </a:rPr>
              <a:t>, the family decides not to </a:t>
            </a:r>
            <a:r>
              <a:rPr lang="en-US" sz="2100" spc="-1" dirty="0">
                <a:solidFill>
                  <a:srgbClr val="000000"/>
                </a:solidFill>
                <a:latin typeface="Aptos Narrow" panose="020B0004020202020204" pitchFamily="34" charset="0"/>
                <a:ea typeface="DejaVu Sans"/>
              </a:rPr>
              <a:t>keep </a:t>
            </a:r>
            <a:r>
              <a:rPr lang="en-US" sz="2100" b="0" strike="noStrike" spc="-1" dirty="0">
                <a:solidFill>
                  <a:srgbClr val="000000"/>
                </a:solidFill>
                <a:latin typeface="Aptos Narrow" panose="020B0004020202020204" pitchFamily="34" charset="0"/>
                <a:ea typeface="DejaVu Sans"/>
              </a:rPr>
              <a:t>commitment to the club, the commitment fee will not be returned.</a:t>
            </a:r>
            <a:endParaRPr lang="en-US" sz="2100" b="0" strike="noStrike" spc="-1" dirty="0">
              <a:latin typeface="Aptos Narrow" panose="020B0004020202020204" pitchFamily="34" charset="0"/>
            </a:endParaRPr>
          </a:p>
          <a:p>
            <a:pPr>
              <a:lnSpc>
                <a:spcPct val="100000"/>
              </a:lnSpc>
              <a:spcBef>
                <a:spcPts val="479"/>
              </a:spcBef>
              <a:spcAft>
                <a:spcPts val="601"/>
              </a:spcAft>
            </a:pPr>
            <a:endParaRPr lang="en-US" sz="14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11973</TotalTime>
  <Words>1925</Words>
  <Application>Microsoft Office PowerPoint</Application>
  <PresentationFormat>On-screen Show (4:3)</PresentationFormat>
  <Paragraphs>252</Paragraphs>
  <Slides>23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 Narrow</vt:lpstr>
      <vt:lpstr>Arial</vt:lpstr>
      <vt:lpstr>Calibri</vt:lpstr>
      <vt:lpstr>Lucida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Waconia JO Volleyball</dc:title>
  <dc:subject/>
  <dc:creator>Gaston, Candice</dc:creator>
  <dc:description/>
  <cp:lastModifiedBy>John Weber</cp:lastModifiedBy>
  <cp:revision>389</cp:revision>
  <cp:lastPrinted>2017-10-27T12:15:05Z</cp:lastPrinted>
  <dcterms:created xsi:type="dcterms:W3CDTF">2016-10-10T12:34:47Z</dcterms:created>
  <dcterms:modified xsi:type="dcterms:W3CDTF">2025-10-20T18:17:00Z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0x01010022D6430F992ED340B2BA1393B54C57FF</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MSIP_Label_320f21ee-9bdc-4991-8abe-58f53448e302_ActionId">
    <vt:lpwstr>6ab44d44-f427-4f7d-b7f2-199241f570bc</vt:lpwstr>
  </property>
  <property fmtid="{D5CDD505-2E9C-101B-9397-08002B2CF9AE}" pid="9" name="MSIP_Label_320f21ee-9bdc-4991-8abe-58f53448e302_ContentBits">
    <vt:lpwstr>0</vt:lpwstr>
  </property>
  <property fmtid="{D5CDD505-2E9C-101B-9397-08002B2CF9AE}" pid="10" name="MSIP_Label_320f21ee-9bdc-4991-8abe-58f53448e302_Enabled">
    <vt:lpwstr>true</vt:lpwstr>
  </property>
  <property fmtid="{D5CDD505-2E9C-101B-9397-08002B2CF9AE}" pid="11" name="MSIP_Label_320f21ee-9bdc-4991-8abe-58f53448e302_Method">
    <vt:lpwstr>Privileged</vt:lpwstr>
  </property>
  <property fmtid="{D5CDD505-2E9C-101B-9397-08002B2CF9AE}" pid="12" name="MSIP_Label_320f21ee-9bdc-4991-8abe-58f53448e302_Name">
    <vt:lpwstr>External Label</vt:lpwstr>
  </property>
  <property fmtid="{D5CDD505-2E9C-101B-9397-08002B2CF9AE}" pid="13" name="MSIP_Label_320f21ee-9bdc-4991-8abe-58f53448e302_SetDate">
    <vt:lpwstr>2022-10-14T22:03:33Z</vt:lpwstr>
  </property>
  <property fmtid="{D5CDD505-2E9C-101B-9397-08002B2CF9AE}" pid="14" name="MSIP_Label_320f21ee-9bdc-4991-8abe-58f53448e302_SiteId">
    <vt:lpwstr>db05faca-c82a-4b9d-b9c5-0f64b6755421</vt:lpwstr>
  </property>
  <property fmtid="{D5CDD505-2E9C-101B-9397-08002B2CF9AE}" pid="15" name="MSIP_Label_b5339dd7-e0cb-43aa-a61d-fed1619267bf_Application">
    <vt:lpwstr>Microsoft Azure Information Protection</vt:lpwstr>
  </property>
  <property fmtid="{D5CDD505-2E9C-101B-9397-08002B2CF9AE}" pid="16" name="MSIP_Label_b5339dd7-e0cb-43aa-a61d-fed1619267bf_Enabled">
    <vt:lpwstr>True</vt:lpwstr>
  </property>
  <property fmtid="{D5CDD505-2E9C-101B-9397-08002B2CF9AE}" pid="17" name="MSIP_Label_b5339dd7-e0cb-43aa-a61d-fed1619267bf_Extended_MSFT_Method">
    <vt:lpwstr>Manual</vt:lpwstr>
  </property>
  <property fmtid="{D5CDD505-2E9C-101B-9397-08002B2CF9AE}" pid="18" name="MSIP_Label_b5339dd7-e0cb-43aa-a61d-fed1619267bf_Name">
    <vt:lpwstr>Public</vt:lpwstr>
  </property>
  <property fmtid="{D5CDD505-2E9C-101B-9397-08002B2CF9AE}" pid="19" name="MSIP_Label_b5339dd7-e0cb-43aa-a61d-fed1619267bf_Ref">
    <vt:lpwstr>https://api.informationprotection.azure.com/api/d2d2794a-61cc-4823-9690-8e288fd554cc</vt:lpwstr>
  </property>
  <property fmtid="{D5CDD505-2E9C-101B-9397-08002B2CF9AE}" pid="20" name="MSIP_Label_b5339dd7-e0cb-43aa-a61d-fed1619267bf_SetBy">
    <vt:lpwstr>USDYKSTRAR@tetrapak.com</vt:lpwstr>
  </property>
  <property fmtid="{D5CDD505-2E9C-101B-9397-08002B2CF9AE}" pid="21" name="MSIP_Label_b5339dd7-e0cb-43aa-a61d-fed1619267bf_SetDate">
    <vt:lpwstr>2017-10-01T19:23:45.9274280-05:00</vt:lpwstr>
  </property>
  <property fmtid="{D5CDD505-2E9C-101B-9397-08002B2CF9AE}" pid="22" name="MSIP_Label_b5339dd7-e0cb-43aa-a61d-fed1619267bf_SiteId">
    <vt:lpwstr>d2d2794a-61cc-4823-9690-8e288fd554cc</vt:lpwstr>
  </property>
  <property fmtid="{D5CDD505-2E9C-101B-9397-08002B2CF9AE}" pid="23" name="Notes">
    <vt:i4>19</vt:i4>
  </property>
  <property fmtid="{D5CDD505-2E9C-101B-9397-08002B2CF9AE}" pid="24" name="PresentationFormat">
    <vt:lpwstr>On-screen Show (4:3)</vt:lpwstr>
  </property>
  <property fmtid="{D5CDD505-2E9C-101B-9397-08002B2CF9AE}" pid="25" name="ScaleCrop">
    <vt:bool>false</vt:bool>
  </property>
  <property fmtid="{D5CDD505-2E9C-101B-9397-08002B2CF9AE}" pid="26" name="ShareDoc">
    <vt:bool>false</vt:bool>
  </property>
  <property fmtid="{D5CDD505-2E9C-101B-9397-08002B2CF9AE}" pid="27" name="Slides">
    <vt:i4>21</vt:i4>
  </property>
</Properties>
</file>