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58"/>
  </p:notesMasterIdLst>
  <p:sldIdLst>
    <p:sldId id="256" r:id="rId3"/>
    <p:sldId id="257" r:id="rId4"/>
    <p:sldId id="258" r:id="rId5"/>
    <p:sldId id="259" r:id="rId6"/>
    <p:sldId id="260" r:id="rId7"/>
    <p:sldId id="261" r:id="rId8"/>
    <p:sldId id="313" r:id="rId9"/>
    <p:sldId id="264" r:id="rId10"/>
    <p:sldId id="265" r:id="rId11"/>
    <p:sldId id="266" r:id="rId12"/>
    <p:sldId id="267" r:id="rId13"/>
    <p:sldId id="268" r:id="rId14"/>
    <p:sldId id="316" r:id="rId15"/>
    <p:sldId id="270" r:id="rId16"/>
    <p:sldId id="271" r:id="rId17"/>
    <p:sldId id="308" r:id="rId18"/>
    <p:sldId id="272" r:id="rId19"/>
    <p:sldId id="273" r:id="rId20"/>
    <p:sldId id="274" r:id="rId21"/>
    <p:sldId id="276" r:id="rId22"/>
    <p:sldId id="275" r:id="rId23"/>
    <p:sldId id="321" r:id="rId24"/>
    <p:sldId id="323" r:id="rId25"/>
    <p:sldId id="324" r:id="rId26"/>
    <p:sldId id="326" r:id="rId27"/>
    <p:sldId id="262" r:id="rId28"/>
    <p:sldId id="277" r:id="rId29"/>
    <p:sldId id="278" r:id="rId30"/>
    <p:sldId id="279" r:id="rId31"/>
    <p:sldId id="280" r:id="rId32"/>
    <p:sldId id="305" r:id="rId33"/>
    <p:sldId id="282" r:id="rId34"/>
    <p:sldId id="283" r:id="rId35"/>
    <p:sldId id="285" r:id="rId36"/>
    <p:sldId id="286" r:id="rId37"/>
    <p:sldId id="287" r:id="rId38"/>
    <p:sldId id="317" r:id="rId39"/>
    <p:sldId id="288" r:id="rId40"/>
    <p:sldId id="289" r:id="rId41"/>
    <p:sldId id="290" r:id="rId42"/>
    <p:sldId id="291" r:id="rId43"/>
    <p:sldId id="292" r:id="rId44"/>
    <p:sldId id="293" r:id="rId45"/>
    <p:sldId id="294" r:id="rId46"/>
    <p:sldId id="295" r:id="rId47"/>
    <p:sldId id="306" r:id="rId48"/>
    <p:sldId id="296" r:id="rId49"/>
    <p:sldId id="297" r:id="rId50"/>
    <p:sldId id="298" r:id="rId51"/>
    <p:sldId id="299" r:id="rId52"/>
    <p:sldId id="300" r:id="rId53"/>
    <p:sldId id="301" r:id="rId54"/>
    <p:sldId id="302" r:id="rId55"/>
    <p:sldId id="307" r:id="rId56"/>
    <p:sldId id="303" r:id="rId57"/>
  </p:sldIdLst>
  <p:sldSz cx="12192000" cy="6858000"/>
  <p:notesSz cx="7102475" cy="9037638"/>
  <p:embeddedFontLst>
    <p:embeddedFont>
      <p:font typeface="Roboto" panose="02000000000000000000" pitchFamily="2" charset="0"/>
      <p:regular r:id="rId59"/>
      <p:bold r:id="rId60"/>
      <p:italic r:id="rId61"/>
      <p:boldItalic r:id="rId62"/>
    </p:embeddedFont>
    <p:embeddedFont>
      <p:font typeface="Roboto Medium" panose="02000000000000000000" pitchFamily="2"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lhEBeWwiJGlE6k9uQW52d78Uk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C612B-5396-462E-8DFE-0A4BBD43FB1A}" v="4" dt="2025-09-17T02:29:30.903"/>
    <p1510:client id="{88139FAA-D1E4-4194-840B-4C27103FAC9F}" v="1" dt="2025-09-17T23:57:47.258"/>
  </p1510:revLst>
</p1510:revInfo>
</file>

<file path=ppt/tableStyles.xml><?xml version="1.0" encoding="utf-8"?>
<a:tblStyleLst xmlns:a="http://schemas.openxmlformats.org/drawingml/2006/main" def="{CD3294B2-5B5A-4D54-8F43-661E677782DD}">
  <a:tblStyle styleId="{CD3294B2-5B5A-4D54-8F43-661E677782D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b="off" i="off"/>
      <a:tcStyle>
        <a:tcBdr/>
        <a:fill>
          <a:solidFill>
            <a:srgbClr val="CAD4EA"/>
          </a:solidFill>
        </a:fill>
      </a:tcStyle>
    </a:band1H>
    <a:band2H>
      <a:tcTxStyle b="off" i="off"/>
      <a:tcStyle>
        <a:tcBdr/>
      </a:tcStyle>
    </a:band2H>
    <a:band1V>
      <a:tcTxStyle b="off" i="off"/>
      <a:tcStyle>
        <a:tcBdr/>
        <a:fill>
          <a:solidFill>
            <a:srgbClr val="CA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89" autoAdjust="0"/>
  </p:normalViewPr>
  <p:slideViewPr>
    <p:cSldViewPr snapToGrid="0">
      <p:cViewPr varScale="1">
        <p:scale>
          <a:sx n="78" d="100"/>
          <a:sy n="78" d="100"/>
        </p:scale>
        <p:origin x="85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938"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7739" cy="4534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1"/>
            <a:ext cx="3077739" cy="45345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84188"/>
            <a:ext cx="3077739" cy="4534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584188"/>
            <a:ext cx="3077739" cy="4534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1:notes"/>
          <p:cNvSpPr txBox="1">
            <a:spLocks noGrp="1"/>
          </p:cNvSpPr>
          <p:nvPr>
            <p:ph type="sldNum" idx="12"/>
          </p:nvPr>
        </p:nvSpPr>
        <p:spPr>
          <a:xfrm>
            <a:off x="4023093" y="8584188"/>
            <a:ext cx="3077739" cy="4534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Zach Jans Speak - Just make sure to ensure that they keep the balance of any sales they make over the cost of the pizza.  In most cases its about 3 dollars per pizza.  </a:t>
            </a:r>
            <a:endParaRPr dirty="0"/>
          </a:p>
        </p:txBody>
      </p:sp>
      <p:sp>
        <p:nvSpPr>
          <p:cNvPr id="211" name="Google Shape;211;p12: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Always open to different levels of sponsorships,  Try to highlight our large sponsors.  Make sure they know that </a:t>
            </a:r>
            <a:r>
              <a:rPr lang="en-US" dirty="0" err="1"/>
              <a:t>Maynards</a:t>
            </a:r>
            <a:r>
              <a:rPr lang="en-US" dirty="0"/>
              <a:t>, </a:t>
            </a:r>
            <a:r>
              <a:rPr lang="en-US" dirty="0" err="1"/>
              <a:t>Clives</a:t>
            </a:r>
            <a:r>
              <a:rPr lang="en-US" dirty="0"/>
              <a:t>, </a:t>
            </a:r>
            <a:r>
              <a:rPr lang="en-US" dirty="0" err="1"/>
              <a:t>Rockwoods</a:t>
            </a:r>
            <a:r>
              <a:rPr lang="en-US" dirty="0"/>
              <a:t>, Boondocks, Cowboy jacks are large supporters so continue to support the groups that support our association.  Mite team sponsors are on the jersey in tournament flyers, posted on Tournament Web pages, and on our tournament banners.  Tournaments are always a great spot to highlight your businesses as we see many different areas of the metro come to Rogers for those tournaments.  </a:t>
            </a:r>
            <a:endParaRPr dirty="0"/>
          </a:p>
        </p:txBody>
      </p:sp>
      <p:sp>
        <p:nvSpPr>
          <p:cNvPr id="223" name="Google Shape;223;p13: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cf4e9f041_0_2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ecf4e9f041_0_2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515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5: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753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7: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8: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9: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55f306b3a9_0_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155f306b3a9_0_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Please note all items are subject to change </a:t>
            </a:r>
            <a:endParaRPr dirty="0"/>
          </a:p>
        </p:txBody>
      </p:sp>
      <p:sp>
        <p:nvSpPr>
          <p:cNvPr id="332" name="Google Shape;332;p22: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Role of the Hockey Development team is to oversee player development and implement strategies to maximize all players’ development.  Though things like Edge boss,  USA Hockey ADM models, breathing training, Practice planning, and off ice training.</a:t>
            </a:r>
            <a:endParaRPr dirty="0"/>
          </a:p>
        </p:txBody>
      </p:sp>
      <p:sp>
        <p:nvSpPr>
          <p:cNvPr id="345" name="Google Shape;345;p24: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cf4e9f041_0_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hockey development group is made up of individuals with strong hockey backgrounds and or level directors. All members have extensive playing and or coaching backgrounds. </a:t>
            </a:r>
            <a:endParaRPr dirty="0"/>
          </a:p>
        </p:txBody>
      </p:sp>
      <p:sp>
        <p:nvSpPr>
          <p:cNvPr id="356" name="Google Shape;356;gecf4e9f041_0_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our Hockey Development team for the 2025-2026 season.  We do have an additional associate members that we able to call upon with any development topics. </a:t>
            </a:r>
            <a:endParaRPr dirty="0"/>
          </a:p>
        </p:txBody>
      </p:sp>
      <p:sp>
        <p:nvSpPr>
          <p:cNvPr id="155" name="Google Shape;155;p7: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15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goalie coordinators, Jason Krey (travel) and Greg Ruis (Mites) as well as the goalie training company Attitude Goaltending, who we are very happy to have back again this year.  </a:t>
            </a:r>
            <a:endParaRPr dirty="0"/>
          </a:p>
        </p:txBody>
      </p:sp>
      <p:sp>
        <p:nvSpPr>
          <p:cNvPr id="381" name="Google Shape;381;p25: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6: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Monday Night Skill night  Will be utilized for PWA / U12 levels and down this year. 45 minutes skill sessions ran by the teams coaches in conjunction with Hockey Development group input. This will give teams more touches were needed and appropriate skill drills. </a:t>
            </a:r>
            <a:endParaRPr dirty="0"/>
          </a:p>
        </p:txBody>
      </p:sp>
      <p:sp>
        <p:nvSpPr>
          <p:cNvPr id="392" name="Google Shape;392;p26: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Due to budgeting, RYHA will not be covering the cost of ETS this season. ETS and Hank have offered a special discount for RYHA players for this upcoming season if you wish to continue your in season training with ETS. Please reach out to Hank for registering. </a:t>
            </a:r>
            <a:endParaRPr dirty="0"/>
          </a:p>
        </p:txBody>
      </p:sp>
      <p:sp>
        <p:nvSpPr>
          <p:cNvPr id="414" name="Google Shape;414;p27: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Read Slide………… Squirts 13 skaters on the A team and 12-11 skaters per other teams.          Peewee’s 14 on AA team, 12-13 skaters per other teams.       Bantam’s 15 -14 skaters per team. </a:t>
            </a:r>
            <a:endParaRPr dirty="0"/>
          </a:p>
        </p:txBody>
      </p:sp>
      <p:sp>
        <p:nvSpPr>
          <p:cNvPr id="425" name="Google Shape;425;p28: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tryout times and days are listed on the RYHA web page. Please check back frequently during tryouts for your son’s tryout times as groups change.  Squirt teams are picked Monday the 29th - Peewee Teams Thursday the 2</a:t>
            </a:r>
            <a:r>
              <a:rPr lang="en-US" baseline="30000" dirty="0"/>
              <a:t>nd</a:t>
            </a:r>
            <a:r>
              <a:rPr lang="en-US" dirty="0"/>
              <a:t>  and Bantam teams Friday the 3rd. Our tryout partner this season will be Elk River. Peewees and Bantams will scrimmage in Rogers and Elk River. </a:t>
            </a:r>
            <a:endParaRPr dirty="0"/>
          </a:p>
        </p:txBody>
      </p:sp>
      <p:sp>
        <p:nvSpPr>
          <p:cNvPr id="436" name="Google Shape;436;p29: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a:extLst>
            <a:ext uri="{FF2B5EF4-FFF2-40B4-BE49-F238E27FC236}">
              <a16:creationId xmlns:a16="http://schemas.microsoft.com/office/drawing/2014/main" id="{1F18744D-6670-D277-10C8-45E4EBD12F29}"/>
            </a:ext>
          </a:extLst>
        </p:cNvPr>
        <p:cNvGrpSpPr/>
        <p:nvPr/>
      </p:nvGrpSpPr>
      <p:grpSpPr>
        <a:xfrm>
          <a:off x="0" y="0"/>
          <a:ext cx="0" cy="0"/>
          <a:chOff x="0" y="0"/>
          <a:chExt cx="0" cy="0"/>
        </a:xfrm>
      </p:grpSpPr>
      <p:sp>
        <p:nvSpPr>
          <p:cNvPr id="435" name="Google Shape;435;p29:notes">
            <a:extLst>
              <a:ext uri="{FF2B5EF4-FFF2-40B4-BE49-F238E27FC236}">
                <a16:creationId xmlns:a16="http://schemas.microsoft.com/office/drawing/2014/main" id="{A7D1A337-D3AB-3E5A-F156-3D2BF28E9271}"/>
              </a:ext>
            </a:extLst>
          </p:cNvPr>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tryout times and days are listed on the RYHA web page. Please check back frequently during tryouts for your son’s tryout times as groups change.  U10 teams are picked 9</a:t>
            </a:r>
            <a:r>
              <a:rPr lang="en-US" baseline="30000" dirty="0"/>
              <a:t>th</a:t>
            </a:r>
            <a:r>
              <a:rPr lang="en-US" dirty="0"/>
              <a:t> – U12 teams are picked 10</a:t>
            </a:r>
            <a:r>
              <a:rPr lang="en-US" baseline="30000" dirty="0"/>
              <a:t>th</a:t>
            </a:r>
            <a:r>
              <a:rPr lang="en-US" dirty="0"/>
              <a:t>  and U15 teams 9</a:t>
            </a:r>
            <a:r>
              <a:rPr lang="en-US" baseline="30000" dirty="0"/>
              <a:t>th.</a:t>
            </a:r>
            <a:r>
              <a:rPr lang="en-US" dirty="0"/>
              <a:t> </a:t>
            </a:r>
            <a:endParaRPr dirty="0"/>
          </a:p>
        </p:txBody>
      </p:sp>
      <p:sp>
        <p:nvSpPr>
          <p:cNvPr id="436" name="Google Shape;436;p29:notes">
            <a:extLst>
              <a:ext uri="{FF2B5EF4-FFF2-40B4-BE49-F238E27FC236}">
                <a16:creationId xmlns:a16="http://schemas.microsoft.com/office/drawing/2014/main" id="{1CA01647-552F-2BC2-A9EC-D715B382D64E}"/>
              </a:ext>
            </a:extLst>
          </p:cNvPr>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580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Bill Zacher will be our Tryout Manager. Bill has 11 of experience with the RYHA board and knows the tryout process inside and out. </a:t>
            </a:r>
            <a:endParaRPr dirty="0"/>
          </a:p>
        </p:txBody>
      </p:sp>
      <p:sp>
        <p:nvSpPr>
          <p:cNvPr id="447" name="Google Shape;447;p3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General Information – No cell Phones in the locker room for the kids. If you have a cell phone you will be asked to put it in a drop box before entering the locker room.  Please bring your own water bottles!  Ice time during tryouts may not be equal but we will do our best to get it as close as we can so each player has the chance to show their ability. All stickers on gear especially helmets will need to be removed prior to taking the ice. Socks must match and be white, Blue or black. Laces must be black or white. Tape on sticks must be black or white, shin pad tape should be clear, white or black. </a:t>
            </a:r>
            <a:r>
              <a:rPr lang="en-US" dirty="0" err="1"/>
              <a:t>Breezers</a:t>
            </a:r>
            <a:r>
              <a:rPr lang="en-US" dirty="0"/>
              <a:t>, gloves and </a:t>
            </a:r>
            <a:r>
              <a:rPr lang="en-US" dirty="0" err="1"/>
              <a:t>helment</a:t>
            </a:r>
            <a:r>
              <a:rPr lang="en-US" dirty="0"/>
              <a:t> must be black as well. </a:t>
            </a:r>
            <a:endParaRPr dirty="0"/>
          </a:p>
        </p:txBody>
      </p:sp>
      <p:sp>
        <p:nvSpPr>
          <p:cNvPr id="459" name="Google Shape;459;p3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2: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Please notify me or the travel director if your player is sick or injured. An injured player must have a doctor’s note. We do have a protocol for injured players. </a:t>
            </a:r>
            <a:endParaRPr dirty="0"/>
          </a:p>
        </p:txBody>
      </p:sp>
      <p:sp>
        <p:nvSpPr>
          <p:cNvPr id="471" name="Google Shape;471;p32: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3: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Outside Evaluators will be our judges again. They are not tired to RYHA and must meet the criteria to be an evaluator. All have high-level hockey playing experience and or coaching experience at high levels. </a:t>
            </a:r>
            <a:endParaRPr dirty="0"/>
          </a:p>
        </p:txBody>
      </p:sp>
      <p:sp>
        <p:nvSpPr>
          <p:cNvPr id="482" name="Google Shape;482;p33: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Read Slide….Initial mix groups are separated evenly based on last year’s scores for returners and coach rankings for 1</a:t>
            </a:r>
            <a:r>
              <a:rPr lang="en-US" baseline="30000" dirty="0"/>
              <a:t>st</a:t>
            </a:r>
            <a:r>
              <a:rPr lang="en-US" dirty="0"/>
              <a:t>-year players coming from Mites. Scoring is on a 9-point scale, and 4 evaluators will give each kid 3 separate scores for each ice time.  </a:t>
            </a:r>
            <a:endParaRPr dirty="0"/>
          </a:p>
        </p:txBody>
      </p:sp>
      <p:sp>
        <p:nvSpPr>
          <p:cNvPr id="493" name="Google Shape;493;p35: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4: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Goalie Skill night will be 9/26 boys and 10/4 girls. During scrimmages, goalies will rotate in and out of the net every 5 minutes when multiple goalies are on the ice. </a:t>
            </a:r>
            <a:endParaRPr dirty="0"/>
          </a:p>
        </p:txBody>
      </p:sp>
      <p:sp>
        <p:nvSpPr>
          <p:cNvPr id="502" name="Google Shape;502;p34: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6: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Squirt Skill sessions, each squirt skater will get a skills session on Saturday morning. Scoring topics are listed here. Each skater will get 1 test run at the drill before the judges start scoring. </a:t>
            </a:r>
            <a:endParaRPr dirty="0"/>
          </a:p>
        </p:txBody>
      </p:sp>
      <p:sp>
        <p:nvSpPr>
          <p:cNvPr id="511" name="Google Shape;511;p36: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7: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Squirt Tryout structure is listed here. Squirts/10U start with a Skill Session then go into 2 Mixed scrimmages, then onto upper / lower scrimmages based on skill and scrimmage scores. </a:t>
            </a:r>
            <a:endParaRPr dirty="0"/>
          </a:p>
        </p:txBody>
      </p:sp>
      <p:sp>
        <p:nvSpPr>
          <p:cNvPr id="522" name="Google Shape;522;p37: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Peewee/12U tryout structure is just scrimmages. Starting with a mixed scrimmage then upper / lower groups. The upper group will have a coach practice mid-tryout, the last 2 scrimmages will be against Elk River.  </a:t>
            </a:r>
            <a:endParaRPr dirty="0"/>
          </a:p>
        </p:txBody>
      </p:sp>
      <p:sp>
        <p:nvSpPr>
          <p:cNvPr id="536" name="Google Shape;536;p39: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5405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Bantam/15U </a:t>
            </a:r>
            <a:r>
              <a:rPr lang="en-US" dirty="0"/>
              <a:t>scrimmages will be the same as </a:t>
            </a:r>
            <a:r>
              <a:rPr lang="en-US"/>
              <a:t>the peewees/12U. </a:t>
            </a:r>
            <a:r>
              <a:rPr lang="en-US" dirty="0"/>
              <a:t>Mixed group scrimmage to start then moving to upper lower based on scores, Last two scrimmages will be against Elk River. </a:t>
            </a:r>
            <a:endParaRPr dirty="0"/>
          </a:p>
        </p:txBody>
      </p:sp>
      <p:sp>
        <p:nvSpPr>
          <p:cNvPr id="536" name="Google Shape;536;p39: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8: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Scoring has multiple checks and balances to ensure scores are not entered incorrectly or changed. Members with children at a specific level are not allowed to have access to edit any score sheets. </a:t>
            </a:r>
            <a:endParaRPr dirty="0"/>
          </a:p>
        </p:txBody>
      </p:sp>
      <p:sp>
        <p:nvSpPr>
          <p:cNvPr id="552" name="Google Shape;552;p38: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0: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tryout manager, level director, development director, president, and vice president will be present when selecting the teams. Policy manual guidelines will be followed. Locks are 85% at squirts, 75% at peewees and 50% at Bantams. </a:t>
            </a:r>
            <a:endParaRPr dirty="0"/>
          </a:p>
        </p:txBody>
      </p:sp>
      <p:sp>
        <p:nvSpPr>
          <p:cNvPr id="563" name="Google Shape;563;p4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Read the slide. </a:t>
            </a:r>
            <a:endParaRPr dirty="0"/>
          </a:p>
        </p:txBody>
      </p:sp>
      <p:sp>
        <p:nvSpPr>
          <p:cNvPr id="574" name="Google Shape;574;p4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2: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Work hard, play fair and keep it clean! If a player injures another player we will review the play with the referee/bench coaches and evaluators to determine if that player should be removed. If the play is considered to be intent to injure the player causing the injury will miss the same time as the injured player. </a:t>
            </a:r>
            <a:endParaRPr dirty="0"/>
          </a:p>
        </p:txBody>
      </p:sp>
      <p:sp>
        <p:nvSpPr>
          <p:cNvPr id="585" name="Google Shape;585;p42: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cf4e9f041_0_1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Read Slide </a:t>
            </a:r>
            <a:endParaRPr dirty="0"/>
          </a:p>
        </p:txBody>
      </p:sp>
      <p:sp>
        <p:nvSpPr>
          <p:cNvPr id="596" name="Google Shape;596;gecf4e9f041_0_1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cf4e9f041_0_2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ecf4e9f041_0_2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1: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84214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cf4e9f041_0_30:notes"/>
          <p:cNvSpPr txBox="1">
            <a:spLocks noGrp="1"/>
          </p:cNvSpPr>
          <p:nvPr>
            <p:ph type="body" idx="1"/>
          </p:nvPr>
        </p:nvSpPr>
        <p:spPr>
          <a:xfrm>
            <a:off x="710248" y="4349363"/>
            <a:ext cx="5681980" cy="35587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gecf4e9f041_0_3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a:effectLst/>
                <a:latin typeface="Calibri" panose="020F0502020204030204" pitchFamily="34" charset="0"/>
                <a:ea typeface="Aptos" panose="020B0004020202020204" pitchFamily="34" charset="0"/>
                <a:cs typeface="Calibri" panose="020F0502020204030204" pitchFamily="34" charset="0"/>
              </a:rPr>
              <a:t> all coordinators for  RYHA Need to have all their registration/sport done by 9:30 </a:t>
            </a:r>
            <a:endParaRPr dirty="0">
              <a:latin typeface="Calibri" panose="020F0502020204030204" pitchFamily="34" charset="0"/>
              <a:cs typeface="Calibri" panose="020F0502020204030204" pitchFamily="34" charset="0"/>
            </a:endParaRPr>
          </a:p>
        </p:txBody>
      </p:sp>
      <p:sp>
        <p:nvSpPr>
          <p:cNvPr id="146" name="Google Shape;146;p6: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8: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77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9: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710248" y="4349363"/>
            <a:ext cx="5681980" cy="35585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0" name="Google Shape;190;p10:notes"/>
          <p:cNvSpPr>
            <a:spLocks noGrp="1" noRot="1" noChangeAspect="1"/>
          </p:cNvSpPr>
          <p:nvPr>
            <p:ph type="sldImg" idx="2"/>
          </p:nvPr>
        </p:nvSpPr>
        <p:spPr>
          <a:xfrm>
            <a:off x="842963" y="1131888"/>
            <a:ext cx="541655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4" name="Google Shape;9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yhafundrasing@rogershocke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mailto:rinkdrive@rogershockey.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sp>
        <p:nvSpPr>
          <p:cNvPr id="2" name="Google Shape;110;p2">
            <a:extLst>
              <a:ext uri="{FF2B5EF4-FFF2-40B4-BE49-F238E27FC236}">
                <a16:creationId xmlns:a16="http://schemas.microsoft.com/office/drawing/2014/main" id="{AA8C6501-5393-C68D-C4E4-8D7D2E86E034}"/>
              </a:ext>
            </a:extLst>
          </p:cNvPr>
          <p:cNvSpPr/>
          <p:nvPr/>
        </p:nvSpPr>
        <p:spPr>
          <a:xfrm>
            <a:off x="-1" y="0"/>
            <a:ext cx="6956793"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
          <p:cNvSpPr txBox="1">
            <a:spLocks noGrp="1"/>
          </p:cNvSpPr>
          <p:nvPr>
            <p:ph type="ctrTitle"/>
          </p:nvPr>
        </p:nvSpPr>
        <p:spPr>
          <a:xfrm>
            <a:off x="1521563" y="806111"/>
            <a:ext cx="3636122" cy="26228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dirty="0">
                <a:solidFill>
                  <a:schemeClr val="lt1"/>
                </a:solidFill>
                <a:effectLst>
                  <a:outerShdw blurRad="38100" dist="38100" dir="2700000" algn="tl">
                    <a:srgbClr val="000000">
                      <a:alpha val="43137"/>
                    </a:srgbClr>
                  </a:outerShdw>
                </a:effectLst>
                <a:latin typeface="Calibri"/>
                <a:ea typeface="Calibri"/>
                <a:cs typeface="Calibri"/>
                <a:sym typeface="Calibri"/>
              </a:rPr>
              <a:t>2025-2026 </a:t>
            </a:r>
            <a:r>
              <a:rPr lang="en-US" dirty="0">
                <a:solidFill>
                  <a:schemeClr val="lt1"/>
                </a:solidFill>
                <a:effectLst>
                  <a:outerShdw blurRad="38100" dist="38100" dir="2700000" algn="tl">
                    <a:srgbClr val="000000">
                      <a:alpha val="43137"/>
                    </a:srgbClr>
                  </a:outerShdw>
                </a:effectLst>
                <a:sym typeface="Calibri"/>
              </a:rPr>
              <a:t>RYHA Season</a:t>
            </a:r>
            <a:endParaRPr dirty="0">
              <a:effectLst>
                <a:outerShdw blurRad="38100" dist="38100" dir="2700000" algn="tl">
                  <a:srgbClr val="000000">
                    <a:alpha val="43137"/>
                  </a:srgbClr>
                </a:outerShdw>
              </a:effectLst>
            </a:endParaRPr>
          </a:p>
        </p:txBody>
      </p:sp>
      <p:sp>
        <p:nvSpPr>
          <p:cNvPr id="103" name="Google Shape;103;p1"/>
          <p:cNvSpPr txBox="1">
            <a:spLocks noGrp="1"/>
          </p:cNvSpPr>
          <p:nvPr>
            <p:ph type="subTitle" idx="1"/>
          </p:nvPr>
        </p:nvSpPr>
        <p:spPr>
          <a:xfrm>
            <a:off x="1222815" y="4291809"/>
            <a:ext cx="4180242"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a:solidFill>
                  <a:schemeClr val="lt1"/>
                </a:solidFill>
              </a:rPr>
              <a:t>Nate Moen, President</a:t>
            </a:r>
          </a:p>
          <a:p>
            <a:pPr marL="0" lvl="0" indent="0" algn="ctr" rtl="0">
              <a:lnSpc>
                <a:spcPct val="90000"/>
              </a:lnSpc>
              <a:spcBef>
                <a:spcPts val="0"/>
              </a:spcBef>
              <a:spcAft>
                <a:spcPts val="0"/>
              </a:spcAft>
              <a:buClr>
                <a:schemeClr val="lt1"/>
              </a:buClr>
              <a:buSzPts val="2400"/>
              <a:buNone/>
            </a:pPr>
            <a:br>
              <a:rPr lang="en-US" dirty="0">
                <a:solidFill>
                  <a:schemeClr val="lt1"/>
                </a:solidFill>
              </a:rPr>
            </a:br>
            <a:r>
              <a:rPr lang="en-US" dirty="0">
                <a:solidFill>
                  <a:schemeClr val="lt1"/>
                </a:solidFill>
              </a:rPr>
              <a:t>Ryan Johnson, Hockey Director</a:t>
            </a:r>
            <a:endParaRPr dirty="0"/>
          </a:p>
        </p:txBody>
      </p:sp>
      <p:cxnSp>
        <p:nvCxnSpPr>
          <p:cNvPr id="105" name="Google Shape;105;p1"/>
          <p:cNvCxnSpPr/>
          <p:nvPr/>
        </p:nvCxnSpPr>
        <p:spPr>
          <a:xfrm>
            <a:off x="1859313" y="3681641"/>
            <a:ext cx="2873828" cy="0"/>
          </a:xfrm>
          <a:prstGeom prst="straightConnector1">
            <a:avLst/>
          </a:prstGeom>
          <a:noFill/>
          <a:ln w="9525" cap="flat" cmpd="sng">
            <a:solidFill>
              <a:schemeClr val="lt1"/>
            </a:solidFill>
            <a:prstDash val="solid"/>
            <a:miter lim="800000"/>
            <a:headEnd type="none" w="sm" len="sm"/>
            <a:tailEnd type="none" w="sm" len="sm"/>
          </a:ln>
        </p:spPr>
      </p:cxnSp>
      <p:pic>
        <p:nvPicPr>
          <p:cNvPr id="2052" name="Picture 4" descr="National Hockey League (NHL) - Wiki | Golden">
            <a:extLst>
              <a:ext uri="{FF2B5EF4-FFF2-40B4-BE49-F238E27FC236}">
                <a16:creationId xmlns:a16="http://schemas.microsoft.com/office/drawing/2014/main" id="{B0ED58B4-0A84-E1E3-EF0F-89E2C812F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10804" y="798444"/>
            <a:ext cx="9353089" cy="52611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8B58352-AD78-7F47-2B9C-838103E7D05E}"/>
              </a:ext>
            </a:extLst>
          </p:cNvPr>
          <p:cNvSpPr/>
          <p:nvPr/>
        </p:nvSpPr>
        <p:spPr>
          <a:xfrm>
            <a:off x="0" y="0"/>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870D41-4E80-AE5C-1072-3E4D75864772}"/>
              </a:ext>
            </a:extLst>
          </p:cNvPr>
          <p:cNvSpPr/>
          <p:nvPr/>
        </p:nvSpPr>
        <p:spPr>
          <a:xfrm>
            <a:off x="0" y="6680447"/>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40E33E-CE75-011D-8BCC-695A4C1C46C0}"/>
              </a:ext>
            </a:extLst>
          </p:cNvPr>
          <p:cNvSpPr/>
          <p:nvPr/>
        </p:nvSpPr>
        <p:spPr>
          <a:xfrm rot="16200000">
            <a:off x="-3342051" y="3338396"/>
            <a:ext cx="6866878" cy="190085"/>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AFD3B2-60A3-4C41-CE32-C7C8EF0A48B9}"/>
              </a:ext>
            </a:extLst>
          </p:cNvPr>
          <p:cNvSpPr/>
          <p:nvPr/>
        </p:nvSpPr>
        <p:spPr>
          <a:xfrm rot="16200000">
            <a:off x="8696599" y="3296016"/>
            <a:ext cx="6791417" cy="199384"/>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11"/>
          <p:cNvSpPr/>
          <p:nvPr/>
        </p:nvSpPr>
        <p:spPr>
          <a:xfrm>
            <a:off x="0"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204" name="Google Shape;204;p11"/>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205" name="Google Shape;205;p11"/>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206" name="Google Shape;206;p11"/>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 &amp; Booster Club</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endParaRPr dirty="0"/>
          </a:p>
        </p:txBody>
      </p:sp>
      <p:pic>
        <p:nvPicPr>
          <p:cNvPr id="207" name="Google Shape;207;p11"/>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208" name="Google Shape;208;p11"/>
          <p:cNvSpPr/>
          <p:nvPr/>
        </p:nvSpPr>
        <p:spPr>
          <a:xfrm>
            <a:off x="914400" y="2197099"/>
            <a:ext cx="5062511" cy="1499615"/>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33;p4">
            <a:extLst>
              <a:ext uri="{FF2B5EF4-FFF2-40B4-BE49-F238E27FC236}">
                <a16:creationId xmlns:a16="http://schemas.microsoft.com/office/drawing/2014/main" id="{1CA7C3F4-6A4F-7EF9-EAD6-46CCBE385AC7}"/>
              </a:ext>
            </a:extLst>
          </p:cNvPr>
          <p:cNvSpPr/>
          <p:nvPr/>
        </p:nvSpPr>
        <p:spPr>
          <a:xfrm>
            <a:off x="856488" y="4370832"/>
            <a:ext cx="5172240" cy="1665983"/>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9" name="Google Shape;219;p12"/>
          <p:cNvSpPr txBox="1">
            <a:spLocks noGrp="1"/>
          </p:cNvSpPr>
          <p:nvPr>
            <p:ph type="body" idx="1"/>
          </p:nvPr>
        </p:nvSpPr>
        <p:spPr>
          <a:xfrm>
            <a:off x="3599792" y="204034"/>
            <a:ext cx="6525300" cy="42846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lang="en-US" sz="2400" b="1" dirty="0">
                <a:effectLst>
                  <a:outerShdw blurRad="38100" dist="38100" dir="2700000" algn="tl">
                    <a:srgbClr val="000000">
                      <a:alpha val="43137"/>
                    </a:srgbClr>
                  </a:outerShdw>
                </a:effectLst>
                <a:latin typeface="Calibri"/>
                <a:cs typeface="Calibri"/>
                <a:sym typeface="Calibri"/>
              </a:rPr>
              <a:t>Zach Jans, Fundraising Director</a:t>
            </a:r>
            <a:endPar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a:p>
            <a:pPr marL="0" lvl="0" indent="0" algn="l" rtl="0">
              <a:lnSpc>
                <a:spcPct val="90000"/>
              </a:lnSpc>
              <a:spcBef>
                <a:spcPts val="1000"/>
              </a:spcBef>
              <a:spcAft>
                <a:spcPts val="0"/>
              </a:spcAft>
              <a:buClr>
                <a:schemeClr val="dk1"/>
              </a:buClr>
              <a:buSzPts val="2400"/>
              <a:buNone/>
            </a:pPr>
            <a:endParaRPr lang="en-US" sz="2400" dirty="0"/>
          </a:p>
          <a:p>
            <a:pPr marL="0" lvl="0" indent="0" algn="l" rtl="0">
              <a:lnSpc>
                <a:spcPct val="90000"/>
              </a:lnSpc>
              <a:spcBef>
                <a:spcPts val="1000"/>
              </a:spcBef>
              <a:spcAft>
                <a:spcPts val="0"/>
              </a:spcAft>
              <a:buClr>
                <a:schemeClr val="dk1"/>
              </a:buClr>
              <a:buSzPts val="2400"/>
              <a:buNone/>
            </a:pPr>
            <a:r>
              <a:rPr lang="en-US" sz="2400" dirty="0"/>
              <a:t>Personal fundraising</a:t>
            </a:r>
            <a:endParaRPr dirty="0"/>
          </a:p>
          <a:p>
            <a:pPr marL="457200" lvl="1" indent="0" algn="l" rtl="0">
              <a:lnSpc>
                <a:spcPct val="90000"/>
              </a:lnSpc>
              <a:spcBef>
                <a:spcPts val="500"/>
              </a:spcBef>
              <a:spcAft>
                <a:spcPts val="0"/>
              </a:spcAft>
              <a:buClr>
                <a:schemeClr val="dk1"/>
              </a:buClr>
              <a:buSzPts val="2400"/>
              <a:buNone/>
            </a:pPr>
            <a:r>
              <a:rPr lang="en-US" dirty="0"/>
              <a:t>Not required</a:t>
            </a:r>
            <a:endParaRPr dirty="0"/>
          </a:p>
          <a:p>
            <a:pPr marL="457200" lvl="1" indent="0" algn="l" rtl="0">
              <a:lnSpc>
                <a:spcPct val="90000"/>
              </a:lnSpc>
              <a:spcBef>
                <a:spcPts val="500"/>
              </a:spcBef>
              <a:spcAft>
                <a:spcPts val="0"/>
              </a:spcAft>
              <a:buClr>
                <a:schemeClr val="dk1"/>
              </a:buClr>
              <a:buSzPts val="2400"/>
              <a:buNone/>
            </a:pPr>
            <a:r>
              <a:rPr lang="en-US" dirty="0" err="1"/>
              <a:t>Heggies</a:t>
            </a:r>
            <a:r>
              <a:rPr lang="en-US" dirty="0"/>
              <a:t> Pizza</a:t>
            </a:r>
            <a:endParaRPr dirty="0"/>
          </a:p>
          <a:p>
            <a:pPr marL="914400" lvl="2" indent="0" algn="l" rtl="0">
              <a:lnSpc>
                <a:spcPct val="90000"/>
              </a:lnSpc>
              <a:spcBef>
                <a:spcPts val="500"/>
              </a:spcBef>
              <a:spcAft>
                <a:spcPts val="0"/>
              </a:spcAft>
              <a:buClr>
                <a:schemeClr val="dk1"/>
              </a:buClr>
              <a:buSzPts val="2400"/>
              <a:buNone/>
            </a:pPr>
            <a:r>
              <a:rPr lang="en-US" sz="2400" dirty="0"/>
              <a:t>Selling Pizza to help cover Personal Cost</a:t>
            </a:r>
            <a:endParaRPr dirty="0"/>
          </a:p>
          <a:p>
            <a:pPr marL="933450" lvl="2" indent="0" algn="l" rtl="0">
              <a:lnSpc>
                <a:spcPct val="90000"/>
              </a:lnSpc>
              <a:spcBef>
                <a:spcPts val="500"/>
              </a:spcBef>
              <a:spcAft>
                <a:spcPts val="0"/>
              </a:spcAft>
              <a:buSzPts val="2100"/>
              <a:buNone/>
            </a:pPr>
            <a:r>
              <a:rPr lang="en-US" sz="2300" dirty="0"/>
              <a:t>Great for family and friends</a:t>
            </a:r>
          </a:p>
          <a:p>
            <a:pPr marL="933450" lvl="2" indent="0" algn="l" rtl="0">
              <a:lnSpc>
                <a:spcPct val="90000"/>
              </a:lnSpc>
              <a:spcBef>
                <a:spcPts val="500"/>
              </a:spcBef>
              <a:spcAft>
                <a:spcPts val="0"/>
              </a:spcAft>
              <a:buSzPts val="2100"/>
              <a:buNone/>
            </a:pPr>
            <a:r>
              <a:rPr lang="en-US" sz="2300" dirty="0"/>
              <a:t>If Interested, contact Zach Jans! </a:t>
            </a:r>
          </a:p>
        </p:txBody>
      </p:sp>
      <p:pic>
        <p:nvPicPr>
          <p:cNvPr id="220" name="Google Shape;220;p12"/>
          <p:cNvPicPr preferRelativeResize="0"/>
          <p:nvPr/>
        </p:nvPicPr>
        <p:blipFill>
          <a:blip r:embed="rId3">
            <a:alphaModFix/>
          </a:blip>
          <a:stretch>
            <a:fillRect/>
          </a:stretch>
        </p:blipFill>
        <p:spPr>
          <a:xfrm>
            <a:off x="3291334" y="4270158"/>
            <a:ext cx="2434763" cy="2383807"/>
          </a:xfrm>
          <a:prstGeom prst="rect">
            <a:avLst/>
          </a:prstGeom>
          <a:noFill/>
          <a:ln>
            <a:noFill/>
          </a:ln>
        </p:spPr>
      </p:pic>
      <p:sp>
        <p:nvSpPr>
          <p:cNvPr id="3" name="Rectangle 2">
            <a:extLst>
              <a:ext uri="{FF2B5EF4-FFF2-40B4-BE49-F238E27FC236}">
                <a16:creationId xmlns:a16="http://schemas.microsoft.com/office/drawing/2014/main" id="{527D7F4C-BE45-048E-62F3-5E24E0775C01}"/>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F32D69D-BFF3-4411-8C53-4A89539829C0}"/>
              </a:ext>
            </a:extLst>
          </p:cNvPr>
          <p:cNvGrpSpPr/>
          <p:nvPr/>
        </p:nvGrpSpPr>
        <p:grpSpPr>
          <a:xfrm flipH="1">
            <a:off x="8506690" y="-6008"/>
            <a:ext cx="3670396" cy="6858001"/>
            <a:chOff x="1320800" y="0"/>
            <a:chExt cx="2436813" cy="6858001"/>
          </a:xfrm>
        </p:grpSpPr>
        <p:sp>
          <p:nvSpPr>
            <p:cNvPr id="5" name="Freeform 6">
              <a:extLst>
                <a:ext uri="{FF2B5EF4-FFF2-40B4-BE49-F238E27FC236}">
                  <a16:creationId xmlns:a16="http://schemas.microsoft.com/office/drawing/2014/main" id="{EA14C447-4222-7533-57FA-842B1A1C7DC2}"/>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6" name="Freeform 7">
              <a:extLst>
                <a:ext uri="{FF2B5EF4-FFF2-40B4-BE49-F238E27FC236}">
                  <a16:creationId xmlns:a16="http://schemas.microsoft.com/office/drawing/2014/main" id="{B56C620E-102D-D1D2-3D52-F53642448888}"/>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7" name="Freeform 8">
              <a:extLst>
                <a:ext uri="{FF2B5EF4-FFF2-40B4-BE49-F238E27FC236}">
                  <a16:creationId xmlns:a16="http://schemas.microsoft.com/office/drawing/2014/main" id="{DFCB5E08-DF44-B362-D223-4AE3A260D13E}"/>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 name="Freeform 9">
              <a:extLst>
                <a:ext uri="{FF2B5EF4-FFF2-40B4-BE49-F238E27FC236}">
                  <a16:creationId xmlns:a16="http://schemas.microsoft.com/office/drawing/2014/main" id="{C747DF25-5D32-39FD-FDA3-0FE71C03C743}"/>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9" name="Freeform 10">
              <a:extLst>
                <a:ext uri="{FF2B5EF4-FFF2-40B4-BE49-F238E27FC236}">
                  <a16:creationId xmlns:a16="http://schemas.microsoft.com/office/drawing/2014/main" id="{B464CD4A-2478-E1C6-531D-AA0456DD7222}"/>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0" name="Freeform 11">
              <a:extLst>
                <a:ext uri="{FF2B5EF4-FFF2-40B4-BE49-F238E27FC236}">
                  <a16:creationId xmlns:a16="http://schemas.microsoft.com/office/drawing/2014/main" id="{6A103949-6D84-2328-779A-753E4C4B6E4D}"/>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3" name="Google Shape;218;p12">
            <a:extLst>
              <a:ext uri="{FF2B5EF4-FFF2-40B4-BE49-F238E27FC236}">
                <a16:creationId xmlns:a16="http://schemas.microsoft.com/office/drawing/2014/main" id="{0CC253F1-270B-4134-FC43-67FE5B2E551F}"/>
              </a:ext>
            </a:extLst>
          </p:cNvPr>
          <p:cNvSpPr txBox="1">
            <a:spLocks/>
          </p:cNvSpPr>
          <p:nvPr/>
        </p:nvSpPr>
        <p:spPr>
          <a:xfrm>
            <a:off x="23531" y="-6008"/>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700"/>
            </a:pPr>
            <a:r>
              <a:rPr lang="en-US" sz="3700" b="1" dirty="0">
                <a:solidFill>
                  <a:srgbClr val="FFFFFF"/>
                </a:solidFill>
                <a:effectLst>
                  <a:outerShdw blurRad="38100" dist="38100" dir="2700000" algn="tl">
                    <a:srgbClr val="000000">
                      <a:alpha val="43137"/>
                    </a:srgbClr>
                  </a:outerShdw>
                </a:effectLst>
              </a:rPr>
              <a:t>FUNDRAISING</a:t>
            </a:r>
            <a:endParaRPr lang="en-US"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6" name="Google Shape;226;p13"/>
          <p:cNvGrpSpPr/>
          <p:nvPr/>
        </p:nvGrpSpPr>
        <p:grpSpPr>
          <a:xfrm flipH="1">
            <a:off x="534367" y="563918"/>
            <a:ext cx="681111" cy="5978614"/>
            <a:chOff x="10988949" y="803186"/>
            <a:chExt cx="688391" cy="5978614"/>
          </a:xfrm>
        </p:grpSpPr>
        <p:sp>
          <p:nvSpPr>
            <p:cNvPr id="227" name="Google Shape;227;p13"/>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13"/>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1" name="Google Shape;231;p13"/>
          <p:cNvSpPr txBox="1">
            <a:spLocks noGrp="1"/>
          </p:cNvSpPr>
          <p:nvPr>
            <p:ph type="body" idx="1"/>
          </p:nvPr>
        </p:nvSpPr>
        <p:spPr>
          <a:xfrm>
            <a:off x="3405347" y="248450"/>
            <a:ext cx="6460011" cy="4277791"/>
          </a:xfrm>
          <a:prstGeom prst="rect">
            <a:avLst/>
          </a:prstGeom>
          <a:noFill/>
          <a:ln w="9525" cap="flat" cmpd="sng">
            <a:solidFill>
              <a:schemeClr val="bg1"/>
            </a:solidFill>
            <a:prstDash val="solid"/>
            <a:round/>
            <a:headEnd type="none" w="sm" len="sm"/>
            <a:tailEnd type="none" w="sm" len="sm"/>
          </a:ln>
        </p:spPr>
        <p:txBody>
          <a:bodyPr spcFirstLastPara="1" wrap="square" lIns="91425" tIns="45700" rIns="91425" bIns="45700" anchor="ctr" anchorCtr="0">
            <a:normAutofit/>
          </a:bodyPr>
          <a:lstStyle/>
          <a:p>
            <a:pPr marL="685800" lvl="1" indent="-241300" algn="l" rtl="0">
              <a:lnSpc>
                <a:spcPct val="90000"/>
              </a:lnSpc>
              <a:spcBef>
                <a:spcPts val="1000"/>
              </a:spcBef>
              <a:spcAft>
                <a:spcPts val="0"/>
              </a:spcAft>
              <a:buSzPts val="2000"/>
              <a:buChar char="•"/>
            </a:pPr>
            <a:r>
              <a:rPr lang="en-US" sz="2000" dirty="0"/>
              <a:t>Tiered “Packaged” Advertising Opportunities</a:t>
            </a:r>
            <a:endParaRPr sz="2000" dirty="0"/>
          </a:p>
          <a:p>
            <a:pPr marL="685800" lvl="0" indent="0" algn="l" rtl="0">
              <a:lnSpc>
                <a:spcPct val="90000"/>
              </a:lnSpc>
              <a:spcBef>
                <a:spcPts val="1000"/>
              </a:spcBef>
              <a:spcAft>
                <a:spcPts val="0"/>
              </a:spcAft>
              <a:buSzPts val="1800"/>
              <a:buNone/>
            </a:pPr>
            <a:endParaRPr sz="2400" dirty="0"/>
          </a:p>
          <a:p>
            <a:pPr marL="685800" lvl="1" indent="-241300" algn="l" rtl="0">
              <a:lnSpc>
                <a:spcPct val="90000"/>
              </a:lnSpc>
              <a:spcBef>
                <a:spcPts val="1000"/>
              </a:spcBef>
              <a:spcAft>
                <a:spcPts val="0"/>
              </a:spcAft>
              <a:buSzPts val="2000"/>
              <a:buChar char="•"/>
            </a:pPr>
            <a:r>
              <a:rPr lang="en-US" sz="2000" dirty="0"/>
              <a:t>$1,000/$500/$350</a:t>
            </a:r>
            <a:endParaRPr sz="2000" dirty="0"/>
          </a:p>
          <a:p>
            <a:pPr marL="1143000" lvl="2" indent="-228600" algn="l" rtl="0">
              <a:lnSpc>
                <a:spcPct val="90000"/>
              </a:lnSpc>
              <a:spcBef>
                <a:spcPts val="1000"/>
              </a:spcBef>
              <a:spcAft>
                <a:spcPts val="0"/>
              </a:spcAft>
              <a:buSzPts val="1800"/>
              <a:buChar char="•"/>
            </a:pPr>
            <a:r>
              <a:rPr lang="en-US" sz="1800" dirty="0"/>
              <a:t>Mite Team Sponsor/Sponsor Daughter or Sons team.</a:t>
            </a:r>
            <a:endParaRPr sz="1800" dirty="0"/>
          </a:p>
          <a:p>
            <a:pPr marL="1143000" lvl="2" indent="-228600" algn="l" rtl="0">
              <a:lnSpc>
                <a:spcPct val="90000"/>
              </a:lnSpc>
              <a:spcBef>
                <a:spcPts val="1000"/>
              </a:spcBef>
              <a:spcAft>
                <a:spcPts val="0"/>
              </a:spcAft>
              <a:buSzPts val="1800"/>
              <a:buChar char="•"/>
            </a:pPr>
            <a:r>
              <a:rPr lang="en-US" sz="1800" dirty="0"/>
              <a:t>Bar Down Classic Tournament Sponsor</a:t>
            </a:r>
            <a:endParaRPr sz="1800" dirty="0"/>
          </a:p>
          <a:p>
            <a:pPr marL="0" lvl="0" indent="0" algn="l" rtl="0">
              <a:lnSpc>
                <a:spcPct val="90000"/>
              </a:lnSpc>
              <a:spcBef>
                <a:spcPts val="1000"/>
              </a:spcBef>
              <a:spcAft>
                <a:spcPts val="0"/>
              </a:spcAft>
              <a:buNone/>
            </a:pPr>
            <a:r>
              <a:rPr lang="en-US" sz="2400" dirty="0"/>
              <a:t>	</a:t>
            </a:r>
            <a:r>
              <a:rPr lang="en-US" sz="1800" dirty="0"/>
              <a:t>Title Sponsor for Squirt-Pee Wee-Mite Jamboree </a:t>
            </a:r>
            <a:endParaRPr sz="1800" dirty="0"/>
          </a:p>
          <a:p>
            <a:pPr marL="1143000" lvl="2" indent="-228600" algn="l" rtl="0">
              <a:lnSpc>
                <a:spcPct val="90000"/>
              </a:lnSpc>
              <a:spcBef>
                <a:spcPts val="1000"/>
              </a:spcBef>
              <a:spcAft>
                <a:spcPts val="0"/>
              </a:spcAft>
              <a:buSzPts val="1800"/>
              <a:buChar char="•"/>
            </a:pPr>
            <a:r>
              <a:rPr lang="en-US" sz="1800" dirty="0"/>
              <a:t>Annual Golf Event Sponsor.  	</a:t>
            </a:r>
            <a:endParaRPr sz="1800" dirty="0"/>
          </a:p>
          <a:p>
            <a:pPr marL="1828800" lvl="3" indent="-342900" algn="l" rtl="0">
              <a:lnSpc>
                <a:spcPct val="90000"/>
              </a:lnSpc>
              <a:spcBef>
                <a:spcPts val="1000"/>
              </a:spcBef>
              <a:spcAft>
                <a:spcPts val="0"/>
              </a:spcAft>
              <a:buSzPts val="1800"/>
              <a:buChar char="•"/>
            </a:pPr>
            <a:r>
              <a:rPr lang="en-US" sz="1600" dirty="0"/>
              <a:t>Hole Sponsorship, Meal Sponsorship</a:t>
            </a:r>
            <a:endParaRPr sz="1600" dirty="0"/>
          </a:p>
          <a:p>
            <a:pPr marL="0" lvl="0" indent="0" algn="ctr" rtl="0">
              <a:lnSpc>
                <a:spcPct val="90000"/>
              </a:lnSpc>
              <a:spcBef>
                <a:spcPts val="1000"/>
              </a:spcBef>
              <a:spcAft>
                <a:spcPts val="0"/>
              </a:spcAft>
              <a:buSzPts val="1800"/>
              <a:buNone/>
            </a:pPr>
            <a:r>
              <a:rPr lang="en-US" sz="2400" b="1" i="1" dirty="0"/>
              <a:t>Great way to showcase your brand name!</a:t>
            </a:r>
            <a:endParaRPr sz="2400" b="1" i="1" dirty="0"/>
          </a:p>
        </p:txBody>
      </p:sp>
      <p:sp>
        <p:nvSpPr>
          <p:cNvPr id="2" name="Rectangle 1">
            <a:extLst>
              <a:ext uri="{FF2B5EF4-FFF2-40B4-BE49-F238E27FC236}">
                <a16:creationId xmlns:a16="http://schemas.microsoft.com/office/drawing/2014/main" id="{F3CC78E2-EA06-F631-FF57-6FC45730E541}"/>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CFB48B2-8298-C053-0FB9-2C78DC997384}"/>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FC1C25D5-77D7-B8D0-2521-A5CB140471B7}"/>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6AEEB0D5-1242-9FC9-B6EB-435F2DA0550A}"/>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55549A1F-4B1E-F2E7-83BF-6E1F17361D92}"/>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F4B8D61F-E88E-2911-51D6-01AF3F524081}"/>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64372C61-2DBF-6C0B-7E80-39B5DA8E48DF}"/>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A15D55B0-BD77-3B43-C799-7B6DB3D429F6}"/>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30;p13">
            <a:extLst>
              <a:ext uri="{FF2B5EF4-FFF2-40B4-BE49-F238E27FC236}">
                <a16:creationId xmlns:a16="http://schemas.microsoft.com/office/drawing/2014/main" id="{9E1C3D98-F0A5-BBAE-F52F-1AEE8A7A4001}"/>
              </a:ext>
            </a:extLst>
          </p:cNvPr>
          <p:cNvSpPr txBox="1">
            <a:spLocks noGrp="1"/>
          </p:cNvSpPr>
          <p:nvPr>
            <p:ph type="title"/>
          </p:nvPr>
        </p:nvSpPr>
        <p:spPr>
          <a:xfrm>
            <a:off x="-41417" y="248450"/>
            <a:ext cx="3229803" cy="36835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700"/>
              <a:buFont typeface="Calibri"/>
              <a:buNone/>
            </a:pPr>
            <a:r>
              <a:rPr lang="en-US" sz="3700" b="1" dirty="0">
                <a:solidFill>
                  <a:srgbClr val="FFFFFF"/>
                </a:solidFill>
                <a:effectLst>
                  <a:outerShdw blurRad="38100" dist="38100" dir="2700000" algn="tl">
                    <a:srgbClr val="000000">
                      <a:alpha val="43137"/>
                    </a:srgbClr>
                  </a:outerShdw>
                </a:effectLst>
                <a:sym typeface="Calibri"/>
              </a:rPr>
              <a:t>FUNDRAISING &amp; SPONSORSHIPS</a:t>
            </a:r>
            <a:endParaRPr dirty="0">
              <a:effectLst>
                <a:outerShdw blurRad="38100" dist="38100" dir="2700000" algn="tl">
                  <a:srgbClr val="000000">
                    <a:alpha val="43137"/>
                  </a:srgbClr>
                </a:outerShdw>
              </a:effectLst>
            </a:endParaRPr>
          </a:p>
        </p:txBody>
      </p:sp>
      <p:sp>
        <p:nvSpPr>
          <p:cNvPr id="11" name="Google Shape;242;p14">
            <a:extLst>
              <a:ext uri="{FF2B5EF4-FFF2-40B4-BE49-F238E27FC236}">
                <a16:creationId xmlns:a16="http://schemas.microsoft.com/office/drawing/2014/main" id="{5DC9868B-D702-55AB-E11D-054B959E8EE2}"/>
              </a:ext>
            </a:extLst>
          </p:cNvPr>
          <p:cNvSpPr txBox="1">
            <a:spLocks/>
          </p:cNvSpPr>
          <p:nvPr/>
        </p:nvSpPr>
        <p:spPr>
          <a:xfrm>
            <a:off x="3479053" y="5226734"/>
            <a:ext cx="6525300" cy="136197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US" sz="2000" dirty="0"/>
              <a:t>Contact </a:t>
            </a:r>
            <a:r>
              <a:rPr lang="en-US" sz="2000" b="1" dirty="0"/>
              <a:t>Zach Jans </a:t>
            </a:r>
            <a:r>
              <a:rPr lang="en-US" sz="2000" dirty="0"/>
              <a:t>for any sponsorship details, </a:t>
            </a:r>
          </a:p>
          <a:p>
            <a:pPr marL="0" indent="0" algn="ctr">
              <a:spcBef>
                <a:spcPts val="0"/>
              </a:spcBef>
              <a:buFont typeface="Arial"/>
              <a:buNone/>
            </a:pPr>
            <a:r>
              <a:rPr lang="en-US" sz="2000" dirty="0"/>
              <a:t>questions, or ideas!!</a:t>
            </a:r>
          </a:p>
          <a:p>
            <a:pPr marL="0" indent="0" algn="ctr">
              <a:spcBef>
                <a:spcPts val="0"/>
              </a:spcBef>
              <a:buFont typeface="Arial"/>
              <a:buNone/>
            </a:pPr>
            <a:r>
              <a:rPr lang="en-US" sz="2000" u="sng" dirty="0">
                <a:solidFill>
                  <a:schemeClr val="bg2"/>
                </a:solidFill>
                <a:hlinkClick r:id="rId3">
                  <a:extLst>
                    <a:ext uri="{A12FA001-AC4F-418D-AE19-62706E023703}">
                      <ahyp:hlinkClr xmlns:ahyp="http://schemas.microsoft.com/office/drawing/2018/hyperlinkcolor" val="tx"/>
                    </a:ext>
                  </a:extLst>
                </a:hlinkClick>
              </a:rPr>
              <a:t>ryhafundraising@rogershockey.com</a:t>
            </a:r>
            <a:r>
              <a:rPr lang="en-US" sz="1800" dirty="0"/>
              <a:t>	</a:t>
            </a:r>
          </a:p>
          <a:p>
            <a:pPr indent="0" algn="ctr">
              <a:spcBef>
                <a:spcPts val="0"/>
              </a:spcBef>
              <a:buFont typeface="Arial"/>
              <a:buNone/>
            </a:pPr>
            <a:endParaRPr lang="en-US" sz="2000" dirty="0"/>
          </a:p>
          <a:p>
            <a:pPr indent="0">
              <a:spcBef>
                <a:spcPts val="0"/>
              </a:spcBef>
              <a:buFont typeface="Arial"/>
              <a:buNone/>
            </a:pPr>
            <a:endParaRPr lang="en-US" sz="2000" dirty="0"/>
          </a:p>
          <a:p>
            <a:pPr indent="0">
              <a:spcBef>
                <a:spcPts val="0"/>
              </a:spcBef>
              <a:buFont typeface="Arial"/>
              <a:buNone/>
            </a:pPr>
            <a:endParaRPr lang="en-US" sz="1800" dirty="0"/>
          </a:p>
        </p:txBody>
      </p:sp>
      <p:pic>
        <p:nvPicPr>
          <p:cNvPr id="13" name="Google Shape;243;p14">
            <a:extLst>
              <a:ext uri="{FF2B5EF4-FFF2-40B4-BE49-F238E27FC236}">
                <a16:creationId xmlns:a16="http://schemas.microsoft.com/office/drawing/2014/main" id="{71C2CE57-F6DF-D096-31DC-2CD2CA2683DE}"/>
              </a:ext>
            </a:extLst>
          </p:cNvPr>
          <p:cNvPicPr preferRelativeResize="0"/>
          <p:nvPr/>
        </p:nvPicPr>
        <p:blipFill rotWithShape="1">
          <a:blip r:embed="rId4">
            <a:alphaModFix/>
          </a:blip>
          <a:srcRect/>
          <a:stretch/>
        </p:blipFill>
        <p:spPr>
          <a:xfrm>
            <a:off x="9720699" y="4092899"/>
            <a:ext cx="1261321" cy="136197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gecf4e9f041_0_20"/>
          <p:cNvSpPr/>
          <p:nvPr/>
        </p:nvSpPr>
        <p:spPr>
          <a:xfrm>
            <a:off x="-473404" y="337351"/>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Sa</a:t>
            </a:r>
            <a:endParaRPr sz="1800" b="0" i="0" u="none" strike="noStrike" cap="none"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0BFB594-0F8C-3F7D-09DD-9D3ECD0A725E}"/>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87472BE-6B8A-9B7C-3730-A9D66C88C171}"/>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69B7720C-A4EB-D973-69D3-283791CDC843}"/>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5A980DD6-8153-FF1F-1887-0A2E3AC1F2BB}"/>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dirty="0"/>
            </a:p>
          </p:txBody>
        </p:sp>
        <p:sp>
          <p:nvSpPr>
            <p:cNvPr id="6" name="Freeform 8">
              <a:extLst>
                <a:ext uri="{FF2B5EF4-FFF2-40B4-BE49-F238E27FC236}">
                  <a16:creationId xmlns:a16="http://schemas.microsoft.com/office/drawing/2014/main" id="{01A0A00D-9500-256A-9DAB-22885287E1CC}"/>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EFB16A9F-0321-F904-55DB-9DC00FB0972F}"/>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7A1866B5-D373-4749-B707-EA619EEB865B}"/>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B5476AF4-0445-AE6D-1DB8-95547EB01E6E}"/>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614;gecf4e9f041_0_20">
            <a:extLst>
              <a:ext uri="{FF2B5EF4-FFF2-40B4-BE49-F238E27FC236}">
                <a16:creationId xmlns:a16="http://schemas.microsoft.com/office/drawing/2014/main" id="{1706BFA1-A812-40AA-EE34-0DA2201A9ACB}"/>
              </a:ext>
            </a:extLst>
          </p:cNvPr>
          <p:cNvSpPr txBox="1">
            <a:spLocks/>
          </p:cNvSpPr>
          <p:nvPr/>
        </p:nvSpPr>
        <p:spPr>
          <a:xfrm>
            <a:off x="60538" y="567292"/>
            <a:ext cx="3229800" cy="25622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sz="3800" b="1" dirty="0">
                <a:solidFill>
                  <a:schemeClr val="bg1"/>
                </a:solidFill>
                <a:effectLst>
                  <a:outerShdw blurRad="38100" dist="38100" dir="2700000" algn="tl">
                    <a:srgbClr val="000000">
                      <a:alpha val="43137"/>
                    </a:srgbClr>
                  </a:outerShdw>
                </a:effectLst>
              </a:rPr>
              <a:t>HIGH SCHOOL BOOSTER CLUB</a:t>
            </a:r>
          </a:p>
        </p:txBody>
      </p:sp>
      <p:sp>
        <p:nvSpPr>
          <p:cNvPr id="16" name="TextBox 15">
            <a:extLst>
              <a:ext uri="{FF2B5EF4-FFF2-40B4-BE49-F238E27FC236}">
                <a16:creationId xmlns:a16="http://schemas.microsoft.com/office/drawing/2014/main" id="{9E02AEF2-04CF-D6C8-B54C-B8365CEBD57E}"/>
              </a:ext>
            </a:extLst>
          </p:cNvPr>
          <p:cNvSpPr txBox="1"/>
          <p:nvPr/>
        </p:nvSpPr>
        <p:spPr>
          <a:xfrm>
            <a:off x="3002310" y="1379758"/>
            <a:ext cx="7653028" cy="3804118"/>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Rogers Royals Face-Off Booster Club</a:t>
            </a: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lang="en-US" sz="2400" b="1" dirty="0">
                <a:effectLst>
                  <a:outerShdw blurRad="38100" dist="38100" dir="2700000" algn="tl">
                    <a:srgbClr val="000000">
                      <a:alpha val="43137"/>
                    </a:srgbClr>
                  </a:outerShdw>
                </a:effectLst>
                <a:latin typeface="Calibri"/>
                <a:cs typeface="Calibri"/>
                <a:sym typeface="Calibri"/>
              </a:rPr>
              <a:t>Sara Weis, President</a:t>
            </a:r>
            <a:endPar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endParaRPr lang="en-US" sz="2400" dirty="0">
              <a:latin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lang="en-US" sz="2400" dirty="0">
                <a:latin typeface="Calibri"/>
                <a:cs typeface="Calibri"/>
                <a:sym typeface="Calibri"/>
              </a:rPr>
              <a:t>P</a:t>
            </a:r>
            <a:r>
              <a:rPr kumimoji="0" lang="en-US" sz="2400" b="0" i="0" u="none" strike="noStrike" kern="0" cap="none" spc="0" normalizeH="0" baseline="0" noProof="0" dirty="0" err="1">
                <a:ln>
                  <a:noFill/>
                </a:ln>
                <a:solidFill>
                  <a:srgbClr val="000000"/>
                </a:solidFill>
                <a:effectLst/>
                <a:uLnTx/>
                <a:uFillTx/>
                <a:latin typeface="Calibri"/>
                <a:cs typeface="Calibri"/>
                <a:sym typeface="Calibri"/>
              </a:rPr>
              <a:t>rovides</a:t>
            </a:r>
            <a:r>
              <a:rPr kumimoji="0" lang="en-US" sz="2400" b="0" i="0" u="none" strike="noStrike" kern="0" cap="none" spc="0" normalizeH="0" baseline="0" noProof="0" dirty="0">
                <a:ln>
                  <a:noFill/>
                </a:ln>
                <a:solidFill>
                  <a:srgbClr val="000000"/>
                </a:solidFill>
                <a:effectLst/>
                <a:uLnTx/>
                <a:uFillTx/>
                <a:latin typeface="Calibri"/>
                <a:cs typeface="Calibri"/>
                <a:sym typeface="Calibri"/>
              </a:rPr>
              <a:t> support to our Rogers Royals Boys &amp; Girls Hockey Programs through fundraising events, sponsorship opportunities, and memberships.</a:t>
            </a: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endParaRPr lang="en-US" sz="2400" dirty="0">
              <a:latin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cs typeface="Calibri"/>
                <a:sym typeface="Calibri"/>
              </a:rPr>
              <a:t>Contact Sara Weis for more information:</a:t>
            </a: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400" b="0" i="0" u="sng" strike="noStrike" kern="0" cap="none" spc="0" normalizeH="0" baseline="0" noProof="0" dirty="0">
                <a:ln>
                  <a:noFill/>
                </a:ln>
                <a:solidFill>
                  <a:schemeClr val="bg2"/>
                </a:solidFill>
                <a:effectLst/>
                <a:uLnTx/>
                <a:uFillTx/>
                <a:latin typeface="Calibri"/>
                <a:cs typeface="Calibri"/>
                <a:sym typeface="Calibri"/>
              </a:rPr>
              <a:t>rrfobcpresident@gmail.com</a:t>
            </a:r>
            <a:endParaRPr kumimoji="0" lang="en-US" sz="2400" b="0" i="0" u="none" strike="noStrike" kern="0" cap="none" spc="0" normalizeH="0" baseline="0" noProof="0" dirty="0">
              <a:ln>
                <a:noFill/>
              </a:ln>
              <a:solidFill>
                <a:schemeClr val="bg2"/>
              </a:solidFill>
              <a:effectLst/>
              <a:uLnTx/>
              <a:uFillTx/>
              <a:latin typeface="Calibri"/>
              <a:cs typeface="Calibri"/>
              <a:sym typeface="Calibri"/>
            </a:endParaRPr>
          </a:p>
          <a:p>
            <a:pPr marL="45720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026" name="Picture 2" descr="The Rogers Mounties - ScoreStream">
            <a:extLst>
              <a:ext uri="{FF2B5EF4-FFF2-40B4-BE49-F238E27FC236}">
                <a16:creationId xmlns:a16="http://schemas.microsoft.com/office/drawing/2014/main" id="{3809449C-D128-61F6-9FD4-36E31F3D9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949" y="4800108"/>
            <a:ext cx="1684483" cy="205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8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15"/>
          <p:cNvSpPr/>
          <p:nvPr/>
        </p:nvSpPr>
        <p:spPr>
          <a:xfrm>
            <a:off x="0"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249" name="Google Shape;249;p15"/>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sp>
        <p:nvSpPr>
          <p:cNvPr id="251" name="Google Shape;251;p15"/>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endParaRPr dirty="0"/>
          </a:p>
        </p:txBody>
      </p:sp>
      <p:cxnSp>
        <p:nvCxnSpPr>
          <p:cNvPr id="250" name="Google Shape;250;p15"/>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pic>
        <p:nvPicPr>
          <p:cNvPr id="252" name="Google Shape;252;p15"/>
          <p:cNvPicPr preferRelativeResize="0"/>
          <p:nvPr/>
        </p:nvPicPr>
        <p:blipFill rotWithShape="1">
          <a:blip r:embed="rId4">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253" name="Google Shape;253;p15"/>
          <p:cNvSpPr/>
          <p:nvPr/>
        </p:nvSpPr>
        <p:spPr>
          <a:xfrm>
            <a:off x="914400" y="2197099"/>
            <a:ext cx="5062511" cy="2173733"/>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33;p4">
            <a:extLst>
              <a:ext uri="{FF2B5EF4-FFF2-40B4-BE49-F238E27FC236}">
                <a16:creationId xmlns:a16="http://schemas.microsoft.com/office/drawing/2014/main" id="{6C1653B9-4CB5-E176-BD6C-3A8D67CF18B7}"/>
              </a:ext>
            </a:extLst>
          </p:cNvPr>
          <p:cNvSpPr/>
          <p:nvPr/>
        </p:nvSpPr>
        <p:spPr>
          <a:xfrm>
            <a:off x="856488" y="4944862"/>
            <a:ext cx="5172240" cy="1091953"/>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64" name="Google Shape;264;p16"/>
          <p:cNvSpPr txBox="1">
            <a:spLocks noGrp="1"/>
          </p:cNvSpPr>
          <p:nvPr>
            <p:ph type="body" idx="1"/>
          </p:nvPr>
        </p:nvSpPr>
        <p:spPr>
          <a:xfrm>
            <a:off x="4085929" y="754006"/>
            <a:ext cx="6525220" cy="4616849"/>
          </a:xfrm>
          <a:prstGeom prst="rect">
            <a:avLst/>
          </a:prstGeom>
          <a:noFill/>
          <a:ln>
            <a:noFill/>
          </a:ln>
        </p:spPr>
        <p:txBody>
          <a:bodyPr spcFirstLastPara="1" wrap="square" lIns="91425" tIns="45700" rIns="91425" bIns="45700" anchor="ctr" anchorCtr="0">
            <a:normAutofit/>
          </a:bodyPr>
          <a:lstStyle/>
          <a:p>
            <a:pPr marL="0" indent="0">
              <a:buSzPts val="2400"/>
              <a:buNone/>
            </a:pPr>
            <a:r>
              <a:rPr lang="en-US" dirty="0"/>
              <a:t>New this year</a:t>
            </a:r>
          </a:p>
          <a:p>
            <a:pPr marL="0" indent="0">
              <a:buSzPts val="2400"/>
              <a:buNone/>
            </a:pPr>
            <a:r>
              <a:rPr lang="en-US" dirty="0"/>
              <a:t>SafeSport</a:t>
            </a:r>
          </a:p>
          <a:p>
            <a:pPr marL="0" lvl="0" indent="0">
              <a:buSzPts val="2400"/>
              <a:buNone/>
            </a:pPr>
            <a:r>
              <a:rPr lang="en-US" dirty="0"/>
              <a:t>Cell Phone Policy</a:t>
            </a:r>
          </a:p>
          <a:p>
            <a:pPr marL="0" lvl="0" indent="0">
              <a:buSzPts val="2400"/>
              <a:buNone/>
            </a:pPr>
            <a:r>
              <a:rPr lang="en-US" dirty="0"/>
              <a:t>Association Apparel Guidelines</a:t>
            </a:r>
          </a:p>
          <a:p>
            <a:pPr marL="0" lvl="0" indent="0">
              <a:buSzPts val="2400"/>
              <a:buNone/>
            </a:pPr>
            <a:r>
              <a:rPr lang="en-US" dirty="0"/>
              <a:t>Budget</a:t>
            </a:r>
          </a:p>
          <a:p>
            <a:pPr marL="0" lvl="0" indent="0">
              <a:buSzPts val="2400"/>
              <a:buNone/>
            </a:pPr>
            <a:r>
              <a:rPr lang="en-US" dirty="0"/>
              <a:t>Ice</a:t>
            </a:r>
          </a:p>
          <a:p>
            <a:pPr marL="0" lvl="0" indent="0">
              <a:buSzPts val="2400"/>
              <a:buNone/>
            </a:pPr>
            <a:r>
              <a:rPr lang="en-US" dirty="0"/>
              <a:t>Pictures</a:t>
            </a:r>
          </a:p>
          <a:p>
            <a:pPr marL="0" lvl="0" indent="0">
              <a:buSzPts val="2400"/>
              <a:buNone/>
            </a:pPr>
            <a:r>
              <a:rPr lang="en-US" dirty="0"/>
              <a:t>Future Facility Updates</a:t>
            </a:r>
          </a:p>
          <a:p>
            <a:pPr marL="0" indent="0">
              <a:buSzPts val="2400"/>
              <a:buNone/>
            </a:pPr>
            <a:endParaRPr b="1" dirty="0"/>
          </a:p>
        </p:txBody>
      </p:sp>
      <p:sp>
        <p:nvSpPr>
          <p:cNvPr id="2" name="Rectangle 1">
            <a:extLst>
              <a:ext uri="{FF2B5EF4-FFF2-40B4-BE49-F238E27FC236}">
                <a16:creationId xmlns:a16="http://schemas.microsoft.com/office/drawing/2014/main" id="{3AB5BA0C-46C6-8D6C-7BF6-BB244D0C8178}"/>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475EE9B-1C51-7A67-051C-CAFD990A75BE}"/>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9BF0AF3B-584D-3F61-201A-40ED17FFD5DE}"/>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F40B1990-E468-0BF1-B16F-776881AFF36D}"/>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B1CF9CE7-54F1-E23A-3CEA-FCAB2FB8C369}"/>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E24D606F-C5A8-EA7B-8D6C-A290E4CCDEF8}"/>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28A3F7E5-A480-1746-1DF4-A91D72E6467D}"/>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171D26F8-1554-CD09-95FC-8186C046E1CE}"/>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63;p16">
            <a:extLst>
              <a:ext uri="{FF2B5EF4-FFF2-40B4-BE49-F238E27FC236}">
                <a16:creationId xmlns:a16="http://schemas.microsoft.com/office/drawing/2014/main" id="{C3478F8C-6F3F-CCE3-67E6-D44D1923352A}"/>
              </a:ext>
            </a:extLst>
          </p:cNvPr>
          <p:cNvSpPr txBox="1">
            <a:spLocks noGrp="1"/>
          </p:cNvSpPr>
          <p:nvPr>
            <p:ph type="title"/>
          </p:nvPr>
        </p:nvSpPr>
        <p:spPr>
          <a:xfrm>
            <a:off x="-100329" y="443884"/>
            <a:ext cx="3229803" cy="3335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dirty="0">
                <a:solidFill>
                  <a:srgbClr val="FFFFFF"/>
                </a:solidFill>
                <a:effectLst>
                  <a:outerShdw blurRad="38100" dist="38100" dir="2700000" algn="tl">
                    <a:srgbClr val="000000">
                      <a:alpha val="43137"/>
                    </a:srgbClr>
                  </a:outerShdw>
                </a:effectLst>
                <a:latin typeface="Calibri"/>
                <a:ea typeface="Calibri"/>
                <a:cs typeface="Calibri"/>
                <a:sym typeface="Calibri"/>
              </a:rPr>
              <a:t>PRESIDENT</a:t>
            </a:r>
            <a:r>
              <a:rPr lang="en-US" b="1" dirty="0">
                <a:solidFill>
                  <a:srgbClr val="FFFFFF"/>
                </a:solidFill>
                <a:effectLst>
                  <a:outerShdw blurRad="38100" dist="38100" dir="2700000" algn="tl">
                    <a:srgbClr val="000000">
                      <a:alpha val="43137"/>
                    </a:srgbClr>
                  </a:outerShdw>
                </a:effectLst>
                <a:sym typeface="Calibri"/>
              </a:rPr>
              <a:t> TOPICS</a:t>
            </a:r>
            <a:endParaRPr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p:nvPr/>
        </p:nvSpPr>
        <p:spPr>
          <a:xfrm>
            <a:off x="14914" y="-58396"/>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6"/>
          <p:cNvSpPr txBox="1">
            <a:spLocks noGrp="1"/>
          </p:cNvSpPr>
          <p:nvPr>
            <p:ph type="body" idx="1"/>
          </p:nvPr>
        </p:nvSpPr>
        <p:spPr>
          <a:xfrm>
            <a:off x="3495090" y="715906"/>
            <a:ext cx="6525220" cy="4616849"/>
          </a:xfrm>
          <a:prstGeom prst="rect">
            <a:avLst/>
          </a:prstGeom>
          <a:noFill/>
          <a:ln>
            <a:noFill/>
          </a:ln>
        </p:spPr>
        <p:txBody>
          <a:bodyPr spcFirstLastPara="1" wrap="square" lIns="91425" tIns="45700" rIns="91425" bIns="45700" anchor="ctr" anchorCtr="0">
            <a:normAutofit/>
          </a:bodyPr>
          <a:lstStyle/>
          <a:p>
            <a:pPr marL="114300" indent="0">
              <a:buNone/>
            </a:pPr>
            <a:r>
              <a:rPr lang="en-US" sz="2400" dirty="0"/>
              <a:t>No girls coop (Informal @ 15U, with Blaine) </a:t>
            </a:r>
          </a:p>
          <a:p>
            <a:pPr marL="114300" indent="0">
              <a:buNone/>
            </a:pPr>
            <a:r>
              <a:rPr lang="en-US" sz="2400" dirty="0"/>
              <a:t>ETS and Skills Status </a:t>
            </a:r>
          </a:p>
          <a:p>
            <a:pPr marL="114300" indent="0">
              <a:buNone/>
            </a:pPr>
            <a:r>
              <a:rPr lang="en-US" sz="2400" dirty="0"/>
              <a:t>Budgeting towards expansion</a:t>
            </a:r>
          </a:p>
          <a:p>
            <a:pPr marL="114300" indent="0">
              <a:buNone/>
            </a:pPr>
            <a:r>
              <a:rPr lang="en-US" sz="2400" dirty="0"/>
              <a:t>District 10 Updates (LRM, Cell Phone Violations, EJ Rule)</a:t>
            </a:r>
          </a:p>
        </p:txBody>
      </p:sp>
      <p:sp>
        <p:nvSpPr>
          <p:cNvPr id="2" name="Rectangle 1">
            <a:extLst>
              <a:ext uri="{FF2B5EF4-FFF2-40B4-BE49-F238E27FC236}">
                <a16:creationId xmlns:a16="http://schemas.microsoft.com/office/drawing/2014/main" id="{10F61CE7-8747-C41B-F2FA-43866C379954}"/>
              </a:ext>
            </a:extLst>
          </p:cNvPr>
          <p:cNvSpPr/>
          <p:nvPr/>
        </p:nvSpPr>
        <p:spPr>
          <a:xfrm>
            <a:off x="-228708" y="-150828"/>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BD27CA2-6F15-AC3C-EF6D-13020CEDBDA8}"/>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13CD7655-05D1-A21A-E4D6-FF734FDA721C}"/>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81A74FEB-7C37-ACA6-2CE3-EC15FDDC17E4}"/>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D2BE62E9-FF69-C310-C34E-5F24A626F497}"/>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7F8F010C-18E3-3550-9D3D-73F7CB09C482}"/>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8D8CEB11-8A8F-18C0-B144-8030A3D5EA9F}"/>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DA1790A4-12A2-88A8-DD02-CF024B54BA83}"/>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63;p16">
            <a:extLst>
              <a:ext uri="{FF2B5EF4-FFF2-40B4-BE49-F238E27FC236}">
                <a16:creationId xmlns:a16="http://schemas.microsoft.com/office/drawing/2014/main" id="{C299ABE3-FE0D-0FD9-E221-E718637D58D2}"/>
              </a:ext>
            </a:extLst>
          </p:cNvPr>
          <p:cNvSpPr txBox="1">
            <a:spLocks/>
          </p:cNvSpPr>
          <p:nvPr/>
        </p:nvSpPr>
        <p:spPr>
          <a:xfrm>
            <a:off x="-98676" y="798990"/>
            <a:ext cx="3229803" cy="32730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b="1" dirty="0">
                <a:solidFill>
                  <a:srgbClr val="FFFFFF"/>
                </a:solidFill>
                <a:effectLst>
                  <a:outerShdw blurRad="38100" dist="38100" dir="2700000" algn="tl">
                    <a:srgbClr val="000000">
                      <a:alpha val="43137"/>
                    </a:srgbClr>
                  </a:outerShdw>
                </a:effectLst>
              </a:rPr>
              <a:t>PRESIDENT TOPICS: NEW THIS YEAR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825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7"/>
          <p:cNvSpPr txBox="1">
            <a:spLocks noGrp="1"/>
          </p:cNvSpPr>
          <p:nvPr>
            <p:ph type="body" idx="1"/>
          </p:nvPr>
        </p:nvSpPr>
        <p:spPr>
          <a:xfrm>
            <a:off x="3449629" y="579423"/>
            <a:ext cx="6525220" cy="509175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3600"/>
              <a:buNone/>
            </a:pPr>
            <a:r>
              <a:rPr lang="en-US" sz="2000" b="0" i="0" u="none" strike="noStrike" cap="none" dirty="0">
                <a:solidFill>
                  <a:srgbClr val="000000"/>
                </a:solidFill>
              </a:rPr>
              <a:t>All team coaches</a:t>
            </a:r>
            <a:r>
              <a:rPr lang="en-US" sz="2000" dirty="0">
                <a:solidFill>
                  <a:srgbClr val="000000"/>
                </a:solidFill>
              </a:rPr>
              <a:t>, </a:t>
            </a:r>
            <a:r>
              <a:rPr lang="en-US" sz="2000" b="0" i="0" u="none" strike="noStrike" cap="none" dirty="0">
                <a:solidFill>
                  <a:srgbClr val="000000"/>
                </a:solidFill>
              </a:rPr>
              <a:t>volunteers and Locker Room Monitors must be current with SafeSport certification and the Background screening. These items are required.  </a:t>
            </a:r>
          </a:p>
          <a:p>
            <a:pPr marL="0" lvl="0" indent="0" algn="l" rtl="0">
              <a:lnSpc>
                <a:spcPct val="100000"/>
              </a:lnSpc>
              <a:spcBef>
                <a:spcPts val="0"/>
              </a:spcBef>
              <a:spcAft>
                <a:spcPts val="0"/>
              </a:spcAft>
              <a:buClr>
                <a:srgbClr val="000000"/>
              </a:buClr>
              <a:buSzPts val="3600"/>
              <a:buNone/>
            </a:pPr>
            <a:endParaRPr lang="en-US" sz="2000" dirty="0">
              <a:solidFill>
                <a:srgbClr val="000000"/>
              </a:solidFill>
            </a:endParaRPr>
          </a:p>
          <a:p>
            <a:pPr marL="0" lvl="0" indent="0" algn="l" rtl="0">
              <a:lnSpc>
                <a:spcPct val="100000"/>
              </a:lnSpc>
              <a:spcBef>
                <a:spcPts val="0"/>
              </a:spcBef>
              <a:spcAft>
                <a:spcPts val="0"/>
              </a:spcAft>
              <a:buClr>
                <a:srgbClr val="000000"/>
              </a:buClr>
              <a:buSzPts val="3600"/>
              <a:buNone/>
            </a:pPr>
            <a:r>
              <a:rPr lang="en-US" sz="1800" dirty="0">
                <a:latin typeface="Aptos" panose="020B0004020202020204" pitchFamily="34" charset="0"/>
                <a:ea typeface="Aptos" panose="020B0004020202020204" pitchFamily="34" charset="0"/>
                <a:cs typeface="Aptos" panose="020B0004020202020204" pitchFamily="34" charset="0"/>
              </a:rPr>
              <a:t>*</a:t>
            </a:r>
            <a:r>
              <a:rPr lang="en-US" sz="1800" dirty="0">
                <a:latin typeface="Calibri" panose="020F0502020204030204" pitchFamily="34" charset="0"/>
                <a:ea typeface="Aptos" panose="020B0004020202020204" pitchFamily="34" charset="0"/>
                <a:cs typeface="Calibri" panose="020F0502020204030204" pitchFamily="34" charset="0"/>
              </a:rPr>
              <a:t>O</a:t>
            </a:r>
            <a:r>
              <a:rPr lang="en-US" sz="1800" dirty="0">
                <a:effectLst/>
                <a:latin typeface="Calibri" panose="020F0502020204030204" pitchFamily="34" charset="0"/>
                <a:ea typeface="Aptos" panose="020B0004020202020204" pitchFamily="34" charset="0"/>
                <a:cs typeface="Calibri" panose="020F0502020204030204" pitchFamily="34" charset="0"/>
              </a:rPr>
              <a:t>ne adult  male per family Needs to complete registration/safe sport to be a room monitor. This needs to be completed by 9/30</a:t>
            </a:r>
            <a:endParaRPr sz="20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000000"/>
              </a:buClr>
              <a:buSzPts val="3600"/>
              <a:buNone/>
            </a:pPr>
            <a:endParaRPr sz="2000" dirty="0">
              <a:solidFill>
                <a:srgbClr val="000000"/>
              </a:solidFill>
            </a:endParaRPr>
          </a:p>
          <a:p>
            <a:pPr marL="0" lvl="0" indent="0" algn="l" rtl="0">
              <a:lnSpc>
                <a:spcPct val="100000"/>
              </a:lnSpc>
              <a:spcBef>
                <a:spcPts val="0"/>
              </a:spcBef>
              <a:spcAft>
                <a:spcPts val="0"/>
              </a:spcAft>
              <a:buClr>
                <a:srgbClr val="000000"/>
              </a:buClr>
              <a:buSzPts val="3600"/>
              <a:buNone/>
            </a:pPr>
            <a:r>
              <a:rPr lang="en-US" sz="2000" dirty="0">
                <a:solidFill>
                  <a:srgbClr val="000000"/>
                </a:solidFill>
              </a:rPr>
              <a:t>Emphasis on electronic communication and locker rooms</a:t>
            </a:r>
            <a:endParaRPr sz="2000" dirty="0">
              <a:solidFill>
                <a:srgbClr val="000000"/>
              </a:solidFill>
            </a:endParaRPr>
          </a:p>
          <a:p>
            <a:pPr marL="0" lvl="0" indent="0" algn="l" rtl="0">
              <a:lnSpc>
                <a:spcPct val="100000"/>
              </a:lnSpc>
              <a:spcBef>
                <a:spcPts val="0"/>
              </a:spcBef>
              <a:spcAft>
                <a:spcPts val="0"/>
              </a:spcAft>
              <a:buClr>
                <a:srgbClr val="000000"/>
              </a:buClr>
              <a:buSzPts val="3600"/>
              <a:buNone/>
            </a:pPr>
            <a:endParaRPr sz="2000" b="0" i="0" u="none" strike="noStrike" cap="none" dirty="0">
              <a:solidFill>
                <a:srgbClr val="000000"/>
              </a:solidFill>
            </a:endParaRPr>
          </a:p>
          <a:p>
            <a:pPr marL="0" lvl="0" indent="0" algn="l" rtl="0">
              <a:lnSpc>
                <a:spcPct val="100000"/>
              </a:lnSpc>
              <a:spcBef>
                <a:spcPts val="0"/>
              </a:spcBef>
              <a:spcAft>
                <a:spcPts val="0"/>
              </a:spcAft>
              <a:buClr>
                <a:srgbClr val="000000"/>
              </a:buClr>
              <a:buSzPts val="3600"/>
              <a:buNone/>
            </a:pPr>
            <a:r>
              <a:rPr lang="en-US" sz="2000" b="0" i="0" u="none" strike="noStrike" cap="none" dirty="0">
                <a:solidFill>
                  <a:srgbClr val="000000"/>
                </a:solidFill>
              </a:rPr>
              <a:t>Safe Sport Training: https://www.usahockey.com/safesporttraining </a:t>
            </a:r>
            <a:endParaRPr sz="2000" b="0" i="0" u="none" strike="noStrike" cap="none" dirty="0">
              <a:solidFill>
                <a:srgbClr val="000000"/>
              </a:solidFill>
            </a:endParaRPr>
          </a:p>
          <a:p>
            <a:pPr marL="0" lvl="0" indent="0" algn="l" rtl="0">
              <a:lnSpc>
                <a:spcPct val="100000"/>
              </a:lnSpc>
              <a:spcBef>
                <a:spcPts val="0"/>
              </a:spcBef>
              <a:spcAft>
                <a:spcPts val="0"/>
              </a:spcAft>
              <a:buClr>
                <a:srgbClr val="000000"/>
              </a:buClr>
              <a:buSzPts val="3600"/>
              <a:buNone/>
            </a:pPr>
            <a:endParaRPr sz="2000" b="0" i="0" u="none" strike="noStrike" cap="none" dirty="0">
              <a:solidFill>
                <a:srgbClr val="000000"/>
              </a:solidFill>
            </a:endParaRPr>
          </a:p>
          <a:p>
            <a:pPr marL="0" lvl="0" indent="0" algn="l" rtl="0">
              <a:lnSpc>
                <a:spcPct val="100000"/>
              </a:lnSpc>
              <a:spcBef>
                <a:spcPts val="0"/>
              </a:spcBef>
              <a:spcAft>
                <a:spcPts val="0"/>
              </a:spcAft>
              <a:buClr>
                <a:srgbClr val="000000"/>
              </a:buClr>
              <a:buSzPts val="3600"/>
              <a:buNone/>
            </a:pPr>
            <a:r>
              <a:rPr lang="en-US" sz="2000" b="0" i="0" u="none" strike="noStrike" cap="none" dirty="0">
                <a:solidFill>
                  <a:srgbClr val="000000"/>
                </a:solidFill>
              </a:rPr>
              <a:t>Background Check: https://www.minnesotahockey.org/page/show/96281-screening </a:t>
            </a:r>
            <a:endParaRPr sz="2000" b="1" i="0" u="none" strike="noStrike" cap="none" dirty="0">
              <a:solidFill>
                <a:schemeClr val="dk1"/>
              </a:solidFill>
            </a:endParaRPr>
          </a:p>
        </p:txBody>
      </p:sp>
      <p:sp>
        <p:nvSpPr>
          <p:cNvPr id="2" name="Rectangle 1">
            <a:extLst>
              <a:ext uri="{FF2B5EF4-FFF2-40B4-BE49-F238E27FC236}">
                <a16:creationId xmlns:a16="http://schemas.microsoft.com/office/drawing/2014/main" id="{7E0D2746-9133-5870-D6FF-1E3C7CC9E383}"/>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4EF2B76-583E-20FE-0DBC-2AEAA8DF9BE8}"/>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5CB81EF8-5421-94A0-706E-28264DFB584D}"/>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64456555-CB50-F0A1-9715-02915E22CB3D}"/>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A6B9336B-7731-863F-0AC6-C0C3F7849AF7}"/>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FE208E36-9ACC-BEF4-4FFA-A99315E3640D}"/>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B72B4A4D-88AB-99E2-07F6-32BF32EF4D64}"/>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4727DE3B-9D77-439B-F64B-C7BE1579D491}"/>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74;p17">
            <a:extLst>
              <a:ext uri="{FF2B5EF4-FFF2-40B4-BE49-F238E27FC236}">
                <a16:creationId xmlns:a16="http://schemas.microsoft.com/office/drawing/2014/main" id="{97CEE6BF-17D8-A563-2561-235E8593CD6C}"/>
              </a:ext>
            </a:extLst>
          </p:cNvPr>
          <p:cNvSpPr txBox="1">
            <a:spLocks/>
          </p:cNvSpPr>
          <p:nvPr/>
        </p:nvSpPr>
        <p:spPr>
          <a:xfrm>
            <a:off x="-100329" y="266330"/>
            <a:ext cx="3229803" cy="340624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b="1" dirty="0">
                <a:solidFill>
                  <a:srgbClr val="FFFFFF"/>
                </a:solidFill>
                <a:effectLst>
                  <a:outerShdw blurRad="38100" dist="38100" dir="2700000" algn="tl">
                    <a:srgbClr val="000000">
                      <a:alpha val="43137"/>
                    </a:srgbClr>
                  </a:outerShdw>
                </a:effectLst>
              </a:rPr>
              <a:t>PRESIDENT TOPICS: SAFESPORT</a:t>
            </a:r>
            <a:endParaRPr lang="en-US"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6" name="Google Shape;286;p18"/>
          <p:cNvSpPr txBox="1">
            <a:spLocks noGrp="1"/>
          </p:cNvSpPr>
          <p:nvPr>
            <p:ph type="body" idx="1"/>
          </p:nvPr>
        </p:nvSpPr>
        <p:spPr>
          <a:xfrm>
            <a:off x="3531666" y="1001061"/>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400"/>
              <a:buNone/>
            </a:pPr>
            <a:r>
              <a:rPr lang="en-US" sz="2400" i="0" u="none" strike="noStrike" cap="none" dirty="0">
                <a:solidFill>
                  <a:schemeClr val="dk1"/>
                </a:solidFill>
              </a:rPr>
              <a:t>The use of cell phones in locker rooms is strictly forbidden.  RYHA understands players may need to have a cell phone in their presence for personal reasons for rides and other communication purposes.</a:t>
            </a:r>
            <a:endParaRPr sz="2400" i="0" u="none" strike="noStrike" cap="none" dirty="0">
              <a:solidFill>
                <a:srgbClr val="000000"/>
              </a:solidFill>
            </a:endParaRPr>
          </a:p>
          <a:p>
            <a:pPr marL="0" lvl="0" indent="0" algn="l" rtl="0">
              <a:lnSpc>
                <a:spcPct val="100000"/>
              </a:lnSpc>
              <a:spcBef>
                <a:spcPts val="0"/>
              </a:spcBef>
              <a:spcAft>
                <a:spcPts val="0"/>
              </a:spcAft>
              <a:buClr>
                <a:srgbClr val="000000"/>
              </a:buClr>
              <a:buSzPts val="4400"/>
              <a:buNone/>
            </a:pPr>
            <a:endParaRPr sz="2400" i="0" u="none" strike="noStrike" cap="none" dirty="0">
              <a:solidFill>
                <a:schemeClr val="dk1"/>
              </a:solidFill>
            </a:endParaRPr>
          </a:p>
          <a:p>
            <a:pPr marL="0" lvl="0" indent="0" algn="l" rtl="0">
              <a:lnSpc>
                <a:spcPct val="100000"/>
              </a:lnSpc>
              <a:spcBef>
                <a:spcPts val="0"/>
              </a:spcBef>
              <a:spcAft>
                <a:spcPts val="0"/>
              </a:spcAft>
              <a:buClr>
                <a:srgbClr val="000000"/>
              </a:buClr>
              <a:buSzPts val="4400"/>
              <a:buNone/>
            </a:pPr>
            <a:r>
              <a:rPr lang="en-US" sz="2400" i="0" u="none" strike="noStrike" cap="none" dirty="0">
                <a:solidFill>
                  <a:schemeClr val="dk1"/>
                </a:solidFill>
              </a:rPr>
              <a:t>Violations will be reported to D10 and the players family will be responsible for any fines. </a:t>
            </a:r>
            <a:endParaRPr sz="2400" i="0" u="none" strike="noStrike" cap="none" dirty="0">
              <a:solidFill>
                <a:srgbClr val="000000"/>
              </a:solidFill>
            </a:endParaRPr>
          </a:p>
        </p:txBody>
      </p:sp>
      <p:sp>
        <p:nvSpPr>
          <p:cNvPr id="2" name="Rectangle 1">
            <a:extLst>
              <a:ext uri="{FF2B5EF4-FFF2-40B4-BE49-F238E27FC236}">
                <a16:creationId xmlns:a16="http://schemas.microsoft.com/office/drawing/2014/main" id="{E61E0F77-7A1D-D686-FE89-877ABD3192D6}"/>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593BE65-421E-B257-838E-626DE79E6DD4}"/>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65FE31E9-13A8-3F60-5632-8DC473683111}"/>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4E872132-52A3-CFFD-1EE9-A96CF13E812D}"/>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59AAC43E-9D27-2480-F0A9-B8117C9C42BF}"/>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C22616C2-5515-6A64-3ADD-87248CCCC591}"/>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CBC9427E-3020-7FD6-DA79-77FFFEBABBD6}"/>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BF1A1C93-8AC8-A892-BDD0-DBAC78A7962C}"/>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85;p18">
            <a:extLst>
              <a:ext uri="{FF2B5EF4-FFF2-40B4-BE49-F238E27FC236}">
                <a16:creationId xmlns:a16="http://schemas.microsoft.com/office/drawing/2014/main" id="{E3E4C7EA-6C84-D79A-ADE4-8B4F20EB347C}"/>
              </a:ext>
            </a:extLst>
          </p:cNvPr>
          <p:cNvSpPr txBox="1">
            <a:spLocks/>
          </p:cNvSpPr>
          <p:nvPr/>
        </p:nvSpPr>
        <p:spPr>
          <a:xfrm>
            <a:off x="-66851" y="381739"/>
            <a:ext cx="3229803" cy="374359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b="1" dirty="0">
                <a:solidFill>
                  <a:srgbClr val="FFFFFF"/>
                </a:solidFill>
                <a:effectLst>
                  <a:outerShdw blurRad="38100" dist="38100" dir="2700000" algn="tl">
                    <a:srgbClr val="000000">
                      <a:alpha val="43137"/>
                    </a:srgbClr>
                  </a:outerShdw>
                </a:effectLst>
              </a:rPr>
              <a:t>PRESIDENT TOPICS: CELL PHONE POLICY</a:t>
            </a:r>
            <a:endParaRPr lang="en-US"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9"/>
          <p:cNvSpPr/>
          <p:nvPr/>
        </p:nvSpPr>
        <p:spPr>
          <a:xfrm>
            <a:off x="27977" y="-20296"/>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19"/>
          <p:cNvSpPr txBox="1">
            <a:spLocks noGrp="1"/>
          </p:cNvSpPr>
          <p:nvPr>
            <p:ph type="body" idx="1"/>
          </p:nvPr>
        </p:nvSpPr>
        <p:spPr>
          <a:xfrm>
            <a:off x="3519125" y="890262"/>
            <a:ext cx="6678924" cy="2214925"/>
          </a:xfrm>
          <a:prstGeom prst="rect">
            <a:avLst/>
          </a:prstGeom>
          <a:noFill/>
          <a:ln>
            <a:noFill/>
          </a:ln>
        </p:spPr>
        <p:txBody>
          <a:bodyPr spcFirstLastPara="1" wrap="square" lIns="91425" tIns="45700" rIns="91425" bIns="45700" anchor="t" anchorCtr="0">
            <a:spAutoFit/>
          </a:bodyPr>
          <a:lstStyle/>
          <a:p>
            <a:pPr marL="0" indent="0">
              <a:spcBef>
                <a:spcPts val="0"/>
              </a:spcBef>
              <a:buSzPts val="2400"/>
              <a:buNone/>
            </a:pPr>
            <a:br>
              <a:rPr lang="en-US" sz="2400" dirty="0"/>
            </a:br>
            <a:br>
              <a:rPr lang="en-US" sz="2400" dirty="0"/>
            </a:br>
            <a:r>
              <a:rPr lang="en-US" sz="2400" dirty="0"/>
              <a:t>Team warm-up costs are included in registration cost this season. Please make sure your order has been placed with Hat Trick. </a:t>
            </a:r>
            <a:endParaRPr dirty="0"/>
          </a:p>
          <a:p>
            <a:pPr marL="0" indent="0">
              <a:buSzPts val="2400"/>
              <a:buNone/>
            </a:pPr>
            <a:endParaRPr sz="2400" dirty="0"/>
          </a:p>
        </p:txBody>
      </p:sp>
      <p:sp>
        <p:nvSpPr>
          <p:cNvPr id="2" name="Rectangle 1">
            <a:extLst>
              <a:ext uri="{FF2B5EF4-FFF2-40B4-BE49-F238E27FC236}">
                <a16:creationId xmlns:a16="http://schemas.microsoft.com/office/drawing/2014/main" id="{02AFAD9F-D43E-F0C6-E1BF-59760169C6E9}"/>
              </a:ext>
            </a:extLst>
          </p:cNvPr>
          <p:cNvSpPr/>
          <p:nvPr/>
        </p:nvSpPr>
        <p:spPr>
          <a:xfrm>
            <a:off x="14914" y="-6008"/>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33C0EF5-3504-84ED-62F8-26F3D71125AB}"/>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2B30797B-B442-1DFC-4A26-3810FCD67BFA}"/>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BA5E9C5F-D586-B8BD-46FF-10D2ABB42181}"/>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732EDF8F-60FB-7027-1496-3B6657EADAE6}"/>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AD5516E2-9D20-58CC-27CF-2CA2EA94DEBC}"/>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E7DAF99E-CDCC-6761-7902-6FC9003A327A}"/>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4373AD36-84FA-32C0-9F3E-FF55C3373341}"/>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296;p19">
            <a:extLst>
              <a:ext uri="{FF2B5EF4-FFF2-40B4-BE49-F238E27FC236}">
                <a16:creationId xmlns:a16="http://schemas.microsoft.com/office/drawing/2014/main" id="{707DB494-E41B-C3B7-D6E4-6CB2B472E207}"/>
              </a:ext>
            </a:extLst>
          </p:cNvPr>
          <p:cNvSpPr txBox="1">
            <a:spLocks/>
          </p:cNvSpPr>
          <p:nvPr/>
        </p:nvSpPr>
        <p:spPr>
          <a:xfrm>
            <a:off x="-99606" y="523783"/>
            <a:ext cx="3229803" cy="30600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b="1" dirty="0">
                <a:solidFill>
                  <a:srgbClr val="FFFFFF"/>
                </a:solidFill>
                <a:effectLst>
                  <a:outerShdw blurRad="38100" dist="38100" dir="2700000" algn="tl">
                    <a:srgbClr val="000000">
                      <a:alpha val="43137"/>
                    </a:srgbClr>
                  </a:outerShdw>
                </a:effectLst>
              </a:rPr>
              <a:t>PRESIDENT TOPICS:  APPAREL</a:t>
            </a:r>
            <a:endParaRPr lang="en-US"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
          <p:cNvSpPr/>
          <p:nvPr/>
        </p:nvSpPr>
        <p:spPr>
          <a:xfrm>
            <a:off x="0"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2"/>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112" name="Google Shape;112;p2"/>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13" name="Google Shape;113;p2"/>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 &amp; Booster Club</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endParaRPr dirty="0"/>
          </a:p>
        </p:txBody>
      </p:sp>
      <p:pic>
        <p:nvPicPr>
          <p:cNvPr id="114" name="Google Shape;114;p2"/>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2" name="Google Shape;133;p4">
            <a:extLst>
              <a:ext uri="{FF2B5EF4-FFF2-40B4-BE49-F238E27FC236}">
                <a16:creationId xmlns:a16="http://schemas.microsoft.com/office/drawing/2014/main" id="{58A1481D-AB33-6749-A788-155EFCA8F8A7}"/>
              </a:ext>
            </a:extLst>
          </p:cNvPr>
          <p:cNvSpPr/>
          <p:nvPr/>
        </p:nvSpPr>
        <p:spPr>
          <a:xfrm>
            <a:off x="856488" y="2763368"/>
            <a:ext cx="5172240" cy="3273447"/>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9" name="Google Shape;319;g155f306b3a9_0_0"/>
          <p:cNvSpPr txBox="1"/>
          <p:nvPr/>
        </p:nvSpPr>
        <p:spPr>
          <a:xfrm>
            <a:off x="3356761" y="144876"/>
            <a:ext cx="6777600" cy="711318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Ice</a:t>
            </a:r>
            <a:endParaRPr sz="2400" dirty="0">
              <a:solidFill>
                <a:schemeClr val="dk1"/>
              </a:solidFill>
              <a:latin typeface="Calibri" panose="020F0502020204030204" pitchFamily="34" charset="0"/>
              <a:ea typeface="Calibri"/>
              <a:cs typeface="Calibri" panose="020F0502020204030204" pitchFamily="34" charset="0"/>
              <a:sym typeface="Calibri"/>
            </a:endParaRPr>
          </a:p>
          <a:p>
            <a:pPr marL="120650" lvl="0" algn="l" rtl="0">
              <a:lnSpc>
                <a:spcPct val="115000"/>
              </a:lnSpc>
              <a:spcBef>
                <a:spcPts val="0"/>
              </a:spcBef>
              <a:spcAft>
                <a:spcPts val="0"/>
              </a:spcAft>
              <a:buClr>
                <a:srgbClr val="222222"/>
              </a:buClr>
              <a:buSzPts val="1700"/>
            </a:pPr>
            <a:r>
              <a:rPr lang="en-US" sz="1700" dirty="0">
                <a:solidFill>
                  <a:srgbClr val="222222"/>
                </a:solidFill>
                <a:highlight>
                  <a:srgbClr val="FFFFFF"/>
                </a:highlight>
                <a:latin typeface="Calibri" panose="020F0502020204030204" pitchFamily="34" charset="0"/>
                <a:cs typeface="Calibri" panose="020F0502020204030204" pitchFamily="34" charset="0"/>
              </a:rPr>
              <a:t>Game scheduling is done through a scheduling app.  We block home games for them to schedule around.  Each team will be allocated the same amount of game times at SR and RAC.  More games at RAC have been scheduled but one team might have more at SR than others.  This is out of our control.</a:t>
            </a:r>
          </a:p>
          <a:p>
            <a:pPr marL="120650" lvl="0" algn="l" rtl="0">
              <a:lnSpc>
                <a:spcPct val="115000"/>
              </a:lnSpc>
              <a:spcBef>
                <a:spcPts val="0"/>
              </a:spcBef>
              <a:spcAft>
                <a:spcPts val="0"/>
              </a:spcAft>
              <a:buClr>
                <a:srgbClr val="222222"/>
              </a:buClr>
              <a:buSzPts val="1700"/>
            </a:pPr>
            <a:endParaRPr sz="1700" dirty="0">
              <a:solidFill>
                <a:srgbClr val="222222"/>
              </a:solidFill>
              <a:highlight>
                <a:srgbClr val="FFFFFF"/>
              </a:highlight>
              <a:latin typeface="Calibri" panose="020F0502020204030204" pitchFamily="34" charset="0"/>
              <a:cs typeface="Calibri" panose="020F0502020204030204" pitchFamily="34" charset="0"/>
            </a:endParaRPr>
          </a:p>
          <a:p>
            <a:pPr marL="120650" lvl="0" algn="l" rtl="0">
              <a:lnSpc>
                <a:spcPct val="115000"/>
              </a:lnSpc>
              <a:spcBef>
                <a:spcPts val="0"/>
              </a:spcBef>
              <a:spcAft>
                <a:spcPts val="0"/>
              </a:spcAft>
              <a:buClr>
                <a:srgbClr val="222222"/>
              </a:buClr>
              <a:buSzPts val="1700"/>
            </a:pPr>
            <a:r>
              <a:rPr lang="en-US" sz="1700" dirty="0">
                <a:solidFill>
                  <a:srgbClr val="222222"/>
                </a:solidFill>
                <a:highlight>
                  <a:srgbClr val="FFFFFF"/>
                </a:highlight>
                <a:latin typeface="Calibri" panose="020F0502020204030204" pitchFamily="34" charset="0"/>
                <a:cs typeface="Calibri" panose="020F0502020204030204" pitchFamily="34" charset="0"/>
              </a:rPr>
              <a:t>The game scheduling process will be done by the end of October.</a:t>
            </a:r>
          </a:p>
          <a:p>
            <a:pPr marL="120650" lvl="0" algn="l" rtl="0">
              <a:lnSpc>
                <a:spcPct val="115000"/>
              </a:lnSpc>
              <a:spcBef>
                <a:spcPts val="0"/>
              </a:spcBef>
              <a:spcAft>
                <a:spcPts val="0"/>
              </a:spcAft>
              <a:buClr>
                <a:srgbClr val="222222"/>
              </a:buClr>
              <a:buSzPts val="1700"/>
            </a:pPr>
            <a:endParaRPr sz="1700" dirty="0">
              <a:solidFill>
                <a:srgbClr val="222222"/>
              </a:solidFill>
              <a:highlight>
                <a:srgbClr val="FFFFFF"/>
              </a:highlight>
              <a:latin typeface="Calibri" panose="020F0502020204030204" pitchFamily="34" charset="0"/>
              <a:cs typeface="Calibri" panose="020F0502020204030204" pitchFamily="34" charset="0"/>
            </a:endParaRPr>
          </a:p>
          <a:p>
            <a:pPr marL="120650" lvl="0" algn="l" rtl="0">
              <a:lnSpc>
                <a:spcPct val="115000"/>
              </a:lnSpc>
              <a:spcBef>
                <a:spcPts val="0"/>
              </a:spcBef>
              <a:spcAft>
                <a:spcPts val="0"/>
              </a:spcAft>
              <a:buClr>
                <a:srgbClr val="222222"/>
              </a:buClr>
              <a:buSzPts val="1700"/>
            </a:pPr>
            <a:r>
              <a:rPr lang="en-US" sz="1700" dirty="0">
                <a:solidFill>
                  <a:srgbClr val="222222"/>
                </a:solidFill>
                <a:highlight>
                  <a:srgbClr val="FFFFFF"/>
                </a:highlight>
                <a:latin typeface="Calibri" panose="020F0502020204030204" pitchFamily="34" charset="0"/>
                <a:cs typeface="Calibri" panose="020F0502020204030204" pitchFamily="34" charset="0"/>
              </a:rPr>
              <a:t>Once practice schedules are posted to team calendars, any movement of ice is done by the team.  The board does not adjust any ice once it is allocated.</a:t>
            </a:r>
          </a:p>
          <a:p>
            <a:pPr marL="120650" lvl="0" algn="l" rtl="0">
              <a:lnSpc>
                <a:spcPct val="115000"/>
              </a:lnSpc>
              <a:spcBef>
                <a:spcPts val="0"/>
              </a:spcBef>
              <a:spcAft>
                <a:spcPts val="0"/>
              </a:spcAft>
              <a:buClr>
                <a:srgbClr val="222222"/>
              </a:buClr>
              <a:buSzPts val="1700"/>
            </a:pPr>
            <a:endParaRPr sz="1700" dirty="0">
              <a:solidFill>
                <a:srgbClr val="222222"/>
              </a:solidFill>
              <a:highlight>
                <a:srgbClr val="FFFFFF"/>
              </a:highlight>
              <a:latin typeface="Calibri" panose="020F0502020204030204" pitchFamily="34" charset="0"/>
              <a:cs typeface="Calibri" panose="020F0502020204030204" pitchFamily="34" charset="0"/>
            </a:endParaRPr>
          </a:p>
          <a:p>
            <a:pPr marL="120650" lvl="0">
              <a:lnSpc>
                <a:spcPct val="115000"/>
              </a:lnSpc>
              <a:buClr>
                <a:srgbClr val="222222"/>
              </a:buClr>
              <a:buSzPts val="1700"/>
            </a:pPr>
            <a:r>
              <a:rPr lang="en-US" sz="1700" b="1" dirty="0">
                <a:solidFill>
                  <a:srgbClr val="222222"/>
                </a:solidFill>
                <a:highlight>
                  <a:srgbClr val="FFFFFF"/>
                </a:highlight>
                <a:latin typeface="Calibri" panose="020F0502020204030204" pitchFamily="34" charset="0"/>
                <a:cs typeface="Calibri" panose="020F0502020204030204" pitchFamily="34" charset="0"/>
              </a:rPr>
              <a:t>Bantams </a:t>
            </a:r>
            <a:r>
              <a:rPr lang="en-US" sz="1700" dirty="0">
                <a:solidFill>
                  <a:srgbClr val="222222"/>
                </a:solidFill>
                <a:highlight>
                  <a:srgbClr val="FFFFFF"/>
                </a:highlight>
                <a:latin typeface="Calibri" panose="020F0502020204030204" pitchFamily="34" charset="0"/>
                <a:cs typeface="Calibri" panose="020F0502020204030204" pitchFamily="34" charset="0"/>
              </a:rPr>
              <a:t>typically are the only teams that can start a practice after 9:15 PM.  </a:t>
            </a:r>
            <a:r>
              <a:rPr lang="en-US" sz="1700" u="sng" dirty="0">
                <a:solidFill>
                  <a:srgbClr val="222222"/>
                </a:solidFill>
                <a:highlight>
                  <a:srgbClr val="FFFFFF"/>
                </a:highlight>
                <a:latin typeface="Calibri" panose="020F0502020204030204" pitchFamily="34" charset="0"/>
                <a:cs typeface="Calibri" panose="020F0502020204030204" pitchFamily="34" charset="0"/>
              </a:rPr>
              <a:t>Due to ice restrictions this season, Peewee/12U may have later start times than in years past. </a:t>
            </a:r>
          </a:p>
          <a:p>
            <a:pPr marL="120650" lvl="0">
              <a:lnSpc>
                <a:spcPct val="115000"/>
              </a:lnSpc>
              <a:buClr>
                <a:srgbClr val="222222"/>
              </a:buClr>
              <a:buSzPts val="1700"/>
            </a:pPr>
            <a:r>
              <a:rPr lang="en-US" sz="1700" dirty="0">
                <a:solidFill>
                  <a:srgbClr val="222222"/>
                </a:solidFill>
                <a:highlight>
                  <a:srgbClr val="FFFFFF"/>
                </a:highlight>
                <a:latin typeface="Calibri" panose="020F0502020204030204" pitchFamily="34" charset="0"/>
                <a:cs typeface="Calibri" panose="020F0502020204030204" pitchFamily="34" charset="0"/>
              </a:rPr>
              <a:t>Teams will have practices this year at the RAC, SR, Anoka, and possibly a few hours at Brooklyn Park.  </a:t>
            </a:r>
          </a:p>
          <a:p>
            <a:pPr marL="120650" lvl="0" algn="l" rtl="0">
              <a:lnSpc>
                <a:spcPct val="115000"/>
              </a:lnSpc>
              <a:spcBef>
                <a:spcPts val="0"/>
              </a:spcBef>
              <a:spcAft>
                <a:spcPts val="0"/>
              </a:spcAft>
              <a:buClr>
                <a:srgbClr val="222222"/>
              </a:buClr>
              <a:buSzPts val="1700"/>
            </a:pPr>
            <a:endParaRPr sz="1700" dirty="0">
              <a:solidFill>
                <a:srgbClr val="222222"/>
              </a:solidFill>
              <a:highlight>
                <a:srgbClr val="FFFFFF"/>
              </a:highlight>
              <a:latin typeface="Calibri" panose="020F0502020204030204" pitchFamily="34" charset="0"/>
              <a:cs typeface="Calibri" panose="020F0502020204030204" pitchFamily="34" charset="0"/>
            </a:endParaRPr>
          </a:p>
          <a:p>
            <a:pPr marL="457200" marR="0" lvl="0" algn="l" rtl="0">
              <a:lnSpc>
                <a:spcPct val="100000"/>
              </a:lnSpc>
              <a:spcBef>
                <a:spcPts val="1000"/>
              </a:spcBef>
              <a:spcAft>
                <a:spcPts val="0"/>
              </a:spcAft>
            </a:pPr>
            <a:endParaRPr sz="2400" dirty="0">
              <a:solidFill>
                <a:schemeClr val="dk1"/>
              </a:solidFill>
              <a:latin typeface="Calibri" panose="020F0502020204030204" pitchFamily="34" charset="0"/>
              <a:ea typeface="Calibri"/>
              <a:cs typeface="Calibri" panose="020F0502020204030204" pitchFamily="34" charset="0"/>
              <a:sym typeface="Calibri"/>
            </a:endParaRPr>
          </a:p>
          <a:p>
            <a:pPr marR="0" lvl="0" algn="l" rtl="0">
              <a:lnSpc>
                <a:spcPct val="100000"/>
              </a:lnSpc>
              <a:spcBef>
                <a:spcPts val="0"/>
              </a:spcBef>
              <a:spcAft>
                <a:spcPts val="0"/>
              </a:spcAft>
            </a:pP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152400" marR="0" lvl="0" algn="l" rtl="0">
              <a:lnSpc>
                <a:spcPct val="100000"/>
              </a:lnSpc>
              <a:spcBef>
                <a:spcPts val="0"/>
              </a:spcBef>
              <a:spcAft>
                <a:spcPts val="0"/>
              </a:spcAft>
              <a:buClr>
                <a:schemeClr val="dk1"/>
              </a:buClr>
              <a:buSzPts val="2400"/>
            </a:pP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644A2E00-2BA4-13D1-339A-409479A975A6}"/>
              </a:ext>
            </a:extLst>
          </p:cNvPr>
          <p:cNvSpPr/>
          <p:nvPr/>
        </p:nvSpPr>
        <p:spPr>
          <a:xfrm>
            <a:off x="14914" y="-6008"/>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8D8E233-4ABB-E615-5AB8-019C8882A4EA}"/>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F42BAF13-4C15-81EA-BFBF-840F39FC2F85}"/>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0EDA3DB0-AAB2-A84A-D382-F31A00FDEBFA}"/>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8CB69709-DB07-0697-3DB4-E71C7B2AAE28}"/>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DC4919E6-EFE5-832F-8AA2-1F0B78F713CF}"/>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B8AA6871-37F7-928E-4ADF-A2FB50005DA1}"/>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9D3CF4A2-C485-980E-C4E2-3BBFCFE779A9}"/>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318;g155f306b3a9_0_0">
            <a:extLst>
              <a:ext uri="{FF2B5EF4-FFF2-40B4-BE49-F238E27FC236}">
                <a16:creationId xmlns:a16="http://schemas.microsoft.com/office/drawing/2014/main" id="{E14AAC1D-6F49-ABD1-AC5F-B314BAAFA96B}"/>
              </a:ext>
            </a:extLst>
          </p:cNvPr>
          <p:cNvSpPr txBox="1">
            <a:spLocks noGrp="1"/>
          </p:cNvSpPr>
          <p:nvPr>
            <p:ph type="title"/>
          </p:nvPr>
        </p:nvSpPr>
        <p:spPr>
          <a:xfrm>
            <a:off x="-99603" y="532660"/>
            <a:ext cx="3229800" cy="35570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Calibri"/>
              </a:rPr>
              <a:t>PRESIDENT TOPICS: CONT</a:t>
            </a:r>
            <a:r>
              <a:rPr lang="en-US"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20"/>
          <p:cNvSpPr txBox="1"/>
          <p:nvPr/>
        </p:nvSpPr>
        <p:spPr>
          <a:xfrm>
            <a:off x="3858814" y="435296"/>
            <a:ext cx="6777600"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Budget</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chemeClr val="dk1"/>
                </a:solidFill>
                <a:latin typeface="Calibri"/>
                <a:ea typeface="Calibri"/>
                <a:cs typeface="Calibri"/>
                <a:sym typeface="Calibri"/>
              </a:rPr>
              <a:t>RYHA is in a strong financial position</a:t>
            </a:r>
            <a:endParaRPr lang="en-US" sz="2000" dirty="0"/>
          </a:p>
          <a:p>
            <a:pPr marL="342900" marR="0" lvl="0" indent="-342900" algn="l" rtl="0">
              <a:lnSpc>
                <a:spcPct val="100000"/>
              </a:lnSpc>
              <a:spcBef>
                <a:spcPts val="0"/>
              </a:spcBef>
              <a:spcAft>
                <a:spcPts val="0"/>
              </a:spcAft>
              <a:buClr>
                <a:srgbClr val="000000"/>
              </a:buClr>
              <a:buSzPts val="2400"/>
              <a:buFont typeface="Arial"/>
              <a:buChar char="•"/>
            </a:pPr>
            <a:r>
              <a:rPr lang="en-US" sz="2000" dirty="0">
                <a:solidFill>
                  <a:schemeClr val="dk1"/>
                </a:solidFill>
                <a:latin typeface="Calibri"/>
                <a:ea typeface="Calibri"/>
                <a:cs typeface="Calibri"/>
                <a:sym typeface="Calibri"/>
              </a:rPr>
              <a:t>Planning and forecasting around 2</a:t>
            </a:r>
            <a:r>
              <a:rPr lang="en-US" sz="2000" baseline="30000" dirty="0">
                <a:solidFill>
                  <a:schemeClr val="dk1"/>
                </a:solidFill>
                <a:latin typeface="Calibri"/>
                <a:ea typeface="Calibri"/>
                <a:cs typeface="Calibri"/>
                <a:sym typeface="Calibri"/>
              </a:rPr>
              <a:t>nd</a:t>
            </a:r>
            <a:r>
              <a:rPr lang="en-US" sz="2000" dirty="0">
                <a:solidFill>
                  <a:schemeClr val="dk1"/>
                </a:solidFill>
                <a:latin typeface="Calibri"/>
                <a:ea typeface="Calibri"/>
                <a:cs typeface="Calibri"/>
                <a:sym typeface="Calibri"/>
              </a:rPr>
              <a:t> sheet</a:t>
            </a:r>
          </a:p>
          <a:p>
            <a:pPr marR="0" lvl="0" algn="l" rtl="0">
              <a:lnSpc>
                <a:spcPct val="100000"/>
              </a:lnSpc>
              <a:spcBef>
                <a:spcPts val="0"/>
              </a:spcBef>
              <a:spcAft>
                <a:spcPts val="0"/>
              </a:spcAft>
              <a:buClr>
                <a:schemeClr val="dk1"/>
              </a:buClr>
              <a:buSzPts val="2400"/>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Equipment</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chemeClr val="dk1"/>
                </a:solidFill>
                <a:latin typeface="Calibri"/>
                <a:ea typeface="Calibri"/>
                <a:cs typeface="Calibri"/>
                <a:sym typeface="Calibri"/>
              </a:rPr>
              <a:t>Mouth Guards - Must be attached</a:t>
            </a:r>
            <a:endParaRPr lang="en-US" sz="2000" dirty="0"/>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chemeClr val="dk1"/>
                </a:solidFill>
                <a:latin typeface="Calibri"/>
                <a:ea typeface="Calibri"/>
                <a:cs typeface="Calibri"/>
                <a:sym typeface="Calibri"/>
              </a:rPr>
              <a:t>Neck Guards – Must be worn</a:t>
            </a: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Crossbar</a:t>
            </a:r>
            <a:endParaRPr lang="en-US"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Used for registering, calendars, dibs, etc.</a:t>
            </a:r>
            <a:endParaRPr lang="en-US" sz="2000" dirty="0"/>
          </a:p>
          <a:p>
            <a:pPr marL="285750" marR="0" lvl="0" indent="-28575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Each parent needs a login to receive updates</a:t>
            </a: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Future Facility</a:t>
            </a:r>
            <a:endParaRPr lang="en-US"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Calibri"/>
                <a:ea typeface="Calibri"/>
                <a:cs typeface="Calibri"/>
                <a:sym typeface="Calibri"/>
              </a:rPr>
              <a:t>Progressing with City</a:t>
            </a:r>
          </a:p>
          <a:p>
            <a:pPr marL="342900" marR="0" lvl="0" indent="-342900" algn="l" rtl="0">
              <a:lnSpc>
                <a:spcPct val="100000"/>
              </a:lnSpc>
              <a:spcBef>
                <a:spcPts val="0"/>
              </a:spcBef>
              <a:spcAft>
                <a:spcPts val="0"/>
              </a:spcAft>
              <a:buClr>
                <a:schemeClr val="dk1"/>
              </a:buClr>
              <a:buSzPts val="2400"/>
              <a:buFont typeface="Calibri"/>
              <a:buChar char="•"/>
            </a:pPr>
            <a:r>
              <a:rPr lang="en-US" sz="2000" b="0" i="0" u="none" strike="noStrike" cap="none" dirty="0">
                <a:solidFill>
                  <a:schemeClr val="dk1"/>
                </a:solidFill>
                <a:latin typeface="Calibri"/>
                <a:ea typeface="Calibri"/>
                <a:cs typeface="Calibri"/>
                <a:sym typeface="Calibri"/>
              </a:rPr>
              <a:t>New Capital Campaign</a:t>
            </a:r>
          </a:p>
          <a:p>
            <a:pPr marL="342900" marR="0" lvl="0" indent="-342900" algn="l" rtl="0">
              <a:lnSpc>
                <a:spcPct val="100000"/>
              </a:lnSpc>
              <a:spcBef>
                <a:spcPts val="0"/>
              </a:spcBef>
              <a:spcAft>
                <a:spcPts val="0"/>
              </a:spcAft>
              <a:buClr>
                <a:schemeClr val="dk1"/>
              </a:buClr>
              <a:buSzPts val="2400"/>
              <a:buFont typeface="Calibri"/>
              <a:buChar char="•"/>
            </a:pPr>
            <a:r>
              <a:rPr lang="en-US" sz="2000" b="0" i="0" u="none" strike="noStrike" cap="none" dirty="0">
                <a:solidFill>
                  <a:schemeClr val="dk1"/>
                </a:solidFill>
                <a:latin typeface="Calibri"/>
                <a:ea typeface="Calibri"/>
                <a:cs typeface="Calibri"/>
                <a:sym typeface="Calibri"/>
              </a:rPr>
              <a:t>Updates</a:t>
            </a:r>
          </a:p>
          <a:p>
            <a:pPr marR="0" lvl="0" algn="l" rtl="0">
              <a:lnSpc>
                <a:spcPct val="100000"/>
              </a:lnSpc>
              <a:spcBef>
                <a:spcPts val="0"/>
              </a:spcBef>
              <a:spcAft>
                <a:spcPts val="0"/>
              </a:spcAft>
            </a:pPr>
            <a:endParaRPr sz="20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152400" marR="0" lvl="0" algn="l" rtl="0">
              <a:lnSpc>
                <a:spcPct val="100000"/>
              </a:lnSpc>
              <a:spcBef>
                <a:spcPts val="0"/>
              </a:spcBef>
              <a:spcAft>
                <a:spcPts val="0"/>
              </a:spcAft>
              <a:buClr>
                <a:schemeClr val="dk1"/>
              </a:buClr>
              <a:buSzPts val="2400"/>
            </a:pP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4A268F1A-149D-A080-079A-332A2D2B4993}"/>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952FA3C-A7E2-575B-0971-C41DD29A657C}"/>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C0E02C95-0BBA-BC1C-3842-9103B08DEDAA}"/>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0B600874-1DFF-3537-A9F5-003595D2E006}"/>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19D6BCEF-0963-6260-8864-6589C0F4EA0E}"/>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36EA1AED-63BF-564E-DC79-E5B3F6930276}"/>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EA3010A9-5257-4E49-BE05-46899E50E40E}"/>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33BF8579-D154-BC91-5583-90C106159A1D}"/>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307;p20">
            <a:extLst>
              <a:ext uri="{FF2B5EF4-FFF2-40B4-BE49-F238E27FC236}">
                <a16:creationId xmlns:a16="http://schemas.microsoft.com/office/drawing/2014/main" id="{E980ABF6-3134-3EB5-2646-05081CE160E5}"/>
              </a:ext>
            </a:extLst>
          </p:cNvPr>
          <p:cNvSpPr txBox="1">
            <a:spLocks/>
          </p:cNvSpPr>
          <p:nvPr/>
        </p:nvSpPr>
        <p:spPr>
          <a:xfrm>
            <a:off x="-98676" y="221942"/>
            <a:ext cx="3229803" cy="336185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TOPICS: UPDATES</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rgbClr val="001F3F"/>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
          <p:cNvSpPr txBox="1">
            <a:spLocks noGrp="1"/>
          </p:cNvSpPr>
          <p:nvPr>
            <p:ph type="ctrTitle"/>
          </p:nvPr>
        </p:nvSpPr>
        <p:spPr>
          <a:xfrm>
            <a:off x="1041400" y="2036763"/>
            <a:ext cx="6832600" cy="19764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Roboto"/>
              <a:buNone/>
            </a:pPr>
            <a:r>
              <a:rPr lang="en-US" b="1">
                <a:solidFill>
                  <a:schemeClr val="lt1"/>
                </a:solidFill>
                <a:latin typeface="Roboto"/>
                <a:ea typeface="Roboto"/>
                <a:cs typeface="Roboto"/>
                <a:sym typeface="Roboto"/>
              </a:rPr>
              <a:t>RYHA Rink Drive</a:t>
            </a:r>
            <a:br>
              <a:rPr lang="en-US" b="1">
                <a:solidFill>
                  <a:schemeClr val="lt1"/>
                </a:solidFill>
                <a:latin typeface="Roboto"/>
                <a:ea typeface="Roboto"/>
                <a:cs typeface="Roboto"/>
                <a:sym typeface="Roboto"/>
              </a:rPr>
            </a:br>
            <a:r>
              <a:rPr lang="en-US" sz="4000" b="1">
                <a:solidFill>
                  <a:schemeClr val="lt1"/>
                </a:solidFill>
                <a:latin typeface="Roboto"/>
                <a:ea typeface="Roboto"/>
                <a:cs typeface="Roboto"/>
                <a:sym typeface="Roboto"/>
              </a:rPr>
              <a:t>Expand the RAC</a:t>
            </a:r>
            <a:endParaRPr/>
          </a:p>
        </p:txBody>
      </p:sp>
      <p:pic>
        <p:nvPicPr>
          <p:cNvPr id="86" name="Google Shape;86;p1"/>
          <p:cNvPicPr preferRelativeResize="0"/>
          <p:nvPr/>
        </p:nvPicPr>
        <p:blipFill rotWithShape="1">
          <a:blip r:embed="rId3">
            <a:clrChange>
              <a:clrFrom>
                <a:srgbClr val="01203F"/>
              </a:clrFrom>
              <a:clrTo>
                <a:srgbClr val="01203F">
                  <a:alpha val="0"/>
                </a:srgbClr>
              </a:clrTo>
            </a:clrChange>
            <a:alphaModFix/>
          </a:blip>
          <a:srcRect l="65852" r="26369"/>
          <a:stretch/>
        </p:blipFill>
        <p:spPr>
          <a:xfrm>
            <a:off x="8039100" y="1846263"/>
            <a:ext cx="2349500" cy="2819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715963" y="1409700"/>
            <a:ext cx="6324600" cy="1590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a:ea typeface="Roboto"/>
                <a:cs typeface="Roboto"/>
                <a:sym typeface="Roboto"/>
              </a:rPr>
              <a:t>How are we doing this?</a:t>
            </a:r>
            <a:endParaRPr>
              <a:latin typeface="Roboto"/>
              <a:ea typeface="Roboto"/>
              <a:cs typeface="Roboto"/>
              <a:sym typeface="Roboto"/>
            </a:endParaRPr>
          </a:p>
        </p:txBody>
      </p:sp>
      <p:sp>
        <p:nvSpPr>
          <p:cNvPr id="99" name="Google Shape;99;p3"/>
          <p:cNvSpPr txBox="1">
            <a:spLocks noGrp="1"/>
          </p:cNvSpPr>
          <p:nvPr>
            <p:ph type="body" idx="1"/>
          </p:nvPr>
        </p:nvSpPr>
        <p:spPr>
          <a:xfrm>
            <a:off x="584200" y="2776522"/>
            <a:ext cx="10129800" cy="3723000"/>
          </a:xfrm>
          <a:prstGeom prst="rect">
            <a:avLst/>
          </a:prstGeom>
          <a:noFill/>
          <a:ln>
            <a:noFill/>
          </a:ln>
        </p:spPr>
        <p:txBody>
          <a:bodyPr spcFirstLastPara="1" wrap="square" lIns="91425" tIns="45700" rIns="91425" bIns="45700" anchor="t" anchorCtr="0">
            <a:noAutofit/>
          </a:bodyPr>
          <a:lstStyle/>
          <a:p>
            <a:pPr marL="228600" lvl="0" indent="-25400" algn="l" rtl="0">
              <a:lnSpc>
                <a:spcPct val="90000"/>
              </a:lnSpc>
              <a:spcBef>
                <a:spcPts val="0"/>
              </a:spcBef>
              <a:spcAft>
                <a:spcPts val="0"/>
              </a:spcAft>
              <a:buClr>
                <a:schemeClr val="dk1"/>
              </a:buClr>
              <a:buSzPts val="3200"/>
              <a:buNone/>
            </a:pPr>
            <a:endParaRPr sz="32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200"/>
              <a:buFont typeface="Roboto"/>
              <a:buChar char="•"/>
            </a:pPr>
            <a:r>
              <a:rPr lang="en-US" sz="3200" i="0" u="none" strike="noStrike">
                <a:solidFill>
                  <a:srgbClr val="000000"/>
                </a:solidFill>
                <a:latin typeface="Roboto"/>
                <a:ea typeface="Roboto"/>
                <a:cs typeface="Roboto"/>
                <a:sym typeface="Roboto"/>
              </a:rPr>
              <a:t>To make this vision a reality, we need support from large donors and the community.</a:t>
            </a:r>
            <a:endParaRPr sz="3200">
              <a:solidFill>
                <a:srgbClr val="000000"/>
              </a:solidFill>
              <a:latin typeface="Roboto"/>
              <a:ea typeface="Roboto"/>
              <a:cs typeface="Roboto"/>
              <a:sym typeface="Roboto"/>
            </a:endParaRPr>
          </a:p>
          <a:p>
            <a:pPr marL="228600" lvl="0" indent="-228600" algn="l" rtl="0">
              <a:lnSpc>
                <a:spcPct val="90000"/>
              </a:lnSpc>
              <a:spcBef>
                <a:spcPts val="1000"/>
              </a:spcBef>
              <a:spcAft>
                <a:spcPts val="0"/>
              </a:spcAft>
              <a:buClr>
                <a:srgbClr val="000000"/>
              </a:buClr>
              <a:buSzPts val="3200"/>
              <a:buFont typeface="Roboto"/>
              <a:buChar char="•"/>
            </a:pPr>
            <a:r>
              <a:rPr lang="en-US" sz="3200" i="0" u="none" strike="noStrike">
                <a:solidFill>
                  <a:srgbClr val="000000"/>
                </a:solidFill>
                <a:latin typeface="Roboto"/>
                <a:ea typeface="Roboto"/>
                <a:cs typeface="Roboto"/>
                <a:sym typeface="Roboto"/>
              </a:rPr>
              <a:t>RYHA is organizing a team of skilled salespeople, marketers, and grant writers.</a:t>
            </a:r>
            <a:endParaRPr>
              <a:latin typeface="Roboto"/>
              <a:ea typeface="Roboto"/>
              <a:cs typeface="Roboto"/>
              <a:sym typeface="Roboto"/>
            </a:endParaRPr>
          </a:p>
        </p:txBody>
      </p:sp>
      <p:pic>
        <p:nvPicPr>
          <p:cNvPr id="100" name="Google Shape;100;p3"/>
          <p:cNvPicPr preferRelativeResize="0"/>
          <p:nvPr/>
        </p:nvPicPr>
        <p:blipFill rotWithShape="1">
          <a:blip r:embed="rId3">
            <a:alphaModFix/>
          </a:blip>
          <a:srcRect/>
          <a:stretch/>
        </p:blipFill>
        <p:spPr>
          <a:xfrm>
            <a:off x="-1" y="0"/>
            <a:ext cx="12246429" cy="1143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415064" y="1298575"/>
            <a:ext cx="10515600" cy="835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a:latin typeface="Roboto Medium"/>
                <a:ea typeface="Roboto Medium"/>
                <a:cs typeface="Roboto Medium"/>
                <a:sym typeface="Roboto Medium"/>
              </a:rPr>
              <a:t>What are we offering large donor sponsors?</a:t>
            </a:r>
            <a:endParaRPr>
              <a:latin typeface="Roboto Medium"/>
              <a:ea typeface="Roboto Medium"/>
              <a:cs typeface="Roboto Medium"/>
              <a:sym typeface="Roboto Medium"/>
            </a:endParaRPr>
          </a:p>
        </p:txBody>
      </p:sp>
      <p:pic>
        <p:nvPicPr>
          <p:cNvPr id="106" name="Google Shape;106;p4" descr="A table with text on it&#10;&#10;Description automatically generated"/>
          <p:cNvPicPr preferRelativeResize="0"/>
          <p:nvPr/>
        </p:nvPicPr>
        <p:blipFill rotWithShape="1">
          <a:blip r:embed="rId3">
            <a:alphaModFix/>
          </a:blip>
          <a:srcRect/>
          <a:stretch/>
        </p:blipFill>
        <p:spPr>
          <a:xfrm>
            <a:off x="415064" y="2133600"/>
            <a:ext cx="11459833" cy="3663950"/>
          </a:xfrm>
          <a:prstGeom prst="rect">
            <a:avLst/>
          </a:prstGeom>
          <a:noFill/>
          <a:ln>
            <a:noFill/>
          </a:ln>
        </p:spPr>
      </p:pic>
      <p:sp>
        <p:nvSpPr>
          <p:cNvPr id="107" name="Google Shape;107;p4"/>
          <p:cNvSpPr txBox="1"/>
          <p:nvPr/>
        </p:nvSpPr>
        <p:spPr>
          <a:xfrm>
            <a:off x="317103" y="5797550"/>
            <a:ext cx="115578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0" u="none" strike="noStrike" cap="none">
                <a:solidFill>
                  <a:srgbClr val="000000"/>
                </a:solidFill>
                <a:latin typeface="Roboto"/>
                <a:ea typeface="Roboto"/>
                <a:cs typeface="Roboto"/>
                <a:sym typeface="Roboto"/>
              </a:rPr>
              <a:t>Donors contributing $10,000 and over will be honored on the Donor Recognition Wall inside the new rink. Donors choosing a naming opportunity will be recognized on both the Donor Recognition Wall and at the selected naming opportunity.</a:t>
            </a:r>
            <a:br>
              <a:rPr lang="en-US" sz="1400" i="0" u="none" strike="noStrike" cap="none">
                <a:solidFill>
                  <a:schemeClr val="dk1"/>
                </a:solidFill>
                <a:latin typeface="Roboto"/>
                <a:ea typeface="Roboto"/>
                <a:cs typeface="Roboto"/>
                <a:sym typeface="Roboto"/>
              </a:rPr>
            </a:br>
            <a:endParaRPr sz="1400"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r>
              <a:rPr lang="en-US" sz="1400" i="0" u="none" strike="noStrike" cap="none">
                <a:solidFill>
                  <a:srgbClr val="000000"/>
                </a:solidFill>
                <a:latin typeface="Roboto"/>
                <a:ea typeface="Roboto"/>
                <a:cs typeface="Roboto"/>
                <a:sym typeface="Roboto"/>
              </a:rPr>
              <a:t>Contributions of $1,000 will receive a customizable brick for the donor brick wall.</a:t>
            </a:r>
            <a:endParaRPr sz="1400" i="0" u="none" strike="noStrike" cap="none">
              <a:solidFill>
                <a:schemeClr val="dk1"/>
              </a:solidFill>
              <a:latin typeface="Roboto"/>
              <a:ea typeface="Roboto"/>
              <a:cs typeface="Roboto"/>
              <a:sym typeface="Roboto"/>
            </a:endParaRPr>
          </a:p>
        </p:txBody>
      </p:sp>
      <p:pic>
        <p:nvPicPr>
          <p:cNvPr id="108" name="Google Shape;108;p4"/>
          <p:cNvPicPr preferRelativeResize="0"/>
          <p:nvPr/>
        </p:nvPicPr>
        <p:blipFill rotWithShape="1">
          <a:blip r:embed="rId4">
            <a:alphaModFix/>
          </a:blip>
          <a:srcRect/>
          <a:stretch/>
        </p:blipFill>
        <p:spPr>
          <a:xfrm>
            <a:off x="-1" y="0"/>
            <a:ext cx="12246429" cy="1143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1373027"/>
            <a:ext cx="10515600" cy="9874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Medium"/>
                <a:ea typeface="Roboto Medium"/>
                <a:cs typeface="Roboto Medium"/>
                <a:sym typeface="Roboto Medium"/>
              </a:rPr>
              <a:t>Brick Donations, $1,000 over 40 months </a:t>
            </a:r>
            <a:endParaRPr>
              <a:latin typeface="Roboto Medium"/>
              <a:ea typeface="Roboto Medium"/>
              <a:cs typeface="Roboto Medium"/>
              <a:sym typeface="Roboto Medium"/>
            </a:endParaRPr>
          </a:p>
        </p:txBody>
      </p:sp>
      <p:sp>
        <p:nvSpPr>
          <p:cNvPr id="124" name="Google Shape;124;p6"/>
          <p:cNvSpPr txBox="1">
            <a:spLocks noGrp="1"/>
          </p:cNvSpPr>
          <p:nvPr>
            <p:ph type="body" idx="1"/>
          </p:nvPr>
        </p:nvSpPr>
        <p:spPr>
          <a:xfrm>
            <a:off x="5386400" y="2590474"/>
            <a:ext cx="6429300" cy="312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Roboto"/>
              <a:buChar char="•"/>
            </a:pPr>
            <a:r>
              <a:rPr lang="en-US" sz="2000">
                <a:latin typeface="Roboto"/>
                <a:ea typeface="Roboto"/>
                <a:cs typeface="Roboto"/>
                <a:sym typeface="Roboto"/>
              </a:rPr>
              <a:t>We need 200 donations of $1,000 to hit our goal</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Get a brick to get your name, or a loved one's name in the rink forever</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We have monthly payment options at $25 a month for 40 months</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Font typeface="Roboto"/>
              <a:buChar char="•"/>
            </a:pPr>
            <a:r>
              <a:rPr lang="en-US" sz="2000">
                <a:latin typeface="Roboto"/>
                <a:ea typeface="Roboto"/>
                <a:cs typeface="Roboto"/>
                <a:sym typeface="Roboto"/>
              </a:rPr>
              <a:t>When RYHA members donate it shows the community just how much this rink matters to us</a:t>
            </a:r>
            <a:endParaRPr>
              <a:latin typeface="Roboto"/>
              <a:ea typeface="Roboto"/>
              <a:cs typeface="Roboto"/>
              <a:sym typeface="Roboto"/>
            </a:endParaRPr>
          </a:p>
          <a:p>
            <a:pPr marL="228600" lvl="0" indent="-50800" algn="l" rtl="0">
              <a:lnSpc>
                <a:spcPct val="90000"/>
              </a:lnSpc>
              <a:spcBef>
                <a:spcPts val="1000"/>
              </a:spcBef>
              <a:spcAft>
                <a:spcPts val="0"/>
              </a:spcAft>
              <a:buClr>
                <a:schemeClr val="dk1"/>
              </a:buClr>
              <a:buSzPts val="2800"/>
              <a:buNone/>
            </a:pPr>
            <a:endParaRPr/>
          </a:p>
        </p:txBody>
      </p:sp>
      <p:pic>
        <p:nvPicPr>
          <p:cNvPr id="125" name="Google Shape;125;p6" descr="A brick with black text on it&#10;&#10;Description automatically generated"/>
          <p:cNvPicPr preferRelativeResize="0"/>
          <p:nvPr/>
        </p:nvPicPr>
        <p:blipFill rotWithShape="1">
          <a:blip r:embed="rId3">
            <a:alphaModFix/>
          </a:blip>
          <a:srcRect/>
          <a:stretch/>
        </p:blipFill>
        <p:spPr>
          <a:xfrm>
            <a:off x="8947343" y="4917983"/>
            <a:ext cx="3244657" cy="1940017"/>
          </a:xfrm>
          <a:prstGeom prst="rect">
            <a:avLst/>
          </a:prstGeom>
          <a:noFill/>
          <a:ln>
            <a:noFill/>
          </a:ln>
        </p:spPr>
      </p:pic>
      <p:pic>
        <p:nvPicPr>
          <p:cNvPr id="126" name="Google Shape;126;p6" descr="A brick wall with engraved text&#10;&#10;Description automatically generated"/>
          <p:cNvPicPr preferRelativeResize="0"/>
          <p:nvPr/>
        </p:nvPicPr>
        <p:blipFill rotWithShape="1">
          <a:blip r:embed="rId4">
            <a:alphaModFix/>
          </a:blip>
          <a:srcRect/>
          <a:stretch/>
        </p:blipFill>
        <p:spPr>
          <a:xfrm>
            <a:off x="838200" y="2590479"/>
            <a:ext cx="4105275" cy="3056227"/>
          </a:xfrm>
          <a:prstGeom prst="rect">
            <a:avLst/>
          </a:prstGeom>
          <a:noFill/>
          <a:ln>
            <a:noFill/>
          </a:ln>
        </p:spPr>
      </p:pic>
      <p:pic>
        <p:nvPicPr>
          <p:cNvPr id="127" name="Google Shape;127;p6"/>
          <p:cNvPicPr preferRelativeResize="0"/>
          <p:nvPr/>
        </p:nvPicPr>
        <p:blipFill rotWithShape="1">
          <a:blip r:embed="rId5">
            <a:alphaModFix/>
          </a:blip>
          <a:srcRect/>
          <a:stretch/>
        </p:blipFill>
        <p:spPr>
          <a:xfrm>
            <a:off x="-1" y="0"/>
            <a:ext cx="12246429" cy="114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1123950" y="1236663"/>
            <a:ext cx="99441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Roboto"/>
                <a:ea typeface="Roboto"/>
                <a:cs typeface="Roboto"/>
                <a:sym typeface="Roboto"/>
              </a:rPr>
              <a:t>How can you help?</a:t>
            </a:r>
            <a:endParaRPr>
              <a:latin typeface="Roboto"/>
              <a:ea typeface="Roboto"/>
              <a:cs typeface="Roboto"/>
              <a:sym typeface="Roboto"/>
            </a:endParaRPr>
          </a:p>
        </p:txBody>
      </p:sp>
      <p:sp>
        <p:nvSpPr>
          <p:cNvPr id="133" name="Google Shape;133;p7"/>
          <p:cNvSpPr txBox="1">
            <a:spLocks noGrp="1"/>
          </p:cNvSpPr>
          <p:nvPr>
            <p:ph type="body" idx="1"/>
          </p:nvPr>
        </p:nvSpPr>
        <p:spPr>
          <a:xfrm>
            <a:off x="1289050" y="2416975"/>
            <a:ext cx="9613800" cy="3987000"/>
          </a:xfrm>
          <a:prstGeom prst="rect">
            <a:avLst/>
          </a:prstGeom>
          <a:noFill/>
          <a:ln>
            <a:noFill/>
          </a:ln>
        </p:spPr>
        <p:txBody>
          <a:bodyPr spcFirstLastPara="1" wrap="square" lIns="91425" tIns="45700" rIns="91425" bIns="45700" anchor="t" anchorCtr="0">
            <a:normAutofit/>
          </a:bodyPr>
          <a:lstStyle/>
          <a:p>
            <a:pPr marL="228600" lvl="0" indent="-122872" algn="l" rtl="0">
              <a:lnSpc>
                <a:spcPct val="90000"/>
              </a:lnSpc>
              <a:spcBef>
                <a:spcPts val="0"/>
              </a:spcBef>
              <a:spcAft>
                <a:spcPts val="0"/>
              </a:spcAft>
              <a:buClr>
                <a:schemeClr val="dk1"/>
              </a:buClr>
              <a:buSzPts val="1800"/>
              <a:buNone/>
            </a:pPr>
            <a:endParaRPr sz="2400" i="0" u="none" strike="noStrike">
              <a:solidFill>
                <a:srgbClr val="000000"/>
              </a:solidFill>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help e-mail </a:t>
            </a:r>
            <a:r>
              <a:rPr lang="en-US" sz="2400" u="sng">
                <a:solidFill>
                  <a:srgbClr val="000000"/>
                </a:solidFill>
                <a:latin typeface="Roboto"/>
                <a:ea typeface="Roboto"/>
                <a:cs typeface="Roboto"/>
                <a:sym typeface="Roboto"/>
                <a:hlinkClick r:id="rId3">
                  <a:extLst>
                    <a:ext uri="{A12FA001-AC4F-418D-AE19-62706E023703}">
                      <ahyp:hlinkClr xmlns:ahyp="http://schemas.microsoft.com/office/drawing/2018/hyperlinkcolor" val="tx"/>
                    </a:ext>
                  </a:extLst>
                </a:hlinkClick>
              </a:rPr>
              <a:t>rinkdrive@rogershockey.com</a:t>
            </a:r>
            <a:endParaRPr sz="2400">
              <a:solidFill>
                <a:srgbClr val="000000"/>
              </a:solidFill>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pledge money for the future, scan the “Pledge” QR code on the front tables</a:t>
            </a:r>
            <a:endParaRPr sz="2400">
              <a:latin typeface="Roboto"/>
              <a:ea typeface="Roboto"/>
              <a:cs typeface="Roboto"/>
              <a:sym typeface="Roboto"/>
            </a:endParaRPr>
          </a:p>
          <a:p>
            <a:pPr marL="228600" lvl="0" indent="-193040" algn="l" rtl="0">
              <a:lnSpc>
                <a:spcPct val="90000"/>
              </a:lnSpc>
              <a:spcBef>
                <a:spcPts val="100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If you want to donate today, scan the “Donate Now” QR codes on the front tables</a:t>
            </a:r>
            <a:endParaRPr sz="2400">
              <a:latin typeface="Roboto"/>
              <a:ea typeface="Roboto"/>
              <a:cs typeface="Roboto"/>
              <a:sym typeface="Roboto"/>
            </a:endParaRPr>
          </a:p>
          <a:p>
            <a:pPr marL="228600" lvl="0" indent="-64135" algn="l" rtl="0">
              <a:lnSpc>
                <a:spcPct val="90000"/>
              </a:lnSpc>
              <a:spcBef>
                <a:spcPts val="1000"/>
              </a:spcBef>
              <a:spcAft>
                <a:spcPts val="0"/>
              </a:spcAft>
              <a:buClr>
                <a:schemeClr val="dk1"/>
              </a:buClr>
              <a:buSzPts val="2800"/>
              <a:buNone/>
            </a:pPr>
            <a:endParaRPr/>
          </a:p>
        </p:txBody>
      </p:sp>
      <p:pic>
        <p:nvPicPr>
          <p:cNvPr id="134" name="Google Shape;134;p7"/>
          <p:cNvPicPr preferRelativeResize="0"/>
          <p:nvPr/>
        </p:nvPicPr>
        <p:blipFill rotWithShape="1">
          <a:blip r:embed="rId4">
            <a:alphaModFix/>
          </a:blip>
          <a:srcRect/>
          <a:stretch/>
        </p:blipFill>
        <p:spPr>
          <a:xfrm>
            <a:off x="-1" y="0"/>
            <a:ext cx="12246429" cy="11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21"/>
          <p:cNvSpPr/>
          <p:nvPr/>
        </p:nvSpPr>
        <p:spPr>
          <a:xfrm>
            <a:off x="-15516"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325" name="Google Shape;325;p21"/>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326" name="Google Shape;326;p21"/>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27" name="Google Shape;327;p21"/>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p>
        </p:txBody>
      </p:sp>
      <p:pic>
        <p:nvPicPr>
          <p:cNvPr id="328" name="Google Shape;328;p21"/>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329" name="Google Shape;329;p21"/>
          <p:cNvSpPr/>
          <p:nvPr/>
        </p:nvSpPr>
        <p:spPr>
          <a:xfrm>
            <a:off x="914400" y="2197099"/>
            <a:ext cx="5062511" cy="2576070"/>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33;p4">
            <a:extLst>
              <a:ext uri="{FF2B5EF4-FFF2-40B4-BE49-F238E27FC236}">
                <a16:creationId xmlns:a16="http://schemas.microsoft.com/office/drawing/2014/main" id="{36E67D84-D7B2-84EC-8BF2-FF51A0FE7267}"/>
              </a:ext>
            </a:extLst>
          </p:cNvPr>
          <p:cNvSpPr/>
          <p:nvPr/>
        </p:nvSpPr>
        <p:spPr>
          <a:xfrm>
            <a:off x="856488" y="5335480"/>
            <a:ext cx="5172240" cy="701335"/>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2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22"/>
          <p:cNvSpPr/>
          <p:nvPr/>
        </p:nvSpPr>
        <p:spPr>
          <a:xfrm>
            <a:off x="795528" y="644382"/>
            <a:ext cx="10734055" cy="5251646"/>
          </a:xfrm>
          <a:prstGeom prst="rect">
            <a:avLst/>
          </a:prstGeom>
          <a:solidFill>
            <a:schemeClr val="accent1"/>
          </a:solidFill>
          <a:ln>
            <a:noFill/>
          </a:ln>
          <a:effectLst>
            <a:outerShdw blurRad="63500" sx="102000" sy="102000" algn="ctr" rotWithShape="0">
              <a:prstClr val="black">
                <a:alpha val="40000"/>
              </a:prst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2"/>
          <p:cNvSpPr txBox="1">
            <a:spLocks noGrp="1"/>
          </p:cNvSpPr>
          <p:nvPr>
            <p:ph type="ctrTitle"/>
          </p:nvPr>
        </p:nvSpPr>
        <p:spPr>
          <a:xfrm>
            <a:off x="1570455" y="1118008"/>
            <a:ext cx="4194241" cy="3180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600"/>
              <a:buFont typeface="Calibri"/>
              <a:buNone/>
            </a:pPr>
            <a:r>
              <a:rPr lang="en-US" sz="4600" b="1" dirty="0">
                <a:solidFill>
                  <a:srgbClr val="FFFFFF"/>
                </a:solidFill>
                <a:effectLst>
                  <a:outerShdw blurRad="38100" dist="38100" dir="2700000" algn="tl">
                    <a:srgbClr val="000000">
                      <a:alpha val="43137"/>
                    </a:srgbClr>
                  </a:outerShdw>
                </a:effectLst>
                <a:latin typeface="Calibri"/>
                <a:ea typeface="Calibri"/>
                <a:cs typeface="Calibri"/>
                <a:sym typeface="Calibri"/>
              </a:rPr>
              <a:t>DEVELOPMENT &amp; TRYOUTS 2025</a:t>
            </a:r>
            <a:r>
              <a:rPr lang="en-US" sz="4600" b="1" dirty="0">
                <a:solidFill>
                  <a:srgbClr val="FFFFFF"/>
                </a:solidFill>
                <a:effectLst>
                  <a:outerShdw blurRad="38100" dist="38100" dir="2700000" algn="tl">
                    <a:srgbClr val="000000">
                      <a:alpha val="43137"/>
                    </a:srgbClr>
                  </a:outerShdw>
                </a:effectLst>
              </a:rPr>
              <a:t>-2026</a:t>
            </a:r>
            <a:endParaRPr dirty="0">
              <a:effectLst>
                <a:outerShdw blurRad="38100" dist="38100" dir="2700000" algn="tl">
                  <a:srgbClr val="000000">
                    <a:alpha val="43137"/>
                  </a:srgbClr>
                </a:outerShdw>
              </a:effectLst>
            </a:endParaRPr>
          </a:p>
        </p:txBody>
      </p:sp>
      <p:sp>
        <p:nvSpPr>
          <p:cNvPr id="340" name="Google Shape;340;p22"/>
          <p:cNvSpPr txBox="1">
            <a:spLocks noGrp="1"/>
          </p:cNvSpPr>
          <p:nvPr>
            <p:ph type="subTitle" idx="1"/>
          </p:nvPr>
        </p:nvSpPr>
        <p:spPr>
          <a:xfrm>
            <a:off x="1570455" y="4365266"/>
            <a:ext cx="4203811" cy="10657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000"/>
              <a:buNone/>
            </a:pPr>
            <a:r>
              <a:rPr lang="en-US" sz="2000" dirty="0">
                <a:solidFill>
                  <a:srgbClr val="FFFFFF"/>
                </a:solidFill>
              </a:rPr>
              <a:t>*All items are subject to change</a:t>
            </a:r>
            <a:endParaRPr dirty="0"/>
          </a:p>
        </p:txBody>
      </p:sp>
      <p:pic>
        <p:nvPicPr>
          <p:cNvPr id="341" name="Google Shape;341;p22" descr="Help"/>
          <p:cNvPicPr preferRelativeResize="0"/>
          <p:nvPr/>
        </p:nvPicPr>
        <p:blipFill rotWithShape="1">
          <a:blip r:embed="rId3">
            <a:alphaModFix/>
          </a:blip>
          <a:srcRect/>
          <a:stretch/>
        </p:blipFill>
        <p:spPr>
          <a:xfrm>
            <a:off x="6586463" y="1118008"/>
            <a:ext cx="4313024" cy="4313024"/>
          </a:xfrm>
          <a:prstGeom prst="rect">
            <a:avLst/>
          </a:prstGeom>
          <a:noFill/>
          <a:ln>
            <a:noFill/>
          </a:ln>
        </p:spPr>
      </p:pic>
      <p:pic>
        <p:nvPicPr>
          <p:cNvPr id="342" name="Google Shape;342;p22"/>
          <p:cNvPicPr preferRelativeResize="0"/>
          <p:nvPr/>
        </p:nvPicPr>
        <p:blipFill rotWithShape="1">
          <a:blip r:embed="rId4">
            <a:alphaModFix/>
          </a:blip>
          <a:srcRect/>
          <a:stretch/>
        </p:blipFill>
        <p:spPr>
          <a:xfrm>
            <a:off x="6891583" y="1329326"/>
            <a:ext cx="4007904" cy="414969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DFFF818A-957B-3CE7-5333-2BE8D49C4457}"/>
              </a:ext>
            </a:extLst>
          </p:cNvPr>
          <p:cNvSpPr/>
          <p:nvPr/>
        </p:nvSpPr>
        <p:spPr>
          <a:xfrm>
            <a:off x="12016804" y="0"/>
            <a:ext cx="175196"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37AF57-58F9-CAE0-BB08-FC339C8072B9}"/>
              </a:ext>
            </a:extLst>
          </p:cNvPr>
          <p:cNvSpPr/>
          <p:nvPr/>
        </p:nvSpPr>
        <p:spPr>
          <a:xfrm>
            <a:off x="-26239" y="0"/>
            <a:ext cx="175196"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2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24"/>
          <p:cNvSpPr txBox="1">
            <a:spLocks noGrp="1"/>
          </p:cNvSpPr>
          <p:nvPr>
            <p:ph type="body" idx="1"/>
          </p:nvPr>
        </p:nvSpPr>
        <p:spPr>
          <a:xfrm>
            <a:off x="3640239" y="1120575"/>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dirty="0"/>
              <a:t>Oversee and implement player development of on and off-ice training using the principles of Long Term Athletic Development and age appropriate training. </a:t>
            </a:r>
            <a:endParaRPr dirty="0"/>
          </a:p>
          <a:p>
            <a:pPr marL="457200" lvl="1" indent="0" algn="l" rtl="0">
              <a:lnSpc>
                <a:spcPct val="90000"/>
              </a:lnSpc>
              <a:spcBef>
                <a:spcPts val="500"/>
              </a:spcBef>
              <a:spcAft>
                <a:spcPts val="0"/>
              </a:spcAft>
              <a:buClr>
                <a:schemeClr val="dk1"/>
              </a:buClr>
              <a:buSzPts val="2400"/>
              <a:buNone/>
            </a:pPr>
            <a:endParaRPr dirty="0"/>
          </a:p>
        </p:txBody>
      </p:sp>
      <p:sp>
        <p:nvSpPr>
          <p:cNvPr id="2" name="Rectangle 1">
            <a:extLst>
              <a:ext uri="{FF2B5EF4-FFF2-40B4-BE49-F238E27FC236}">
                <a16:creationId xmlns:a16="http://schemas.microsoft.com/office/drawing/2014/main" id="{B99B594D-42CE-C6AC-90CB-8AE9123C4476}"/>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054E118-4D7A-B448-227A-7BCF78CB2BD3}"/>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9A02EF35-211A-F4F9-34C9-E018747031B4}"/>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9FE8F6BA-138F-C0BD-7C44-57946A792A22}"/>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AC54F441-B1B0-C1AC-9A33-E7999CCA708E}"/>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F2AAE8D7-D1FE-1A4D-D63E-CFE78A805107}"/>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0A53439D-70EB-6E88-DAD3-80EE446A2F06}"/>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6BB57251-CBFE-3EB0-038E-33808063A43C}"/>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352;p24">
            <a:extLst>
              <a:ext uri="{FF2B5EF4-FFF2-40B4-BE49-F238E27FC236}">
                <a16:creationId xmlns:a16="http://schemas.microsoft.com/office/drawing/2014/main" id="{8C51F37B-B046-A21E-2541-1FB0154809A4}"/>
              </a:ext>
            </a:extLst>
          </p:cNvPr>
          <p:cNvSpPr txBox="1">
            <a:spLocks/>
          </p:cNvSpPr>
          <p:nvPr/>
        </p:nvSpPr>
        <p:spPr>
          <a:xfrm>
            <a:off x="14914" y="174843"/>
            <a:ext cx="3438021"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700"/>
            </a:pPr>
            <a:r>
              <a:rPr lang="en-US" sz="3200" b="1" dirty="0">
                <a:solidFill>
                  <a:srgbClr val="FFFFFF"/>
                </a:solidFill>
                <a:effectLst>
                  <a:outerShdw blurRad="38100" dist="38100" dir="2700000" algn="tl">
                    <a:srgbClr val="000000">
                      <a:alpha val="43137"/>
                    </a:srgbClr>
                  </a:outerShdw>
                </a:effectLst>
              </a:rPr>
              <a:t>WHAT IS THE </a:t>
            </a:r>
            <a:br>
              <a:rPr lang="en-US" sz="3200" b="1" dirty="0">
                <a:solidFill>
                  <a:srgbClr val="FFFFFF"/>
                </a:solidFill>
                <a:effectLst>
                  <a:outerShdw blurRad="38100" dist="38100" dir="2700000" algn="tl">
                    <a:srgbClr val="000000">
                      <a:alpha val="43137"/>
                    </a:srgbClr>
                  </a:outerShdw>
                </a:effectLst>
              </a:rPr>
            </a:br>
            <a:r>
              <a:rPr lang="en-US" sz="3200" b="1" dirty="0">
                <a:solidFill>
                  <a:srgbClr val="FFFFFF"/>
                </a:solidFill>
                <a:effectLst>
                  <a:outerShdw blurRad="38100" dist="38100" dir="2700000" algn="tl">
                    <a:srgbClr val="000000">
                      <a:alpha val="43137"/>
                    </a:srgbClr>
                  </a:outerShdw>
                </a:effectLst>
              </a:rPr>
              <a:t>ROLE OF HOCKEY DEVELOPMENT?</a:t>
            </a:r>
            <a:endParaRPr lang="en-US" sz="36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dk1"/>
                </a:solidFill>
                <a:effectLst>
                  <a:outerShdw blurRad="38100" dist="38100" dir="2700000" algn="tl">
                    <a:srgbClr val="000000">
                      <a:alpha val="43137"/>
                    </a:srgbClr>
                  </a:outerShdw>
                </a:effectLst>
                <a:sym typeface="Calibri"/>
              </a:rPr>
              <a:t>WELCOME</a:t>
            </a:r>
            <a:endParaRPr dirty="0">
              <a:effectLst>
                <a:outerShdw blurRad="38100" dist="38100" dir="2700000" algn="tl">
                  <a:srgbClr val="000000">
                    <a:alpha val="43137"/>
                  </a:srgbClr>
                </a:outerShdw>
              </a:effectLst>
            </a:endParaRPr>
          </a:p>
        </p:txBody>
      </p:sp>
      <p:sp>
        <p:nvSpPr>
          <p:cNvPr id="120" name="Google Shape;120;p3"/>
          <p:cNvSpPr txBox="1"/>
          <p:nvPr/>
        </p:nvSpPr>
        <p:spPr>
          <a:xfrm>
            <a:off x="508000" y="2278173"/>
            <a:ext cx="7708899" cy="383052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60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On behalf of RYHA, thank you for taking time to meet tonight.  We want this to be a great experience for everybody, as this goes by quickly! </a:t>
            </a:r>
            <a:endParaRPr sz="2400" b="0" i="0" u="none" strike="noStrike" cap="none" dirty="0">
              <a:solidFill>
                <a:schemeClr val="dk1"/>
              </a:solidFill>
              <a:latin typeface="Calibri"/>
              <a:ea typeface="Calibri"/>
              <a:cs typeface="Calibri"/>
              <a:sym typeface="Calibri"/>
            </a:endParaRPr>
          </a:p>
        </p:txBody>
      </p:sp>
      <p:sp>
        <p:nvSpPr>
          <p:cNvPr id="121" name="Google Shape;121;p3"/>
          <p:cNvSpPr/>
          <p:nvPr/>
        </p:nvSpPr>
        <p:spPr>
          <a:xfrm>
            <a:off x="10088880" y="0"/>
            <a:ext cx="2103120"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a:stretch/>
        </p:blipFill>
        <p:spPr>
          <a:xfrm>
            <a:off x="9192033" y="2607476"/>
            <a:ext cx="1586905" cy="1643046"/>
          </a:xfrm>
          <a:prstGeom prst="rect">
            <a:avLst/>
          </a:prstGeom>
          <a:noFill/>
          <a:ln>
            <a:noFill/>
          </a:ln>
        </p:spPr>
      </p:pic>
      <p:sp>
        <p:nvSpPr>
          <p:cNvPr id="2" name="Rectangle 1">
            <a:extLst>
              <a:ext uri="{FF2B5EF4-FFF2-40B4-BE49-F238E27FC236}">
                <a16:creationId xmlns:a16="http://schemas.microsoft.com/office/drawing/2014/main" id="{F4521EA1-8E87-1B59-B902-854393B40B49}"/>
              </a:ext>
            </a:extLst>
          </p:cNvPr>
          <p:cNvSpPr/>
          <p:nvPr/>
        </p:nvSpPr>
        <p:spPr>
          <a:xfrm>
            <a:off x="11462327" y="0"/>
            <a:ext cx="729673"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gecf4e9f041_0_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ecf4e9f041_0_0"/>
          <p:cNvSpPr txBox="1">
            <a:spLocks noGrp="1"/>
          </p:cNvSpPr>
          <p:nvPr>
            <p:ph type="body" idx="1"/>
          </p:nvPr>
        </p:nvSpPr>
        <p:spPr>
          <a:xfrm>
            <a:off x="3432412" y="870012"/>
            <a:ext cx="6525300" cy="4867338"/>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chemeClr val="dk1"/>
              </a:buClr>
              <a:buSzPts val="2400"/>
              <a:buNone/>
            </a:pPr>
            <a:r>
              <a:rPr lang="en-US" sz="2400" dirty="0"/>
              <a:t>Hockey Development Group is a Team of volunteers who focus on development of our players</a:t>
            </a:r>
          </a:p>
          <a:p>
            <a:pPr marL="0" lvl="0" indent="0" algn="l" rtl="0">
              <a:lnSpc>
                <a:spcPct val="90000"/>
              </a:lnSpc>
              <a:spcBef>
                <a:spcPts val="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sz="2400" dirty="0"/>
              <a:t>Skaters and goaltenders are equally important</a:t>
            </a:r>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sz="2400" dirty="0"/>
              <a:t>The team meets throughout the year to plan hockey development activities</a:t>
            </a:r>
            <a:endParaRPr dirty="0"/>
          </a:p>
          <a:p>
            <a:pPr marL="457200" lvl="1" indent="0" algn="l" rtl="0">
              <a:lnSpc>
                <a:spcPct val="90000"/>
              </a:lnSpc>
              <a:spcBef>
                <a:spcPts val="500"/>
              </a:spcBef>
              <a:spcAft>
                <a:spcPts val="0"/>
              </a:spcAft>
              <a:buClr>
                <a:schemeClr val="dk1"/>
              </a:buClr>
              <a:buSzPts val="2400"/>
              <a:buNone/>
            </a:pPr>
            <a:r>
              <a:rPr lang="en-US" dirty="0"/>
              <a:t>Summer training (i.e. 10,000 shot challenge)</a:t>
            </a:r>
            <a:endParaRPr dirty="0"/>
          </a:p>
          <a:p>
            <a:pPr marL="457200" lvl="1" indent="0" algn="l" rtl="0">
              <a:lnSpc>
                <a:spcPct val="90000"/>
              </a:lnSpc>
              <a:spcBef>
                <a:spcPts val="500"/>
              </a:spcBef>
              <a:spcAft>
                <a:spcPts val="0"/>
              </a:spcAft>
              <a:buClr>
                <a:schemeClr val="dk1"/>
              </a:buClr>
              <a:buSzPts val="2400"/>
              <a:buNone/>
            </a:pPr>
            <a:r>
              <a:rPr lang="en-US" dirty="0"/>
              <a:t>Skills sessions</a:t>
            </a:r>
            <a:endParaRPr dirty="0"/>
          </a:p>
          <a:p>
            <a:pPr marL="457200" lvl="1" indent="0" algn="l" rtl="0">
              <a:lnSpc>
                <a:spcPct val="90000"/>
              </a:lnSpc>
              <a:spcBef>
                <a:spcPts val="500"/>
              </a:spcBef>
              <a:spcAft>
                <a:spcPts val="0"/>
              </a:spcAft>
              <a:buClr>
                <a:schemeClr val="dk1"/>
              </a:buClr>
              <a:buSzPts val="2400"/>
              <a:buNone/>
            </a:pPr>
            <a:r>
              <a:rPr lang="en-US" dirty="0"/>
              <a:t>Goalie Development</a:t>
            </a:r>
            <a:endParaRPr dirty="0"/>
          </a:p>
          <a:p>
            <a:pPr marL="495300" lvl="1" indent="0" algn="l" rtl="0">
              <a:lnSpc>
                <a:spcPct val="90000"/>
              </a:lnSpc>
              <a:spcBef>
                <a:spcPts val="500"/>
              </a:spcBef>
              <a:spcAft>
                <a:spcPts val="0"/>
              </a:spcAft>
              <a:buSzPts val="1800"/>
              <a:buNone/>
            </a:pPr>
            <a:r>
              <a:rPr lang="en-US" dirty="0"/>
              <a:t>Coaching Recruitment / Training </a:t>
            </a:r>
            <a:endParaRPr dirty="0"/>
          </a:p>
          <a:p>
            <a:pPr marL="495300" lvl="1" indent="0" algn="l" rtl="0">
              <a:lnSpc>
                <a:spcPct val="90000"/>
              </a:lnSpc>
              <a:spcBef>
                <a:spcPts val="500"/>
              </a:spcBef>
              <a:spcAft>
                <a:spcPts val="0"/>
              </a:spcAft>
              <a:buSzPts val="1800"/>
              <a:buNone/>
            </a:pPr>
            <a:r>
              <a:rPr lang="en-US" dirty="0"/>
              <a:t>Resource for Parents &amp; Players for ALL Levels</a:t>
            </a:r>
            <a:endParaRPr dirty="0"/>
          </a:p>
          <a:p>
            <a:pPr marL="457200" lvl="1" indent="0" algn="l" rtl="0">
              <a:lnSpc>
                <a:spcPct val="90000"/>
              </a:lnSpc>
              <a:spcBef>
                <a:spcPts val="500"/>
              </a:spcBef>
              <a:spcAft>
                <a:spcPts val="0"/>
              </a:spcAft>
              <a:buClr>
                <a:schemeClr val="dk1"/>
              </a:buClr>
              <a:buSzPts val="2400"/>
              <a:buNone/>
            </a:pPr>
            <a:endParaRPr dirty="0"/>
          </a:p>
        </p:txBody>
      </p:sp>
      <p:sp>
        <p:nvSpPr>
          <p:cNvPr id="2" name="Rectangle 1">
            <a:extLst>
              <a:ext uri="{FF2B5EF4-FFF2-40B4-BE49-F238E27FC236}">
                <a16:creationId xmlns:a16="http://schemas.microsoft.com/office/drawing/2014/main" id="{DF393DBB-5DDD-83D4-508E-CD1278AEB516}"/>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0B152B4-267B-8090-50A6-2CC3A1CC0AE6}"/>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89183466-DB94-90B9-1914-6BAD0F0BABA6}"/>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67EAADC0-6090-B0C0-4455-FCE9ECEFE86F}"/>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689C7A46-2F25-5E25-E5F8-285E3C4EF2BA}"/>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1CDA22EC-A634-DD27-DBE0-A7778BEACAEB}"/>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8809575E-B16C-6B5B-ACF7-A7BB3DC525CC}"/>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CEA708F3-3E64-542B-1CB6-64F39990E843}"/>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363;gecf4e9f041_0_0">
            <a:extLst>
              <a:ext uri="{FF2B5EF4-FFF2-40B4-BE49-F238E27FC236}">
                <a16:creationId xmlns:a16="http://schemas.microsoft.com/office/drawing/2014/main" id="{2FB2EA72-AB3B-A407-3441-08A80A143E2F}"/>
              </a:ext>
            </a:extLst>
          </p:cNvPr>
          <p:cNvSpPr txBox="1">
            <a:spLocks noGrp="1"/>
          </p:cNvSpPr>
          <p:nvPr>
            <p:ph type="title"/>
          </p:nvPr>
        </p:nvSpPr>
        <p:spPr>
          <a:xfrm>
            <a:off x="14914" y="118271"/>
            <a:ext cx="3704352" cy="462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600" b="1" dirty="0">
                <a:solidFill>
                  <a:srgbClr val="FFFFFF"/>
                </a:solidFill>
                <a:effectLst>
                  <a:outerShdw blurRad="38100" dist="38100" dir="2700000" algn="tl">
                    <a:srgbClr val="000000">
                      <a:alpha val="43137"/>
                    </a:srgbClr>
                  </a:outerShdw>
                </a:effectLst>
              </a:rPr>
              <a:t>WHAT DO THEY DO AND WHO ARE THEY?</a:t>
            </a:r>
            <a:endParaRPr sz="4000"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7"/>
          <p:cNvSpPr txBox="1">
            <a:spLocks noGrp="1"/>
          </p:cNvSpPr>
          <p:nvPr>
            <p:ph type="body" idx="1"/>
          </p:nvPr>
        </p:nvSpPr>
        <p:spPr>
          <a:xfrm>
            <a:off x="1281149" y="2177172"/>
            <a:ext cx="5807100" cy="4604400"/>
          </a:xfrm>
          <a:prstGeom prst="rect">
            <a:avLst/>
          </a:prstGeom>
          <a:noFill/>
          <a:ln>
            <a:noFill/>
          </a:ln>
        </p:spPr>
        <p:txBody>
          <a:bodyPr spcFirstLastPara="1" wrap="square" lIns="91425" tIns="45700" rIns="91425" bIns="45700" anchor="t" anchorCtr="0">
            <a:normAutofit/>
          </a:bodyPr>
          <a:lstStyle/>
          <a:p>
            <a:pPr marL="13335" lvl="0" indent="0" algn="l" rtl="0">
              <a:lnSpc>
                <a:spcPct val="90000"/>
              </a:lnSpc>
              <a:spcBef>
                <a:spcPts val="0"/>
              </a:spcBef>
              <a:spcAft>
                <a:spcPts val="0"/>
              </a:spcAft>
              <a:buClr>
                <a:schemeClr val="dk1"/>
              </a:buClr>
              <a:buSzPct val="100000"/>
              <a:buNone/>
            </a:pPr>
            <a:r>
              <a:rPr lang="en-US" b="1" dirty="0"/>
              <a:t>Ryan Johnson</a:t>
            </a:r>
            <a:endParaRPr dirty="0"/>
          </a:p>
          <a:p>
            <a:pPr marL="13335" lvl="0" indent="0" algn="l" rtl="0">
              <a:lnSpc>
                <a:spcPct val="90000"/>
              </a:lnSpc>
              <a:spcBef>
                <a:spcPts val="1000"/>
              </a:spcBef>
              <a:spcAft>
                <a:spcPts val="0"/>
              </a:spcAft>
              <a:buClr>
                <a:schemeClr val="dk1"/>
              </a:buClr>
              <a:buSzPct val="100000"/>
              <a:buNone/>
            </a:pPr>
            <a:r>
              <a:rPr lang="en-US" b="1" dirty="0"/>
              <a:t>Gino Guyer</a:t>
            </a:r>
            <a:endParaRPr lang="en-US" dirty="0"/>
          </a:p>
          <a:p>
            <a:pPr marL="13335" lvl="0" indent="0" algn="l" rtl="0">
              <a:lnSpc>
                <a:spcPct val="90000"/>
              </a:lnSpc>
              <a:spcBef>
                <a:spcPts val="1000"/>
              </a:spcBef>
              <a:spcAft>
                <a:spcPts val="0"/>
              </a:spcAft>
              <a:buClr>
                <a:schemeClr val="dk1"/>
              </a:buClr>
              <a:buSzPct val="100000"/>
              <a:buNone/>
            </a:pPr>
            <a:r>
              <a:rPr lang="en-US" b="1" dirty="0"/>
              <a:t>John Groebner</a:t>
            </a:r>
            <a:endParaRPr b="1" dirty="0"/>
          </a:p>
          <a:p>
            <a:pPr marL="13335" lvl="0" indent="0" algn="l" rtl="0">
              <a:lnSpc>
                <a:spcPct val="90000"/>
              </a:lnSpc>
              <a:spcBef>
                <a:spcPts val="1000"/>
              </a:spcBef>
              <a:spcAft>
                <a:spcPts val="0"/>
              </a:spcAft>
              <a:buClr>
                <a:schemeClr val="dk1"/>
              </a:buClr>
              <a:buSzPct val="100000"/>
              <a:buNone/>
            </a:pPr>
            <a:r>
              <a:rPr lang="en-US" b="1" dirty="0"/>
              <a:t>Jeff Bredemus</a:t>
            </a:r>
            <a:endParaRPr b="1" dirty="0"/>
          </a:p>
          <a:p>
            <a:pPr marL="13335" lvl="0" indent="0" algn="l" rtl="0">
              <a:lnSpc>
                <a:spcPct val="90000"/>
              </a:lnSpc>
              <a:spcBef>
                <a:spcPts val="1000"/>
              </a:spcBef>
              <a:spcAft>
                <a:spcPts val="0"/>
              </a:spcAft>
              <a:buClr>
                <a:schemeClr val="dk1"/>
              </a:buClr>
              <a:buSzPct val="100000"/>
              <a:buNone/>
            </a:pPr>
            <a:r>
              <a:rPr lang="en-US" b="1" dirty="0"/>
              <a:t>Matt Kleinbrook</a:t>
            </a:r>
            <a:endParaRPr b="1" dirty="0"/>
          </a:p>
          <a:p>
            <a:pPr marL="13335" lvl="0" indent="0" algn="l" rtl="0">
              <a:lnSpc>
                <a:spcPct val="90000"/>
              </a:lnSpc>
              <a:spcBef>
                <a:spcPts val="1000"/>
              </a:spcBef>
              <a:spcAft>
                <a:spcPts val="0"/>
              </a:spcAft>
              <a:buClr>
                <a:schemeClr val="dk1"/>
              </a:buClr>
              <a:buSzPct val="100000"/>
              <a:buNone/>
            </a:pPr>
            <a:r>
              <a:rPr lang="en-US" b="1" dirty="0"/>
              <a:t>Chad Vukich</a:t>
            </a:r>
          </a:p>
          <a:p>
            <a:pPr marL="13335" lvl="0" indent="0" algn="l" rtl="0">
              <a:lnSpc>
                <a:spcPct val="90000"/>
              </a:lnSpc>
              <a:spcBef>
                <a:spcPts val="1000"/>
              </a:spcBef>
              <a:spcAft>
                <a:spcPts val="0"/>
              </a:spcAft>
              <a:buClr>
                <a:schemeClr val="dk1"/>
              </a:buClr>
              <a:buSzPct val="100000"/>
              <a:buNone/>
            </a:pPr>
            <a:r>
              <a:rPr lang="en-US" b="1" dirty="0"/>
              <a:t>Dan Miller</a:t>
            </a:r>
          </a:p>
          <a:p>
            <a:pPr marL="13335" lvl="0" indent="0" algn="l" rtl="0">
              <a:lnSpc>
                <a:spcPct val="90000"/>
              </a:lnSpc>
              <a:spcBef>
                <a:spcPts val="1000"/>
              </a:spcBef>
              <a:spcAft>
                <a:spcPts val="0"/>
              </a:spcAft>
              <a:buClr>
                <a:schemeClr val="dk1"/>
              </a:buClr>
              <a:buSzPct val="100000"/>
              <a:buNone/>
            </a:pPr>
            <a:r>
              <a:rPr lang="en-US" b="1" dirty="0"/>
              <a:t>Dan Ritter</a:t>
            </a:r>
          </a:p>
          <a:p>
            <a:pPr marL="13335" lvl="0" indent="0" algn="l" rtl="0">
              <a:lnSpc>
                <a:spcPct val="90000"/>
              </a:lnSpc>
              <a:spcBef>
                <a:spcPts val="1000"/>
              </a:spcBef>
              <a:spcAft>
                <a:spcPts val="0"/>
              </a:spcAft>
              <a:buClr>
                <a:schemeClr val="dk1"/>
              </a:buClr>
              <a:buSzPct val="100000"/>
              <a:buNone/>
            </a:pPr>
            <a:r>
              <a:rPr lang="en-US" b="1" dirty="0"/>
              <a:t>Andy Pohl</a:t>
            </a:r>
            <a:endParaRPr b="1" dirty="0"/>
          </a:p>
        </p:txBody>
      </p:sp>
      <p:pic>
        <p:nvPicPr>
          <p:cNvPr id="166" name="Google Shape;166;p7"/>
          <p:cNvPicPr preferRelativeResize="0"/>
          <p:nvPr/>
        </p:nvPicPr>
        <p:blipFill rotWithShape="1">
          <a:blip r:embed="rId3">
            <a:alphaModFix/>
          </a:blip>
          <a:srcRect/>
          <a:stretch/>
        </p:blipFill>
        <p:spPr>
          <a:xfrm>
            <a:off x="4879034" y="2120672"/>
            <a:ext cx="4660900" cy="4660900"/>
          </a:xfrm>
          <a:prstGeom prst="rect">
            <a:avLst/>
          </a:prstGeom>
          <a:ln>
            <a:noFill/>
          </a:ln>
          <a:effectLst>
            <a:outerShdw blurRad="292100" dist="139700" dir="2700000" algn="tl" rotWithShape="0">
              <a:srgbClr val="333333">
                <a:alpha val="65000"/>
              </a:srgbClr>
            </a:outerShdw>
          </a:effectLst>
        </p:spPr>
      </p:pic>
      <p:sp>
        <p:nvSpPr>
          <p:cNvPr id="5" name="Google Shape;466;p31">
            <a:extLst>
              <a:ext uri="{FF2B5EF4-FFF2-40B4-BE49-F238E27FC236}">
                <a16:creationId xmlns:a16="http://schemas.microsoft.com/office/drawing/2014/main" id="{07FEFA29-4768-BA52-EAA2-942173A40B00}"/>
              </a:ext>
            </a:extLst>
          </p:cNvPr>
          <p:cNvSpPr/>
          <p:nvPr/>
        </p:nvSpPr>
        <p:spPr>
          <a:xfrm>
            <a:off x="523783" y="91360"/>
            <a:ext cx="11168108" cy="1695635"/>
          </a:xfrm>
          <a:prstGeom prst="rect">
            <a:avLst/>
          </a:prstGeom>
          <a:solidFill>
            <a:schemeClr val="tx1">
              <a:lumMod val="85000"/>
              <a:lumOff val="1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66;p31">
            <a:extLst>
              <a:ext uri="{FF2B5EF4-FFF2-40B4-BE49-F238E27FC236}">
                <a16:creationId xmlns:a16="http://schemas.microsoft.com/office/drawing/2014/main" id="{46B02041-9BD1-E804-781B-D96DFC15A737}"/>
              </a:ext>
            </a:extLst>
          </p:cNvPr>
          <p:cNvSpPr/>
          <p:nvPr/>
        </p:nvSpPr>
        <p:spPr>
          <a:xfrm>
            <a:off x="642068" y="319928"/>
            <a:ext cx="10907863" cy="1541457"/>
          </a:xfrm>
          <a:prstGeom prst="rect">
            <a:avLst/>
          </a:prstGeom>
          <a:solidFill>
            <a:schemeClr val="accent1"/>
          </a:solidFill>
          <a:ln>
            <a:noFill/>
          </a:ln>
          <a:effectLst>
            <a:innerShdw blurRad="114300">
              <a:prstClr val="black"/>
            </a:inn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64;p7">
            <a:extLst>
              <a:ext uri="{FF2B5EF4-FFF2-40B4-BE49-F238E27FC236}">
                <a16:creationId xmlns:a16="http://schemas.microsoft.com/office/drawing/2014/main" id="{34BF4BF8-B421-5B92-2809-23C8E3E58EE2}"/>
              </a:ext>
            </a:extLst>
          </p:cNvPr>
          <p:cNvSpPr txBox="1">
            <a:spLocks/>
          </p:cNvSpPr>
          <p:nvPr/>
        </p:nvSpPr>
        <p:spPr>
          <a:xfrm>
            <a:off x="1074652" y="491607"/>
            <a:ext cx="1030652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000"/>
            </a:pPr>
            <a:r>
              <a:rPr lang="en-US" sz="4000" b="1" dirty="0">
                <a:solidFill>
                  <a:srgbClr val="FFFFFF"/>
                </a:solidFill>
                <a:effectLst>
                  <a:outerShdw blurRad="38100" dist="38100" dir="2700000" algn="tl">
                    <a:srgbClr val="000000">
                      <a:alpha val="43137"/>
                    </a:srgbClr>
                  </a:outerShdw>
                </a:effectLst>
              </a:rPr>
              <a:t>HOCKEY DEVELOPMENT TEAM 2025 - 2026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083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p2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25"/>
          <p:cNvSpPr/>
          <p:nvPr/>
        </p:nvSpPr>
        <p:spPr>
          <a:xfrm>
            <a:off x="-1" y="634080"/>
            <a:ext cx="7272480" cy="5251646"/>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387" name="Google Shape;387;p25"/>
          <p:cNvSpPr txBox="1">
            <a:spLocks noGrp="1"/>
          </p:cNvSpPr>
          <p:nvPr>
            <p:ph type="title"/>
          </p:nvPr>
        </p:nvSpPr>
        <p:spPr>
          <a:xfrm>
            <a:off x="804201" y="951273"/>
            <a:ext cx="6149595" cy="11905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600" b="1" dirty="0">
                <a:solidFill>
                  <a:srgbClr val="FFFFFF"/>
                </a:solidFill>
                <a:effectLst>
                  <a:outerShdw blurRad="38100" dist="38100" dir="2700000" algn="tl">
                    <a:srgbClr val="000000">
                      <a:alpha val="43137"/>
                    </a:srgbClr>
                  </a:outerShdw>
                </a:effectLst>
              </a:rPr>
              <a:t>SKILLS DEVELOPMENT - GOALIES</a:t>
            </a:r>
            <a:endParaRPr b="1" dirty="0">
              <a:effectLst>
                <a:outerShdw blurRad="38100" dist="38100" dir="2700000" algn="tl">
                  <a:srgbClr val="000000">
                    <a:alpha val="43137"/>
                  </a:srgbClr>
                </a:outerShdw>
              </a:effectLst>
            </a:endParaRPr>
          </a:p>
        </p:txBody>
      </p:sp>
      <p:sp>
        <p:nvSpPr>
          <p:cNvPr id="388" name="Google Shape;388;p25"/>
          <p:cNvSpPr txBox="1">
            <a:spLocks noGrp="1"/>
          </p:cNvSpPr>
          <p:nvPr>
            <p:ph type="body" idx="1"/>
          </p:nvPr>
        </p:nvSpPr>
        <p:spPr>
          <a:xfrm>
            <a:off x="811094" y="2232591"/>
            <a:ext cx="6149595" cy="33015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FFFF"/>
              </a:buClr>
              <a:buSzPts val="2400"/>
              <a:buNone/>
            </a:pPr>
            <a:r>
              <a:rPr lang="en-US" sz="2400" dirty="0">
                <a:solidFill>
                  <a:srgbClr val="FEFFFF"/>
                </a:solidFill>
              </a:rPr>
              <a:t>Goalie Coordinator Role – Jason Krey, Greg </a:t>
            </a:r>
            <a:r>
              <a:rPr lang="en-US" sz="2400" dirty="0" err="1">
                <a:solidFill>
                  <a:srgbClr val="FEFFFF"/>
                </a:solidFill>
              </a:rPr>
              <a:t>Ruis</a:t>
            </a:r>
            <a:endParaRPr dirty="0"/>
          </a:p>
          <a:p>
            <a:pPr marL="0" lvl="0" indent="0" algn="l" rtl="0">
              <a:lnSpc>
                <a:spcPct val="90000"/>
              </a:lnSpc>
              <a:spcBef>
                <a:spcPts val="1000"/>
              </a:spcBef>
              <a:spcAft>
                <a:spcPts val="0"/>
              </a:spcAft>
              <a:buClr>
                <a:srgbClr val="FEFFFF"/>
              </a:buClr>
              <a:buSzPts val="2400"/>
              <a:buNone/>
            </a:pPr>
            <a:r>
              <a:rPr lang="en-US" sz="2400" dirty="0">
                <a:solidFill>
                  <a:srgbClr val="FEFFFF"/>
                </a:solidFill>
              </a:rPr>
              <a:t>Sunday night skills at Rogers</a:t>
            </a:r>
            <a:endParaRPr dirty="0"/>
          </a:p>
          <a:p>
            <a:pPr marL="0" lvl="0" indent="0" algn="l" rtl="0">
              <a:lnSpc>
                <a:spcPct val="90000"/>
              </a:lnSpc>
              <a:spcBef>
                <a:spcPts val="1000"/>
              </a:spcBef>
              <a:spcAft>
                <a:spcPts val="0"/>
              </a:spcAft>
              <a:buClr>
                <a:srgbClr val="FEFFFF"/>
              </a:buClr>
              <a:buSzPts val="2400"/>
              <a:buNone/>
            </a:pPr>
            <a:r>
              <a:rPr lang="en-US" sz="2400" dirty="0">
                <a:solidFill>
                  <a:srgbClr val="FEFFFF"/>
                </a:solidFill>
              </a:rPr>
              <a:t>Goalie specific sessions with Attitude coaching staff</a:t>
            </a:r>
            <a:endParaRPr dirty="0"/>
          </a:p>
          <a:p>
            <a:pPr marL="0" lvl="0" indent="0" algn="l" rtl="0">
              <a:lnSpc>
                <a:spcPct val="90000"/>
              </a:lnSpc>
              <a:spcBef>
                <a:spcPts val="1000"/>
              </a:spcBef>
              <a:spcAft>
                <a:spcPts val="0"/>
              </a:spcAft>
              <a:buClr>
                <a:srgbClr val="FEFFFF"/>
              </a:buClr>
              <a:buSzPts val="2400"/>
              <a:buNone/>
            </a:pPr>
            <a:r>
              <a:rPr lang="en-US" sz="2400" dirty="0">
                <a:solidFill>
                  <a:srgbClr val="FEFFFF"/>
                </a:solidFill>
              </a:rPr>
              <a:t>Attitude will work to formalize a coaching plan for goalies for each team</a:t>
            </a:r>
            <a:endParaRPr dirty="0"/>
          </a:p>
          <a:p>
            <a:pPr marL="0" lvl="0" indent="0" algn="l" rtl="0">
              <a:lnSpc>
                <a:spcPct val="90000"/>
              </a:lnSpc>
              <a:spcBef>
                <a:spcPts val="1000"/>
              </a:spcBef>
              <a:spcAft>
                <a:spcPts val="0"/>
              </a:spcAft>
              <a:buClr>
                <a:srgbClr val="FEFFFF"/>
              </a:buClr>
              <a:buSzPts val="2400"/>
              <a:buNone/>
            </a:pPr>
            <a:r>
              <a:rPr lang="en-US" sz="2400" dirty="0">
                <a:solidFill>
                  <a:srgbClr val="FEFFFF"/>
                </a:solidFill>
              </a:rPr>
              <a:t>Team will have named coach from staff responsible for goalie drills</a:t>
            </a:r>
            <a:endParaRPr dirty="0"/>
          </a:p>
        </p:txBody>
      </p:sp>
      <p:sp>
        <p:nvSpPr>
          <p:cNvPr id="2" name="Rectangle 1">
            <a:extLst>
              <a:ext uri="{FF2B5EF4-FFF2-40B4-BE49-F238E27FC236}">
                <a16:creationId xmlns:a16="http://schemas.microsoft.com/office/drawing/2014/main" id="{D2D39F29-7BD3-12B3-7FFA-6594D68FAD0D}"/>
              </a:ext>
            </a:extLst>
          </p:cNvPr>
          <p:cNvSpPr/>
          <p:nvPr/>
        </p:nvSpPr>
        <p:spPr>
          <a:xfrm>
            <a:off x="7275528" y="417250"/>
            <a:ext cx="4913424" cy="580667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389;p25" descr="A picture containing text&#10;&#10;Description automatically generated">
            <a:extLst>
              <a:ext uri="{FF2B5EF4-FFF2-40B4-BE49-F238E27FC236}">
                <a16:creationId xmlns:a16="http://schemas.microsoft.com/office/drawing/2014/main" id="{2D1AB402-EAC1-12F2-3AB6-B0C9EB758C32}"/>
              </a:ext>
            </a:extLst>
          </p:cNvPr>
          <p:cNvPicPr preferRelativeResize="0"/>
          <p:nvPr/>
        </p:nvPicPr>
        <p:blipFill rotWithShape="1">
          <a:blip r:embed="rId3">
            <a:alphaModFix/>
          </a:blip>
          <a:srcRect l="6592" t="9609" r="24444"/>
          <a:stretch/>
        </p:blipFill>
        <p:spPr>
          <a:xfrm>
            <a:off x="7275527" y="883613"/>
            <a:ext cx="4916473" cy="47525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2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26"/>
          <p:cNvSpPr/>
          <p:nvPr/>
        </p:nvSpPr>
        <p:spPr>
          <a:xfrm>
            <a:off x="4144437" y="879652"/>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26"/>
          <p:cNvSpPr/>
          <p:nvPr/>
        </p:nvSpPr>
        <p:spPr>
          <a:xfrm>
            <a:off x="4901782" y="1"/>
            <a:ext cx="7287170" cy="6857999"/>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399" name="Google Shape;399;p26"/>
          <p:cNvSpPr txBox="1">
            <a:spLocks noGrp="1"/>
          </p:cNvSpPr>
          <p:nvPr>
            <p:ph type="title"/>
          </p:nvPr>
        </p:nvSpPr>
        <p:spPr>
          <a:xfrm>
            <a:off x="5552841" y="643465"/>
            <a:ext cx="5840770" cy="17796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b="1" dirty="0">
                <a:solidFill>
                  <a:srgbClr val="FFFFFF"/>
                </a:solidFill>
                <a:effectLst>
                  <a:outerShdw blurRad="38100" dist="38100" dir="2700000" algn="tl">
                    <a:srgbClr val="000000">
                      <a:alpha val="43137"/>
                    </a:srgbClr>
                  </a:outerShdw>
                </a:effectLst>
              </a:rPr>
              <a:t>SKILLS DEVELOPMENT - SKATERS</a:t>
            </a:r>
            <a:endParaRPr b="1" dirty="0">
              <a:effectLst>
                <a:outerShdw blurRad="38100" dist="38100" dir="2700000" algn="tl">
                  <a:srgbClr val="000000">
                    <a:alpha val="43137"/>
                  </a:srgbClr>
                </a:outerShdw>
              </a:effectLst>
            </a:endParaRPr>
          </a:p>
        </p:txBody>
      </p:sp>
      <p:sp>
        <p:nvSpPr>
          <p:cNvPr id="400" name="Google Shape;400;p26"/>
          <p:cNvSpPr txBox="1">
            <a:spLocks noGrp="1"/>
          </p:cNvSpPr>
          <p:nvPr>
            <p:ph type="body" idx="1"/>
          </p:nvPr>
        </p:nvSpPr>
        <p:spPr>
          <a:xfrm>
            <a:off x="5552840" y="2518012"/>
            <a:ext cx="5840770" cy="36229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FEFFFF"/>
              </a:buClr>
              <a:buSzPts val="2400"/>
              <a:buNone/>
            </a:pPr>
            <a:r>
              <a:rPr lang="en-US" dirty="0"/>
              <a:t>Monday nights will consist of a more informal structure to ensure Ice touches and skill-centered practices run by team coaches in conjunction with Hockey development group input. </a:t>
            </a:r>
            <a:endParaRPr dirty="0"/>
          </a:p>
        </p:txBody>
      </p:sp>
      <p:sp>
        <p:nvSpPr>
          <p:cNvPr id="2" name="Rectangle 1">
            <a:extLst>
              <a:ext uri="{FF2B5EF4-FFF2-40B4-BE49-F238E27FC236}">
                <a16:creationId xmlns:a16="http://schemas.microsoft.com/office/drawing/2014/main" id="{6DC9453A-E8AE-6A96-10ED-3FC34DD87570}"/>
              </a:ext>
            </a:extLst>
          </p:cNvPr>
          <p:cNvSpPr/>
          <p:nvPr/>
        </p:nvSpPr>
        <p:spPr>
          <a:xfrm>
            <a:off x="11462327" y="0"/>
            <a:ext cx="729673"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DE5829-5DCB-32CF-96B1-1ED9066041BC}"/>
              </a:ext>
            </a:extLst>
          </p:cNvPr>
          <p:cNvSpPr/>
          <p:nvPr/>
        </p:nvSpPr>
        <p:spPr>
          <a:xfrm>
            <a:off x="4209291" y="0"/>
            <a:ext cx="729673"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397;p26">
            <a:extLst>
              <a:ext uri="{FF2B5EF4-FFF2-40B4-BE49-F238E27FC236}">
                <a16:creationId xmlns:a16="http://schemas.microsoft.com/office/drawing/2014/main" id="{15C117E6-3DAC-673A-6D92-CC2030B21A77}"/>
              </a:ext>
            </a:extLst>
          </p:cNvPr>
          <p:cNvPicPr preferRelativeResize="0"/>
          <p:nvPr/>
        </p:nvPicPr>
        <p:blipFill rotWithShape="1">
          <a:blip r:embed="rId3">
            <a:alphaModFix/>
          </a:blip>
          <a:srcRect l="35588" r="17242"/>
          <a:stretch/>
        </p:blipFill>
        <p:spPr>
          <a:xfrm>
            <a:off x="-199031" y="456421"/>
            <a:ext cx="4634682" cy="614100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grpSp>
        <p:nvGrpSpPr>
          <p:cNvPr id="417" name="Google Shape;417;p27"/>
          <p:cNvGrpSpPr/>
          <p:nvPr/>
        </p:nvGrpSpPr>
        <p:grpSpPr>
          <a:xfrm flipH="1">
            <a:off x="534367" y="563918"/>
            <a:ext cx="681111" cy="5978614"/>
            <a:chOff x="10988949" y="803186"/>
            <a:chExt cx="688391" cy="5978614"/>
          </a:xfrm>
        </p:grpSpPr>
        <p:sp>
          <p:nvSpPr>
            <p:cNvPr id="418" name="Google Shape;418;p27"/>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27"/>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2" name="Google Shape;422;p27"/>
          <p:cNvSpPr txBox="1">
            <a:spLocks noGrp="1"/>
          </p:cNvSpPr>
          <p:nvPr>
            <p:ph type="body" idx="1"/>
          </p:nvPr>
        </p:nvSpPr>
        <p:spPr>
          <a:xfrm>
            <a:off x="3367200" y="670014"/>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dirty="0"/>
              <a:t>ETS has offered special discounted rates for RYHA members to continue in-season training.  </a:t>
            </a:r>
          </a:p>
          <a:p>
            <a:pPr marL="0" lvl="0" indent="0" algn="l" rtl="0">
              <a:lnSpc>
                <a:spcPct val="90000"/>
              </a:lnSpc>
              <a:spcBef>
                <a:spcPts val="0"/>
              </a:spcBef>
              <a:spcAft>
                <a:spcPts val="0"/>
              </a:spcAft>
              <a:buClr>
                <a:schemeClr val="dk1"/>
              </a:buClr>
              <a:buSzPts val="2400"/>
              <a:buNone/>
            </a:pPr>
            <a:endParaRPr lang="en-US" sz="2400" dirty="0"/>
          </a:p>
          <a:p>
            <a:pPr marL="0" lvl="0" indent="0" algn="l" rtl="0">
              <a:lnSpc>
                <a:spcPct val="90000"/>
              </a:lnSpc>
              <a:spcBef>
                <a:spcPts val="0"/>
              </a:spcBef>
              <a:spcAft>
                <a:spcPts val="0"/>
              </a:spcAft>
              <a:buClr>
                <a:schemeClr val="dk1"/>
              </a:buClr>
              <a:buSzPts val="2400"/>
              <a:buNone/>
            </a:pPr>
            <a:r>
              <a:rPr lang="en-US" sz="2400" dirty="0"/>
              <a:t>Please reach out to Hank with any questions you may have or to get registered. </a:t>
            </a:r>
          </a:p>
          <a:p>
            <a:pPr marL="0" lvl="0" indent="0" algn="l" rtl="0">
              <a:lnSpc>
                <a:spcPct val="90000"/>
              </a:lnSpc>
              <a:spcBef>
                <a:spcPts val="0"/>
              </a:spcBef>
              <a:spcAft>
                <a:spcPts val="0"/>
              </a:spcAft>
              <a:buClr>
                <a:schemeClr val="dk1"/>
              </a:buClr>
              <a:buSzPts val="2400"/>
              <a:buNone/>
            </a:pPr>
            <a:endParaRPr lang="en-US" sz="2400" dirty="0"/>
          </a:p>
          <a:p>
            <a:pPr marL="0" lvl="0" indent="0" algn="l" rtl="0">
              <a:lnSpc>
                <a:spcPct val="90000"/>
              </a:lnSpc>
              <a:spcBef>
                <a:spcPts val="0"/>
              </a:spcBef>
              <a:spcAft>
                <a:spcPts val="0"/>
              </a:spcAft>
              <a:buClr>
                <a:schemeClr val="dk1"/>
              </a:buClr>
              <a:buSzPts val="2400"/>
              <a:buNone/>
            </a:pPr>
            <a:endParaRPr lang="en-US" sz="2400" dirty="0"/>
          </a:p>
          <a:p>
            <a:pPr marL="0" lvl="0" indent="0" algn="l" rtl="0">
              <a:lnSpc>
                <a:spcPct val="90000"/>
              </a:lnSpc>
              <a:spcBef>
                <a:spcPts val="1000"/>
              </a:spcBef>
              <a:spcAft>
                <a:spcPts val="0"/>
              </a:spcAft>
              <a:buClr>
                <a:schemeClr val="dk1"/>
              </a:buClr>
              <a:buSzPts val="2400"/>
              <a:buNone/>
            </a:pPr>
            <a:r>
              <a:rPr lang="en-US" sz="2400" dirty="0">
                <a:solidFill>
                  <a:schemeClr val="bg2"/>
                </a:solidFill>
              </a:rPr>
              <a:t>WWW.ETSPERFORMANCE.COM/RYHA </a:t>
            </a:r>
          </a:p>
        </p:txBody>
      </p:sp>
      <p:sp>
        <p:nvSpPr>
          <p:cNvPr id="2" name="Rectangle 1">
            <a:extLst>
              <a:ext uri="{FF2B5EF4-FFF2-40B4-BE49-F238E27FC236}">
                <a16:creationId xmlns:a16="http://schemas.microsoft.com/office/drawing/2014/main" id="{97D31A15-84F9-BEAA-8172-BCD95321E345}"/>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45D17A3-265E-93F2-6C02-FDF34139216D}"/>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B2AF3442-00B1-D646-0FB7-801EE34B83AD}"/>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772DE415-01AC-4148-DEA0-4F7C464F3217}"/>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88C9FCF3-353C-EB9F-3FB6-A2C122DDDC14}"/>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A7857F77-A232-D8B3-70B5-9C211327CDA5}"/>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DC53A033-C5FC-4901-24DD-39176C9CA714}"/>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A7E8DDED-355A-E85B-AAA7-30A0EB3BBFD1}"/>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21;p27">
            <a:extLst>
              <a:ext uri="{FF2B5EF4-FFF2-40B4-BE49-F238E27FC236}">
                <a16:creationId xmlns:a16="http://schemas.microsoft.com/office/drawing/2014/main" id="{7BAF8AB4-4E02-3072-97C6-5E49D118E786}"/>
              </a:ext>
            </a:extLst>
          </p:cNvPr>
          <p:cNvSpPr txBox="1">
            <a:spLocks/>
          </p:cNvSpPr>
          <p:nvPr/>
        </p:nvSpPr>
        <p:spPr>
          <a:xfrm>
            <a:off x="169496" y="-6008"/>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b="1" dirty="0">
                <a:solidFill>
                  <a:srgbClr val="FFFFFF"/>
                </a:solidFill>
                <a:effectLst>
                  <a:outerShdw blurRad="38100" dist="38100" dir="2700000" algn="tl">
                    <a:srgbClr val="000000">
                      <a:alpha val="43137"/>
                    </a:srgbClr>
                  </a:outerShdw>
                </a:effectLst>
              </a:rPr>
              <a:t>DRYLAND</a:t>
            </a:r>
            <a:endParaRPr lang="en-US" dirty="0">
              <a:effectLst>
                <a:outerShdw blurRad="38100" dist="38100" dir="2700000" algn="tl">
                  <a:srgbClr val="000000">
                    <a:alpha val="43137"/>
                  </a:srgbClr>
                </a:outerShdw>
              </a:effectLst>
            </a:endParaRPr>
          </a:p>
        </p:txBody>
      </p:sp>
      <p:pic>
        <p:nvPicPr>
          <p:cNvPr id="13" name="Picture 2" descr="ETS Performance – UNRL">
            <a:extLst>
              <a:ext uri="{FF2B5EF4-FFF2-40B4-BE49-F238E27FC236}">
                <a16:creationId xmlns:a16="http://schemas.microsoft.com/office/drawing/2014/main" id="{3822933D-BEAA-806F-58C1-EEBE20B0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146" y="5016026"/>
            <a:ext cx="1406141" cy="16731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01D806B-9391-C67F-8F09-D706D953C0EC}"/>
              </a:ext>
            </a:extLst>
          </p:cNvPr>
          <p:cNvSpPr txBox="1"/>
          <p:nvPr/>
        </p:nvSpPr>
        <p:spPr>
          <a:xfrm>
            <a:off x="3227682" y="248994"/>
            <a:ext cx="6138908"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Michael </a:t>
            </a:r>
            <a:r>
              <a:rPr kumimoji="0" lang="en-US" sz="24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cs typeface="Calibri"/>
                <a:sym typeface="Calibri"/>
              </a:rPr>
              <a:t>Blizel</a:t>
            </a:r>
            <a:endPar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Performance Executive, ETS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28"/>
          <p:cNvSpPr/>
          <p:nvPr/>
        </p:nvSpPr>
        <p:spPr>
          <a:xfrm>
            <a:off x="0" y="7620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28"/>
          <p:cNvSpPr txBox="1">
            <a:spLocks noGrp="1"/>
          </p:cNvSpPr>
          <p:nvPr>
            <p:ph type="body" idx="1"/>
          </p:nvPr>
        </p:nvSpPr>
        <p:spPr>
          <a:xfrm>
            <a:off x="3685311" y="350774"/>
            <a:ext cx="6227439" cy="5251646"/>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800"/>
              <a:buNone/>
            </a:pPr>
            <a:r>
              <a:rPr lang="en-US" dirty="0">
                <a:solidFill>
                  <a:schemeClr val="tx1"/>
                </a:solidFill>
              </a:rPr>
              <a:t>Squirts 7 teams</a:t>
            </a:r>
            <a:endParaRPr dirty="0">
              <a:solidFill>
                <a:schemeClr val="tx1"/>
              </a:solidFill>
            </a:endParaRPr>
          </a:p>
          <a:p>
            <a:pPr marL="457200" lvl="1" indent="0" rtl="0">
              <a:lnSpc>
                <a:spcPct val="90000"/>
              </a:lnSpc>
              <a:spcBef>
                <a:spcPts val="500"/>
              </a:spcBef>
              <a:spcAft>
                <a:spcPts val="0"/>
              </a:spcAft>
              <a:buClr>
                <a:schemeClr val="dk1"/>
              </a:buClr>
              <a:buSzPts val="2800"/>
              <a:buNone/>
            </a:pPr>
            <a:r>
              <a:rPr lang="en-US" sz="2800" dirty="0">
                <a:solidFill>
                  <a:schemeClr val="tx1"/>
                </a:solidFill>
              </a:rPr>
              <a:t>A/B1/B1/B2/B2/C/C</a:t>
            </a:r>
          </a:p>
          <a:p>
            <a:pPr marL="457200" lvl="1" indent="0" rtl="0">
              <a:lnSpc>
                <a:spcPct val="90000"/>
              </a:lnSpc>
              <a:spcBef>
                <a:spcPts val="500"/>
              </a:spcBef>
              <a:spcAft>
                <a:spcPts val="0"/>
              </a:spcAft>
              <a:buClr>
                <a:schemeClr val="dk1"/>
              </a:buClr>
              <a:buSzPts val="2800"/>
              <a:buNone/>
            </a:pPr>
            <a:r>
              <a:rPr lang="en-US" sz="2800" dirty="0">
                <a:solidFill>
                  <a:schemeClr val="tx1"/>
                </a:solidFill>
              </a:rPr>
              <a:t>10U 2 Teams 10A &amp; 10B2</a:t>
            </a:r>
            <a:endParaRPr dirty="0">
              <a:solidFill>
                <a:schemeClr val="tx1"/>
              </a:solidFill>
            </a:endParaRPr>
          </a:p>
          <a:p>
            <a:pPr marL="0" lvl="0" indent="0" rtl="0">
              <a:lnSpc>
                <a:spcPct val="90000"/>
              </a:lnSpc>
              <a:spcBef>
                <a:spcPts val="1000"/>
              </a:spcBef>
              <a:spcAft>
                <a:spcPts val="0"/>
              </a:spcAft>
              <a:buClr>
                <a:schemeClr val="dk1"/>
              </a:buClr>
              <a:buSzPts val="2800"/>
              <a:buNone/>
            </a:pPr>
            <a:r>
              <a:rPr lang="en-US" dirty="0">
                <a:solidFill>
                  <a:schemeClr val="tx1"/>
                </a:solidFill>
              </a:rPr>
              <a:t>Peewees  5 teams</a:t>
            </a:r>
            <a:endParaRPr dirty="0">
              <a:solidFill>
                <a:schemeClr val="tx1"/>
              </a:solidFill>
            </a:endParaRPr>
          </a:p>
          <a:p>
            <a:pPr marL="457200" lvl="1" indent="0" rtl="0">
              <a:lnSpc>
                <a:spcPct val="90000"/>
              </a:lnSpc>
              <a:spcBef>
                <a:spcPts val="500"/>
              </a:spcBef>
              <a:spcAft>
                <a:spcPts val="0"/>
              </a:spcAft>
              <a:buClr>
                <a:schemeClr val="dk1"/>
              </a:buClr>
              <a:buSzPts val="2800"/>
              <a:buNone/>
            </a:pPr>
            <a:r>
              <a:rPr lang="en-US" sz="2800" dirty="0">
                <a:solidFill>
                  <a:schemeClr val="tx1"/>
                </a:solidFill>
              </a:rPr>
              <a:t>AA/A/B1/B2/C</a:t>
            </a:r>
          </a:p>
          <a:p>
            <a:pPr marL="457200" lvl="1" indent="0" rtl="0">
              <a:lnSpc>
                <a:spcPct val="90000"/>
              </a:lnSpc>
              <a:spcBef>
                <a:spcPts val="500"/>
              </a:spcBef>
              <a:spcAft>
                <a:spcPts val="0"/>
              </a:spcAft>
              <a:buClr>
                <a:schemeClr val="dk1"/>
              </a:buClr>
              <a:buSzPts val="2800"/>
              <a:buNone/>
            </a:pPr>
            <a:r>
              <a:rPr lang="en-US" sz="2800" dirty="0">
                <a:solidFill>
                  <a:schemeClr val="tx1"/>
                </a:solidFill>
              </a:rPr>
              <a:t>12U 2 Teams 12A &amp; 12B1</a:t>
            </a:r>
            <a:endParaRPr dirty="0">
              <a:solidFill>
                <a:schemeClr val="tx1"/>
              </a:solidFill>
            </a:endParaRPr>
          </a:p>
          <a:p>
            <a:pPr marL="0" lvl="0" indent="0" rtl="0">
              <a:lnSpc>
                <a:spcPct val="90000"/>
              </a:lnSpc>
              <a:spcBef>
                <a:spcPts val="1000"/>
              </a:spcBef>
              <a:spcAft>
                <a:spcPts val="0"/>
              </a:spcAft>
              <a:buClr>
                <a:schemeClr val="dk1"/>
              </a:buClr>
              <a:buSzPts val="2800"/>
              <a:buNone/>
            </a:pPr>
            <a:r>
              <a:rPr lang="en-US" dirty="0">
                <a:solidFill>
                  <a:schemeClr val="tx1"/>
                </a:solidFill>
              </a:rPr>
              <a:t>Bantams 4 teams</a:t>
            </a:r>
            <a:endParaRPr dirty="0">
              <a:solidFill>
                <a:schemeClr val="tx1"/>
              </a:solidFill>
            </a:endParaRPr>
          </a:p>
          <a:p>
            <a:pPr marL="457200" lvl="1" indent="0" rtl="0">
              <a:lnSpc>
                <a:spcPct val="90000"/>
              </a:lnSpc>
              <a:spcBef>
                <a:spcPts val="500"/>
              </a:spcBef>
              <a:spcAft>
                <a:spcPts val="0"/>
              </a:spcAft>
              <a:buClr>
                <a:schemeClr val="dk1"/>
              </a:buClr>
              <a:buSzPts val="2800"/>
              <a:buNone/>
            </a:pPr>
            <a:r>
              <a:rPr lang="en-US" sz="2800" dirty="0">
                <a:solidFill>
                  <a:schemeClr val="tx1"/>
                </a:solidFill>
              </a:rPr>
              <a:t>AA/A/B1/B2</a:t>
            </a:r>
          </a:p>
          <a:p>
            <a:pPr marL="457200" lvl="1" indent="0" rtl="0">
              <a:lnSpc>
                <a:spcPct val="90000"/>
              </a:lnSpc>
              <a:spcBef>
                <a:spcPts val="500"/>
              </a:spcBef>
              <a:spcAft>
                <a:spcPts val="0"/>
              </a:spcAft>
              <a:buClr>
                <a:schemeClr val="dk1"/>
              </a:buClr>
              <a:buSzPts val="2800"/>
              <a:buNone/>
            </a:pPr>
            <a:r>
              <a:rPr lang="en-US" sz="2800" dirty="0">
                <a:solidFill>
                  <a:schemeClr val="tx1"/>
                </a:solidFill>
              </a:rPr>
              <a:t>15U 2 teams 15A &amp; 15B</a:t>
            </a:r>
            <a:endParaRPr dirty="0">
              <a:solidFill>
                <a:schemeClr val="tx1"/>
              </a:solidFill>
            </a:endParaRPr>
          </a:p>
          <a:p>
            <a:pPr marL="0" lvl="0" indent="0" rtl="0">
              <a:lnSpc>
                <a:spcPct val="90000"/>
              </a:lnSpc>
              <a:spcBef>
                <a:spcPts val="1000"/>
              </a:spcBef>
              <a:spcAft>
                <a:spcPts val="0"/>
              </a:spcAft>
              <a:buClr>
                <a:schemeClr val="dk1"/>
              </a:buClr>
              <a:buSzPts val="2800"/>
              <a:buNone/>
            </a:pPr>
            <a:endParaRPr dirty="0"/>
          </a:p>
          <a:p>
            <a:pPr marL="0" lvl="0" indent="0" rtl="0">
              <a:lnSpc>
                <a:spcPct val="90000"/>
              </a:lnSpc>
              <a:spcBef>
                <a:spcPts val="1000"/>
              </a:spcBef>
              <a:spcAft>
                <a:spcPts val="0"/>
              </a:spcAft>
              <a:buClr>
                <a:schemeClr val="dk1"/>
              </a:buClr>
              <a:buSzPts val="2800"/>
              <a:buNone/>
            </a:pPr>
            <a:r>
              <a:rPr lang="en-US" dirty="0"/>
              <a:t>(Number of teams/declarations  may change depending on final registration numbers and total number of goalies)</a:t>
            </a:r>
            <a:endParaRPr dirty="0"/>
          </a:p>
        </p:txBody>
      </p:sp>
      <p:sp>
        <p:nvSpPr>
          <p:cNvPr id="2" name="Rectangle 1">
            <a:extLst>
              <a:ext uri="{FF2B5EF4-FFF2-40B4-BE49-F238E27FC236}">
                <a16:creationId xmlns:a16="http://schemas.microsoft.com/office/drawing/2014/main" id="{A9BB2439-3234-5E8A-8927-2CD86512B36F}"/>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4643F6E-5B46-CE76-B2E9-563BA40290B1}"/>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EBF72655-F7CF-5FCC-B223-B41F5F5EFFDB}"/>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A92609E5-64A7-C2A1-AB37-1A41D17073AB}"/>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64F910EE-46C6-B39B-579A-D112ADF65F59}"/>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9BB4AF45-025F-EA94-CF37-727CF45C2EF1}"/>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89D0F60C-0038-67BA-B48E-B06C12E61876}"/>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0CFA0C07-CE51-84B0-6339-CEDD1F5B26D5}"/>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32;p28">
            <a:extLst>
              <a:ext uri="{FF2B5EF4-FFF2-40B4-BE49-F238E27FC236}">
                <a16:creationId xmlns:a16="http://schemas.microsoft.com/office/drawing/2014/main" id="{ED924A43-C089-E496-7FFC-530B503C138A}"/>
              </a:ext>
            </a:extLst>
          </p:cNvPr>
          <p:cNvSpPr txBox="1">
            <a:spLocks noGrp="1"/>
          </p:cNvSpPr>
          <p:nvPr>
            <p:ph type="title"/>
          </p:nvPr>
        </p:nvSpPr>
        <p:spPr>
          <a:xfrm>
            <a:off x="-98676" y="0"/>
            <a:ext cx="3229803" cy="350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600"/>
              <a:buFont typeface="Calibri"/>
              <a:buNone/>
            </a:pPr>
            <a:r>
              <a:rPr lang="en-US" sz="3600" b="1" dirty="0">
                <a:solidFill>
                  <a:srgbClr val="FFFFFF"/>
                </a:solidFill>
                <a:effectLst>
                  <a:outerShdw blurRad="38100" dist="38100" dir="2700000" algn="tl">
                    <a:srgbClr val="000000">
                      <a:alpha val="43137"/>
                    </a:srgbClr>
                  </a:outerShdw>
                </a:effectLst>
                <a:sym typeface="Calibri"/>
              </a:rPr>
              <a:t>TEAM DECLARATIONS</a:t>
            </a:r>
            <a:endParaRPr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p29"/>
          <p:cNvSpPr/>
          <p:nvPr/>
        </p:nvSpPr>
        <p:spPr>
          <a:xfrm>
            <a:off x="-106532" y="24857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29"/>
          <p:cNvSpPr txBox="1"/>
          <p:nvPr/>
        </p:nvSpPr>
        <p:spPr>
          <a:xfrm>
            <a:off x="3941674" y="1120575"/>
            <a:ext cx="6525220" cy="4616849"/>
          </a:xfrm>
          <a:prstGeom prst="rect">
            <a:avLst/>
          </a:prstGeom>
          <a:no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Goalie Skills Sessions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1" algn="l" rtl="0">
              <a:lnSpc>
                <a:spcPct val="90000"/>
              </a:lnSpc>
              <a:spcBef>
                <a:spcPts val="5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Friday 9/26 5:00PM – 8:00PM</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Squirt Skills Sessions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1" algn="l" rtl="0">
              <a:lnSpc>
                <a:spcPct val="90000"/>
              </a:lnSpc>
              <a:spcBef>
                <a:spcPts val="5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Saturday 9/27 starting at 8AM</a:t>
            </a:r>
          </a:p>
          <a:p>
            <a:pPr marL="457200" marR="0" lvl="1" algn="l" rtl="0">
              <a:lnSpc>
                <a:spcPct val="90000"/>
              </a:lnSpc>
              <a:spcBef>
                <a:spcPts val="500"/>
              </a:spcBef>
              <a:spcAft>
                <a:spcPts val="0"/>
              </a:spcAft>
              <a:buClr>
                <a:schemeClr val="dk1"/>
              </a:buClr>
              <a:buSzPts val="2400"/>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Squirts Scrimmages 9/27 – 9/29</a:t>
            </a:r>
            <a:endParaRPr lang="en-US" dirty="0">
              <a:latin typeface="Calibri" panose="020F0502020204030204" pitchFamily="34" charset="0"/>
              <a:ea typeface="Calibri"/>
              <a:cs typeface="Calibri" panose="020F0502020204030204" pitchFamily="34" charset="0"/>
            </a:endParaRPr>
          </a:p>
          <a:p>
            <a:pPr marR="0" lvl="0" algn="l" rtl="0">
              <a:lnSpc>
                <a:spcPct val="90000"/>
              </a:lnSpc>
              <a:spcBef>
                <a:spcPts val="1000"/>
              </a:spcBef>
              <a:spcAft>
                <a:spcPts val="0"/>
              </a:spcAft>
              <a:buClr>
                <a:schemeClr val="dk1"/>
              </a:buClr>
              <a:buSzPts val="2400"/>
            </a:pPr>
            <a:r>
              <a:rPr lang="en-US" sz="2400" dirty="0">
                <a:solidFill>
                  <a:schemeClr val="dk1"/>
                </a:solidFill>
                <a:latin typeface="Calibri" panose="020F0502020204030204" pitchFamily="34" charset="0"/>
                <a:cs typeface="Calibri" panose="020F0502020204030204" pitchFamily="34" charset="0"/>
                <a:sym typeface="Calibri"/>
              </a:rPr>
              <a:t>Peewee Scrimmages 9/27 – 10/2</a:t>
            </a:r>
          </a:p>
          <a:p>
            <a:pPr marR="0" lvl="0" algn="l" rtl="0">
              <a:lnSpc>
                <a:spcPct val="90000"/>
              </a:lnSpc>
              <a:spcBef>
                <a:spcPts val="10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Bantam Scrimmages 9/27 – </a:t>
            </a:r>
            <a:r>
              <a:rPr lang="en-US" sz="2400" dirty="0">
                <a:solidFill>
                  <a:schemeClr val="dk1"/>
                </a:solidFill>
                <a:latin typeface="Calibri" panose="020F0502020204030204" pitchFamily="34" charset="0"/>
                <a:ea typeface="Calibri"/>
                <a:cs typeface="Calibri" panose="020F0502020204030204" pitchFamily="34" charset="0"/>
                <a:sym typeface="Calibri"/>
              </a:rPr>
              <a:t>10/3</a:t>
            </a:r>
            <a:endPar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R="0" lvl="0" algn="l" rtl="0">
              <a:lnSpc>
                <a:spcPct val="90000"/>
              </a:lnSpc>
              <a:spcBef>
                <a:spcPts val="1000"/>
              </a:spcBef>
              <a:spcAft>
                <a:spcPts val="0"/>
              </a:spcAft>
              <a:buClr>
                <a:schemeClr val="dk1"/>
              </a:buClr>
              <a:buSzPts val="2400"/>
            </a:pP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914400" marR="0" lvl="0" indent="0" algn="l" rtl="0">
              <a:lnSpc>
                <a:spcPct val="90000"/>
              </a:lnSpc>
              <a:spcBef>
                <a:spcPts val="500"/>
              </a:spcBef>
              <a:spcAft>
                <a:spcPts val="0"/>
              </a:spcAft>
            </a:pPr>
            <a:r>
              <a:rPr lang="en-US" sz="2400" dirty="0">
                <a:solidFill>
                  <a:schemeClr val="dk1"/>
                </a:solidFill>
                <a:latin typeface="Calibri" panose="020F0502020204030204" pitchFamily="34" charset="0"/>
                <a:ea typeface="Calibri"/>
                <a:cs typeface="Calibri" panose="020F0502020204030204" pitchFamily="34" charset="0"/>
                <a:sym typeface="Calibri"/>
              </a:rPr>
              <a:t>*Check Website for your child’s times</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592D050A-FB54-CF73-61C0-6A4317F7E755}"/>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1D3ACC5-C09B-9E86-DA53-64BDE2356D8A}"/>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5959719F-753E-7748-26E4-A15E0ABF50A4}"/>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424A87DB-D295-E904-2D55-4150E20DC8EB}"/>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3F3CC338-D3D8-C736-465D-8C450B5F2D08}"/>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9AB06BA6-FE01-DDFA-8B55-63524FE1247D}"/>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ADA19878-6915-617A-ED20-D54D53550BC7}"/>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B8E5069C-8F50-F8FC-2246-0715015FD5B0}"/>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43;p29">
            <a:extLst>
              <a:ext uri="{FF2B5EF4-FFF2-40B4-BE49-F238E27FC236}">
                <a16:creationId xmlns:a16="http://schemas.microsoft.com/office/drawing/2014/main" id="{942F71B0-56B6-452D-9DB5-06F6A973AE52}"/>
              </a:ext>
            </a:extLst>
          </p:cNvPr>
          <p:cNvSpPr txBox="1">
            <a:spLocks noGrp="1"/>
          </p:cNvSpPr>
          <p:nvPr>
            <p:ph type="title"/>
          </p:nvPr>
        </p:nvSpPr>
        <p:spPr>
          <a:xfrm>
            <a:off x="23700" y="0"/>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Calibri"/>
              </a:rPr>
              <a:t>BOYS TRYOUTS</a:t>
            </a:r>
            <a:br>
              <a:rPr lang="en-US" sz="2800" b="1" dirty="0">
                <a:solidFill>
                  <a:srgbClr val="FFFFFF"/>
                </a:solidFill>
                <a:latin typeface="Calibri" panose="020F0502020204030204" pitchFamily="34" charset="0"/>
                <a:cs typeface="Calibri" panose="020F0502020204030204" pitchFamily="34" charset="0"/>
                <a:sym typeface="Calibri"/>
              </a:rPr>
            </a:br>
            <a:br>
              <a:rPr lang="en-US" sz="2800" b="1" dirty="0">
                <a:solidFill>
                  <a:srgbClr val="FFFFFF"/>
                </a:solidFill>
                <a:latin typeface="Calibri" panose="020F0502020204030204" pitchFamily="34" charset="0"/>
                <a:cs typeface="Calibri" panose="020F0502020204030204" pitchFamily="34" charset="0"/>
                <a:sym typeface="Calibri"/>
              </a:rPr>
            </a:br>
            <a:r>
              <a:rPr lang="en-US" sz="1800" dirty="0">
                <a:solidFill>
                  <a:srgbClr val="FFFFFF"/>
                </a:solidFill>
                <a:latin typeface="Calibri" panose="020F0502020204030204" pitchFamily="34" charset="0"/>
                <a:cs typeface="Calibri" panose="020F0502020204030204" pitchFamily="34" charset="0"/>
                <a:sym typeface="Calibri"/>
              </a:rPr>
              <a:t>Volunteers needed!  Please see DIBS page on our website</a:t>
            </a:r>
            <a:br>
              <a:rPr lang="en-US" sz="1800" dirty="0">
                <a:solidFill>
                  <a:srgbClr val="FFFFFF"/>
                </a:solidFill>
                <a:latin typeface="Calibri" panose="020F0502020204030204" pitchFamily="34" charset="0"/>
                <a:cs typeface="Calibri" panose="020F0502020204030204" pitchFamily="34" charset="0"/>
                <a:sym typeface="Calibri"/>
              </a:rPr>
            </a:br>
            <a:br>
              <a:rPr lang="en-US" sz="1800" dirty="0">
                <a:solidFill>
                  <a:srgbClr val="FFFFFF"/>
                </a:solidFill>
                <a:latin typeface="Calibri" panose="020F0502020204030204" pitchFamily="34" charset="0"/>
                <a:cs typeface="Calibri" panose="020F0502020204030204" pitchFamily="34" charset="0"/>
                <a:sym typeface="Calibri"/>
              </a:rPr>
            </a:br>
            <a:r>
              <a:rPr lang="en-US" sz="1800" dirty="0">
                <a:solidFill>
                  <a:srgbClr val="FFFFFF"/>
                </a:solidFill>
                <a:latin typeface="Calibri" panose="020F0502020204030204" pitchFamily="34" charset="0"/>
                <a:cs typeface="Calibri" panose="020F0502020204030204" pitchFamily="34" charset="0"/>
                <a:sym typeface="Calibri"/>
              </a:rPr>
              <a:t>Cannot volunteer for Bench/Locker Room/Clock </a:t>
            </a:r>
            <a:r>
              <a:rPr lang="en-US" sz="1800" dirty="0" err="1">
                <a:solidFill>
                  <a:srgbClr val="FFFFFF"/>
                </a:solidFill>
                <a:latin typeface="Calibri" panose="020F0502020204030204" pitchFamily="34" charset="0"/>
                <a:cs typeface="Calibri" panose="020F0502020204030204" pitchFamily="34" charset="0"/>
                <a:sym typeface="Calibri"/>
              </a:rPr>
              <a:t>etc</a:t>
            </a:r>
            <a:r>
              <a:rPr lang="en-US" sz="1800" dirty="0">
                <a:solidFill>
                  <a:srgbClr val="FFFFFF"/>
                </a:solidFill>
                <a:latin typeface="Calibri" panose="020F0502020204030204" pitchFamily="34" charset="0"/>
                <a:cs typeface="Calibri" panose="020F0502020204030204" pitchFamily="34" charset="0"/>
                <a:sym typeface="Calibri"/>
              </a:rPr>
              <a:t> for sessions you have a player participating</a:t>
            </a:r>
            <a:br>
              <a:rPr lang="en-US" sz="2800" dirty="0">
                <a:solidFill>
                  <a:srgbClr val="FFFFFF"/>
                </a:solidFill>
                <a:latin typeface="Calibri" panose="020F0502020204030204" pitchFamily="34" charset="0"/>
                <a:cs typeface="Calibri" panose="020F0502020204030204" pitchFamily="34" charset="0"/>
                <a:sym typeface="Calibri"/>
              </a:rPr>
            </a:br>
            <a:endParaRPr sz="2800" b="1" dirty="0">
              <a:solidFill>
                <a:srgbClr val="FFFFFF"/>
              </a:solidFill>
              <a:latin typeface="Calibri" panose="020F0502020204030204" pitchFamily="34" charset="0"/>
              <a:cs typeface="Calibri" panose="020F0502020204030204" pitchFamily="34" charset="0"/>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7">
          <a:extLst>
            <a:ext uri="{FF2B5EF4-FFF2-40B4-BE49-F238E27FC236}">
              <a16:creationId xmlns:a16="http://schemas.microsoft.com/office/drawing/2014/main" id="{6FC84965-3E3D-FE37-D277-12A9C93C8D6A}"/>
            </a:ext>
          </a:extLst>
        </p:cNvPr>
        <p:cNvGrpSpPr/>
        <p:nvPr/>
      </p:nvGrpSpPr>
      <p:grpSpPr>
        <a:xfrm>
          <a:off x="0" y="0"/>
          <a:ext cx="0" cy="0"/>
          <a:chOff x="0" y="0"/>
          <a:chExt cx="0" cy="0"/>
        </a:xfrm>
      </p:grpSpPr>
      <p:sp>
        <p:nvSpPr>
          <p:cNvPr id="438" name="Google Shape;438;p29">
            <a:extLst>
              <a:ext uri="{FF2B5EF4-FFF2-40B4-BE49-F238E27FC236}">
                <a16:creationId xmlns:a16="http://schemas.microsoft.com/office/drawing/2014/main" id="{0CB7B0B2-7768-D872-BE6A-80D96DA7C008}"/>
              </a:ext>
            </a:extLst>
          </p:cNvPr>
          <p:cNvSpPr/>
          <p:nvPr/>
        </p:nvSpPr>
        <p:spPr>
          <a:xfrm>
            <a:off x="-106532" y="24857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29">
            <a:extLst>
              <a:ext uri="{FF2B5EF4-FFF2-40B4-BE49-F238E27FC236}">
                <a16:creationId xmlns:a16="http://schemas.microsoft.com/office/drawing/2014/main" id="{EE847E7B-0967-81E6-734A-4F7BBEF9A9EA}"/>
              </a:ext>
            </a:extLst>
          </p:cNvPr>
          <p:cNvSpPr txBox="1"/>
          <p:nvPr/>
        </p:nvSpPr>
        <p:spPr>
          <a:xfrm>
            <a:off x="3941674" y="1120575"/>
            <a:ext cx="6525220" cy="4616849"/>
          </a:xfrm>
          <a:prstGeom prst="rect">
            <a:avLst/>
          </a:prstGeom>
          <a:no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Goalie Skills Sessions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1" algn="l" rtl="0">
              <a:lnSpc>
                <a:spcPct val="90000"/>
              </a:lnSpc>
              <a:spcBef>
                <a:spcPts val="500"/>
              </a:spcBef>
              <a:spcAft>
                <a:spcPts val="0"/>
              </a:spcAft>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Saturday 10/4</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US" sz="2400" dirty="0">
                <a:solidFill>
                  <a:schemeClr val="dk1"/>
                </a:solidFill>
                <a:latin typeface="Calibri" panose="020F0502020204030204" pitchFamily="34" charset="0"/>
                <a:ea typeface="Calibri"/>
                <a:cs typeface="Calibri" panose="020F0502020204030204" pitchFamily="34" charset="0"/>
                <a:sym typeface="Calibri"/>
              </a:rPr>
              <a:t>3</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:00PM – 4:00PM</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10U </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Skills Sessions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1" algn="l" rtl="0">
              <a:lnSpc>
                <a:spcPct val="90000"/>
              </a:lnSpc>
              <a:spcBef>
                <a:spcPts val="50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Sunday 10/5 starting at 9AM</a:t>
            </a:r>
          </a:p>
          <a:p>
            <a:pPr marL="457200" marR="0" lvl="1" algn="l" rtl="0">
              <a:lnSpc>
                <a:spcPct val="90000"/>
              </a:lnSpc>
              <a:spcBef>
                <a:spcPts val="500"/>
              </a:spcBef>
              <a:spcAft>
                <a:spcPts val="0"/>
              </a:spcAft>
              <a:buClr>
                <a:schemeClr val="dk1"/>
              </a:buClr>
              <a:buSzPts val="2400"/>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10U</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Scrimmages </a:t>
            </a:r>
            <a:r>
              <a:rPr lang="en-US" sz="2400" dirty="0">
                <a:solidFill>
                  <a:schemeClr val="dk1"/>
                </a:solidFill>
                <a:latin typeface="Calibri" panose="020F0502020204030204" pitchFamily="34" charset="0"/>
                <a:ea typeface="Calibri"/>
                <a:cs typeface="Calibri" panose="020F0502020204030204" pitchFamily="34" charset="0"/>
                <a:sym typeface="Calibri"/>
              </a:rPr>
              <a:t>10/5 – 10/9</a:t>
            </a:r>
            <a:endParaRPr lang="en-US" dirty="0">
              <a:latin typeface="Calibri" panose="020F0502020204030204" pitchFamily="34" charset="0"/>
              <a:ea typeface="Calibri"/>
              <a:cs typeface="Calibri" panose="020F0502020204030204" pitchFamily="34" charset="0"/>
            </a:endParaRPr>
          </a:p>
          <a:p>
            <a:pPr marR="0" lvl="0" algn="l" rtl="0">
              <a:lnSpc>
                <a:spcPct val="90000"/>
              </a:lnSpc>
              <a:spcBef>
                <a:spcPts val="1000"/>
              </a:spcBef>
              <a:spcAft>
                <a:spcPts val="0"/>
              </a:spcAft>
              <a:buClr>
                <a:schemeClr val="dk1"/>
              </a:buClr>
              <a:buSzPts val="2400"/>
            </a:pPr>
            <a:r>
              <a:rPr lang="en-US" sz="2400" dirty="0">
                <a:solidFill>
                  <a:schemeClr val="dk1"/>
                </a:solidFill>
                <a:latin typeface="Calibri" panose="020F0502020204030204" pitchFamily="34" charset="0"/>
                <a:cs typeface="Calibri" panose="020F0502020204030204" pitchFamily="34" charset="0"/>
                <a:sym typeface="Calibri"/>
              </a:rPr>
              <a:t>12U Scrimmages 10/5 – 10/10</a:t>
            </a:r>
          </a:p>
          <a:p>
            <a:pPr marR="0" lvl="0" algn="l" rtl="0">
              <a:lnSpc>
                <a:spcPct val="90000"/>
              </a:lnSpc>
              <a:spcBef>
                <a:spcPts val="1000"/>
              </a:spcBef>
              <a:spcAft>
                <a:spcPts val="0"/>
              </a:spcAft>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15U</a:t>
            </a: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Scrimmages </a:t>
            </a:r>
            <a:r>
              <a:rPr lang="en-US" sz="2400" dirty="0">
                <a:solidFill>
                  <a:schemeClr val="dk1"/>
                </a:solidFill>
                <a:latin typeface="Calibri" panose="020F0502020204030204" pitchFamily="34" charset="0"/>
                <a:ea typeface="Calibri"/>
                <a:cs typeface="Calibri" panose="020F0502020204030204" pitchFamily="34" charset="0"/>
                <a:sym typeface="Calibri"/>
              </a:rPr>
              <a:t>10/5 – 10/9</a:t>
            </a:r>
            <a:endPar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R="0" lvl="0" algn="l" rtl="0">
              <a:lnSpc>
                <a:spcPct val="90000"/>
              </a:lnSpc>
              <a:spcBef>
                <a:spcPts val="1000"/>
              </a:spcBef>
              <a:spcAft>
                <a:spcPts val="0"/>
              </a:spcAft>
              <a:buClr>
                <a:schemeClr val="dk1"/>
              </a:buClr>
              <a:buSzPts val="2400"/>
            </a:pP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914400" marR="0" lvl="0" indent="0" algn="l" rtl="0">
              <a:lnSpc>
                <a:spcPct val="90000"/>
              </a:lnSpc>
              <a:spcBef>
                <a:spcPts val="500"/>
              </a:spcBef>
              <a:spcAft>
                <a:spcPts val="0"/>
              </a:spcAft>
            </a:pPr>
            <a:r>
              <a:rPr lang="en-US" sz="2400" dirty="0">
                <a:solidFill>
                  <a:schemeClr val="dk1"/>
                </a:solidFill>
                <a:latin typeface="Calibri" panose="020F0502020204030204" pitchFamily="34" charset="0"/>
                <a:ea typeface="Calibri"/>
                <a:cs typeface="Calibri" panose="020F0502020204030204" pitchFamily="34" charset="0"/>
                <a:sym typeface="Calibri"/>
              </a:rPr>
              <a:t>*Check Website for your child’s times</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9090AB00-A511-447C-3C4A-FD8AA50ED713}"/>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CE1F5D5-4CB9-1E98-002A-3E4EC130B8A4}"/>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6BEE6603-CA81-F72B-E129-F96242D2B253}"/>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81103101-4137-8540-20F1-41CC581FBDD2}"/>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D364CB52-4CC8-737E-E8AF-A78070B21360}"/>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44EE8607-0CAF-4AF5-1B51-ADFCF3D89574}"/>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7A75D973-6491-323A-420A-0828B004DD27}"/>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749937F2-0DF4-8C02-083D-8A912073FB81}"/>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43;p29">
            <a:extLst>
              <a:ext uri="{FF2B5EF4-FFF2-40B4-BE49-F238E27FC236}">
                <a16:creationId xmlns:a16="http://schemas.microsoft.com/office/drawing/2014/main" id="{0A6D5B22-D3C5-F89D-5176-6BAFB58D76F7}"/>
              </a:ext>
            </a:extLst>
          </p:cNvPr>
          <p:cNvSpPr txBox="1">
            <a:spLocks noGrp="1"/>
          </p:cNvSpPr>
          <p:nvPr>
            <p:ph type="title"/>
          </p:nvPr>
        </p:nvSpPr>
        <p:spPr>
          <a:xfrm>
            <a:off x="23700" y="0"/>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Calibri"/>
              </a:rPr>
              <a:t>GIRLS TRYOUTS</a:t>
            </a:r>
            <a:br>
              <a:rPr lang="en-US" sz="2800" b="1" dirty="0">
                <a:solidFill>
                  <a:srgbClr val="FFFFFF"/>
                </a:solidFill>
                <a:latin typeface="Calibri" panose="020F0502020204030204" pitchFamily="34" charset="0"/>
                <a:cs typeface="Calibri" panose="020F0502020204030204" pitchFamily="34" charset="0"/>
                <a:sym typeface="Calibri"/>
              </a:rPr>
            </a:br>
            <a:br>
              <a:rPr lang="en-US" sz="2800" b="1" dirty="0">
                <a:solidFill>
                  <a:srgbClr val="FFFFFF"/>
                </a:solidFill>
                <a:latin typeface="Calibri" panose="020F0502020204030204" pitchFamily="34" charset="0"/>
                <a:cs typeface="Calibri" panose="020F0502020204030204" pitchFamily="34" charset="0"/>
                <a:sym typeface="Calibri"/>
              </a:rPr>
            </a:br>
            <a:r>
              <a:rPr lang="en-US" sz="1800" dirty="0">
                <a:solidFill>
                  <a:srgbClr val="FFFFFF"/>
                </a:solidFill>
                <a:latin typeface="Calibri" panose="020F0502020204030204" pitchFamily="34" charset="0"/>
                <a:cs typeface="Calibri" panose="020F0502020204030204" pitchFamily="34" charset="0"/>
                <a:sym typeface="Calibri"/>
              </a:rPr>
              <a:t>Volunteers needed!  Please see DIBS page on our website</a:t>
            </a:r>
            <a:br>
              <a:rPr lang="en-US" sz="1800" dirty="0">
                <a:solidFill>
                  <a:srgbClr val="FFFFFF"/>
                </a:solidFill>
                <a:latin typeface="Calibri" panose="020F0502020204030204" pitchFamily="34" charset="0"/>
                <a:cs typeface="Calibri" panose="020F0502020204030204" pitchFamily="34" charset="0"/>
                <a:sym typeface="Calibri"/>
              </a:rPr>
            </a:br>
            <a:br>
              <a:rPr lang="en-US" sz="1800" dirty="0">
                <a:solidFill>
                  <a:srgbClr val="FFFFFF"/>
                </a:solidFill>
                <a:latin typeface="Calibri" panose="020F0502020204030204" pitchFamily="34" charset="0"/>
                <a:cs typeface="Calibri" panose="020F0502020204030204" pitchFamily="34" charset="0"/>
                <a:sym typeface="Calibri"/>
              </a:rPr>
            </a:br>
            <a:r>
              <a:rPr lang="en-US" sz="1800" dirty="0">
                <a:solidFill>
                  <a:srgbClr val="FFFFFF"/>
                </a:solidFill>
                <a:latin typeface="Calibri" panose="020F0502020204030204" pitchFamily="34" charset="0"/>
                <a:cs typeface="Calibri" panose="020F0502020204030204" pitchFamily="34" charset="0"/>
                <a:sym typeface="Calibri"/>
              </a:rPr>
              <a:t>Cannot volunteer for Bench/Locker Room/Clock </a:t>
            </a:r>
            <a:r>
              <a:rPr lang="en-US" sz="1800" dirty="0" err="1">
                <a:solidFill>
                  <a:srgbClr val="FFFFFF"/>
                </a:solidFill>
                <a:latin typeface="Calibri" panose="020F0502020204030204" pitchFamily="34" charset="0"/>
                <a:cs typeface="Calibri" panose="020F0502020204030204" pitchFamily="34" charset="0"/>
                <a:sym typeface="Calibri"/>
              </a:rPr>
              <a:t>etc</a:t>
            </a:r>
            <a:r>
              <a:rPr lang="en-US" sz="1800" dirty="0">
                <a:solidFill>
                  <a:srgbClr val="FFFFFF"/>
                </a:solidFill>
                <a:latin typeface="Calibri" panose="020F0502020204030204" pitchFamily="34" charset="0"/>
                <a:cs typeface="Calibri" panose="020F0502020204030204" pitchFamily="34" charset="0"/>
                <a:sym typeface="Calibri"/>
              </a:rPr>
              <a:t> for sessions you have a player participating</a:t>
            </a:r>
            <a:br>
              <a:rPr lang="en-US" sz="2800" dirty="0">
                <a:solidFill>
                  <a:srgbClr val="FFFFFF"/>
                </a:solidFill>
                <a:latin typeface="Calibri" panose="020F0502020204030204" pitchFamily="34" charset="0"/>
                <a:cs typeface="Calibri" panose="020F0502020204030204" pitchFamily="34" charset="0"/>
                <a:sym typeface="Calibri"/>
              </a:rPr>
            </a:br>
            <a:endParaRPr sz="2800" b="1" dirty="0">
              <a:solidFill>
                <a:srgbClr val="FFFFFF"/>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977708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30"/>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b="1" dirty="0">
                <a:solidFill>
                  <a:srgbClr val="FFFFFF"/>
                </a:solidFill>
                <a:effectLst>
                  <a:outerShdw blurRad="38100" dist="38100" dir="2700000" algn="tl">
                    <a:srgbClr val="000000">
                      <a:alpha val="43137"/>
                    </a:srgbClr>
                  </a:outerShdw>
                </a:effectLst>
              </a:rPr>
              <a:t>General Information</a:t>
            </a:r>
            <a:endParaRPr dirty="0">
              <a:effectLst>
                <a:outerShdw blurRad="38100" dist="38100" dir="2700000" algn="tl">
                  <a:srgbClr val="000000">
                    <a:alpha val="43137"/>
                  </a:srgbClr>
                </a:outerShdw>
              </a:effectLst>
            </a:endParaRPr>
          </a:p>
        </p:txBody>
      </p:sp>
      <p:sp>
        <p:nvSpPr>
          <p:cNvPr id="456" name="Google Shape;456;p30"/>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dirty="0"/>
              <a:t>Bill Zacher will be our tryout manager.  Bill has 11 years of experience with the RYHA board and the tryout process.  He will oversee the tryout processes, procedures, and scoring.</a:t>
            </a:r>
            <a:endParaRPr dirty="0"/>
          </a:p>
          <a:p>
            <a:pPr marL="0" lvl="0" indent="0" algn="l" rtl="0">
              <a:lnSpc>
                <a:spcPct val="90000"/>
              </a:lnSpc>
              <a:spcBef>
                <a:spcPts val="1000"/>
              </a:spcBef>
              <a:spcAft>
                <a:spcPts val="0"/>
              </a:spcAft>
              <a:buClr>
                <a:schemeClr val="dk1"/>
              </a:buClr>
              <a:buSzPts val="2400"/>
              <a:buNone/>
            </a:pPr>
            <a:r>
              <a:rPr lang="en-US" sz="2400" dirty="0"/>
              <a:t>Tryouts will be closed</a:t>
            </a:r>
            <a:endParaRPr dirty="0"/>
          </a:p>
          <a:p>
            <a:pPr marL="0" lvl="0" indent="0" algn="l" rtl="0">
              <a:lnSpc>
                <a:spcPct val="90000"/>
              </a:lnSpc>
              <a:spcBef>
                <a:spcPts val="1000"/>
              </a:spcBef>
              <a:spcAft>
                <a:spcPts val="0"/>
              </a:spcAft>
              <a:buClr>
                <a:schemeClr val="dk1"/>
              </a:buClr>
              <a:buSzPts val="2400"/>
              <a:buNone/>
            </a:pPr>
            <a:r>
              <a:rPr lang="en-US" sz="2400" dirty="0"/>
              <a:t>Parents are not allowed in the arena during any sessions unless they are volunteering. We will have people helping out with skates and equipment. </a:t>
            </a:r>
            <a:endParaRPr dirty="0"/>
          </a:p>
          <a:p>
            <a:pPr marL="0" lvl="0" indent="0" algn="l" rtl="0">
              <a:lnSpc>
                <a:spcPct val="90000"/>
              </a:lnSpc>
              <a:spcBef>
                <a:spcPts val="1000"/>
              </a:spcBef>
              <a:spcAft>
                <a:spcPts val="0"/>
              </a:spcAft>
              <a:buClr>
                <a:schemeClr val="dk1"/>
              </a:buClr>
              <a:buSzPts val="2400"/>
              <a:buNone/>
            </a:pPr>
            <a:r>
              <a:rPr lang="en-US" sz="2400" dirty="0"/>
              <a:t>Each player will receive a reversible jersey the player must wear, which they will be responsible for bringing to all sessions</a:t>
            </a:r>
            <a:r>
              <a:rPr lang="en-US" sz="2400" u="sng" dirty="0"/>
              <a:t>.  DO NOT FORGET!</a:t>
            </a:r>
            <a:endParaRPr u="sng" dirty="0"/>
          </a:p>
          <a:p>
            <a:pPr marL="0" lvl="0" indent="0" algn="l" rtl="0">
              <a:lnSpc>
                <a:spcPct val="90000"/>
              </a:lnSpc>
              <a:spcBef>
                <a:spcPts val="1000"/>
              </a:spcBef>
              <a:spcAft>
                <a:spcPts val="0"/>
              </a:spcAft>
              <a:buClr>
                <a:schemeClr val="dk1"/>
              </a:buClr>
              <a:buSzPts val="2400"/>
              <a:buNone/>
            </a:pPr>
            <a:r>
              <a:rPr lang="en-US" sz="2400" dirty="0"/>
              <a:t>Please check the website for all session times and player assignments</a:t>
            </a:r>
            <a:endParaRPr dirty="0"/>
          </a:p>
        </p:txBody>
      </p:sp>
      <p:sp>
        <p:nvSpPr>
          <p:cNvPr id="12" name="Google Shape;466;p31">
            <a:extLst>
              <a:ext uri="{FF2B5EF4-FFF2-40B4-BE49-F238E27FC236}">
                <a16:creationId xmlns:a16="http://schemas.microsoft.com/office/drawing/2014/main" id="{8E4A6FB9-5C3D-EB64-4278-3E92E8F56A78}"/>
              </a:ext>
            </a:extLst>
          </p:cNvPr>
          <p:cNvSpPr/>
          <p:nvPr/>
        </p:nvSpPr>
        <p:spPr>
          <a:xfrm>
            <a:off x="523783" y="91360"/>
            <a:ext cx="11168108" cy="1695635"/>
          </a:xfrm>
          <a:prstGeom prst="rect">
            <a:avLst/>
          </a:prstGeom>
          <a:solidFill>
            <a:schemeClr val="tx1">
              <a:lumMod val="85000"/>
              <a:lumOff val="1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466;p31">
            <a:extLst>
              <a:ext uri="{FF2B5EF4-FFF2-40B4-BE49-F238E27FC236}">
                <a16:creationId xmlns:a16="http://schemas.microsoft.com/office/drawing/2014/main" id="{AFB70B36-D73B-41DB-DDB9-14FD0909463C}"/>
              </a:ext>
            </a:extLst>
          </p:cNvPr>
          <p:cNvSpPr/>
          <p:nvPr/>
        </p:nvSpPr>
        <p:spPr>
          <a:xfrm>
            <a:off x="642068" y="319928"/>
            <a:ext cx="10907863" cy="1541457"/>
          </a:xfrm>
          <a:prstGeom prst="rect">
            <a:avLst/>
          </a:prstGeom>
          <a:solidFill>
            <a:schemeClr val="accent1"/>
          </a:solidFill>
          <a:ln>
            <a:noFill/>
          </a:ln>
          <a:effectLst>
            <a:innerShdw blurRad="114300">
              <a:prstClr val="black"/>
            </a:inn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467;p31">
            <a:extLst>
              <a:ext uri="{FF2B5EF4-FFF2-40B4-BE49-F238E27FC236}">
                <a16:creationId xmlns:a16="http://schemas.microsoft.com/office/drawing/2014/main" id="{E8E8D568-2F87-88E2-6D79-A3BB7B5DE625}"/>
              </a:ext>
            </a:extLst>
          </p:cNvPr>
          <p:cNvSpPr txBox="1">
            <a:spLocks/>
          </p:cNvSpPr>
          <p:nvPr/>
        </p:nvSpPr>
        <p:spPr>
          <a:xfrm>
            <a:off x="963651" y="478586"/>
            <a:ext cx="10264697" cy="12121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000"/>
            </a:pPr>
            <a:r>
              <a:rPr lang="en-US" sz="4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 Information</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3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p31"/>
          <p:cNvSpPr txBox="1">
            <a:spLocks noGrp="1"/>
          </p:cNvSpPr>
          <p:nvPr>
            <p:ph type="body" idx="1"/>
          </p:nvPr>
        </p:nvSpPr>
        <p:spPr>
          <a:xfrm>
            <a:off x="1367624" y="2490436"/>
            <a:ext cx="9708995" cy="4045275"/>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Cell phone rule is in effect for all tryout sessions.  RYHA will provide a phone drop/pickup station to ensure kids have their phone in a secure location during sessions</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Players need to bring their own water</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Ice time may not be equal / Timed Shifts / Coaches will be moving players around / Playing with and against different players.</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Tape on sticks must be black or white</a:t>
            </a:r>
            <a:endParaRPr dirty="0">
              <a:latin typeface="Calibri" panose="020F0502020204030204" pitchFamily="34" charset="0"/>
              <a:cs typeface="Calibri" panose="020F0502020204030204" pitchFamily="34" charset="0"/>
            </a:endParaRPr>
          </a:p>
          <a:p>
            <a:pPr marL="0" indent="0">
              <a:buSzPts val="2400"/>
              <a:buNone/>
            </a:pPr>
            <a:r>
              <a:rPr lang="en-US" sz="2400" dirty="0">
                <a:latin typeface="Calibri" panose="020F0502020204030204" pitchFamily="34" charset="0"/>
                <a:cs typeface="Calibri" panose="020F0502020204030204" pitchFamily="34" charset="0"/>
              </a:rPr>
              <a:t>Players must remove all non-Rogers helmet stickers </a:t>
            </a:r>
            <a:r>
              <a:rPr lang="en-US" sz="1800" dirty="0">
                <a:effectLst/>
                <a:latin typeface="Calibri" panose="020F0502020204030204" pitchFamily="34" charset="0"/>
                <a:ea typeface="Times New Roman" panose="02020603050405020304" pitchFamily="18" charset="0"/>
                <a:cs typeface="Calibri" panose="020F0502020204030204" pitchFamily="34" charset="0"/>
              </a:rPr>
              <a:t>(No AAA, Tier 1/2 or HP stickers, no # stickers, no cancer ribbons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etc</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Rogers Socks (Black, White or Blue) must be worn and must match</a:t>
            </a: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Tape on socks must be clear, white or black </a:t>
            </a: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Black </a:t>
            </a:r>
            <a:r>
              <a:rPr lang="en-US" sz="2400" dirty="0" err="1">
                <a:latin typeface="Calibri" panose="020F0502020204030204" pitchFamily="34" charset="0"/>
                <a:cs typeface="Calibri" panose="020F0502020204030204" pitchFamily="34" charset="0"/>
              </a:rPr>
              <a:t>breezers</a:t>
            </a:r>
            <a:r>
              <a:rPr lang="en-US" sz="2400" dirty="0">
                <a:latin typeface="Calibri" panose="020F0502020204030204" pitchFamily="34" charset="0"/>
                <a:cs typeface="Calibri" panose="020F0502020204030204" pitchFamily="34" charset="0"/>
              </a:rPr>
              <a:t>, gloves and helmet</a:t>
            </a:r>
            <a:endParaRPr sz="24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Skate laces must be black or white</a:t>
            </a:r>
            <a:endParaRPr dirty="0">
              <a:latin typeface="Calibri" panose="020F0502020204030204" pitchFamily="34" charset="0"/>
              <a:cs typeface="Calibri" panose="020F0502020204030204" pitchFamily="34" charset="0"/>
            </a:endParaRPr>
          </a:p>
          <a:p>
            <a:pPr marL="152400" indent="0">
              <a:buSzPts val="2400"/>
              <a:buNone/>
            </a:pPr>
            <a:endParaRPr sz="2400" dirty="0">
              <a:latin typeface="Calibri" panose="020F0502020204030204" pitchFamily="34" charset="0"/>
              <a:cs typeface="Calibri" panose="020F0502020204030204" pitchFamily="34" charset="0"/>
            </a:endParaRPr>
          </a:p>
        </p:txBody>
      </p:sp>
      <p:sp>
        <p:nvSpPr>
          <p:cNvPr id="3" name="Google Shape;466;p31">
            <a:extLst>
              <a:ext uri="{FF2B5EF4-FFF2-40B4-BE49-F238E27FC236}">
                <a16:creationId xmlns:a16="http://schemas.microsoft.com/office/drawing/2014/main" id="{31D3B3DE-6C91-5E5B-C4B1-E022A74DDE02}"/>
              </a:ext>
            </a:extLst>
          </p:cNvPr>
          <p:cNvSpPr/>
          <p:nvPr/>
        </p:nvSpPr>
        <p:spPr>
          <a:xfrm>
            <a:off x="523783" y="91360"/>
            <a:ext cx="11168108" cy="1695635"/>
          </a:xfrm>
          <a:prstGeom prst="rect">
            <a:avLst/>
          </a:prstGeom>
          <a:solidFill>
            <a:schemeClr val="tx1">
              <a:lumMod val="85000"/>
              <a:lumOff val="1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 name="Title 4">
            <a:extLst>
              <a:ext uri="{FF2B5EF4-FFF2-40B4-BE49-F238E27FC236}">
                <a16:creationId xmlns:a16="http://schemas.microsoft.com/office/drawing/2014/main" id="{39429E2E-F6A0-CEEE-AEDD-30FC01632655}"/>
              </a:ext>
            </a:extLst>
          </p:cNvPr>
          <p:cNvSpPr>
            <a:spLocks noGrp="1"/>
          </p:cNvSpPr>
          <p:nvPr>
            <p:ph type="title"/>
          </p:nvPr>
        </p:nvSpPr>
        <p:spPr/>
        <p:txBody>
          <a:bodyPr/>
          <a:lstStyle/>
          <a:p>
            <a:endParaRPr lang="en-US"/>
          </a:p>
        </p:txBody>
      </p:sp>
      <p:sp>
        <p:nvSpPr>
          <p:cNvPr id="6" name="Google Shape;466;p31">
            <a:extLst>
              <a:ext uri="{FF2B5EF4-FFF2-40B4-BE49-F238E27FC236}">
                <a16:creationId xmlns:a16="http://schemas.microsoft.com/office/drawing/2014/main" id="{40227952-F77E-6FD2-49E8-A84AD8D0FCF1}"/>
              </a:ext>
            </a:extLst>
          </p:cNvPr>
          <p:cNvSpPr/>
          <p:nvPr/>
        </p:nvSpPr>
        <p:spPr>
          <a:xfrm>
            <a:off x="642068" y="319928"/>
            <a:ext cx="10907863" cy="1541457"/>
          </a:xfrm>
          <a:prstGeom prst="rect">
            <a:avLst/>
          </a:prstGeom>
          <a:solidFill>
            <a:schemeClr val="accent1"/>
          </a:solidFill>
          <a:ln>
            <a:noFill/>
          </a:ln>
          <a:effectLst>
            <a:innerShdw blurRad="114300">
              <a:prstClr val="black"/>
            </a:inn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467;p31">
            <a:extLst>
              <a:ext uri="{FF2B5EF4-FFF2-40B4-BE49-F238E27FC236}">
                <a16:creationId xmlns:a16="http://schemas.microsoft.com/office/drawing/2014/main" id="{4CBAADF3-CA5B-E961-202F-452A5DAC94EC}"/>
              </a:ext>
            </a:extLst>
          </p:cNvPr>
          <p:cNvSpPr txBox="1">
            <a:spLocks/>
          </p:cNvSpPr>
          <p:nvPr/>
        </p:nvSpPr>
        <p:spPr>
          <a:xfrm>
            <a:off x="963651" y="478586"/>
            <a:ext cx="10264697" cy="12121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000"/>
            </a:pPr>
            <a:r>
              <a:rPr lang="en-US" sz="4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 Information Continued:</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4"/>
          <p:cNvSpPr/>
          <p:nvPr/>
        </p:nvSpPr>
        <p:spPr>
          <a:xfrm>
            <a:off x="0"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130" name="Google Shape;130;p4"/>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31" name="Google Shape;131;p4"/>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indent="0">
              <a:buClr>
                <a:srgbClr val="FFFFFF"/>
              </a:buClr>
              <a:buSzPts val="2800"/>
              <a:buNone/>
            </a:pPr>
            <a:r>
              <a:rPr lang="en-US" dirty="0">
                <a:solidFill>
                  <a:srgbClr val="FFFFFF"/>
                </a:solidFill>
              </a:rPr>
              <a:t>Board and Coordinator Roles</a:t>
            </a:r>
            <a:endParaRPr dirty="0"/>
          </a:p>
          <a:p>
            <a:pPr marL="0" indent="0">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 &amp; Booster Club</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endParaRPr dirty="0"/>
          </a:p>
        </p:txBody>
      </p:sp>
      <p:pic>
        <p:nvPicPr>
          <p:cNvPr id="132" name="Google Shape;132;p4"/>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133" name="Google Shape;133;p4"/>
          <p:cNvSpPr/>
          <p:nvPr/>
        </p:nvSpPr>
        <p:spPr>
          <a:xfrm>
            <a:off x="856488" y="2106422"/>
            <a:ext cx="5172240" cy="596900"/>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Google Shape;133;p4">
            <a:extLst>
              <a:ext uri="{FF2B5EF4-FFF2-40B4-BE49-F238E27FC236}">
                <a16:creationId xmlns:a16="http://schemas.microsoft.com/office/drawing/2014/main" id="{FA12E485-70C7-C19E-EB0B-76C408D7D3A7}"/>
              </a:ext>
            </a:extLst>
          </p:cNvPr>
          <p:cNvSpPr/>
          <p:nvPr/>
        </p:nvSpPr>
        <p:spPr>
          <a:xfrm>
            <a:off x="1123743" y="2128012"/>
            <a:ext cx="5172240" cy="596900"/>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Google Shape;133;p4">
            <a:extLst>
              <a:ext uri="{FF2B5EF4-FFF2-40B4-BE49-F238E27FC236}">
                <a16:creationId xmlns:a16="http://schemas.microsoft.com/office/drawing/2014/main" id="{5073C6F7-7989-581B-C286-20FB7B0AC0B8}"/>
              </a:ext>
            </a:extLst>
          </p:cNvPr>
          <p:cNvSpPr/>
          <p:nvPr/>
        </p:nvSpPr>
        <p:spPr>
          <a:xfrm>
            <a:off x="761999" y="3262772"/>
            <a:ext cx="4999606" cy="2445569"/>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3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p32"/>
          <p:cNvSpPr txBox="1">
            <a:spLocks noGrp="1"/>
          </p:cNvSpPr>
          <p:nvPr>
            <p:ph type="body" idx="1"/>
          </p:nvPr>
        </p:nvSpPr>
        <p:spPr>
          <a:xfrm>
            <a:off x="3410175" y="1054327"/>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dirty="0"/>
              <a:t>Please call the level director immediately if a player is sick or is injured</a:t>
            </a:r>
            <a:endParaRPr dirty="0"/>
          </a:p>
          <a:p>
            <a:pPr marL="0" lvl="0" indent="0" algn="l" rtl="0">
              <a:lnSpc>
                <a:spcPct val="90000"/>
              </a:lnSpc>
              <a:spcBef>
                <a:spcPts val="1000"/>
              </a:spcBef>
              <a:spcAft>
                <a:spcPts val="0"/>
              </a:spcAft>
              <a:buClr>
                <a:schemeClr val="dk1"/>
              </a:buClr>
              <a:buSzPts val="2400"/>
              <a:buNone/>
            </a:pPr>
            <a:r>
              <a:rPr lang="en-US" sz="2400" dirty="0"/>
              <a:t>Injured player must have a doctors note</a:t>
            </a:r>
            <a:endParaRPr dirty="0"/>
          </a:p>
          <a:p>
            <a:pPr marL="0" lvl="0" indent="0" algn="l" rtl="0">
              <a:lnSpc>
                <a:spcPct val="90000"/>
              </a:lnSpc>
              <a:spcBef>
                <a:spcPts val="1000"/>
              </a:spcBef>
              <a:spcAft>
                <a:spcPts val="0"/>
              </a:spcAft>
              <a:buClr>
                <a:schemeClr val="dk1"/>
              </a:buClr>
              <a:buSzPts val="2400"/>
              <a:buNone/>
            </a:pPr>
            <a:r>
              <a:rPr lang="en-US" sz="2400" dirty="0"/>
              <a:t>If injury is approved, the following information will be used for board discretion:</a:t>
            </a:r>
            <a:endParaRPr dirty="0"/>
          </a:p>
          <a:p>
            <a:pPr marL="457200" lvl="1" indent="0" algn="l" rtl="0">
              <a:lnSpc>
                <a:spcPct val="90000"/>
              </a:lnSpc>
              <a:spcBef>
                <a:spcPts val="500"/>
              </a:spcBef>
              <a:spcAft>
                <a:spcPts val="0"/>
              </a:spcAft>
              <a:buClr>
                <a:schemeClr val="dk1"/>
              </a:buClr>
              <a:buSzPts val="2400"/>
              <a:buNone/>
            </a:pPr>
            <a:r>
              <a:rPr lang="en-US" dirty="0"/>
              <a:t>Input from previous coaches</a:t>
            </a:r>
            <a:endParaRPr dirty="0"/>
          </a:p>
          <a:p>
            <a:pPr marL="457200" lvl="1" indent="0" algn="l" rtl="0">
              <a:lnSpc>
                <a:spcPct val="90000"/>
              </a:lnSpc>
              <a:spcBef>
                <a:spcPts val="500"/>
              </a:spcBef>
              <a:spcAft>
                <a:spcPts val="0"/>
              </a:spcAft>
              <a:buClr>
                <a:schemeClr val="dk1"/>
              </a:buClr>
              <a:buSzPts val="2400"/>
              <a:buNone/>
            </a:pPr>
            <a:r>
              <a:rPr lang="en-US" dirty="0"/>
              <a:t>Review past tryout results</a:t>
            </a:r>
            <a:endParaRPr dirty="0"/>
          </a:p>
          <a:p>
            <a:pPr marL="457200" lvl="1" indent="0" algn="l" rtl="0">
              <a:lnSpc>
                <a:spcPct val="90000"/>
              </a:lnSpc>
              <a:spcBef>
                <a:spcPts val="500"/>
              </a:spcBef>
              <a:spcAft>
                <a:spcPts val="0"/>
              </a:spcAft>
              <a:buClr>
                <a:schemeClr val="dk1"/>
              </a:buClr>
              <a:buSzPts val="2400"/>
              <a:buNone/>
            </a:pPr>
            <a:r>
              <a:rPr lang="en-US" dirty="0"/>
              <a:t>Current scoring (if applicable)</a:t>
            </a:r>
            <a:endParaRPr dirty="0"/>
          </a:p>
          <a:p>
            <a:pPr marL="457200" lvl="1" indent="0" algn="l" rtl="0">
              <a:lnSpc>
                <a:spcPct val="90000"/>
              </a:lnSpc>
              <a:spcBef>
                <a:spcPts val="500"/>
              </a:spcBef>
              <a:spcAft>
                <a:spcPts val="0"/>
              </a:spcAft>
              <a:buClr>
                <a:schemeClr val="dk1"/>
              </a:buClr>
              <a:buSzPts val="2400"/>
              <a:buNone/>
            </a:pPr>
            <a:r>
              <a:rPr lang="en-US" dirty="0"/>
              <a:t>Past teams made</a:t>
            </a:r>
            <a:endParaRPr dirty="0"/>
          </a:p>
          <a:p>
            <a:pPr marL="457200" lvl="1" indent="0" algn="l" rtl="0">
              <a:lnSpc>
                <a:spcPct val="90000"/>
              </a:lnSpc>
              <a:spcBef>
                <a:spcPts val="500"/>
              </a:spcBef>
              <a:spcAft>
                <a:spcPts val="0"/>
              </a:spcAft>
              <a:buClr>
                <a:schemeClr val="dk1"/>
              </a:buClr>
              <a:buSzPts val="2400"/>
              <a:buNone/>
            </a:pPr>
            <a:r>
              <a:rPr lang="en-US" dirty="0"/>
              <a:t>Potential extended tryout for player</a:t>
            </a:r>
            <a:endParaRPr dirty="0"/>
          </a:p>
        </p:txBody>
      </p:sp>
      <p:sp>
        <p:nvSpPr>
          <p:cNvPr id="2" name="Rectangle 1">
            <a:extLst>
              <a:ext uri="{FF2B5EF4-FFF2-40B4-BE49-F238E27FC236}">
                <a16:creationId xmlns:a16="http://schemas.microsoft.com/office/drawing/2014/main" id="{5351ED8B-F57D-48A7-B8C2-4D840489AC08}"/>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56EA21-8D1B-C26D-BBF9-E47FBD187584}"/>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BEAF36EC-C0F7-C128-E29A-091A4CA9C38D}"/>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9961C265-F9F6-4C6F-70C5-2585A121DF57}"/>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37688C74-5AFD-B765-8575-6EE0B7F694B0}"/>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428DB8B2-AEEC-3A8A-CB58-260204EE5287}"/>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1832CF3B-5AF7-9AD3-851B-8BD04821458B}"/>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3FF370DD-E793-E0B3-BB92-6619A40FB9CB}"/>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78;p32">
            <a:extLst>
              <a:ext uri="{FF2B5EF4-FFF2-40B4-BE49-F238E27FC236}">
                <a16:creationId xmlns:a16="http://schemas.microsoft.com/office/drawing/2014/main" id="{3EDCB1FB-36C9-7968-31F1-74AED842280D}"/>
              </a:ext>
            </a:extLst>
          </p:cNvPr>
          <p:cNvSpPr txBox="1">
            <a:spLocks noGrp="1"/>
          </p:cNvSpPr>
          <p:nvPr>
            <p:ph type="title"/>
          </p:nvPr>
        </p:nvSpPr>
        <p:spPr>
          <a:xfrm>
            <a:off x="132069" y="0"/>
            <a:ext cx="3229803" cy="38146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000" b="1" dirty="0">
                <a:solidFill>
                  <a:srgbClr val="FFFFFF"/>
                </a:solidFill>
                <a:effectLst>
                  <a:outerShdw blurRad="38100" dist="38100" dir="2700000" algn="tl">
                    <a:srgbClr val="000000">
                      <a:alpha val="43137"/>
                    </a:srgbClr>
                  </a:outerShdw>
                </a:effectLst>
                <a:sym typeface="Calibri"/>
              </a:rPr>
              <a:t>INJURY / SICKNESS POLICY</a:t>
            </a:r>
            <a:endParaRPr sz="4000" dirty="0">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90" name="Google Shape;490;p33"/>
          <p:cNvSpPr txBox="1">
            <a:spLocks noGrp="1"/>
          </p:cNvSpPr>
          <p:nvPr>
            <p:ph type="body" idx="1"/>
          </p:nvPr>
        </p:nvSpPr>
        <p:spPr>
          <a:xfrm>
            <a:off x="3355785" y="1405008"/>
            <a:ext cx="6525220" cy="4616849"/>
          </a:xfrm>
          <a:prstGeom prst="rect">
            <a:avLst/>
          </a:prstGeom>
          <a:noFill/>
          <a:ln>
            <a:noFill/>
          </a:ln>
        </p:spPr>
        <p:txBody>
          <a:bodyPr spcFirstLastPara="1" wrap="square" lIns="91425" tIns="45700" rIns="91425" bIns="45700" anchor="ctr" anchorCtr="0">
            <a:normAutofit fontScale="92500" lnSpcReduction="10000"/>
          </a:bodyPr>
          <a:lstStyle/>
          <a:p>
            <a:pPr marL="10478" lvl="0" indent="0" algn="l" rtl="0">
              <a:lnSpc>
                <a:spcPct val="90000"/>
              </a:lnSpc>
              <a:spcBef>
                <a:spcPts val="0"/>
              </a:spcBef>
              <a:spcAft>
                <a:spcPts val="0"/>
              </a:spcAft>
              <a:buClr>
                <a:schemeClr val="dk1"/>
              </a:buClr>
              <a:buSzPct val="100000"/>
              <a:buNone/>
            </a:pPr>
            <a:r>
              <a:rPr lang="en-US" sz="2200" dirty="0"/>
              <a:t>Outside Evaluators will be used for both skaters and goalies at the Squirt, Peewee and Bantam levels</a:t>
            </a:r>
            <a:endParaRPr dirty="0"/>
          </a:p>
          <a:p>
            <a:pPr marL="467678" lvl="1" indent="0" algn="l" rtl="0">
              <a:lnSpc>
                <a:spcPct val="90000"/>
              </a:lnSpc>
              <a:spcBef>
                <a:spcPts val="500"/>
              </a:spcBef>
              <a:spcAft>
                <a:spcPts val="0"/>
              </a:spcAft>
              <a:buClr>
                <a:schemeClr val="dk1"/>
              </a:buClr>
              <a:buSzPct val="100000"/>
              <a:buNone/>
            </a:pPr>
            <a:r>
              <a:rPr lang="en-US" sz="2200" dirty="0"/>
              <a:t>Evaluators are not tied to RYHA and will be provided a scoresheet with jersey numbers for evaluation</a:t>
            </a:r>
            <a:endParaRPr dirty="0"/>
          </a:p>
          <a:p>
            <a:pPr marL="10478" lvl="0" indent="0" algn="l" rtl="0">
              <a:lnSpc>
                <a:spcPct val="90000"/>
              </a:lnSpc>
              <a:spcBef>
                <a:spcPts val="1000"/>
              </a:spcBef>
              <a:spcAft>
                <a:spcPts val="0"/>
              </a:spcAft>
              <a:buClr>
                <a:schemeClr val="dk1"/>
              </a:buClr>
              <a:buSzPct val="100000"/>
              <a:buNone/>
            </a:pPr>
            <a:r>
              <a:rPr lang="en-US" sz="2200" dirty="0"/>
              <a:t>Goalie evaluators are from Attitude Goaltending and will score both skills and scrimmages. </a:t>
            </a:r>
            <a:endParaRPr dirty="0"/>
          </a:p>
          <a:p>
            <a:pPr marL="10478" lvl="0" indent="0" algn="l" rtl="0">
              <a:lnSpc>
                <a:spcPct val="90000"/>
              </a:lnSpc>
              <a:spcBef>
                <a:spcPts val="1000"/>
              </a:spcBef>
              <a:spcAft>
                <a:spcPts val="0"/>
              </a:spcAft>
              <a:buClr>
                <a:schemeClr val="dk1"/>
              </a:buClr>
              <a:buSzPct val="100000"/>
              <a:buNone/>
            </a:pPr>
            <a:r>
              <a:rPr lang="en-US" sz="2200" dirty="0"/>
              <a:t>Evaluator qualifications</a:t>
            </a:r>
            <a:endParaRPr dirty="0"/>
          </a:p>
          <a:p>
            <a:pPr marL="467678" lvl="1" indent="0" algn="l" rtl="0">
              <a:lnSpc>
                <a:spcPct val="90000"/>
              </a:lnSpc>
              <a:spcBef>
                <a:spcPts val="500"/>
              </a:spcBef>
              <a:spcAft>
                <a:spcPts val="0"/>
              </a:spcAft>
              <a:buClr>
                <a:schemeClr val="dk1"/>
              </a:buClr>
              <a:buSzPct val="100000"/>
              <a:buNone/>
            </a:pPr>
            <a:r>
              <a:rPr lang="en-US" sz="2200" dirty="0"/>
              <a:t>Previous evaluation experience</a:t>
            </a:r>
            <a:endParaRPr dirty="0"/>
          </a:p>
          <a:p>
            <a:pPr marL="467678" lvl="1" indent="0" algn="l" rtl="0">
              <a:lnSpc>
                <a:spcPct val="90000"/>
              </a:lnSpc>
              <a:spcBef>
                <a:spcPts val="500"/>
              </a:spcBef>
              <a:spcAft>
                <a:spcPts val="0"/>
              </a:spcAft>
              <a:buClr>
                <a:schemeClr val="dk1"/>
              </a:buClr>
              <a:buSzPct val="100000"/>
              <a:buNone/>
            </a:pPr>
            <a:r>
              <a:rPr lang="en-US" sz="2200" dirty="0"/>
              <a:t>Previous coaching experience</a:t>
            </a:r>
            <a:endParaRPr dirty="0"/>
          </a:p>
          <a:p>
            <a:pPr marL="467678" lvl="1" indent="0" algn="l" rtl="0">
              <a:lnSpc>
                <a:spcPct val="90000"/>
              </a:lnSpc>
              <a:spcBef>
                <a:spcPts val="500"/>
              </a:spcBef>
              <a:spcAft>
                <a:spcPts val="0"/>
              </a:spcAft>
              <a:buClr>
                <a:schemeClr val="dk1"/>
              </a:buClr>
              <a:buSzPct val="100000"/>
              <a:buNone/>
            </a:pPr>
            <a:r>
              <a:rPr lang="en-US" sz="2200" dirty="0"/>
              <a:t>Hockey playing history</a:t>
            </a:r>
            <a:endParaRPr dirty="0"/>
          </a:p>
          <a:p>
            <a:pPr marL="467678" lvl="1" indent="0" algn="l" rtl="0">
              <a:lnSpc>
                <a:spcPct val="90000"/>
              </a:lnSpc>
              <a:spcBef>
                <a:spcPts val="500"/>
              </a:spcBef>
              <a:spcAft>
                <a:spcPts val="0"/>
              </a:spcAft>
              <a:buClr>
                <a:schemeClr val="dk1"/>
              </a:buClr>
              <a:buSzPct val="100000"/>
              <a:buNone/>
            </a:pPr>
            <a:r>
              <a:rPr lang="en-US" sz="2200" dirty="0"/>
              <a:t>Currently, evaluate other associations</a:t>
            </a:r>
            <a:endParaRPr sz="2200" dirty="0"/>
          </a:p>
          <a:p>
            <a:pPr marL="99378" lvl="0" indent="0" algn="l" rtl="0">
              <a:spcBef>
                <a:spcPts val="1000"/>
              </a:spcBef>
              <a:spcAft>
                <a:spcPts val="0"/>
              </a:spcAft>
              <a:buSzPct val="100000"/>
              <a:buNone/>
            </a:pPr>
            <a:r>
              <a:rPr lang="en-US" sz="2200" dirty="0"/>
              <a:t>All Scoring is done by Outside Evaluators</a:t>
            </a:r>
            <a:endParaRPr dirty="0"/>
          </a:p>
          <a:p>
            <a:pPr marL="556578" lvl="1" indent="0" algn="l" rtl="0">
              <a:spcBef>
                <a:spcPts val="500"/>
              </a:spcBef>
              <a:spcAft>
                <a:spcPts val="0"/>
              </a:spcAft>
              <a:buSzPct val="100000"/>
              <a:buNone/>
            </a:pPr>
            <a:r>
              <a:rPr lang="en-US" sz="2200" dirty="0"/>
              <a:t>If a coach is chosen prior to last weekend or round of scrimmages they may be part of last round of scrimmages for coach selection picks. </a:t>
            </a:r>
            <a:endParaRPr sz="2200" dirty="0"/>
          </a:p>
          <a:p>
            <a:pPr marL="596900" lvl="1" indent="0" algn="l" rtl="0">
              <a:lnSpc>
                <a:spcPct val="90000"/>
              </a:lnSpc>
              <a:spcBef>
                <a:spcPts val="500"/>
              </a:spcBef>
              <a:spcAft>
                <a:spcPts val="0"/>
              </a:spcAft>
              <a:buClr>
                <a:schemeClr val="dk1"/>
              </a:buClr>
              <a:buSzPct val="100000"/>
              <a:buNone/>
            </a:pPr>
            <a:endParaRPr sz="2200" dirty="0"/>
          </a:p>
        </p:txBody>
      </p:sp>
      <p:sp>
        <p:nvSpPr>
          <p:cNvPr id="2" name="Rectangle 1">
            <a:extLst>
              <a:ext uri="{FF2B5EF4-FFF2-40B4-BE49-F238E27FC236}">
                <a16:creationId xmlns:a16="http://schemas.microsoft.com/office/drawing/2014/main" id="{3AE7CA7D-B9E3-EA37-8EB8-FE983CDDA513}"/>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6DF430F-2DBC-44DE-F509-918B166BFF96}"/>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9AAA20E2-C66D-9F2F-62B7-63E258F85AC2}"/>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51AC3801-8C0C-DF24-1AF0-1DF80FAB3C57}"/>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D5F35632-6C17-FBE8-3923-EB15F39E32F6}"/>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783A2FE5-645E-827D-8A12-AFF797F2ED96}"/>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A0D39A48-6786-F3AE-B337-F9DED2E81AA0}"/>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92CF49DC-275E-A820-075E-7826D6610DC6}"/>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489;p33">
            <a:extLst>
              <a:ext uri="{FF2B5EF4-FFF2-40B4-BE49-F238E27FC236}">
                <a16:creationId xmlns:a16="http://schemas.microsoft.com/office/drawing/2014/main" id="{5FB59049-38A5-9A2F-3351-18BA50364D28}"/>
              </a:ext>
            </a:extLst>
          </p:cNvPr>
          <p:cNvSpPr txBox="1">
            <a:spLocks noGrp="1"/>
          </p:cNvSpPr>
          <p:nvPr>
            <p:ph type="title"/>
          </p:nvPr>
        </p:nvSpPr>
        <p:spPr>
          <a:xfrm>
            <a:off x="43960" y="710214"/>
            <a:ext cx="3555832" cy="23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000" b="1" dirty="0">
                <a:solidFill>
                  <a:srgbClr val="FFFFFF"/>
                </a:solidFill>
                <a:effectLst>
                  <a:outerShdw blurRad="38100" dist="38100" dir="2700000" algn="tl">
                    <a:srgbClr val="000000">
                      <a:alpha val="43137"/>
                    </a:srgbClr>
                  </a:outerShdw>
                </a:effectLst>
                <a:sym typeface="Calibri"/>
              </a:rPr>
              <a:t>EVALUATORS</a:t>
            </a:r>
            <a:endParaRPr sz="4000" dirty="0">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35"/>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effectLst>
                  <a:outerShdw blurRad="38100" dist="38100" dir="2700000" algn="tl">
                    <a:srgbClr val="000000">
                      <a:alpha val="43137"/>
                    </a:srgbClr>
                  </a:outerShdw>
                </a:effectLst>
              </a:rPr>
              <a:t>SCRIMMAGE SESSION GROUPING AND SCORING</a:t>
            </a:r>
            <a:endParaRPr dirty="0">
              <a:effectLst>
                <a:outerShdw blurRad="38100" dist="38100" dir="2700000" algn="tl">
                  <a:srgbClr val="000000">
                    <a:alpha val="43137"/>
                  </a:srgbClr>
                </a:outerShdw>
              </a:effectLst>
            </a:endParaRPr>
          </a:p>
        </p:txBody>
      </p:sp>
      <p:sp>
        <p:nvSpPr>
          <p:cNvPr id="496" name="Google Shape;496;p35"/>
          <p:cNvSpPr txBox="1">
            <a:spLocks noGrp="1"/>
          </p:cNvSpPr>
          <p:nvPr>
            <p:ph type="body" idx="1"/>
          </p:nvPr>
        </p:nvSpPr>
        <p:spPr>
          <a:xfrm>
            <a:off x="1061884" y="2202427"/>
            <a:ext cx="6646606" cy="4028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1800" dirty="0"/>
              <a:t>Initial groups will be determined based on last years teams</a:t>
            </a:r>
            <a:endParaRPr dirty="0"/>
          </a:p>
          <a:p>
            <a:pPr marL="457200" lvl="1" indent="0" algn="l" rtl="0">
              <a:lnSpc>
                <a:spcPct val="90000"/>
              </a:lnSpc>
              <a:spcBef>
                <a:spcPts val="500"/>
              </a:spcBef>
              <a:spcAft>
                <a:spcPts val="0"/>
              </a:spcAft>
              <a:buClr>
                <a:schemeClr val="dk1"/>
              </a:buClr>
              <a:buSzPts val="1800"/>
              <a:buNone/>
            </a:pPr>
            <a:r>
              <a:rPr lang="en-US" sz="1800" dirty="0"/>
              <a:t>Returning A / B1 / B2 players will be divided up into different teams</a:t>
            </a:r>
            <a:endParaRPr dirty="0"/>
          </a:p>
          <a:p>
            <a:pPr marL="457200" lvl="1" indent="0" algn="l" rtl="0">
              <a:lnSpc>
                <a:spcPct val="90000"/>
              </a:lnSpc>
              <a:spcBef>
                <a:spcPts val="500"/>
              </a:spcBef>
              <a:spcAft>
                <a:spcPts val="0"/>
              </a:spcAft>
              <a:buClr>
                <a:schemeClr val="dk1"/>
              </a:buClr>
              <a:buSzPts val="1800"/>
              <a:buNone/>
            </a:pPr>
            <a:r>
              <a:rPr lang="en-US" sz="1800" dirty="0"/>
              <a:t>Players will be placed in groups using “snake draft style) – 1,2,3,4,4,3,2,1,…..</a:t>
            </a:r>
            <a:endParaRPr dirty="0"/>
          </a:p>
          <a:p>
            <a:pPr marL="0" lvl="0" indent="0" algn="l" rtl="0">
              <a:lnSpc>
                <a:spcPct val="90000"/>
              </a:lnSpc>
              <a:spcBef>
                <a:spcPts val="1000"/>
              </a:spcBef>
              <a:spcAft>
                <a:spcPts val="0"/>
              </a:spcAft>
              <a:buClr>
                <a:schemeClr val="dk1"/>
              </a:buClr>
              <a:buSzPts val="1800"/>
              <a:buNone/>
            </a:pPr>
            <a:r>
              <a:rPr lang="en-US" sz="1800" dirty="0"/>
              <a:t>Scrimmage scoring</a:t>
            </a:r>
            <a:endParaRPr dirty="0"/>
          </a:p>
          <a:p>
            <a:pPr marL="457200" lvl="1" indent="0" algn="l" rtl="0">
              <a:lnSpc>
                <a:spcPct val="90000"/>
              </a:lnSpc>
              <a:spcBef>
                <a:spcPts val="500"/>
              </a:spcBef>
              <a:spcAft>
                <a:spcPts val="0"/>
              </a:spcAft>
              <a:buClr>
                <a:schemeClr val="dk1"/>
              </a:buClr>
              <a:buSzPts val="1800"/>
              <a:buNone/>
            </a:pPr>
            <a:r>
              <a:rPr lang="en-US" sz="1800" dirty="0"/>
              <a:t>Scrimmages will be used at all levels and will use a 9 point scoring scale (1-9)</a:t>
            </a:r>
            <a:endParaRPr lang="en-US" dirty="0"/>
          </a:p>
          <a:p>
            <a:pPr marL="457200" lvl="1" indent="0" algn="l" rtl="0">
              <a:lnSpc>
                <a:spcPct val="90000"/>
              </a:lnSpc>
              <a:spcBef>
                <a:spcPts val="500"/>
              </a:spcBef>
              <a:spcAft>
                <a:spcPts val="0"/>
              </a:spcAft>
              <a:buClr>
                <a:schemeClr val="dk1"/>
              </a:buClr>
              <a:buSzPts val="1800"/>
              <a:buNone/>
            </a:pPr>
            <a:r>
              <a:rPr lang="en-US" sz="1800" dirty="0"/>
              <a:t>Three evaluators will each provide 3 scores for each player, resulting in 9 total scores per scrimmage</a:t>
            </a:r>
            <a:endParaRPr dirty="0"/>
          </a:p>
          <a:p>
            <a:pPr marL="457200" lvl="1" indent="0" algn="l" rtl="0">
              <a:lnSpc>
                <a:spcPct val="90000"/>
              </a:lnSpc>
              <a:spcBef>
                <a:spcPts val="500"/>
              </a:spcBef>
              <a:spcAft>
                <a:spcPts val="0"/>
              </a:spcAft>
              <a:buClr>
                <a:schemeClr val="dk1"/>
              </a:buClr>
              <a:buSzPts val="1800"/>
              <a:buNone/>
            </a:pPr>
            <a:r>
              <a:rPr lang="en-US" sz="1800" dirty="0"/>
              <a:t>Players are being scored on their play for each session.</a:t>
            </a:r>
            <a:endParaRPr dirty="0"/>
          </a:p>
          <a:p>
            <a:pPr marL="0" lvl="0" indent="0" algn="l" rtl="0">
              <a:lnSpc>
                <a:spcPct val="90000"/>
              </a:lnSpc>
              <a:spcBef>
                <a:spcPts val="500"/>
              </a:spcBef>
              <a:spcAft>
                <a:spcPts val="0"/>
              </a:spcAft>
              <a:buSzPts val="1800"/>
              <a:buNone/>
            </a:pPr>
            <a:r>
              <a:rPr lang="en-US" sz="1800" dirty="0"/>
              <a:t>*</a:t>
            </a:r>
            <a:r>
              <a:rPr lang="en-US" sz="1800" u="sng" dirty="0"/>
              <a:t>Due to numbers, 10U, 12U and 15U may not have upper/lower intersquad scrimmages. Additionally, girls scrimmage partners may vary. </a:t>
            </a:r>
            <a:endParaRPr sz="1800" u="sng" dirty="0"/>
          </a:p>
        </p:txBody>
      </p:sp>
      <p:sp>
        <p:nvSpPr>
          <p:cNvPr id="497" name="Google Shape;497;p35"/>
          <p:cNvSpPr/>
          <p:nvPr/>
        </p:nvSpPr>
        <p:spPr>
          <a:xfrm>
            <a:off x="10088880" y="0"/>
            <a:ext cx="2103120"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498" name="Google Shape;498;p35"/>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9" name="Google Shape;499;p35" descr="Check List"/>
          <p:cNvPicPr preferRelativeResize="0"/>
          <p:nvPr/>
        </p:nvPicPr>
        <p:blipFill rotWithShape="1">
          <a:blip r:embed="rId3">
            <a:alphaModFix/>
          </a:blip>
          <a:srcRect/>
          <a:stretch/>
        </p:blipFill>
        <p:spPr>
          <a:xfrm>
            <a:off x="9413987" y="2857501"/>
            <a:ext cx="1142998" cy="1142998"/>
          </a:xfrm>
          <a:prstGeom prst="rect">
            <a:avLst/>
          </a:prstGeom>
          <a:noFill/>
          <a:ln>
            <a:noFill/>
          </a:ln>
        </p:spPr>
      </p:pic>
      <p:sp>
        <p:nvSpPr>
          <p:cNvPr id="2" name="Rectangle 1">
            <a:extLst>
              <a:ext uri="{FF2B5EF4-FFF2-40B4-BE49-F238E27FC236}">
                <a16:creationId xmlns:a16="http://schemas.microsoft.com/office/drawing/2014/main" id="{6038AC7B-A5D2-8916-B487-8B98598AF41F}"/>
              </a:ext>
            </a:extLst>
          </p:cNvPr>
          <p:cNvSpPr/>
          <p:nvPr/>
        </p:nvSpPr>
        <p:spPr>
          <a:xfrm>
            <a:off x="11462327" y="0"/>
            <a:ext cx="729673"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Google Shape;504;p34"/>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effectLst>
                  <a:outerShdw blurRad="38100" dist="38100" dir="2700000" algn="tl">
                    <a:srgbClr val="000000">
                      <a:alpha val="43137"/>
                    </a:srgbClr>
                  </a:outerShdw>
                </a:effectLst>
              </a:rPr>
              <a:t>SCORING - GOALIES</a:t>
            </a:r>
            <a:endParaRPr dirty="0">
              <a:effectLst>
                <a:outerShdw blurRad="38100" dist="38100" dir="2700000" algn="tl">
                  <a:srgbClr val="000000">
                    <a:alpha val="43137"/>
                  </a:srgbClr>
                </a:outerShdw>
              </a:effectLst>
            </a:endParaRPr>
          </a:p>
        </p:txBody>
      </p:sp>
      <p:sp>
        <p:nvSpPr>
          <p:cNvPr id="505" name="Google Shape;505;p34"/>
          <p:cNvSpPr txBox="1">
            <a:spLocks noGrp="1"/>
          </p:cNvSpPr>
          <p:nvPr>
            <p:ph type="body" idx="1"/>
          </p:nvPr>
        </p:nvSpPr>
        <p:spPr>
          <a:xfrm>
            <a:off x="1136425" y="2032500"/>
            <a:ext cx="6468000" cy="439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700"/>
              <a:buNone/>
            </a:pPr>
            <a:r>
              <a:rPr lang="en-US" sz="1700" dirty="0"/>
              <a:t>Skills</a:t>
            </a:r>
            <a:endParaRPr dirty="0"/>
          </a:p>
          <a:p>
            <a:pPr marL="457200" lvl="1" indent="0" algn="l" rtl="0">
              <a:lnSpc>
                <a:spcPct val="90000"/>
              </a:lnSpc>
              <a:spcBef>
                <a:spcPts val="500"/>
              </a:spcBef>
              <a:spcAft>
                <a:spcPts val="0"/>
              </a:spcAft>
              <a:buClr>
                <a:schemeClr val="dk1"/>
              </a:buClr>
              <a:buSzPts val="1700"/>
              <a:buNone/>
            </a:pPr>
            <a:r>
              <a:rPr lang="en-US" sz="1700" dirty="0"/>
              <a:t>The 9/26 (boys) and 10/4 (girls) sessions for goalies is a skills evaluation</a:t>
            </a:r>
            <a:endParaRPr dirty="0"/>
          </a:p>
          <a:p>
            <a:pPr marL="457200" lvl="1" indent="0" algn="l" rtl="0">
              <a:lnSpc>
                <a:spcPct val="90000"/>
              </a:lnSpc>
              <a:spcBef>
                <a:spcPts val="500"/>
              </a:spcBef>
              <a:spcAft>
                <a:spcPts val="0"/>
              </a:spcAft>
              <a:buClr>
                <a:schemeClr val="dk1"/>
              </a:buClr>
              <a:buSzPts val="1700"/>
              <a:buNone/>
            </a:pPr>
            <a:r>
              <a:rPr lang="en-US" sz="1700" dirty="0"/>
              <a:t>Goalies will be taken through specific drills for the evaluators to grade each goaltender based on a predetermined set of criteria for each drill</a:t>
            </a:r>
            <a:endParaRPr dirty="0"/>
          </a:p>
          <a:p>
            <a:pPr marL="457200" lvl="1" indent="0" algn="l" rtl="0">
              <a:lnSpc>
                <a:spcPct val="90000"/>
              </a:lnSpc>
              <a:spcBef>
                <a:spcPts val="500"/>
              </a:spcBef>
              <a:spcAft>
                <a:spcPts val="0"/>
              </a:spcAft>
              <a:buClr>
                <a:schemeClr val="dk1"/>
              </a:buClr>
              <a:buSzPts val="1700"/>
              <a:buNone/>
            </a:pPr>
            <a:r>
              <a:rPr lang="en-US" sz="1700" dirty="0"/>
              <a:t>Skills account for the following % of score:</a:t>
            </a:r>
            <a:endParaRPr dirty="0"/>
          </a:p>
          <a:p>
            <a:pPr marL="914400" lvl="2" indent="0" algn="l" rtl="0">
              <a:lnSpc>
                <a:spcPct val="90000"/>
              </a:lnSpc>
              <a:spcBef>
                <a:spcPts val="500"/>
              </a:spcBef>
              <a:spcAft>
                <a:spcPts val="0"/>
              </a:spcAft>
              <a:buClr>
                <a:schemeClr val="dk1"/>
              </a:buClr>
              <a:buSzPts val="1700"/>
              <a:buNone/>
            </a:pPr>
            <a:r>
              <a:rPr lang="en-US" sz="1700" dirty="0"/>
              <a:t>Squirts/10U – 60%</a:t>
            </a:r>
            <a:endParaRPr dirty="0"/>
          </a:p>
          <a:p>
            <a:pPr marL="914400" lvl="2" indent="0" algn="l" rtl="0">
              <a:lnSpc>
                <a:spcPct val="90000"/>
              </a:lnSpc>
              <a:spcBef>
                <a:spcPts val="500"/>
              </a:spcBef>
              <a:spcAft>
                <a:spcPts val="0"/>
              </a:spcAft>
              <a:buClr>
                <a:schemeClr val="dk1"/>
              </a:buClr>
              <a:buSzPts val="1700"/>
              <a:buNone/>
            </a:pPr>
            <a:r>
              <a:rPr lang="en-US" sz="1700" dirty="0"/>
              <a:t>Peewees/12U – 50%</a:t>
            </a:r>
            <a:endParaRPr dirty="0"/>
          </a:p>
          <a:p>
            <a:pPr marL="914400" lvl="2" indent="0" algn="l" rtl="0">
              <a:lnSpc>
                <a:spcPct val="90000"/>
              </a:lnSpc>
              <a:spcBef>
                <a:spcPts val="500"/>
              </a:spcBef>
              <a:spcAft>
                <a:spcPts val="0"/>
              </a:spcAft>
              <a:buClr>
                <a:schemeClr val="dk1"/>
              </a:buClr>
              <a:buSzPts val="1700"/>
              <a:buNone/>
            </a:pPr>
            <a:r>
              <a:rPr lang="en-US" sz="1700" dirty="0"/>
              <a:t>Bantams/15U – 40%</a:t>
            </a:r>
            <a:endParaRPr dirty="0"/>
          </a:p>
          <a:p>
            <a:pPr marL="0" lvl="0" indent="0" algn="l" rtl="0">
              <a:lnSpc>
                <a:spcPct val="90000"/>
              </a:lnSpc>
              <a:spcBef>
                <a:spcPts val="1000"/>
              </a:spcBef>
              <a:spcAft>
                <a:spcPts val="0"/>
              </a:spcAft>
              <a:buClr>
                <a:schemeClr val="dk1"/>
              </a:buClr>
              <a:buSzPts val="1700"/>
              <a:buNone/>
            </a:pPr>
            <a:r>
              <a:rPr lang="en-US" sz="1700" dirty="0"/>
              <a:t>Scrimmages</a:t>
            </a:r>
            <a:endParaRPr dirty="0"/>
          </a:p>
          <a:p>
            <a:pPr marL="457200" lvl="1" indent="0" algn="l" rtl="0">
              <a:lnSpc>
                <a:spcPct val="90000"/>
              </a:lnSpc>
              <a:spcBef>
                <a:spcPts val="500"/>
              </a:spcBef>
              <a:spcAft>
                <a:spcPts val="0"/>
              </a:spcAft>
              <a:buClr>
                <a:schemeClr val="dk1"/>
              </a:buClr>
              <a:buSzPts val="1700"/>
              <a:buNone/>
            </a:pPr>
            <a:r>
              <a:rPr lang="en-US" sz="1700" dirty="0"/>
              <a:t>Goalies will be evaluated on skills that are created through game situations and scores will be compiled with skill session scores for ranking purposes</a:t>
            </a:r>
            <a:endParaRPr dirty="0"/>
          </a:p>
          <a:p>
            <a:pPr marL="457200" lvl="1" indent="0" algn="l" rtl="0">
              <a:lnSpc>
                <a:spcPct val="90000"/>
              </a:lnSpc>
              <a:spcBef>
                <a:spcPts val="500"/>
              </a:spcBef>
              <a:spcAft>
                <a:spcPts val="0"/>
              </a:spcAft>
              <a:buClr>
                <a:schemeClr val="dk1"/>
              </a:buClr>
              <a:buSzPts val="1700"/>
              <a:buNone/>
            </a:pPr>
            <a:r>
              <a:rPr lang="en-US" sz="1700" dirty="0"/>
              <a:t>Outside evaluators will be in communication with tryout manager, goalie director and level director to walk through scoring for final placement</a:t>
            </a:r>
            <a:endParaRPr dirty="0"/>
          </a:p>
        </p:txBody>
      </p:sp>
      <p:sp>
        <p:nvSpPr>
          <p:cNvPr id="506" name="Google Shape;506;p34"/>
          <p:cNvSpPr/>
          <p:nvPr/>
        </p:nvSpPr>
        <p:spPr>
          <a:xfrm>
            <a:off x="10088880" y="0"/>
            <a:ext cx="2103120"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507" name="Google Shape;507;p34"/>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8" name="Google Shape;508;p34" descr="Check List"/>
          <p:cNvPicPr preferRelativeResize="0"/>
          <p:nvPr/>
        </p:nvPicPr>
        <p:blipFill rotWithShape="1">
          <a:blip r:embed="rId3">
            <a:alphaModFix/>
          </a:blip>
          <a:srcRect/>
          <a:stretch/>
        </p:blipFill>
        <p:spPr>
          <a:xfrm>
            <a:off x="9413987" y="2857501"/>
            <a:ext cx="1142998" cy="1142998"/>
          </a:xfrm>
          <a:prstGeom prst="rect">
            <a:avLst/>
          </a:prstGeom>
          <a:noFill/>
          <a:ln>
            <a:noFill/>
          </a:ln>
        </p:spPr>
      </p:pic>
      <p:sp>
        <p:nvSpPr>
          <p:cNvPr id="2" name="Rectangle 1">
            <a:extLst>
              <a:ext uri="{FF2B5EF4-FFF2-40B4-BE49-F238E27FC236}">
                <a16:creationId xmlns:a16="http://schemas.microsoft.com/office/drawing/2014/main" id="{AE25599E-B520-DC6F-D8F4-6F1F1540CDA9}"/>
              </a:ext>
            </a:extLst>
          </p:cNvPr>
          <p:cNvSpPr/>
          <p:nvPr/>
        </p:nvSpPr>
        <p:spPr>
          <a:xfrm>
            <a:off x="11462327" y="0"/>
            <a:ext cx="729673" cy="685800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6"/>
          <p:cNvSpPr txBox="1">
            <a:spLocks noGrp="1"/>
          </p:cNvSpPr>
          <p:nvPr>
            <p:ph type="title"/>
          </p:nvPr>
        </p:nvSpPr>
        <p:spPr>
          <a:xfrm>
            <a:off x="838200" y="3917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SCORING – SQUIRTS/10U SKILLS</a:t>
            </a:r>
            <a:endParaRP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514" name="Google Shape;514;p36"/>
          <p:cNvGrpSpPr/>
          <p:nvPr/>
        </p:nvGrpSpPr>
        <p:grpSpPr>
          <a:xfrm>
            <a:off x="343524" y="2056244"/>
            <a:ext cx="5022955" cy="3721680"/>
            <a:chOff x="0" y="50913"/>
            <a:chExt cx="5022955" cy="3721680"/>
          </a:xfrm>
        </p:grpSpPr>
        <p:sp>
          <p:nvSpPr>
            <p:cNvPr id="515" name="Google Shape;515;p36"/>
            <p:cNvSpPr/>
            <p:nvPr/>
          </p:nvSpPr>
          <p:spPr>
            <a:xfrm>
              <a:off x="0" y="50913"/>
              <a:ext cx="5022955" cy="691200"/>
            </a:xfrm>
            <a:prstGeom prst="rect">
              <a:avLst/>
            </a:prstGeom>
            <a:solidFill>
              <a:srgbClr val="0D6DC5"/>
            </a:solidFill>
            <a:ln w="12700" cap="flat" cmpd="sng">
              <a:solidFill>
                <a:srgbClr val="0D6DC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516" name="Google Shape;516;p36"/>
            <p:cNvSpPr txBox="1"/>
            <p:nvPr/>
          </p:nvSpPr>
          <p:spPr>
            <a:xfrm>
              <a:off x="0" y="50913"/>
              <a:ext cx="5022955" cy="6912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Skills Sessions</a:t>
              </a:r>
              <a:endParaRPr sz="1400" b="1"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p:txBody>
        </p:sp>
        <p:sp>
          <p:nvSpPr>
            <p:cNvPr id="517" name="Google Shape;517;p36"/>
            <p:cNvSpPr/>
            <p:nvPr/>
          </p:nvSpPr>
          <p:spPr>
            <a:xfrm>
              <a:off x="0" y="742113"/>
              <a:ext cx="5022955" cy="3030480"/>
            </a:xfrm>
            <a:prstGeom prst="rect">
              <a:avLst/>
            </a:prstGeom>
            <a:solidFill>
              <a:srgbClr val="CAD4E8">
                <a:alpha val="89411"/>
              </a:srgbClr>
            </a:solidFill>
            <a:ln w="12700" cap="flat" cmpd="sng">
              <a:solidFill>
                <a:srgbClr val="CAD4E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518" name="Google Shape;518;p36"/>
            <p:cNvSpPr txBox="1"/>
            <p:nvPr/>
          </p:nvSpPr>
          <p:spPr>
            <a:xfrm>
              <a:off x="0" y="742113"/>
              <a:ext cx="5022955" cy="3030480"/>
            </a:xfrm>
            <a:prstGeom prst="rect">
              <a:avLst/>
            </a:prstGeom>
            <a:noFill/>
            <a:ln>
              <a:noFill/>
            </a:ln>
          </p:spPr>
          <p:txBody>
            <a:bodyPr spcFirstLastPara="1" wrap="square" lIns="128000" tIns="128000" rIns="170675" bIns="192000" anchor="t" anchorCtr="0">
              <a:noAutofit/>
            </a:bodyPr>
            <a:lstStyle/>
            <a:p>
              <a:pPr marR="0" lvl="1" algn="l" rtl="0">
                <a:lnSpc>
                  <a:spcPct val="90000"/>
                </a:lnSpc>
                <a:spcBef>
                  <a:spcPts val="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9 point scale evaluating: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Forward/backward skating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Edges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Starting and Stopping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Cross-overs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Shooting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2" algn="l" rtl="0">
                <a:lnSpc>
                  <a:spcPct val="90000"/>
                </a:lnSpc>
                <a:spcBef>
                  <a:spcPts val="360"/>
                </a:spcBef>
                <a:spcAft>
                  <a:spcPts val="0"/>
                </a:spcAft>
                <a:buClr>
                  <a:schemeClr val="dk1"/>
                </a:buClr>
                <a:buSzPts val="2400"/>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Passing</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
        <p:nvSpPr>
          <p:cNvPr id="519" name="Google Shape;519;p36"/>
          <p:cNvSpPr txBox="1"/>
          <p:nvPr/>
        </p:nvSpPr>
        <p:spPr>
          <a:xfrm>
            <a:off x="5547610" y="2005332"/>
            <a:ext cx="6300866" cy="394241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800" b="1" i="0" u="none" strike="noStrike" cap="none"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Skills Notes</a:t>
            </a:r>
            <a:endParaRPr sz="1400" b="1"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Players will get to practice each station prior to being evaluated</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Players will get 3-4 opportunities per station for their final score</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Players are not measured on drill accuracy</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Falling down is OK</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Speed is important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Passing – not penalized for bad pass from coach</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R="0" lvl="0" algn="l" rtl="0">
              <a:lnSpc>
                <a:spcPct val="90000"/>
              </a:lnSpc>
              <a:spcBef>
                <a:spcPts val="1000"/>
              </a:spcBef>
              <a:spcAft>
                <a:spcPts val="0"/>
              </a:spcAft>
              <a:buClr>
                <a:schemeClr val="dk1"/>
              </a:buClr>
              <a:buSzPct val="100000"/>
            </a:pPr>
            <a:r>
              <a:rPr lang="en-US"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Shooting – not concerned with goals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 name="Rectangle 1">
            <a:extLst>
              <a:ext uri="{FF2B5EF4-FFF2-40B4-BE49-F238E27FC236}">
                <a16:creationId xmlns:a16="http://schemas.microsoft.com/office/drawing/2014/main" id="{5B2DA848-65F2-CC67-DB35-F1692AE397C3}"/>
              </a:ext>
            </a:extLst>
          </p:cNvPr>
          <p:cNvSpPr/>
          <p:nvPr/>
        </p:nvSpPr>
        <p:spPr>
          <a:xfrm>
            <a:off x="0" y="0"/>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9EE5AB-6723-156A-1433-3366DDC3FB80}"/>
              </a:ext>
            </a:extLst>
          </p:cNvPr>
          <p:cNvSpPr/>
          <p:nvPr/>
        </p:nvSpPr>
        <p:spPr>
          <a:xfrm>
            <a:off x="0" y="6680447"/>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effectLst>
                  <a:outerShdw blurRad="38100" dist="38100" dir="2700000" algn="tl">
                    <a:srgbClr val="000000">
                      <a:alpha val="43137"/>
                    </a:srgbClr>
                  </a:outerShdw>
                </a:effectLst>
                <a:sym typeface="Calibri"/>
              </a:rPr>
              <a:t>SQUIRTS/10U TRYOUT STRUCTURE </a:t>
            </a:r>
            <a:endParaRPr dirty="0">
              <a:effectLst>
                <a:outerShdw blurRad="38100" dist="38100" dir="2700000" algn="tl">
                  <a:srgbClr val="000000">
                    <a:alpha val="43137"/>
                  </a:srgbClr>
                </a:outerShdw>
              </a:effectLst>
            </a:endParaRPr>
          </a:p>
        </p:txBody>
      </p:sp>
      <p:graphicFrame>
        <p:nvGraphicFramePr>
          <p:cNvPr id="525" name="Google Shape;525;p37"/>
          <p:cNvGraphicFramePr/>
          <p:nvPr/>
        </p:nvGraphicFramePr>
        <p:xfrm>
          <a:off x="672894" y="2021082"/>
          <a:ext cx="4878475" cy="194066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342900" marR="0" lvl="0" indent="-342900" algn="l" rtl="0">
                        <a:lnSpc>
                          <a:spcPct val="100000"/>
                        </a:lnSpc>
                        <a:spcBef>
                          <a:spcPts val="0"/>
                        </a:spcBef>
                        <a:spcAft>
                          <a:spcPts val="0"/>
                        </a:spcAft>
                        <a:buClr>
                          <a:schemeClr val="lt1"/>
                        </a:buClr>
                        <a:buSzPts val="1800"/>
                        <a:buFont typeface="Calibri"/>
                        <a:buAutoNum type="arabicPeriod"/>
                      </a:pPr>
                      <a:r>
                        <a:rPr lang="en-US" sz="1800" u="none" strike="noStrike" cap="none" dirty="0"/>
                        <a:t>SKILLS</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Two even groups based on last year teams</a:t>
                      </a:r>
                      <a:endParaRPr sz="1400" u="none" strike="noStrike" cap="none"/>
                    </a:p>
                  </a:txBody>
                  <a:tcPr marL="91450" marR="91450" marT="45725" marB="45725"/>
                </a:tc>
                <a:extLst>
                  <a:ext uri="{0D108BD9-81ED-4DB2-BD59-A6C34878D82A}">
                    <a16:rowId xmlns:a16="http://schemas.microsoft.com/office/drawing/2014/main" val="10001"/>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Three skill stations</a:t>
                      </a:r>
                      <a:endParaRPr sz="1400" u="none" strike="noStrike" cap="none" dirty="0"/>
                    </a:p>
                  </a:txBody>
                  <a:tcPr marL="91450" marR="91450" marT="45725" marB="45725"/>
                </a:tc>
                <a:extLst>
                  <a:ext uri="{0D108BD9-81ED-4DB2-BD59-A6C34878D82A}">
                    <a16:rowId xmlns:a16="http://schemas.microsoft.com/office/drawing/2014/main" val="10002"/>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Each station is led by highest returning player to provide evaluators with baseline</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526" name="Google Shape;526;p37"/>
          <p:cNvGraphicFramePr/>
          <p:nvPr/>
        </p:nvGraphicFramePr>
        <p:xfrm>
          <a:off x="672894" y="4395813"/>
          <a:ext cx="4878475" cy="130057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MIXED GROUP SCRIMMAGES</a:t>
                      </a:r>
                      <a:endParaRPr sz="1400" u="none" strike="noStrike" cap="none"/>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Intra-squad scrimmages</a:t>
                      </a:r>
                      <a:endParaRPr sz="1400" u="none" strike="noStrike" cap="none"/>
                    </a:p>
                  </a:txBody>
                  <a:tcPr marL="91450" marR="91450" marT="45725" marB="45725"/>
                </a:tc>
                <a:extLst>
                  <a:ext uri="{0D108BD9-81ED-4DB2-BD59-A6C34878D82A}">
                    <a16:rowId xmlns:a16="http://schemas.microsoft.com/office/drawing/2014/main" val="10001"/>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Groups are created equal based on skill scores</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527" name="Google Shape;527;p37"/>
          <p:cNvGraphicFramePr/>
          <p:nvPr/>
        </p:nvGraphicFramePr>
        <p:xfrm>
          <a:off x="6270472" y="2021082"/>
          <a:ext cx="4878475" cy="1507140"/>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 UPPER/LOWER SCRIMMAGES</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Intra-squad scrimmages</a:t>
                      </a:r>
                      <a:endParaRPr sz="1400" u="none" strike="noStrike" cap="none" dirty="0"/>
                    </a:p>
                  </a:txBody>
                  <a:tcPr marL="91450" marR="91450" marT="45725" marB="45725"/>
                </a:tc>
                <a:extLst>
                  <a:ext uri="{0D108BD9-81ED-4DB2-BD59-A6C34878D82A}">
                    <a16:rowId xmlns:a16="http://schemas.microsoft.com/office/drawing/2014/main" val="10001"/>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Groups are split into upper/lower based on skill and scrimmage scores</a:t>
                      </a: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528" name="Google Shape;528;p37"/>
          <p:cNvGraphicFramePr/>
          <p:nvPr/>
        </p:nvGraphicFramePr>
        <p:xfrm>
          <a:off x="6270472" y="4075773"/>
          <a:ext cx="4878475" cy="640090"/>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 TEAM FORMATION AND COACH ANNOUNCEMENT</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
        <p:nvSpPr>
          <p:cNvPr id="529" name="Google Shape;529;p37"/>
          <p:cNvSpPr/>
          <p:nvPr/>
        </p:nvSpPr>
        <p:spPr>
          <a:xfrm>
            <a:off x="2924749" y="4037173"/>
            <a:ext cx="374754" cy="254943"/>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0" name="Google Shape;530;p37"/>
          <p:cNvSpPr/>
          <p:nvPr/>
        </p:nvSpPr>
        <p:spPr>
          <a:xfrm>
            <a:off x="5895718" y="2682246"/>
            <a:ext cx="245667" cy="399616"/>
          </a:xfrm>
          <a:prstGeom prst="right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p37"/>
          <p:cNvSpPr/>
          <p:nvPr/>
        </p:nvSpPr>
        <p:spPr>
          <a:xfrm>
            <a:off x="5805776" y="2774642"/>
            <a:ext cx="120336" cy="2271451"/>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2" name="Google Shape;532;p37"/>
          <p:cNvSpPr/>
          <p:nvPr/>
        </p:nvSpPr>
        <p:spPr>
          <a:xfrm>
            <a:off x="5551358" y="4901784"/>
            <a:ext cx="254418" cy="144309"/>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37"/>
          <p:cNvSpPr/>
          <p:nvPr/>
        </p:nvSpPr>
        <p:spPr>
          <a:xfrm>
            <a:off x="8349521" y="3642610"/>
            <a:ext cx="284813" cy="319112"/>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32E44D6-2AC2-CE96-D829-147EDFF56360}"/>
              </a:ext>
            </a:extLst>
          </p:cNvPr>
          <p:cNvSpPr/>
          <p:nvPr/>
        </p:nvSpPr>
        <p:spPr>
          <a:xfrm>
            <a:off x="0" y="0"/>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C6A5BA-4BFB-C45A-3D24-04B4E388CCA3}"/>
              </a:ext>
            </a:extLst>
          </p:cNvPr>
          <p:cNvSpPr/>
          <p:nvPr/>
        </p:nvSpPr>
        <p:spPr>
          <a:xfrm>
            <a:off x="0" y="6680447"/>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effectLst>
                  <a:outerShdw blurRad="38100" dist="38100" dir="2700000" algn="tl">
                    <a:srgbClr val="000000">
                      <a:alpha val="43137"/>
                    </a:srgbClr>
                  </a:outerShdw>
                </a:effectLst>
                <a:latin typeface="Calibri"/>
                <a:ea typeface="Calibri"/>
                <a:cs typeface="Calibri"/>
                <a:sym typeface="Calibri"/>
              </a:rPr>
              <a:t>PEEWEE/12U </a:t>
            </a:r>
            <a:r>
              <a:rPr lang="en-US" sz="4000" b="1" dirty="0">
                <a:effectLst>
                  <a:outerShdw blurRad="38100" dist="38100" dir="2700000" algn="tl">
                    <a:srgbClr val="000000">
                      <a:alpha val="43137"/>
                    </a:srgbClr>
                  </a:outerShdw>
                </a:effectLst>
                <a:sym typeface="Calibri"/>
              </a:rPr>
              <a:t>SCRIMMAGE STRUCTURE</a:t>
            </a:r>
            <a:endParaRPr dirty="0">
              <a:effectLst>
                <a:outerShdw blurRad="38100" dist="38100" dir="2700000" algn="tl">
                  <a:srgbClr val="000000">
                    <a:alpha val="43137"/>
                  </a:srgbClr>
                </a:outerShdw>
              </a:effectLst>
            </a:endParaRPr>
          </a:p>
        </p:txBody>
      </p:sp>
      <p:graphicFrame>
        <p:nvGraphicFramePr>
          <p:cNvPr id="539" name="Google Shape;539;p39"/>
          <p:cNvGraphicFramePr/>
          <p:nvPr/>
        </p:nvGraphicFramePr>
        <p:xfrm>
          <a:off x="836612" y="1896325"/>
          <a:ext cx="4878475" cy="867050"/>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 INTRA-SQUAD SCRIMMAGES - MIXED</a:t>
                      </a:r>
                      <a:endParaRPr sz="1400" u="none" strike="noStrike" cap="none"/>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Even groups split up based on last year teams</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0" name="Google Shape;540;p39"/>
          <p:cNvGraphicFramePr/>
          <p:nvPr/>
        </p:nvGraphicFramePr>
        <p:xfrm>
          <a:off x="836612" y="3194334"/>
          <a:ext cx="4878475" cy="28077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INTRA-SQUAD SCRIMMAGES – UPPER/LOWER</a:t>
                      </a:r>
                      <a:endParaRPr sz="1400" u="none" strike="noStrike" cap="none"/>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Groups split into upper/lower based on scores from 1)</a:t>
                      </a:r>
                      <a:endParaRPr sz="1400" u="none" strike="noStrike" cap="none"/>
                    </a:p>
                  </a:txBody>
                  <a:tcPr marL="91450" marR="91450" marT="45725" marB="45725"/>
                </a:tc>
                <a:extLst>
                  <a:ext uri="{0D108BD9-81ED-4DB2-BD59-A6C34878D82A}">
                    <a16:rowId xmlns:a16="http://schemas.microsoft.com/office/drawing/2014/main" val="10001"/>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AA Pool will be formed after 3</a:t>
                      </a:r>
                      <a:r>
                        <a:rPr lang="en-US" sz="1800" u="none" strike="noStrike" cap="none" baseline="30000"/>
                        <a:t>rd</a:t>
                      </a:r>
                      <a:r>
                        <a:rPr lang="en-US" sz="1800" u="none" strike="noStrike" cap="none"/>
                        <a:t> Scrimmage</a:t>
                      </a:r>
                      <a:endParaRPr sz="1400" u="none" strike="noStrike" cap="none"/>
                    </a:p>
                  </a:txBody>
                  <a:tcPr marL="91450" marR="91450" marT="45725" marB="45725"/>
                </a:tc>
                <a:extLst>
                  <a:ext uri="{0D108BD9-81ED-4DB2-BD59-A6C34878D82A}">
                    <a16:rowId xmlns:a16="http://schemas.microsoft.com/office/drawing/2014/main" val="10002"/>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Remaining players will be placed in lower pool</a:t>
                      </a:r>
                      <a:endParaRPr sz="1400" u="none" strike="noStrike" cap="none"/>
                    </a:p>
                  </a:txBody>
                  <a:tcPr marL="91450" marR="91450" marT="45725" marB="45725"/>
                </a:tc>
                <a:extLst>
                  <a:ext uri="{0D108BD9-81ED-4DB2-BD59-A6C34878D82A}">
                    <a16:rowId xmlns:a16="http://schemas.microsoft.com/office/drawing/2014/main" val="10003"/>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Lower group will not be eligible for AA</a:t>
                      </a:r>
                      <a:endParaRPr sz="1400" u="none" strike="noStrike" cap="none"/>
                    </a:p>
                  </a:txBody>
                  <a:tcPr marL="91450" marR="91450" marT="45725" marB="45725"/>
                </a:tc>
                <a:extLst>
                  <a:ext uri="{0D108BD9-81ED-4DB2-BD59-A6C34878D82A}">
                    <a16:rowId xmlns:a16="http://schemas.microsoft.com/office/drawing/2014/main" val="10004"/>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Upper group will have AA coach led practice</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541" name="Google Shape;541;p39"/>
          <p:cNvGraphicFramePr/>
          <p:nvPr>
            <p:extLst>
              <p:ext uri="{D42A27DB-BD31-4B8C-83A1-F6EECF244321}">
                <p14:modId xmlns:p14="http://schemas.microsoft.com/office/powerpoint/2010/main" val="2366841555"/>
              </p:ext>
            </p:extLst>
          </p:nvPr>
        </p:nvGraphicFramePr>
        <p:xfrm>
          <a:off x="6314191" y="1896325"/>
          <a:ext cx="4878475" cy="10736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 OUTSIDE SCRIMMAGES WITH ELK RIVER 9/30</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Three groups are formed to scrimmage on Wednesday, 10/1 (Lower/Mid/Upper)</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2" name="Google Shape;542;p39"/>
          <p:cNvGraphicFramePr/>
          <p:nvPr>
            <p:extLst>
              <p:ext uri="{D42A27DB-BD31-4B8C-83A1-F6EECF244321}">
                <p14:modId xmlns:p14="http://schemas.microsoft.com/office/powerpoint/2010/main" val="1327029545"/>
              </p:ext>
            </p:extLst>
          </p:nvPr>
        </p:nvGraphicFramePr>
        <p:xfrm>
          <a:off x="6314191" y="3351276"/>
          <a:ext cx="4878475" cy="10736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4. OUTSIDE SCRIMMAGES WITH ELK RIVER 10/2</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Two groups are formed to scrimmage on Thursday, 10/3  (AA/A and A/B1/B2)</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3" name="Google Shape;543;p39"/>
          <p:cNvGraphicFramePr/>
          <p:nvPr/>
        </p:nvGraphicFramePr>
        <p:xfrm>
          <a:off x="6314191" y="4806227"/>
          <a:ext cx="4878475" cy="43352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 FINAL SCORING AND TEAM PLACEMENT</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
        <p:nvSpPr>
          <p:cNvPr id="544" name="Google Shape;544;p39"/>
          <p:cNvSpPr/>
          <p:nvPr/>
        </p:nvSpPr>
        <p:spPr>
          <a:xfrm>
            <a:off x="2578308" y="2806697"/>
            <a:ext cx="299804" cy="3246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39"/>
          <p:cNvSpPr/>
          <p:nvPr/>
        </p:nvSpPr>
        <p:spPr>
          <a:xfrm>
            <a:off x="6061102" y="2020383"/>
            <a:ext cx="245667" cy="399616"/>
          </a:xfrm>
          <a:prstGeom prst="right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39"/>
          <p:cNvSpPr/>
          <p:nvPr/>
        </p:nvSpPr>
        <p:spPr>
          <a:xfrm>
            <a:off x="5971160" y="2121657"/>
            <a:ext cx="120336" cy="2271451"/>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p39"/>
          <p:cNvSpPr/>
          <p:nvPr/>
        </p:nvSpPr>
        <p:spPr>
          <a:xfrm>
            <a:off x="5716742" y="4248799"/>
            <a:ext cx="254418" cy="144309"/>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8" name="Google Shape;548;p39"/>
          <p:cNvSpPr/>
          <p:nvPr/>
        </p:nvSpPr>
        <p:spPr>
          <a:xfrm>
            <a:off x="8184630" y="3063357"/>
            <a:ext cx="284813" cy="2244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39"/>
          <p:cNvSpPr/>
          <p:nvPr/>
        </p:nvSpPr>
        <p:spPr>
          <a:xfrm>
            <a:off x="8184629" y="4503347"/>
            <a:ext cx="284813" cy="2244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D950388-8556-9879-7C7B-DB5225A9AA2F}"/>
              </a:ext>
            </a:extLst>
          </p:cNvPr>
          <p:cNvSpPr/>
          <p:nvPr/>
        </p:nvSpPr>
        <p:spPr>
          <a:xfrm>
            <a:off x="0" y="0"/>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48FA7C-7D5E-C760-8BC6-0B6036E9FDCA}"/>
              </a:ext>
            </a:extLst>
          </p:cNvPr>
          <p:cNvSpPr/>
          <p:nvPr/>
        </p:nvSpPr>
        <p:spPr>
          <a:xfrm>
            <a:off x="0" y="6680447"/>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6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effectLst>
                  <a:outerShdw blurRad="38100" dist="38100" dir="2700000" algn="tl">
                    <a:srgbClr val="000000">
                      <a:alpha val="43137"/>
                    </a:srgbClr>
                  </a:outerShdw>
                </a:effectLst>
                <a:latin typeface="Calibri"/>
                <a:ea typeface="Calibri"/>
                <a:cs typeface="Calibri"/>
                <a:sym typeface="Calibri"/>
              </a:rPr>
              <a:t>BANTAM/15U SCRIMMAGE </a:t>
            </a:r>
            <a:r>
              <a:rPr lang="en-US" sz="4000" b="1" dirty="0">
                <a:effectLst>
                  <a:outerShdw blurRad="38100" dist="38100" dir="2700000" algn="tl">
                    <a:srgbClr val="000000">
                      <a:alpha val="43137"/>
                    </a:srgbClr>
                  </a:outerShdw>
                </a:effectLst>
                <a:sym typeface="Calibri"/>
              </a:rPr>
              <a:t>STRUCTURE</a:t>
            </a:r>
            <a:endParaRPr dirty="0">
              <a:effectLst>
                <a:outerShdw blurRad="38100" dist="38100" dir="2700000" algn="tl">
                  <a:srgbClr val="000000">
                    <a:alpha val="43137"/>
                  </a:srgbClr>
                </a:outerShdw>
              </a:effectLst>
            </a:endParaRPr>
          </a:p>
        </p:txBody>
      </p:sp>
      <p:graphicFrame>
        <p:nvGraphicFramePr>
          <p:cNvPr id="539" name="Google Shape;539;p39"/>
          <p:cNvGraphicFramePr/>
          <p:nvPr/>
        </p:nvGraphicFramePr>
        <p:xfrm>
          <a:off x="836612" y="1896325"/>
          <a:ext cx="4878475" cy="867050"/>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 INTRA-SQUAD SCRIMMAGES - MIXED</a:t>
                      </a:r>
                      <a:endParaRPr sz="1400" u="none" strike="noStrike" cap="none"/>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Even groups split up based on last year teams</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0" name="Google Shape;540;p39"/>
          <p:cNvGraphicFramePr/>
          <p:nvPr/>
        </p:nvGraphicFramePr>
        <p:xfrm>
          <a:off x="836612" y="3194334"/>
          <a:ext cx="4878475" cy="28077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INTRA-SQUAD SCRIMMAGES – UPPER/LOWER</a:t>
                      </a:r>
                      <a:endParaRPr sz="1400" u="none" strike="noStrike" cap="none"/>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Groups split into upper/lower based on scores from 1)</a:t>
                      </a:r>
                      <a:endParaRPr sz="1400" u="none" strike="noStrike" cap="none"/>
                    </a:p>
                  </a:txBody>
                  <a:tcPr marL="91450" marR="91450" marT="45725" marB="45725"/>
                </a:tc>
                <a:extLst>
                  <a:ext uri="{0D108BD9-81ED-4DB2-BD59-A6C34878D82A}">
                    <a16:rowId xmlns:a16="http://schemas.microsoft.com/office/drawing/2014/main" val="10001"/>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AA Pool will be formed after 3</a:t>
                      </a:r>
                      <a:r>
                        <a:rPr lang="en-US" sz="1800" u="none" strike="noStrike" cap="none" baseline="30000"/>
                        <a:t>rd</a:t>
                      </a:r>
                      <a:r>
                        <a:rPr lang="en-US" sz="1800" u="none" strike="noStrike" cap="none"/>
                        <a:t> Scrimmage</a:t>
                      </a:r>
                      <a:endParaRPr sz="1400" u="none" strike="noStrike" cap="none"/>
                    </a:p>
                  </a:txBody>
                  <a:tcPr marL="91450" marR="91450" marT="45725" marB="45725"/>
                </a:tc>
                <a:extLst>
                  <a:ext uri="{0D108BD9-81ED-4DB2-BD59-A6C34878D82A}">
                    <a16:rowId xmlns:a16="http://schemas.microsoft.com/office/drawing/2014/main" val="10002"/>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Remaining players will be placed in lower pool</a:t>
                      </a:r>
                      <a:endParaRPr sz="1400" u="none" strike="noStrike" cap="none"/>
                    </a:p>
                  </a:txBody>
                  <a:tcPr marL="91450" marR="91450" marT="45725" marB="45725"/>
                </a:tc>
                <a:extLst>
                  <a:ext uri="{0D108BD9-81ED-4DB2-BD59-A6C34878D82A}">
                    <a16:rowId xmlns:a16="http://schemas.microsoft.com/office/drawing/2014/main" val="10003"/>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Lower group will not be eligible for AA</a:t>
                      </a:r>
                      <a:endParaRPr sz="1400" u="none" strike="noStrike" cap="none"/>
                    </a:p>
                  </a:txBody>
                  <a:tcPr marL="91450" marR="91450" marT="45725" marB="45725"/>
                </a:tc>
                <a:extLst>
                  <a:ext uri="{0D108BD9-81ED-4DB2-BD59-A6C34878D82A}">
                    <a16:rowId xmlns:a16="http://schemas.microsoft.com/office/drawing/2014/main" val="10004"/>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Upper group will have AA coach led practice</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541" name="Google Shape;541;p39"/>
          <p:cNvGraphicFramePr/>
          <p:nvPr>
            <p:extLst>
              <p:ext uri="{D42A27DB-BD31-4B8C-83A1-F6EECF244321}">
                <p14:modId xmlns:p14="http://schemas.microsoft.com/office/powerpoint/2010/main" val="6641686"/>
              </p:ext>
            </p:extLst>
          </p:nvPr>
        </p:nvGraphicFramePr>
        <p:xfrm>
          <a:off x="6314191" y="1896325"/>
          <a:ext cx="4878475" cy="10736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 OUTSIDE SCRIMMAGES WITH ELK RIVER 10/1</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Three groups are formed to scrimmage on Wednesday, 10/1 (Lower/Mid/Upper)</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2" name="Google Shape;542;p39"/>
          <p:cNvGraphicFramePr/>
          <p:nvPr>
            <p:extLst>
              <p:ext uri="{D42A27DB-BD31-4B8C-83A1-F6EECF244321}">
                <p14:modId xmlns:p14="http://schemas.microsoft.com/office/powerpoint/2010/main" val="3694191507"/>
              </p:ext>
            </p:extLst>
          </p:nvPr>
        </p:nvGraphicFramePr>
        <p:xfrm>
          <a:off x="6314191" y="3351276"/>
          <a:ext cx="4878475" cy="107361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4. OUTSIDE SCRIMMAGES WITH ELK RIVER 10/3</a:t>
                      </a:r>
                      <a:endParaRPr sz="1400" u="none" strike="noStrike" cap="none" dirty="0"/>
                    </a:p>
                  </a:txBody>
                  <a:tcPr marL="91450" marR="91450" marT="45725" marB="45725"/>
                </a:tc>
                <a:extLst>
                  <a:ext uri="{0D108BD9-81ED-4DB2-BD59-A6C34878D82A}">
                    <a16:rowId xmlns:a16="http://schemas.microsoft.com/office/drawing/2014/main" val="10000"/>
                  </a:ext>
                </a:extLst>
              </a:tr>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Two groups are formed to scrimmage on Friday, 10/3 (AA/A and A/B1/B2)</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43" name="Google Shape;543;p39"/>
          <p:cNvGraphicFramePr/>
          <p:nvPr/>
        </p:nvGraphicFramePr>
        <p:xfrm>
          <a:off x="6314191" y="4806227"/>
          <a:ext cx="4878475" cy="433525"/>
        </p:xfrm>
        <a:graphic>
          <a:graphicData uri="http://schemas.openxmlformats.org/drawingml/2006/table">
            <a:tbl>
              <a:tblPr firstRow="1" bandRow="1">
                <a:noFill/>
                <a:tableStyleId>{CD3294B2-5B5A-4D54-8F43-661E677782DD}</a:tableStyleId>
              </a:tblPr>
              <a:tblGrid>
                <a:gridCol w="4878475">
                  <a:extLst>
                    <a:ext uri="{9D8B030D-6E8A-4147-A177-3AD203B41FA5}">
                      <a16:colId xmlns:a16="http://schemas.microsoft.com/office/drawing/2014/main" val="20000"/>
                    </a:ext>
                  </a:extLst>
                </a:gridCol>
              </a:tblGrid>
              <a:tr h="433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 FINAL SCORING AND TEAM PLACEMENT</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
        <p:nvSpPr>
          <p:cNvPr id="544" name="Google Shape;544;p39"/>
          <p:cNvSpPr/>
          <p:nvPr/>
        </p:nvSpPr>
        <p:spPr>
          <a:xfrm>
            <a:off x="2578308" y="2806697"/>
            <a:ext cx="299804" cy="3246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39"/>
          <p:cNvSpPr/>
          <p:nvPr/>
        </p:nvSpPr>
        <p:spPr>
          <a:xfrm>
            <a:off x="6061102" y="2020383"/>
            <a:ext cx="245667" cy="399616"/>
          </a:xfrm>
          <a:prstGeom prst="right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39"/>
          <p:cNvSpPr/>
          <p:nvPr/>
        </p:nvSpPr>
        <p:spPr>
          <a:xfrm>
            <a:off x="5971160" y="2121657"/>
            <a:ext cx="120336" cy="2271451"/>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p39"/>
          <p:cNvSpPr/>
          <p:nvPr/>
        </p:nvSpPr>
        <p:spPr>
          <a:xfrm>
            <a:off x="5716742" y="4248799"/>
            <a:ext cx="254418" cy="144309"/>
          </a:xfrm>
          <a:prstGeom prst="rect">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8" name="Google Shape;548;p39"/>
          <p:cNvSpPr/>
          <p:nvPr/>
        </p:nvSpPr>
        <p:spPr>
          <a:xfrm>
            <a:off x="8184630" y="3063357"/>
            <a:ext cx="284813" cy="2244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39"/>
          <p:cNvSpPr/>
          <p:nvPr/>
        </p:nvSpPr>
        <p:spPr>
          <a:xfrm>
            <a:off x="8184629" y="4503347"/>
            <a:ext cx="284813" cy="224409"/>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8EC183C-2F7B-5931-CED0-8E3BC89B3BF2}"/>
              </a:ext>
            </a:extLst>
          </p:cNvPr>
          <p:cNvSpPr/>
          <p:nvPr/>
        </p:nvSpPr>
        <p:spPr>
          <a:xfrm>
            <a:off x="0" y="0"/>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02222A-7FE6-7C7E-ADAF-576E26625142}"/>
              </a:ext>
            </a:extLst>
          </p:cNvPr>
          <p:cNvSpPr/>
          <p:nvPr/>
        </p:nvSpPr>
        <p:spPr>
          <a:xfrm>
            <a:off x="0" y="6680447"/>
            <a:ext cx="12192000" cy="186431"/>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
        <p:cNvGrpSpPr/>
        <p:nvPr/>
      </p:nvGrpSpPr>
      <p:grpSpPr>
        <a:xfrm>
          <a:off x="0" y="0"/>
          <a:ext cx="0" cy="0"/>
          <a:chOff x="0" y="0"/>
          <a:chExt cx="0" cy="0"/>
        </a:xfrm>
      </p:grpSpPr>
      <p:sp>
        <p:nvSpPr>
          <p:cNvPr id="554" name="Google Shape;554;p38"/>
          <p:cNvSpPr/>
          <p:nvPr/>
        </p:nvSpPr>
        <p:spPr>
          <a:xfrm>
            <a:off x="14914" y="34252"/>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38"/>
          <p:cNvSpPr txBox="1">
            <a:spLocks noGrp="1"/>
          </p:cNvSpPr>
          <p:nvPr>
            <p:ph type="body" idx="1"/>
          </p:nvPr>
        </p:nvSpPr>
        <p:spPr>
          <a:xfrm>
            <a:off x="3449629" y="863794"/>
            <a:ext cx="6525220" cy="4616849"/>
          </a:xfrm>
          <a:prstGeom prst="rect">
            <a:avLst/>
          </a:prstGeom>
          <a:noFill/>
          <a:ln>
            <a:noFill/>
          </a:ln>
        </p:spPr>
        <p:txBody>
          <a:bodyPr spcFirstLastPara="1" wrap="square" lIns="91425" tIns="45700" rIns="91425" bIns="45700" anchor="ctr" anchorCtr="0">
            <a:normAutofit/>
          </a:bodyPr>
          <a:lstStyle/>
          <a:p>
            <a:pPr marL="0" indent="0">
              <a:buSzPts val="1900"/>
              <a:buNone/>
            </a:pPr>
            <a:r>
              <a:rPr lang="en-US" sz="1900" dirty="0"/>
              <a:t>RYHA uses a system called Skill Shark to store the scores</a:t>
            </a:r>
            <a:r>
              <a:rPr lang="en-US" sz="2000" dirty="0"/>
              <a:t> (</a:t>
            </a:r>
            <a:r>
              <a:rPr lang="en-US" sz="1900" dirty="0"/>
              <a:t>once score are entered by elevators they are locked) </a:t>
            </a:r>
          </a:p>
          <a:p>
            <a:pPr marL="0" indent="0">
              <a:buSzPts val="1900"/>
              <a:buNone/>
            </a:pPr>
            <a:r>
              <a:rPr lang="en-US" sz="1900" dirty="0"/>
              <a:t>Access to sheets are limited to subset of board members</a:t>
            </a:r>
            <a:endParaRPr dirty="0"/>
          </a:p>
          <a:p>
            <a:pPr marL="457200" lvl="1" indent="0" algn="l" rtl="0">
              <a:lnSpc>
                <a:spcPct val="90000"/>
              </a:lnSpc>
              <a:spcBef>
                <a:spcPts val="500"/>
              </a:spcBef>
              <a:spcAft>
                <a:spcPts val="0"/>
              </a:spcAft>
              <a:buClr>
                <a:schemeClr val="dk1"/>
              </a:buClr>
              <a:buSzPts val="1900"/>
              <a:buNone/>
            </a:pPr>
            <a:r>
              <a:rPr lang="en-US" sz="1900" dirty="0"/>
              <a:t>Checks and balances are in place to validate the sheets have not changed from end of one day to beginning of another</a:t>
            </a:r>
            <a:endParaRPr dirty="0"/>
          </a:p>
          <a:p>
            <a:pPr marL="457200" lvl="1" indent="0" algn="l" rtl="0">
              <a:lnSpc>
                <a:spcPct val="90000"/>
              </a:lnSpc>
              <a:spcBef>
                <a:spcPts val="500"/>
              </a:spcBef>
              <a:spcAft>
                <a:spcPts val="0"/>
              </a:spcAft>
              <a:buClr>
                <a:schemeClr val="dk1"/>
              </a:buClr>
              <a:buSzPts val="1900"/>
              <a:buNone/>
            </a:pPr>
            <a:r>
              <a:rPr lang="en-US" sz="1900" dirty="0"/>
              <a:t>Board members who have children at a certain level will not have access to edit the score sheets</a:t>
            </a:r>
            <a:endParaRPr dirty="0"/>
          </a:p>
          <a:p>
            <a:pPr marL="0" lvl="0" indent="0" algn="l" rtl="0">
              <a:lnSpc>
                <a:spcPct val="90000"/>
              </a:lnSpc>
              <a:spcBef>
                <a:spcPts val="1000"/>
              </a:spcBef>
              <a:spcAft>
                <a:spcPts val="0"/>
              </a:spcAft>
              <a:buClr>
                <a:schemeClr val="dk1"/>
              </a:buClr>
              <a:buSzPts val="1900"/>
              <a:buNone/>
            </a:pPr>
            <a:r>
              <a:rPr lang="en-US" sz="1900" dirty="0"/>
              <a:t>Scores will not be shared or presented after tryouts to parents</a:t>
            </a:r>
            <a:endParaRPr dirty="0"/>
          </a:p>
        </p:txBody>
      </p:sp>
      <p:sp>
        <p:nvSpPr>
          <p:cNvPr id="2" name="Rectangle 1">
            <a:extLst>
              <a:ext uri="{FF2B5EF4-FFF2-40B4-BE49-F238E27FC236}">
                <a16:creationId xmlns:a16="http://schemas.microsoft.com/office/drawing/2014/main" id="{4C1C8B6C-8025-D8C9-79DB-26AB6F1A78FF}"/>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EA84C19-9492-016A-7F59-5AE53B6A856B}"/>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32E79379-DE13-446D-9444-41A726759EDE}"/>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5BCB74D2-24A1-0704-4AA8-4A7A11C3489F}"/>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DEAB1A98-D5C0-8321-C64E-998A418B2598}"/>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A8F723C5-16BC-4AF9-3B72-18D19253F798}"/>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5D65D8E9-DAFC-497B-E7FE-7C56C990E6B9}"/>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4732DE98-CDAE-A7A1-5551-512F0FD659B9}"/>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559;p38">
            <a:extLst>
              <a:ext uri="{FF2B5EF4-FFF2-40B4-BE49-F238E27FC236}">
                <a16:creationId xmlns:a16="http://schemas.microsoft.com/office/drawing/2014/main" id="{59FD0F1E-5FB4-16CD-04FD-A9F4983B00CB}"/>
              </a:ext>
            </a:extLst>
          </p:cNvPr>
          <p:cNvSpPr txBox="1">
            <a:spLocks/>
          </p:cNvSpPr>
          <p:nvPr/>
        </p:nvSpPr>
        <p:spPr>
          <a:xfrm>
            <a:off x="132069" y="866903"/>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b="1" dirty="0">
                <a:solidFill>
                  <a:schemeClr val="bg1"/>
                </a:solidFill>
                <a:effectLst>
                  <a:outerShdw blurRad="38100" dist="38100" dir="2700000" algn="tl">
                    <a:srgbClr val="000000">
                      <a:alpha val="43137"/>
                    </a:srgbClr>
                  </a:outerShdw>
                </a:effectLst>
              </a:rPr>
              <a:t>SCORING – TRACKING / INTEGRITY</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sp>
        <p:nvSpPr>
          <p:cNvPr id="571" name="Google Shape;571;p40"/>
          <p:cNvSpPr txBox="1">
            <a:spLocks noGrp="1"/>
          </p:cNvSpPr>
          <p:nvPr>
            <p:ph type="body" idx="1"/>
          </p:nvPr>
        </p:nvSpPr>
        <p:spPr>
          <a:xfrm>
            <a:off x="3616769" y="1267390"/>
            <a:ext cx="6525220" cy="4616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200"/>
              <a:buNone/>
            </a:pPr>
            <a:r>
              <a:rPr lang="en-US" sz="2200" dirty="0"/>
              <a:t>Committee including Level Director / Tryout Manager / Development Director / President / Vice President / Coach will be present when selecting the team (Unless child is at that level) </a:t>
            </a:r>
            <a:endParaRPr dirty="0"/>
          </a:p>
          <a:p>
            <a:pPr marL="0" lvl="0" indent="0" algn="l" rtl="0">
              <a:lnSpc>
                <a:spcPct val="90000"/>
              </a:lnSpc>
              <a:spcBef>
                <a:spcPts val="1000"/>
              </a:spcBef>
              <a:spcAft>
                <a:spcPts val="0"/>
              </a:spcAft>
              <a:buClr>
                <a:schemeClr val="dk1"/>
              </a:buClr>
              <a:buSzPts val="2200"/>
              <a:buNone/>
            </a:pPr>
            <a:r>
              <a:rPr lang="en-US" sz="2200" dirty="0"/>
              <a:t>Committee will follow the policy manual guidelines and validate scoring</a:t>
            </a:r>
            <a:endParaRPr dirty="0"/>
          </a:p>
          <a:p>
            <a:pPr marL="0" lvl="0" indent="0" algn="l" rtl="0">
              <a:lnSpc>
                <a:spcPct val="90000"/>
              </a:lnSpc>
              <a:spcBef>
                <a:spcPts val="1000"/>
              </a:spcBef>
              <a:spcAft>
                <a:spcPts val="0"/>
              </a:spcAft>
              <a:buClr>
                <a:schemeClr val="dk1"/>
              </a:buClr>
              <a:buSzPts val="2200"/>
              <a:buNone/>
            </a:pPr>
            <a:r>
              <a:rPr lang="en-US" sz="2200" dirty="0"/>
              <a:t>Deviations from ranked order will need to be justified by coach</a:t>
            </a:r>
            <a:endParaRPr dirty="0"/>
          </a:p>
          <a:p>
            <a:pPr marL="0" lvl="0" indent="0" algn="l" rtl="0">
              <a:lnSpc>
                <a:spcPct val="90000"/>
              </a:lnSpc>
              <a:spcBef>
                <a:spcPts val="1000"/>
              </a:spcBef>
              <a:spcAft>
                <a:spcPts val="0"/>
              </a:spcAft>
              <a:buClr>
                <a:schemeClr val="dk1"/>
              </a:buClr>
              <a:buSzPts val="2200"/>
              <a:buNone/>
            </a:pPr>
            <a:r>
              <a:rPr lang="en-US" sz="2200" dirty="0"/>
              <a:t>Locked players per level, based on final scoring are:</a:t>
            </a:r>
            <a:endParaRPr dirty="0"/>
          </a:p>
          <a:p>
            <a:pPr marL="457200" lvl="1" indent="0" algn="l" rtl="0">
              <a:lnSpc>
                <a:spcPct val="90000"/>
              </a:lnSpc>
              <a:spcBef>
                <a:spcPts val="500"/>
              </a:spcBef>
              <a:spcAft>
                <a:spcPts val="0"/>
              </a:spcAft>
              <a:buClr>
                <a:schemeClr val="dk1"/>
              </a:buClr>
              <a:buSzPts val="2200"/>
              <a:buNone/>
            </a:pPr>
            <a:r>
              <a:rPr lang="en-US" sz="2200" dirty="0"/>
              <a:t>Squirts – 85%</a:t>
            </a:r>
            <a:endParaRPr dirty="0"/>
          </a:p>
          <a:p>
            <a:pPr marL="457200" lvl="1" indent="0" algn="l" rtl="0">
              <a:lnSpc>
                <a:spcPct val="90000"/>
              </a:lnSpc>
              <a:spcBef>
                <a:spcPts val="500"/>
              </a:spcBef>
              <a:spcAft>
                <a:spcPts val="0"/>
              </a:spcAft>
              <a:buClr>
                <a:schemeClr val="dk1"/>
              </a:buClr>
              <a:buSzPts val="2200"/>
              <a:buNone/>
            </a:pPr>
            <a:r>
              <a:rPr lang="en-US" sz="2200" dirty="0"/>
              <a:t>Peewees – 75%</a:t>
            </a:r>
            <a:endParaRPr dirty="0"/>
          </a:p>
          <a:p>
            <a:pPr marL="457200" lvl="1" indent="0" algn="l" rtl="0">
              <a:lnSpc>
                <a:spcPct val="90000"/>
              </a:lnSpc>
              <a:spcBef>
                <a:spcPts val="500"/>
              </a:spcBef>
              <a:spcAft>
                <a:spcPts val="0"/>
              </a:spcAft>
              <a:buClr>
                <a:schemeClr val="dk1"/>
              </a:buClr>
              <a:buSzPts val="2200"/>
              <a:buNone/>
            </a:pPr>
            <a:r>
              <a:rPr lang="en-US" sz="2200" dirty="0"/>
              <a:t>Bantams – 50%</a:t>
            </a:r>
            <a:endParaRPr dirty="0"/>
          </a:p>
        </p:txBody>
      </p:sp>
      <p:sp>
        <p:nvSpPr>
          <p:cNvPr id="2" name="Rectangle 1">
            <a:extLst>
              <a:ext uri="{FF2B5EF4-FFF2-40B4-BE49-F238E27FC236}">
                <a16:creationId xmlns:a16="http://schemas.microsoft.com/office/drawing/2014/main" id="{E51158A0-B329-0A21-6482-B6B756672568}"/>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77766E3-D5C6-3BC6-34A0-194718277EE0}"/>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87B1D040-FEBE-35AD-AB89-84A9B792E39F}"/>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C701AFEF-B3CC-1230-3118-6CA7009FF005}"/>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AD04ED29-C9F3-3B32-2265-415E16CAAA90}"/>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6D1D7AD7-EB24-2413-8263-91E716AA40EC}"/>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10AFFED6-726A-7BCB-6507-9887215A473C}"/>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AC889EBF-4E4C-6C66-25B7-3A6128047EF7}"/>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570;p40">
            <a:extLst>
              <a:ext uri="{FF2B5EF4-FFF2-40B4-BE49-F238E27FC236}">
                <a16:creationId xmlns:a16="http://schemas.microsoft.com/office/drawing/2014/main" id="{5EE66589-2856-530B-D161-6ACB2B0A5875}"/>
              </a:ext>
            </a:extLst>
          </p:cNvPr>
          <p:cNvSpPr txBox="1">
            <a:spLocks noGrp="1"/>
          </p:cNvSpPr>
          <p:nvPr>
            <p:ph type="title"/>
          </p:nvPr>
        </p:nvSpPr>
        <p:spPr>
          <a:xfrm>
            <a:off x="132069" y="0"/>
            <a:ext cx="3229803" cy="4624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dirty="0">
                <a:solidFill>
                  <a:srgbClr val="FFFFFF"/>
                </a:solidFill>
                <a:effectLst>
                  <a:outerShdw blurRad="38100" dist="38100" dir="2700000" algn="tl">
                    <a:srgbClr val="000000">
                      <a:alpha val="43137"/>
                    </a:srgbClr>
                  </a:outerShdw>
                </a:effectLst>
                <a:sym typeface="Calibri"/>
              </a:rPr>
              <a:t>FINAL ROSTER SELECTION PROCESS</a:t>
            </a:r>
            <a:endParaRPr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alpha val="95294"/>
          </a:schemeClr>
        </a:solidFill>
        <a:effectLst/>
      </p:bgPr>
    </p:bg>
    <p:spTree>
      <p:nvGrpSpPr>
        <p:cNvPr id="1" name="Shape 137"/>
        <p:cNvGrpSpPr/>
        <p:nvPr/>
      </p:nvGrpSpPr>
      <p:grpSpPr>
        <a:xfrm>
          <a:off x="0" y="0"/>
          <a:ext cx="0" cy="0"/>
          <a:chOff x="0" y="0"/>
          <a:chExt cx="0" cy="0"/>
        </a:xfrm>
      </p:grpSpPr>
      <p:sp>
        <p:nvSpPr>
          <p:cNvPr id="138" name="Google Shape;138;p5"/>
          <p:cNvSpPr/>
          <p:nvPr/>
        </p:nvSpPr>
        <p:spPr>
          <a:xfrm>
            <a:off x="0" y="0"/>
            <a:ext cx="12192000"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cxnSp>
        <p:nvCxnSpPr>
          <p:cNvPr id="140" name="Google Shape;140;p5"/>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41" name="Google Shape;141;p5"/>
          <p:cNvSpPr txBox="1">
            <a:spLocks noGrp="1"/>
          </p:cNvSpPr>
          <p:nvPr>
            <p:ph type="body" idx="1"/>
          </p:nvPr>
        </p:nvSpPr>
        <p:spPr>
          <a:xfrm>
            <a:off x="546419" y="2121176"/>
            <a:ext cx="5405582" cy="3910500"/>
          </a:xfrm>
          <a:prstGeom prst="rect">
            <a:avLst/>
          </a:prstGeom>
          <a:noFill/>
          <a:ln>
            <a:noFill/>
          </a:ln>
        </p:spPr>
        <p:txBody>
          <a:bodyPr spcFirstLastPara="1" wrap="square" lIns="91425" tIns="45700" rIns="91425" bIns="45700" anchor="t" anchorCtr="0">
            <a:noAutofit/>
          </a:bodyPr>
          <a:lstStyle/>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President  – Nate Moen</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Vice President  – Dan Ritter</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Secretary  – Amanda Spilde</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Treasurer  – Christian Grams</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Registration – Emily Barnacle</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Ice Schedule – Tim Hanson</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Gambling Manager – Mike Johnston</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Fundraising – Zach Jans</a:t>
            </a:r>
            <a:endParaRPr b="0" i="0" u="none" strike="noStrike" cap="none" dirty="0">
              <a:solidFill>
                <a:srgbClr val="FFFFFF"/>
              </a:solidFill>
              <a:latin typeface="Calibri" panose="020F0502020204030204" pitchFamily="34" charset="0"/>
              <a:ea typeface="Arial"/>
              <a:cs typeface="Calibri" panose="020F0502020204030204" pitchFamily="34" charset="0"/>
              <a:sym typeface="Arial"/>
            </a:endParaRPr>
          </a:p>
          <a:p>
            <a:pPr marL="474345" lvl="1" indent="0">
              <a:lnSpc>
                <a:spcPct val="100000"/>
              </a:lnSpc>
              <a:spcBef>
                <a:spcPts val="0"/>
              </a:spcBef>
              <a:buClr>
                <a:schemeClr val="dk1"/>
              </a:buClr>
              <a:buSzPct val="163636"/>
              <a:buNone/>
            </a:pPr>
            <a:r>
              <a:rPr lang="en-US" b="1" dirty="0">
                <a:solidFill>
                  <a:srgbClr val="FFFFFF"/>
                </a:solidFill>
                <a:latin typeface="Calibri" panose="020F0502020204030204" pitchFamily="34" charset="0"/>
                <a:ea typeface="Nunito Sans"/>
                <a:cs typeface="Calibri" panose="020F0502020204030204" pitchFamily="34" charset="0"/>
                <a:sym typeface="Nunito Sans"/>
              </a:rPr>
              <a:t>Growth Director – Becky Chrisinger</a:t>
            </a:r>
            <a:endParaRPr dirty="0">
              <a:solidFill>
                <a:srgbClr val="FFFFFF"/>
              </a:solidFill>
              <a:latin typeface="Calibri" panose="020F0502020204030204" pitchFamily="34" charset="0"/>
              <a:cs typeface="Calibri" panose="020F0502020204030204" pitchFamily="34" charset="0"/>
            </a:endParaRPr>
          </a:p>
        </p:txBody>
      </p:sp>
      <p:sp>
        <p:nvSpPr>
          <p:cNvPr id="142" name="Google Shape;142;p5"/>
          <p:cNvSpPr txBox="1">
            <a:spLocks noGrp="1"/>
          </p:cNvSpPr>
          <p:nvPr>
            <p:ph type="body" idx="2"/>
          </p:nvPr>
        </p:nvSpPr>
        <p:spPr>
          <a:xfrm>
            <a:off x="5868140" y="2121176"/>
            <a:ext cx="5148660" cy="3910500"/>
          </a:xfrm>
          <a:prstGeom prst="rect">
            <a:avLst/>
          </a:prstGeom>
          <a:noFill/>
          <a:ln>
            <a:noFill/>
          </a:ln>
        </p:spPr>
        <p:txBody>
          <a:bodyPr spcFirstLastPara="1" wrap="square" lIns="91425" tIns="45700" rIns="91425" bIns="45700" anchor="t" anchorCtr="0">
            <a:normAutofit/>
          </a:bodyPr>
          <a:lstStyle/>
          <a:p>
            <a:pPr marL="12700" marR="0" lvl="0" indent="0" algn="l" rtl="0">
              <a:lnSpc>
                <a:spcPct val="90000"/>
              </a:lnSpc>
              <a:spcBef>
                <a:spcPts val="0"/>
              </a:spcBef>
              <a:spcAft>
                <a:spcPts val="0"/>
              </a:spcAft>
              <a:buClr>
                <a:schemeClr val="dk1"/>
              </a:buClr>
              <a:buSzPts val="3400"/>
              <a:buNone/>
            </a:pPr>
            <a:r>
              <a:rPr lang="en-US" sz="2400" b="1" dirty="0">
                <a:solidFill>
                  <a:srgbClr val="FFFFFF"/>
                </a:solidFill>
                <a:latin typeface="Calibri" panose="020F0502020204030204" pitchFamily="34" charset="0"/>
                <a:ea typeface="Nunito Sans"/>
                <a:cs typeface="Calibri" panose="020F0502020204030204" pitchFamily="34" charset="0"/>
                <a:sym typeface="Nunito Sans"/>
              </a:rPr>
              <a:t>Development Director – Ryan Johnson</a:t>
            </a:r>
            <a:endParaRPr sz="2400" b="1" dirty="0">
              <a:solidFill>
                <a:srgbClr val="FFFFFF"/>
              </a:solidFill>
              <a:latin typeface="Calibri" panose="020F0502020204030204" pitchFamily="34" charset="0"/>
              <a:ea typeface="Nunito Sans"/>
              <a:cs typeface="Calibri" panose="020F0502020204030204" pitchFamily="34" charset="0"/>
              <a:sym typeface="Nunito Sans"/>
            </a:endParaRPr>
          </a:p>
          <a:p>
            <a:pPr marL="12700" marR="0" lvl="0" indent="0" algn="l" rtl="0">
              <a:lnSpc>
                <a:spcPct val="90000"/>
              </a:lnSpc>
              <a:spcBef>
                <a:spcPts val="0"/>
              </a:spcBef>
              <a:spcAft>
                <a:spcPts val="0"/>
              </a:spcAft>
              <a:buClr>
                <a:schemeClr val="dk1"/>
              </a:buClr>
              <a:buSzPts val="3400"/>
              <a:buNone/>
            </a:pPr>
            <a:r>
              <a:rPr lang="en-US" sz="2400" b="1" dirty="0">
                <a:solidFill>
                  <a:srgbClr val="FFFFFF"/>
                </a:solidFill>
                <a:latin typeface="Calibri" panose="020F0502020204030204" pitchFamily="34" charset="0"/>
                <a:ea typeface="Nunito Sans"/>
                <a:cs typeface="Calibri" panose="020F0502020204030204" pitchFamily="34" charset="0"/>
                <a:sym typeface="Nunito Sans"/>
              </a:rPr>
              <a:t>Coaching Director – Dan Miller </a:t>
            </a:r>
            <a:endParaRPr sz="2400" b="1" dirty="0">
              <a:solidFill>
                <a:srgbClr val="FFFFFF"/>
              </a:solidFill>
              <a:latin typeface="Calibri" panose="020F0502020204030204" pitchFamily="34" charset="0"/>
              <a:ea typeface="Nunito Sans"/>
              <a:cs typeface="Calibri" panose="020F0502020204030204" pitchFamily="34" charset="0"/>
              <a:sym typeface="Nunito Sans"/>
            </a:endParaRPr>
          </a:p>
          <a:p>
            <a:pPr marL="12700" marR="0" lvl="0" indent="0" algn="l" rtl="0">
              <a:lnSpc>
                <a:spcPct val="90000"/>
              </a:lnSpc>
              <a:spcBef>
                <a:spcPts val="0"/>
              </a:spcBef>
              <a:spcAft>
                <a:spcPts val="0"/>
              </a:spcAft>
              <a:buClr>
                <a:schemeClr val="dk1"/>
              </a:buClr>
              <a:buSzPts val="3400"/>
              <a:buNone/>
            </a:pPr>
            <a:r>
              <a:rPr lang="en-US" sz="2400" b="1" dirty="0">
                <a:solidFill>
                  <a:srgbClr val="FFFFFF"/>
                </a:solidFill>
                <a:latin typeface="Calibri" panose="020F0502020204030204" pitchFamily="34" charset="0"/>
                <a:ea typeface="Nunito Sans"/>
                <a:cs typeface="Calibri" panose="020F0502020204030204" pitchFamily="34" charset="0"/>
                <a:sym typeface="Nunito Sans"/>
              </a:rPr>
              <a:t>Girls Director – Andy Pohl</a:t>
            </a:r>
            <a:endParaRPr sz="2400" b="1" dirty="0">
              <a:solidFill>
                <a:srgbClr val="FFFFFF"/>
              </a:solidFill>
              <a:latin typeface="Calibri" panose="020F0502020204030204" pitchFamily="34" charset="0"/>
              <a:ea typeface="Nunito Sans"/>
              <a:cs typeface="Calibri" panose="020F0502020204030204" pitchFamily="34" charset="0"/>
              <a:sym typeface="Nunito Sans"/>
            </a:endParaRPr>
          </a:p>
          <a:p>
            <a:pPr marL="12700" marR="0" lvl="0" indent="0" algn="l" rtl="0">
              <a:lnSpc>
                <a:spcPct val="90000"/>
              </a:lnSpc>
              <a:spcBef>
                <a:spcPts val="0"/>
              </a:spcBef>
              <a:spcAft>
                <a:spcPts val="0"/>
              </a:spcAft>
              <a:buClr>
                <a:schemeClr val="dk1"/>
              </a:buClr>
              <a:buSzPts val="3400"/>
              <a:buNone/>
            </a:pPr>
            <a:r>
              <a:rPr lang="en-US" sz="2400" b="1" dirty="0">
                <a:solidFill>
                  <a:srgbClr val="FFFFFF"/>
                </a:solidFill>
                <a:latin typeface="Calibri" panose="020F0502020204030204" pitchFamily="34" charset="0"/>
                <a:ea typeface="Nunito Sans"/>
                <a:cs typeface="Calibri" panose="020F0502020204030204" pitchFamily="34" charset="0"/>
                <a:sym typeface="Nunito Sans"/>
              </a:rPr>
              <a:t>Boys Director – Matt Kleinbrook</a:t>
            </a:r>
            <a:endParaRPr sz="2400" b="1" dirty="0">
              <a:solidFill>
                <a:srgbClr val="FFFFFF"/>
              </a:solidFill>
              <a:latin typeface="Calibri" panose="020F0502020204030204" pitchFamily="34" charset="0"/>
              <a:ea typeface="Nunito Sans"/>
              <a:cs typeface="Calibri" panose="020F0502020204030204" pitchFamily="34" charset="0"/>
              <a:sym typeface="Nunito Sans"/>
            </a:endParaRPr>
          </a:p>
          <a:p>
            <a:pPr marL="12700" marR="0" lvl="0" indent="0" algn="l" rtl="0">
              <a:lnSpc>
                <a:spcPct val="90000"/>
              </a:lnSpc>
              <a:spcBef>
                <a:spcPts val="0"/>
              </a:spcBef>
              <a:spcAft>
                <a:spcPts val="0"/>
              </a:spcAft>
              <a:buClr>
                <a:schemeClr val="dk1"/>
              </a:buClr>
              <a:buSzPts val="3400"/>
              <a:buNone/>
            </a:pPr>
            <a:r>
              <a:rPr lang="en-US" sz="2400" b="1" dirty="0">
                <a:solidFill>
                  <a:srgbClr val="FFFFFF"/>
                </a:solidFill>
                <a:latin typeface="Calibri" panose="020F0502020204030204" pitchFamily="34" charset="0"/>
                <a:ea typeface="Nunito Sans"/>
                <a:cs typeface="Calibri" panose="020F0502020204030204" pitchFamily="34" charset="0"/>
                <a:sym typeface="Nunito Sans"/>
              </a:rPr>
              <a:t>Mite Director – John Groebner</a:t>
            </a:r>
            <a:endParaRPr sz="2400" b="1" dirty="0">
              <a:solidFill>
                <a:srgbClr val="FFFFFF"/>
              </a:solidFill>
              <a:latin typeface="Calibri" panose="020F0502020204030204" pitchFamily="34" charset="0"/>
              <a:ea typeface="Nunito Sans"/>
              <a:cs typeface="Calibri" panose="020F0502020204030204" pitchFamily="34" charset="0"/>
              <a:sym typeface="Nunito Sans"/>
            </a:endParaRPr>
          </a:p>
        </p:txBody>
      </p:sp>
      <p:pic>
        <p:nvPicPr>
          <p:cNvPr id="143" name="Google Shape;143;p5"/>
          <p:cNvPicPr preferRelativeResize="0"/>
          <p:nvPr/>
        </p:nvPicPr>
        <p:blipFill rotWithShape="1">
          <a:blip r:embed="rId3">
            <a:alphaModFix/>
          </a:blip>
          <a:srcRect/>
          <a:stretch/>
        </p:blipFill>
        <p:spPr>
          <a:xfrm>
            <a:off x="8974708" y="4112136"/>
            <a:ext cx="3380740" cy="3380740"/>
          </a:xfrm>
          <a:prstGeom prst="rect">
            <a:avLst/>
          </a:prstGeom>
          <a:noFill/>
          <a:ln>
            <a:noFill/>
          </a:ln>
          <a:effectLst>
            <a:outerShdw blurRad="50800" dist="50800" dir="5400000" algn="ctr" rotWithShape="0">
              <a:srgbClr val="000000">
                <a:alpha val="0"/>
              </a:srgbClr>
            </a:outerShdw>
          </a:effectLst>
        </p:spPr>
      </p:pic>
      <p:sp>
        <p:nvSpPr>
          <p:cNvPr id="2" name="Google Shape;466;p31">
            <a:extLst>
              <a:ext uri="{FF2B5EF4-FFF2-40B4-BE49-F238E27FC236}">
                <a16:creationId xmlns:a16="http://schemas.microsoft.com/office/drawing/2014/main" id="{C9F17807-CC1F-BAA4-F639-86C9F6894E94}"/>
              </a:ext>
            </a:extLst>
          </p:cNvPr>
          <p:cNvSpPr/>
          <p:nvPr/>
        </p:nvSpPr>
        <p:spPr>
          <a:xfrm>
            <a:off x="744239" y="727969"/>
            <a:ext cx="8390877" cy="1012755"/>
          </a:xfrm>
          <a:prstGeom prst="rect">
            <a:avLst/>
          </a:prstGeom>
          <a:solidFill>
            <a:schemeClr val="tx1">
              <a:lumMod val="85000"/>
              <a:lumOff val="15000"/>
            </a:schemeClr>
          </a:solidFill>
          <a:ln>
            <a:noFill/>
          </a:ln>
          <a:effectLst>
            <a:outerShdw blurRad="63500" sx="102000" sy="102000" algn="ctr" rotWithShape="0">
              <a:prstClr val="black">
                <a:alpha val="40000"/>
              </a:prst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466;p31">
            <a:extLst>
              <a:ext uri="{FF2B5EF4-FFF2-40B4-BE49-F238E27FC236}">
                <a16:creationId xmlns:a16="http://schemas.microsoft.com/office/drawing/2014/main" id="{C40E37C0-39E9-1C62-BBF0-77315F871245}"/>
              </a:ext>
            </a:extLst>
          </p:cNvPr>
          <p:cNvSpPr/>
          <p:nvPr/>
        </p:nvSpPr>
        <p:spPr>
          <a:xfrm>
            <a:off x="523783" y="443642"/>
            <a:ext cx="10173809" cy="1343353"/>
          </a:xfrm>
          <a:prstGeom prst="rect">
            <a:avLst/>
          </a:prstGeom>
          <a:solidFill>
            <a:schemeClr val="bg1"/>
          </a:solidFill>
          <a:ln>
            <a:noFill/>
          </a:ln>
          <a:effectLst>
            <a:outerShdw blurRad="63500" sx="102000" sy="102000" algn="ctr" rotWithShape="0">
              <a:prstClr val="black">
                <a:alpha val="40000"/>
              </a:prst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66;p31">
            <a:extLst>
              <a:ext uri="{FF2B5EF4-FFF2-40B4-BE49-F238E27FC236}">
                <a16:creationId xmlns:a16="http://schemas.microsoft.com/office/drawing/2014/main" id="{D532BE6A-4137-474B-800D-F4393E1576BA}"/>
              </a:ext>
            </a:extLst>
          </p:cNvPr>
          <p:cNvSpPr/>
          <p:nvPr/>
        </p:nvSpPr>
        <p:spPr>
          <a:xfrm>
            <a:off x="642069" y="656351"/>
            <a:ext cx="10270560" cy="1205034"/>
          </a:xfrm>
          <a:prstGeom prst="rect">
            <a:avLst/>
          </a:prstGeom>
          <a:solidFill>
            <a:schemeClr val="tx1">
              <a:lumMod val="95000"/>
              <a:lumOff val="5000"/>
            </a:schemeClr>
          </a:solidFill>
          <a:ln>
            <a:noFill/>
          </a:ln>
          <a:effectLst>
            <a:innerShdw blurRad="114300">
              <a:prstClr val="black"/>
            </a:inn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139;p5">
            <a:extLst>
              <a:ext uri="{FF2B5EF4-FFF2-40B4-BE49-F238E27FC236}">
                <a16:creationId xmlns:a16="http://schemas.microsoft.com/office/drawing/2014/main" id="{A9ACD577-387F-6633-30C6-86E2726D46F2}"/>
              </a:ext>
            </a:extLst>
          </p:cNvPr>
          <p:cNvSpPr txBox="1">
            <a:spLocks/>
          </p:cNvSpPr>
          <p:nvPr/>
        </p:nvSpPr>
        <p:spPr>
          <a:xfrm>
            <a:off x="880285" y="582904"/>
            <a:ext cx="8254831"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sz="4000" b="1" dirty="0">
                <a:solidFill>
                  <a:srgbClr val="FFFFFF"/>
                </a:solidFill>
                <a:effectLst>
                  <a:outerShdw blurRad="38100" dist="38100" dir="2700000" algn="tl">
                    <a:srgbClr val="000000">
                      <a:alpha val="43137"/>
                    </a:srgbClr>
                  </a:outerShdw>
                </a:effectLst>
              </a:rPr>
              <a:t>ASSOCIATION</a:t>
            </a:r>
            <a:r>
              <a:rPr lang="en-US" b="1" dirty="0">
                <a:solidFill>
                  <a:srgbClr val="FFFFFF"/>
                </a:solidFill>
              </a:rPr>
              <a:t> BOARD MEMBERS</a:t>
            </a: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grpSp>
        <p:nvGrpSpPr>
          <p:cNvPr id="577" name="Google Shape;577;p41"/>
          <p:cNvGrpSpPr/>
          <p:nvPr/>
        </p:nvGrpSpPr>
        <p:grpSpPr>
          <a:xfrm flipH="1">
            <a:off x="534367" y="563918"/>
            <a:ext cx="681111" cy="5978614"/>
            <a:chOff x="10988949" y="803186"/>
            <a:chExt cx="688391" cy="5978614"/>
          </a:xfrm>
        </p:grpSpPr>
        <p:sp>
          <p:nvSpPr>
            <p:cNvPr id="578" name="Google Shape;578;p41"/>
            <p:cNvSpPr/>
            <p:nvPr/>
          </p:nvSpPr>
          <p:spPr>
            <a:xfrm>
              <a:off x="10989586" y="1070835"/>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0B53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41"/>
            <p:cNvSpPr/>
            <p:nvPr/>
          </p:nvSpPr>
          <p:spPr>
            <a:xfrm>
              <a:off x="10988949" y="803186"/>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0737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82" name="Google Shape;582;p41"/>
          <p:cNvSpPr txBox="1">
            <a:spLocks noGrp="1"/>
          </p:cNvSpPr>
          <p:nvPr>
            <p:ph type="body" idx="1"/>
          </p:nvPr>
        </p:nvSpPr>
        <p:spPr>
          <a:xfrm>
            <a:off x="3611713" y="972006"/>
            <a:ext cx="6525220" cy="4616849"/>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chemeClr val="dk1"/>
              </a:buClr>
              <a:buSzPts val="2200"/>
              <a:buNone/>
            </a:pPr>
            <a:r>
              <a:rPr lang="en-US" sz="2200" dirty="0"/>
              <a:t>All rosters will be posted to RYHA website as soon as they are finalized</a:t>
            </a:r>
            <a:endParaRPr dirty="0"/>
          </a:p>
          <a:p>
            <a:pPr marL="0" lvl="0" indent="0" algn="l" rtl="0">
              <a:lnSpc>
                <a:spcPct val="90000"/>
              </a:lnSpc>
              <a:spcBef>
                <a:spcPts val="1000"/>
              </a:spcBef>
              <a:spcAft>
                <a:spcPts val="0"/>
              </a:spcAft>
              <a:buClr>
                <a:schemeClr val="dk1"/>
              </a:buClr>
              <a:buSzPts val="2200"/>
              <a:buNone/>
            </a:pPr>
            <a:r>
              <a:rPr lang="en-US" sz="2200" dirty="0"/>
              <a:t>Parent coaches should have phones available at the conclusion of their child’s level so they can be part of team selection</a:t>
            </a:r>
            <a:endParaRPr dirty="0"/>
          </a:p>
          <a:p>
            <a:pPr marL="0" lvl="0" indent="0" algn="l" rtl="0">
              <a:lnSpc>
                <a:spcPct val="90000"/>
              </a:lnSpc>
              <a:spcBef>
                <a:spcPts val="1000"/>
              </a:spcBef>
              <a:spcAft>
                <a:spcPts val="0"/>
              </a:spcAft>
              <a:buClr>
                <a:schemeClr val="dk1"/>
              </a:buClr>
              <a:buSzPts val="2200"/>
              <a:buNone/>
            </a:pPr>
            <a:r>
              <a:rPr lang="en-US" sz="2200" dirty="0"/>
              <a:t>Any issues or concerns with tryout results should be addressed with an email requesting a meeting with Nate Moen to schedule with the appropriate individuals </a:t>
            </a:r>
            <a:endParaRPr dirty="0"/>
          </a:p>
          <a:p>
            <a:pPr marL="457200" lvl="1" indent="0" algn="l" rtl="0">
              <a:lnSpc>
                <a:spcPct val="90000"/>
              </a:lnSpc>
              <a:spcBef>
                <a:spcPts val="500"/>
              </a:spcBef>
              <a:spcAft>
                <a:spcPts val="0"/>
              </a:spcAft>
              <a:buClr>
                <a:schemeClr val="dk1"/>
              </a:buClr>
              <a:buSzPts val="2200"/>
              <a:buNone/>
            </a:pPr>
            <a:r>
              <a:rPr lang="en-US" sz="2200" dirty="0"/>
              <a:t>Do not call the coach</a:t>
            </a:r>
            <a:endParaRPr dirty="0"/>
          </a:p>
          <a:p>
            <a:pPr marL="457200" lvl="1" indent="0" algn="l" rtl="0">
              <a:lnSpc>
                <a:spcPct val="90000"/>
              </a:lnSpc>
              <a:spcBef>
                <a:spcPts val="500"/>
              </a:spcBef>
              <a:spcAft>
                <a:spcPts val="0"/>
              </a:spcAft>
              <a:buClr>
                <a:schemeClr val="dk1"/>
              </a:buClr>
              <a:buSzPts val="2200"/>
              <a:buNone/>
            </a:pPr>
            <a:r>
              <a:rPr lang="en-US" sz="2200" dirty="0"/>
              <a:t>Do not call the level director</a:t>
            </a:r>
          </a:p>
          <a:p>
            <a:pPr marL="457200" lvl="1" indent="0" algn="l" rtl="0">
              <a:lnSpc>
                <a:spcPct val="90000"/>
              </a:lnSpc>
              <a:spcBef>
                <a:spcPts val="500"/>
              </a:spcBef>
              <a:spcAft>
                <a:spcPts val="0"/>
              </a:spcAft>
              <a:buClr>
                <a:schemeClr val="dk1"/>
              </a:buClr>
              <a:buSzPts val="2200"/>
              <a:buNone/>
            </a:pPr>
            <a:r>
              <a:rPr lang="en-US" sz="2200" dirty="0"/>
              <a:t>Please adhere to the 24-hour rule</a:t>
            </a:r>
            <a:endParaRPr dirty="0"/>
          </a:p>
          <a:p>
            <a:pPr marL="0" lvl="0" indent="0" algn="l" rtl="0">
              <a:lnSpc>
                <a:spcPct val="90000"/>
              </a:lnSpc>
              <a:spcBef>
                <a:spcPts val="1000"/>
              </a:spcBef>
              <a:spcAft>
                <a:spcPts val="0"/>
              </a:spcAft>
              <a:buClr>
                <a:schemeClr val="dk1"/>
              </a:buClr>
              <a:buSzPts val="2200"/>
              <a:buNone/>
            </a:pPr>
            <a:r>
              <a:rPr lang="en-US" sz="2200" dirty="0"/>
              <a:t>No abusive or confrontational behavior will be tolerated</a:t>
            </a:r>
            <a:endParaRPr dirty="0"/>
          </a:p>
          <a:p>
            <a:pPr marL="0" lvl="0" indent="0" algn="l" rtl="0">
              <a:lnSpc>
                <a:spcPct val="90000"/>
              </a:lnSpc>
              <a:spcBef>
                <a:spcPts val="1000"/>
              </a:spcBef>
              <a:spcAft>
                <a:spcPts val="0"/>
              </a:spcAft>
              <a:buClr>
                <a:schemeClr val="dk1"/>
              </a:buClr>
              <a:buSzPts val="2200"/>
              <a:buNone/>
            </a:pPr>
            <a:r>
              <a:rPr lang="en-US" sz="2200" dirty="0"/>
              <a:t>ZERO TOLERANCE POLICY</a:t>
            </a:r>
            <a:endParaRPr dirty="0"/>
          </a:p>
        </p:txBody>
      </p:sp>
      <p:sp>
        <p:nvSpPr>
          <p:cNvPr id="2" name="Rectangle 1">
            <a:extLst>
              <a:ext uri="{FF2B5EF4-FFF2-40B4-BE49-F238E27FC236}">
                <a16:creationId xmlns:a16="http://schemas.microsoft.com/office/drawing/2014/main" id="{745440BA-B5F2-ABA5-A9D9-83BFA52B0488}"/>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AF609CD-1303-FE4B-1463-8F13AB455BBF}"/>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EEB7971A-AF6A-4AF7-A7F3-840269078F9D}"/>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A79C19E5-4B6F-C0AD-6E8F-ABE59CCE47CE}"/>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5692D856-F3EF-B1A7-03F5-732A1846C598}"/>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0F0602A3-FDC9-FAF6-5828-BC31A57963E4}"/>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65B2FA5F-7A3E-245F-62FC-703B1B916ADD}"/>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D99D7C84-1DD5-EE40-EA87-679F4AA069C7}"/>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581;p41">
            <a:extLst>
              <a:ext uri="{FF2B5EF4-FFF2-40B4-BE49-F238E27FC236}">
                <a16:creationId xmlns:a16="http://schemas.microsoft.com/office/drawing/2014/main" id="{25F813AE-A44D-D8C9-2A13-E314B0FA79DB}"/>
              </a:ext>
            </a:extLst>
          </p:cNvPr>
          <p:cNvSpPr txBox="1">
            <a:spLocks/>
          </p:cNvSpPr>
          <p:nvPr/>
        </p:nvSpPr>
        <p:spPr>
          <a:xfrm>
            <a:off x="303033" y="-108648"/>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b="1" dirty="0">
                <a:solidFill>
                  <a:srgbClr val="FFFFFF"/>
                </a:solidFill>
                <a:effectLst>
                  <a:outerShdw blurRad="38100" dist="38100" dir="2700000" algn="tl">
                    <a:srgbClr val="000000">
                      <a:alpha val="43137"/>
                    </a:srgbClr>
                  </a:outerShdw>
                </a:effectLst>
              </a:rPr>
              <a:t>FINAL ROSTER POSTING</a:t>
            </a:r>
            <a:endParaRPr lang="en-US"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42"/>
          <p:cNvSpPr/>
          <p:nvPr/>
        </p:nvSpPr>
        <p:spPr>
          <a:xfrm>
            <a:off x="0" y="7620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42"/>
          <p:cNvSpPr txBox="1">
            <a:spLocks noGrp="1"/>
          </p:cNvSpPr>
          <p:nvPr>
            <p:ph type="body" idx="1"/>
          </p:nvPr>
        </p:nvSpPr>
        <p:spPr>
          <a:xfrm>
            <a:off x="3566794" y="992183"/>
            <a:ext cx="6525220" cy="4616849"/>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chemeClr val="dk1"/>
              </a:buClr>
              <a:buSzPts val="2400"/>
              <a:buNone/>
            </a:pPr>
            <a:r>
              <a:rPr lang="en-US" sz="2400" dirty="0"/>
              <a:t>Tryouts are to compete and play hard, we will not tolerate any cheap or intentional dirty play by any player.  </a:t>
            </a:r>
          </a:p>
          <a:p>
            <a:pPr marL="0" lvl="0" indent="0" algn="l" rtl="0">
              <a:lnSpc>
                <a:spcPct val="90000"/>
              </a:lnSpc>
              <a:spcBef>
                <a:spcPts val="0"/>
              </a:spcBef>
              <a:spcAft>
                <a:spcPts val="0"/>
              </a:spcAft>
              <a:buClr>
                <a:schemeClr val="dk1"/>
              </a:buClr>
              <a:buSzPts val="2400"/>
              <a:buNone/>
            </a:pPr>
            <a:endParaRPr lang="en-US" sz="2400" dirty="0"/>
          </a:p>
          <a:p>
            <a:pPr marL="0" lvl="0" indent="0" algn="l" rtl="0">
              <a:lnSpc>
                <a:spcPct val="90000"/>
              </a:lnSpc>
              <a:spcBef>
                <a:spcPts val="0"/>
              </a:spcBef>
              <a:spcAft>
                <a:spcPts val="0"/>
              </a:spcAft>
              <a:buClr>
                <a:schemeClr val="dk1"/>
              </a:buClr>
              <a:buSzPts val="2400"/>
              <a:buNone/>
            </a:pPr>
            <a:r>
              <a:rPr lang="en-US" sz="2400" dirty="0"/>
              <a:t>If your player injures another player we will review the play with the Referee/Bench Coaches and Evaluators to determine if that player should be removed from the tryout for that day.  If the injured player is unable to play or can’t finish tryouts the player that caused the injury will also miss the same time.  This is only if it was an intent-to-injure situation.  </a:t>
            </a:r>
          </a:p>
          <a:p>
            <a:pPr marL="0" lvl="0" indent="0" algn="l" rtl="0">
              <a:lnSpc>
                <a:spcPct val="90000"/>
              </a:lnSpc>
              <a:spcBef>
                <a:spcPts val="0"/>
              </a:spcBef>
              <a:spcAft>
                <a:spcPts val="0"/>
              </a:spcAft>
              <a:buClr>
                <a:schemeClr val="dk1"/>
              </a:buClr>
              <a:buSzPts val="2400"/>
              <a:buNone/>
            </a:pPr>
            <a:endParaRPr lang="en-US" sz="2400" dirty="0"/>
          </a:p>
          <a:p>
            <a:pPr marL="0" lvl="0" indent="0" algn="l" rtl="0">
              <a:lnSpc>
                <a:spcPct val="90000"/>
              </a:lnSpc>
              <a:spcBef>
                <a:spcPts val="0"/>
              </a:spcBef>
              <a:spcAft>
                <a:spcPts val="0"/>
              </a:spcAft>
              <a:buClr>
                <a:schemeClr val="dk1"/>
              </a:buClr>
              <a:buSzPts val="2400"/>
              <a:buNone/>
            </a:pPr>
            <a:r>
              <a:rPr lang="en-US" sz="2400" dirty="0"/>
              <a:t>We hope this is not an issue, but we want to ensure you are aware of how this would be handled. </a:t>
            </a:r>
            <a:endParaRPr sz="2400" dirty="0"/>
          </a:p>
        </p:txBody>
      </p:sp>
      <p:sp>
        <p:nvSpPr>
          <p:cNvPr id="2" name="Rectangle 1">
            <a:extLst>
              <a:ext uri="{FF2B5EF4-FFF2-40B4-BE49-F238E27FC236}">
                <a16:creationId xmlns:a16="http://schemas.microsoft.com/office/drawing/2014/main" id="{F8399449-3410-9B30-0731-2AE76A0ACD24}"/>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2F99A0B-D8CA-D6FB-4177-D04914F6056B}"/>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989F94F6-25D4-0190-7DD5-EB5B41C2BC9D}"/>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4E5A5067-A112-4784-23D1-5D522B534F49}"/>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6B76E5DE-B692-377D-050C-29F8AA7EDD47}"/>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A508D0F1-F164-5B40-E041-ECF9C0E1F17A}"/>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1E646E52-35CF-E417-35DD-2F97F6F3EF9C}"/>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CF5E9018-5AE8-A6E7-09EE-1A4D1C0D44F1}"/>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592;p42">
            <a:extLst>
              <a:ext uri="{FF2B5EF4-FFF2-40B4-BE49-F238E27FC236}">
                <a16:creationId xmlns:a16="http://schemas.microsoft.com/office/drawing/2014/main" id="{FF4C8276-E2DF-3A25-DDEA-481FE24D3865}"/>
              </a:ext>
            </a:extLst>
          </p:cNvPr>
          <p:cNvSpPr txBox="1">
            <a:spLocks noGrp="1"/>
          </p:cNvSpPr>
          <p:nvPr>
            <p:ph type="title"/>
          </p:nvPr>
        </p:nvSpPr>
        <p:spPr>
          <a:xfrm>
            <a:off x="93549" y="399495"/>
            <a:ext cx="3229803" cy="39290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000" b="1" dirty="0" err="1">
                <a:solidFill>
                  <a:srgbClr val="FFFFFF"/>
                </a:solidFill>
                <a:effectLst>
                  <a:outerShdw blurRad="38100" dist="38100" dir="2700000" algn="tl">
                    <a:srgbClr val="000000">
                      <a:alpha val="43137"/>
                    </a:srgbClr>
                  </a:outerShdw>
                </a:effectLst>
              </a:rPr>
              <a:t>Misc</a:t>
            </a:r>
            <a:r>
              <a:rPr lang="en-US" sz="4000" b="1" dirty="0">
                <a:solidFill>
                  <a:srgbClr val="FFFFFF"/>
                </a:solidFill>
                <a:effectLst>
                  <a:outerShdw blurRad="38100" dist="38100" dir="2700000" algn="tl">
                    <a:srgbClr val="000000">
                      <a:alpha val="43137"/>
                    </a:srgbClr>
                  </a:outerShdw>
                </a:effectLst>
              </a:rPr>
              <a:t> - Dirty / </a:t>
            </a:r>
            <a:r>
              <a:rPr lang="en-US" sz="4000" b="1" dirty="0" err="1">
                <a:solidFill>
                  <a:srgbClr val="FFFFFF"/>
                </a:solidFill>
                <a:effectLst>
                  <a:outerShdw blurRad="38100" dist="38100" dir="2700000" algn="tl">
                    <a:srgbClr val="000000">
                      <a:alpha val="43137"/>
                    </a:srgbClr>
                  </a:outerShdw>
                </a:effectLst>
              </a:rPr>
              <a:t>Cheapshots</a:t>
            </a:r>
            <a:r>
              <a:rPr lang="en-US" sz="4000" b="1" dirty="0">
                <a:solidFill>
                  <a:srgbClr val="FFFFFF"/>
                </a:solidFill>
                <a:effectLst>
                  <a:outerShdw blurRad="38100" dist="38100" dir="2700000" algn="tl">
                    <a:srgbClr val="000000">
                      <a:alpha val="43137"/>
                    </a:srgbClr>
                  </a:outerShdw>
                </a:effectLst>
              </a:rPr>
              <a:t> will not be tolerated </a:t>
            </a:r>
            <a:endParaRPr sz="4000" b="1" dirty="0">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Google Shape;598;gecf4e9f041_0_10"/>
          <p:cNvSpPr/>
          <p:nvPr/>
        </p:nvSpPr>
        <p:spPr>
          <a:xfrm>
            <a:off x="0" y="7620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gecf4e9f041_0_10"/>
          <p:cNvSpPr txBox="1">
            <a:spLocks noGrp="1"/>
          </p:cNvSpPr>
          <p:nvPr>
            <p:ph type="body" idx="1"/>
          </p:nvPr>
        </p:nvSpPr>
        <p:spPr>
          <a:xfrm>
            <a:off x="3683291" y="1045449"/>
            <a:ext cx="6525300" cy="461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dirty="0"/>
          </a:p>
          <a:p>
            <a:pPr marL="0" lvl="0" indent="0" algn="l" rtl="0">
              <a:lnSpc>
                <a:spcPct val="90000"/>
              </a:lnSpc>
              <a:spcBef>
                <a:spcPts val="1000"/>
              </a:spcBef>
              <a:spcAft>
                <a:spcPts val="0"/>
              </a:spcAft>
              <a:buClr>
                <a:schemeClr val="dk1"/>
              </a:buClr>
              <a:buSzPts val="2400"/>
              <a:buNone/>
            </a:pPr>
            <a:r>
              <a:rPr lang="en-US" sz="2400" dirty="0"/>
              <a:t>Tryouts can be stressful we want your players to be relaxed, ready to play and compete, but understand each child is different and as a parent you know your child best, please encourage them and be supportive throughout the process.  </a:t>
            </a:r>
            <a:endParaRPr sz="2400" dirty="0"/>
          </a:p>
          <a:p>
            <a:pPr marL="0" lvl="0" indent="0" algn="l" rtl="0">
              <a:lnSpc>
                <a:spcPct val="90000"/>
              </a:lnSpc>
              <a:spcBef>
                <a:spcPts val="1000"/>
              </a:spcBef>
              <a:spcAft>
                <a:spcPts val="0"/>
              </a:spcAft>
              <a:buSzPts val="2400"/>
              <a:buNone/>
            </a:pPr>
            <a:r>
              <a:rPr lang="en-US" sz="2400" dirty="0"/>
              <a:t>Hockey is only a game! We all want this to go as smooth as possible.</a:t>
            </a:r>
            <a:endParaRPr sz="2400" dirty="0"/>
          </a:p>
          <a:p>
            <a:pPr marL="228600" lvl="0" indent="0" algn="l" rtl="0">
              <a:lnSpc>
                <a:spcPct val="90000"/>
              </a:lnSpc>
              <a:spcBef>
                <a:spcPts val="1000"/>
              </a:spcBef>
              <a:spcAft>
                <a:spcPts val="0"/>
              </a:spcAft>
              <a:buSzPts val="1800"/>
              <a:buNone/>
            </a:pPr>
            <a:endParaRPr sz="2400" dirty="0"/>
          </a:p>
          <a:p>
            <a:pPr marL="152400" lvl="0" indent="0" algn="l" rtl="0">
              <a:lnSpc>
                <a:spcPct val="90000"/>
              </a:lnSpc>
              <a:spcBef>
                <a:spcPts val="1000"/>
              </a:spcBef>
              <a:spcAft>
                <a:spcPts val="0"/>
              </a:spcAft>
              <a:buClr>
                <a:schemeClr val="dk1"/>
              </a:buClr>
              <a:buSzPts val="2400"/>
              <a:buNone/>
            </a:pPr>
            <a:endParaRPr sz="2400" dirty="0"/>
          </a:p>
        </p:txBody>
      </p:sp>
      <p:sp>
        <p:nvSpPr>
          <p:cNvPr id="2" name="Rectangle 1">
            <a:extLst>
              <a:ext uri="{FF2B5EF4-FFF2-40B4-BE49-F238E27FC236}">
                <a16:creationId xmlns:a16="http://schemas.microsoft.com/office/drawing/2014/main" id="{B4AEF651-9E19-94AF-5184-7C388F501BE0}"/>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AF43EA9-2F78-D885-398F-FD7D2786F608}"/>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D2D67C65-8729-2062-7591-201B66E83B31}"/>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E186C4AA-95C2-82D1-9A2B-E2CA7040800D}"/>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3547E900-4594-7C45-868C-D66562A1E511}"/>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CDA17EFB-2E84-7CD5-0A7C-AC21DBE5CC9C}"/>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01C3B035-48FE-F964-E4E4-E644A00D8952}"/>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E2A0A8E4-ED4D-B033-B5D2-35B51EE14F93}"/>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603;gecf4e9f041_0_10">
            <a:extLst>
              <a:ext uri="{FF2B5EF4-FFF2-40B4-BE49-F238E27FC236}">
                <a16:creationId xmlns:a16="http://schemas.microsoft.com/office/drawing/2014/main" id="{74895CB6-AF22-B5B8-53D9-C1301FEC1BC4}"/>
              </a:ext>
            </a:extLst>
          </p:cNvPr>
          <p:cNvSpPr txBox="1">
            <a:spLocks/>
          </p:cNvSpPr>
          <p:nvPr/>
        </p:nvSpPr>
        <p:spPr>
          <a:xfrm>
            <a:off x="58314" y="177553"/>
            <a:ext cx="3482410" cy="29537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sz="4000" b="1" dirty="0">
                <a:solidFill>
                  <a:srgbClr val="FFFFFF"/>
                </a:solidFill>
                <a:effectLst>
                  <a:outerShdw blurRad="38100" dist="38100" dir="2700000" algn="tl">
                    <a:srgbClr val="000000">
                      <a:alpha val="43137"/>
                    </a:srgbClr>
                  </a:outerShdw>
                </a:effectLst>
              </a:rPr>
              <a:t>CONCLUSION</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gecf4e9f041_0_2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gecf4e9f041_0_20"/>
          <p:cNvSpPr txBox="1">
            <a:spLocks noGrp="1"/>
          </p:cNvSpPr>
          <p:nvPr>
            <p:ph type="body" idx="1"/>
          </p:nvPr>
        </p:nvSpPr>
        <p:spPr>
          <a:xfrm>
            <a:off x="3449549" y="859650"/>
            <a:ext cx="6525300" cy="5138700"/>
          </a:xfrm>
          <a:prstGeom prst="rect">
            <a:avLst/>
          </a:prstGeom>
          <a:noFill/>
          <a:ln>
            <a:noFill/>
          </a:ln>
        </p:spPr>
        <p:txBody>
          <a:bodyPr spcFirstLastPara="1" wrap="square" lIns="91425" tIns="45700" rIns="91425" bIns="45700" anchor="ctr" anchorCtr="0">
            <a:noAutofit/>
          </a:bodyPr>
          <a:lstStyle/>
          <a:p>
            <a:pPr marL="22860" lvl="0" indent="0" algn="l" rtl="0">
              <a:lnSpc>
                <a:spcPct val="100000"/>
              </a:lnSpc>
              <a:spcBef>
                <a:spcPts val="1000"/>
              </a:spcBef>
              <a:spcAft>
                <a:spcPts val="0"/>
              </a:spcAft>
              <a:buSzPct val="100000"/>
              <a:buNone/>
            </a:pPr>
            <a:r>
              <a:rPr lang="en-US" sz="1700" dirty="0"/>
              <a:t>Lots of lifetime friendships are formed during these years and we ask that you represent Rogers in a positive manner at all times, but especially when we are visiting other cities for games and tournaments.  </a:t>
            </a:r>
          </a:p>
          <a:p>
            <a:pPr marL="22860" lvl="0" indent="0" algn="l" rtl="0">
              <a:lnSpc>
                <a:spcPct val="100000"/>
              </a:lnSpc>
              <a:spcBef>
                <a:spcPts val="1000"/>
              </a:spcBef>
              <a:spcAft>
                <a:spcPts val="0"/>
              </a:spcAft>
              <a:buSzPct val="100000"/>
              <a:buNone/>
            </a:pPr>
            <a:r>
              <a:rPr lang="en-US" sz="1700" dirty="0"/>
              <a:t>Have fun play hard and let’s make sure the memories that are going to be talked about 10 years from now are good ones about the hockey team and the kids and not something a parent or coach did.  </a:t>
            </a:r>
            <a:endParaRPr sz="1700" dirty="0"/>
          </a:p>
          <a:p>
            <a:pPr marL="22860" lvl="0" indent="0" algn="l" rtl="0">
              <a:lnSpc>
                <a:spcPct val="100000"/>
              </a:lnSpc>
              <a:spcBef>
                <a:spcPts val="1000"/>
              </a:spcBef>
              <a:spcAft>
                <a:spcPts val="0"/>
              </a:spcAft>
              <a:buSzPct val="100000"/>
              <a:buNone/>
            </a:pPr>
            <a:r>
              <a:rPr lang="en-US" sz="1700" dirty="0"/>
              <a:t>Make Good Decisions! </a:t>
            </a:r>
            <a:endParaRPr sz="1700" dirty="0"/>
          </a:p>
          <a:p>
            <a:pPr marL="22860" lvl="0" indent="0" algn="l" rtl="0">
              <a:lnSpc>
                <a:spcPct val="100000"/>
              </a:lnSpc>
              <a:spcBef>
                <a:spcPts val="1000"/>
              </a:spcBef>
              <a:spcAft>
                <a:spcPts val="0"/>
              </a:spcAft>
              <a:buSzPct val="100000"/>
              <a:buNone/>
            </a:pPr>
            <a:r>
              <a:rPr lang="en-US" sz="1700" dirty="0"/>
              <a:t>Enjoy the ride - It goes fast so hang on and be proud of your child and your team!  </a:t>
            </a:r>
          </a:p>
          <a:p>
            <a:pPr marL="22860" lvl="0" indent="0" algn="l" rtl="0">
              <a:lnSpc>
                <a:spcPct val="100000"/>
              </a:lnSpc>
              <a:spcBef>
                <a:spcPts val="1000"/>
              </a:spcBef>
              <a:spcAft>
                <a:spcPts val="0"/>
              </a:spcAft>
              <a:buSzPct val="100000"/>
              <a:buNone/>
            </a:pPr>
            <a:r>
              <a:rPr lang="en-US" sz="1700" dirty="0"/>
              <a:t>Let’s have a great season!</a:t>
            </a:r>
            <a:endParaRPr sz="1700" dirty="0"/>
          </a:p>
          <a:p>
            <a:pPr marL="228600" lvl="0" indent="0" algn="l" rtl="0">
              <a:lnSpc>
                <a:spcPct val="90000"/>
              </a:lnSpc>
              <a:spcBef>
                <a:spcPts val="1000"/>
              </a:spcBef>
              <a:spcAft>
                <a:spcPts val="0"/>
              </a:spcAft>
              <a:buSzPct val="81081"/>
              <a:buNone/>
            </a:pPr>
            <a:endParaRPr sz="1700" dirty="0"/>
          </a:p>
          <a:p>
            <a:pPr marL="228600" lvl="0" indent="-76200" algn="l" rtl="0">
              <a:lnSpc>
                <a:spcPct val="90000"/>
              </a:lnSpc>
              <a:spcBef>
                <a:spcPts val="1000"/>
              </a:spcBef>
              <a:spcAft>
                <a:spcPts val="0"/>
              </a:spcAft>
              <a:buClr>
                <a:schemeClr val="dk1"/>
              </a:buClr>
              <a:buSzPct val="100000"/>
              <a:buNone/>
            </a:pPr>
            <a:endParaRPr sz="1700" dirty="0"/>
          </a:p>
        </p:txBody>
      </p:sp>
      <p:sp>
        <p:nvSpPr>
          <p:cNvPr id="2" name="Rectangle 1">
            <a:extLst>
              <a:ext uri="{FF2B5EF4-FFF2-40B4-BE49-F238E27FC236}">
                <a16:creationId xmlns:a16="http://schemas.microsoft.com/office/drawing/2014/main" id="{F0BFB594-0F8C-3F7D-09DD-9D3ECD0A725E}"/>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87472BE-6B8A-9B7C-3730-A9D66C88C171}"/>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69B7720C-A4EB-D973-69D3-283791CDC843}"/>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5A980DD6-8153-FF1F-1887-0A2E3AC1F2BB}"/>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01A0A00D-9500-256A-9DAB-22885287E1CC}"/>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EFB16A9F-0321-F904-55DB-9DC00FB0972F}"/>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7A1866B5-D373-4749-B707-EA619EEB865B}"/>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B5476AF4-0445-AE6D-1DB8-95547EB01E6E}"/>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614;gecf4e9f041_0_20">
            <a:extLst>
              <a:ext uri="{FF2B5EF4-FFF2-40B4-BE49-F238E27FC236}">
                <a16:creationId xmlns:a16="http://schemas.microsoft.com/office/drawing/2014/main" id="{1706BFA1-A812-40AA-EE34-0DA2201A9ACB}"/>
              </a:ext>
            </a:extLst>
          </p:cNvPr>
          <p:cNvSpPr txBox="1">
            <a:spLocks/>
          </p:cNvSpPr>
          <p:nvPr/>
        </p:nvSpPr>
        <p:spPr>
          <a:xfrm>
            <a:off x="60538" y="567292"/>
            <a:ext cx="3229800" cy="25622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sz="4000" b="1" dirty="0">
                <a:solidFill>
                  <a:srgbClr val="FFFFFF"/>
                </a:solidFill>
                <a:effectLst>
                  <a:outerShdw blurRad="38100" dist="38100" dir="2700000" algn="tl">
                    <a:srgbClr val="000000">
                      <a:alpha val="43137"/>
                    </a:srgbClr>
                  </a:outerShdw>
                </a:effectLst>
              </a:rPr>
              <a:t>THANK YOU!</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15516"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325" name="Google Shape;325;p21"/>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326" name="Google Shape;326;p21"/>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27" name="Google Shape;327;p21"/>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p>
        </p:txBody>
      </p:sp>
      <p:pic>
        <p:nvPicPr>
          <p:cNvPr id="328" name="Google Shape;328;p21"/>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329" name="Google Shape;329;p21"/>
          <p:cNvSpPr/>
          <p:nvPr/>
        </p:nvSpPr>
        <p:spPr>
          <a:xfrm>
            <a:off x="914400" y="2197099"/>
            <a:ext cx="5062511" cy="3049604"/>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87616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sp>
        <p:nvSpPr>
          <p:cNvPr id="620" name="Google Shape;620;gecf4e9f041_0_3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6" name="Google Shape;626;gecf4e9f041_0_30"/>
          <p:cNvSpPr txBox="1">
            <a:spLocks noGrp="1"/>
          </p:cNvSpPr>
          <p:nvPr>
            <p:ph type="body" idx="1"/>
          </p:nvPr>
        </p:nvSpPr>
        <p:spPr>
          <a:xfrm>
            <a:off x="4978708" y="885651"/>
            <a:ext cx="6525300" cy="461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dirty="0"/>
          </a:p>
          <a:p>
            <a:pPr marL="228600" lvl="0" indent="0" algn="l" rtl="0">
              <a:lnSpc>
                <a:spcPct val="90000"/>
              </a:lnSpc>
              <a:spcBef>
                <a:spcPts val="1000"/>
              </a:spcBef>
              <a:spcAft>
                <a:spcPts val="0"/>
              </a:spcAft>
              <a:buSzPts val="1800"/>
              <a:buNone/>
            </a:pPr>
            <a:endParaRPr sz="2400" dirty="0"/>
          </a:p>
          <a:p>
            <a:pPr marL="228600" lvl="0" indent="0" algn="l" rtl="0">
              <a:lnSpc>
                <a:spcPct val="90000"/>
              </a:lnSpc>
              <a:spcBef>
                <a:spcPts val="1000"/>
              </a:spcBef>
              <a:spcAft>
                <a:spcPts val="0"/>
              </a:spcAft>
              <a:buSzPts val="1800"/>
              <a:buNone/>
            </a:pPr>
            <a:endParaRPr sz="2400" dirty="0"/>
          </a:p>
          <a:p>
            <a:pPr marL="228600" lvl="0" indent="-76200" algn="l" rtl="0">
              <a:lnSpc>
                <a:spcPct val="90000"/>
              </a:lnSpc>
              <a:spcBef>
                <a:spcPts val="1000"/>
              </a:spcBef>
              <a:spcAft>
                <a:spcPts val="0"/>
              </a:spcAft>
              <a:buClr>
                <a:schemeClr val="dk1"/>
              </a:buClr>
              <a:buSzPts val="2400"/>
              <a:buNone/>
            </a:pPr>
            <a:endParaRPr sz="2400" dirty="0"/>
          </a:p>
        </p:txBody>
      </p:sp>
      <p:pic>
        <p:nvPicPr>
          <p:cNvPr id="627" name="Google Shape;627;gecf4e9f041_0_30"/>
          <p:cNvPicPr preferRelativeResize="0"/>
          <p:nvPr/>
        </p:nvPicPr>
        <p:blipFill rotWithShape="1">
          <a:blip r:embed="rId3">
            <a:alphaModFix/>
          </a:blip>
          <a:srcRect/>
          <a:stretch/>
        </p:blipFill>
        <p:spPr>
          <a:xfrm>
            <a:off x="4704674" y="1227088"/>
            <a:ext cx="4048125" cy="3933825"/>
          </a:xfrm>
          <a:prstGeom prst="rect">
            <a:avLst/>
          </a:prstGeom>
          <a:ln>
            <a:noFill/>
          </a:ln>
          <a:effectLst/>
        </p:spPr>
      </p:pic>
      <p:sp>
        <p:nvSpPr>
          <p:cNvPr id="2" name="Rectangle 1">
            <a:extLst>
              <a:ext uri="{FF2B5EF4-FFF2-40B4-BE49-F238E27FC236}">
                <a16:creationId xmlns:a16="http://schemas.microsoft.com/office/drawing/2014/main" id="{2E3DD939-1472-3CA0-E836-B3DAF13A737D}"/>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740148E-41E4-90B7-4E61-C0E384CED556}"/>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E8D1A5D5-0C59-0A10-867B-BB8146029778}"/>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99C83946-1A72-C7A1-A9DD-78344F729694}"/>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6C4AED42-2E22-32BA-ACC7-584F760845D7}"/>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09967B35-D69C-52DD-1E00-5F0D95144ABD}"/>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78D62862-CA35-31C1-FFD7-7ABF7AE43F05}"/>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CE665117-ACB9-EF5D-8A40-5FA0C05B58A3}"/>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625;gecf4e9f041_0_30">
            <a:extLst>
              <a:ext uri="{FF2B5EF4-FFF2-40B4-BE49-F238E27FC236}">
                <a16:creationId xmlns:a16="http://schemas.microsoft.com/office/drawing/2014/main" id="{A2F72465-5859-05D2-75FD-B74642DEAD4A}"/>
              </a:ext>
            </a:extLst>
          </p:cNvPr>
          <p:cNvSpPr txBox="1">
            <a:spLocks/>
          </p:cNvSpPr>
          <p:nvPr/>
        </p:nvSpPr>
        <p:spPr>
          <a:xfrm>
            <a:off x="68707" y="-186431"/>
            <a:ext cx="3229800" cy="345004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sz="4000" b="1" dirty="0">
                <a:solidFill>
                  <a:srgbClr val="FFFFFF"/>
                </a:solidFill>
                <a:effectLst>
                  <a:outerShdw blurRad="38100" dist="38100" dir="2700000" algn="tl">
                    <a:srgbClr val="000000">
                      <a:alpha val="43137"/>
                    </a:srgbClr>
                  </a:outerShdw>
                </a:effectLst>
              </a:rPr>
              <a:t>QUESTIONS?</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6"/>
          <p:cNvSpPr/>
          <p:nvPr/>
        </p:nvSpPr>
        <p:spPr>
          <a:xfrm>
            <a:off x="-1" y="4233"/>
            <a:ext cx="8851037"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cxnSp>
        <p:nvCxnSpPr>
          <p:cNvPr id="150" name="Google Shape;150;p6"/>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51" name="Google Shape;151;p6"/>
          <p:cNvSpPr txBox="1">
            <a:spLocks noGrp="1"/>
          </p:cNvSpPr>
          <p:nvPr>
            <p:ph type="body" idx="1"/>
          </p:nvPr>
        </p:nvSpPr>
        <p:spPr>
          <a:xfrm>
            <a:off x="1024129" y="1994942"/>
            <a:ext cx="6678999" cy="4705927"/>
          </a:xfrm>
          <a:prstGeom prst="rect">
            <a:avLst/>
          </a:prstGeom>
          <a:noFill/>
          <a:ln>
            <a:noFill/>
          </a:ln>
        </p:spPr>
        <p:txBody>
          <a:bodyPr spcFirstLastPara="1" wrap="square" lIns="91425" tIns="45700" rIns="91425" bIns="45700" anchor="t" anchorCtr="0">
            <a:noAutofit/>
          </a:bodyPr>
          <a:lstStyle/>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Web Master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Communications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Manager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S.K.A.T.E Coordinator</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Hockey Fights Cancer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Volunteer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Finance Manager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U10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U12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Goalie Coordinator Travel </a:t>
            </a:r>
            <a:br>
              <a:rPr lang="en-US" sz="1400" b="1" dirty="0">
                <a:solidFill>
                  <a:srgbClr val="FFFFFF"/>
                </a:solidFill>
                <a:latin typeface="Calibri" panose="020F0502020204030204" pitchFamily="34" charset="0"/>
                <a:cs typeface="Calibri" panose="020F0502020204030204" pitchFamily="34" charset="0"/>
              </a:rPr>
            </a:br>
            <a:r>
              <a:rPr lang="en-US" sz="1400" b="1" dirty="0">
                <a:solidFill>
                  <a:srgbClr val="FFFFFF"/>
                </a:solidFill>
                <a:latin typeface="Calibri" panose="020F0502020204030204" pitchFamily="34" charset="0"/>
                <a:cs typeface="Calibri" panose="020F0502020204030204" pitchFamily="34" charset="0"/>
              </a:rPr>
              <a:t>Goalie Coordinator Mite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Dryland Coordinator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Jr Gold Director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Ice Scheduler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D10 Rep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Growth Coordinators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Equipment Manager </a:t>
            </a:r>
            <a:endParaRPr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400" b="1" dirty="0">
                <a:solidFill>
                  <a:srgbClr val="FFFFFF"/>
                </a:solidFill>
                <a:latin typeface="Calibri" panose="020F0502020204030204" pitchFamily="34" charset="0"/>
                <a:cs typeface="Calibri" panose="020F0502020204030204" pitchFamily="34" charset="0"/>
              </a:rPr>
              <a:t>SafeSport Coordinator </a:t>
            </a:r>
          </a:p>
          <a:p>
            <a:pPr marL="61913" lvl="0" indent="0" algn="l" rtl="0">
              <a:lnSpc>
                <a:spcPct val="100000"/>
              </a:lnSpc>
              <a:spcBef>
                <a:spcPts val="0"/>
              </a:spcBef>
              <a:spcAft>
                <a:spcPts val="0"/>
              </a:spcAft>
              <a:buClr>
                <a:srgbClr val="FFFFFF"/>
              </a:buClr>
              <a:buSzPts val="1725"/>
              <a:buNone/>
            </a:pPr>
            <a:endParaRPr lang="en-US" sz="1400" b="1" dirty="0">
              <a:solidFill>
                <a:srgbClr val="FFFFFF"/>
              </a:solidFill>
              <a:latin typeface="Calibri" panose="020F0502020204030204" pitchFamily="34" charset="0"/>
              <a:cs typeface="Calibri" panose="020F0502020204030204" pitchFamily="34" charset="0"/>
            </a:endParaRPr>
          </a:p>
          <a:p>
            <a:pPr marL="61913" lvl="0" indent="0" algn="l" rtl="0">
              <a:lnSpc>
                <a:spcPct val="100000"/>
              </a:lnSpc>
              <a:spcBef>
                <a:spcPts val="0"/>
              </a:spcBef>
              <a:spcAft>
                <a:spcPts val="0"/>
              </a:spcAft>
              <a:buClr>
                <a:srgbClr val="FFFFFF"/>
              </a:buClr>
              <a:buSzPts val="1725"/>
              <a:buNone/>
            </a:pP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a:solidFill>
                  <a:schemeClr val="bg1">
                    <a:lumMod val="95000"/>
                  </a:schemeClr>
                </a:solidFill>
                <a:effectLst/>
                <a:latin typeface="Calibri" panose="020F0502020204030204" pitchFamily="34" charset="0"/>
                <a:ea typeface="Aptos" panose="020B0004020202020204" pitchFamily="34" charset="0"/>
                <a:cs typeface="Calibri" panose="020F0502020204030204" pitchFamily="34" charset="0"/>
              </a:rPr>
              <a:t>All coordinators for  RYHA Need to have all their registration/sport done by 9/30 </a:t>
            </a:r>
            <a:endParaRPr sz="1400" b="1" dirty="0">
              <a:solidFill>
                <a:schemeClr val="bg1">
                  <a:lumMod val="95000"/>
                </a:schemeClr>
              </a:solidFill>
              <a:latin typeface="Calibri" panose="020F0502020204030204" pitchFamily="34" charset="0"/>
              <a:cs typeface="Calibri" panose="020F0502020204030204" pitchFamily="34" charset="0"/>
            </a:endParaRPr>
          </a:p>
          <a:p>
            <a:pPr marL="457200" lvl="0" indent="-171450" algn="l" rtl="0">
              <a:lnSpc>
                <a:spcPct val="70000"/>
              </a:lnSpc>
              <a:spcBef>
                <a:spcPts val="0"/>
              </a:spcBef>
              <a:spcAft>
                <a:spcPts val="0"/>
              </a:spcAft>
              <a:buNone/>
            </a:pPr>
            <a:endParaRPr sz="1400" b="1" dirty="0">
              <a:solidFill>
                <a:srgbClr val="FFFFFF"/>
              </a:solidFill>
            </a:endParaRPr>
          </a:p>
          <a:p>
            <a:pPr marL="228600" lvl="0" indent="-114300" algn="l" rtl="0">
              <a:lnSpc>
                <a:spcPct val="70000"/>
              </a:lnSpc>
              <a:spcBef>
                <a:spcPts val="1000"/>
              </a:spcBef>
              <a:spcAft>
                <a:spcPts val="0"/>
              </a:spcAft>
              <a:buClr>
                <a:schemeClr val="dk1"/>
              </a:buClr>
              <a:buSzPts val="1125"/>
              <a:buNone/>
            </a:pPr>
            <a:endParaRPr sz="1400" dirty="0">
              <a:solidFill>
                <a:srgbClr val="FFFFFF"/>
              </a:solidFill>
            </a:endParaRPr>
          </a:p>
        </p:txBody>
      </p:sp>
      <p:pic>
        <p:nvPicPr>
          <p:cNvPr id="152" name="Google Shape;152;p6"/>
          <p:cNvPicPr preferRelativeResize="0"/>
          <p:nvPr/>
        </p:nvPicPr>
        <p:blipFill rotWithShape="1">
          <a:blip r:embed="rId3">
            <a:alphaModFix/>
          </a:blip>
          <a:srcRect/>
          <a:stretch/>
        </p:blipFill>
        <p:spPr>
          <a:xfrm>
            <a:off x="8528302" y="1554715"/>
            <a:ext cx="4007904" cy="4007904"/>
          </a:xfrm>
          <a:prstGeom prst="rect">
            <a:avLst/>
          </a:prstGeom>
          <a:ln>
            <a:noFill/>
          </a:ln>
          <a:effectLst>
            <a:outerShdw blurRad="292100" dist="139700" dir="2700000" algn="tl" rotWithShape="0">
              <a:srgbClr val="333333">
                <a:alpha val="65000"/>
              </a:srgbClr>
            </a:outerShdw>
          </a:effectLst>
        </p:spPr>
      </p:pic>
      <p:sp>
        <p:nvSpPr>
          <p:cNvPr id="3" name="Google Shape;466;p31">
            <a:extLst>
              <a:ext uri="{FF2B5EF4-FFF2-40B4-BE49-F238E27FC236}">
                <a16:creationId xmlns:a16="http://schemas.microsoft.com/office/drawing/2014/main" id="{6A51C7CC-790C-3977-3918-9D11EC54008F}"/>
              </a:ext>
            </a:extLst>
          </p:cNvPr>
          <p:cNvSpPr/>
          <p:nvPr/>
        </p:nvSpPr>
        <p:spPr>
          <a:xfrm>
            <a:off x="523783" y="611755"/>
            <a:ext cx="8004519" cy="1175240"/>
          </a:xfrm>
          <a:prstGeom prst="rect">
            <a:avLst/>
          </a:prstGeom>
          <a:solidFill>
            <a:schemeClr val="bg1"/>
          </a:solidFill>
          <a:ln>
            <a:noFill/>
          </a:ln>
          <a:effectLst>
            <a:outerShdw blurRad="63500" sx="102000" sy="102000" algn="ctr" rotWithShape="0">
              <a:prstClr val="black">
                <a:alpha val="40000"/>
              </a:prst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 name="Google Shape;466;p31">
            <a:extLst>
              <a:ext uri="{FF2B5EF4-FFF2-40B4-BE49-F238E27FC236}">
                <a16:creationId xmlns:a16="http://schemas.microsoft.com/office/drawing/2014/main" id="{D8EFB70F-637C-98AF-D0E3-4362F5CB1EDE}"/>
              </a:ext>
            </a:extLst>
          </p:cNvPr>
          <p:cNvSpPr/>
          <p:nvPr/>
        </p:nvSpPr>
        <p:spPr>
          <a:xfrm>
            <a:off x="642069" y="745313"/>
            <a:ext cx="8055171" cy="1116071"/>
          </a:xfrm>
          <a:prstGeom prst="rect">
            <a:avLst/>
          </a:prstGeom>
          <a:solidFill>
            <a:schemeClr val="tx1">
              <a:lumMod val="95000"/>
              <a:lumOff val="5000"/>
            </a:schemeClr>
          </a:solidFill>
          <a:ln>
            <a:noFill/>
          </a:ln>
          <a:effectLst>
            <a:innerShdw blurRad="114300">
              <a:prstClr val="black"/>
            </a:inn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149;p6">
            <a:extLst>
              <a:ext uri="{FF2B5EF4-FFF2-40B4-BE49-F238E27FC236}">
                <a16:creationId xmlns:a16="http://schemas.microsoft.com/office/drawing/2014/main" id="{C41B983D-75EA-81F5-A14B-E05A1970B749}"/>
              </a:ext>
            </a:extLst>
          </p:cNvPr>
          <p:cNvSpPr txBox="1">
            <a:spLocks/>
          </p:cNvSpPr>
          <p:nvPr/>
        </p:nvSpPr>
        <p:spPr>
          <a:xfrm>
            <a:off x="878056" y="559406"/>
            <a:ext cx="7476316" cy="143553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4400"/>
            </a:pPr>
            <a:r>
              <a:rPr lang="en-US" sz="4000" b="1" dirty="0">
                <a:solidFill>
                  <a:srgbClr val="FFFFFF"/>
                </a:solidFill>
              </a:rPr>
              <a:t>ASSOCIATION COORDINATORS</a:t>
            </a:r>
          </a:p>
          <a:p>
            <a:pPr algn="ctr">
              <a:buClr>
                <a:srgbClr val="FFFFFF"/>
              </a:buClr>
              <a:buSzPts val="4400"/>
            </a:pPr>
            <a:r>
              <a:rPr lang="en-US" sz="4000" b="1" dirty="0">
                <a:solidFill>
                  <a:srgbClr val="FFFFFF"/>
                </a:solidFill>
              </a:rPr>
              <a:t>CATEGORIES</a:t>
            </a:r>
            <a:endParaRPr lang="en-US"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7" name="Google Shape;177;p8"/>
          <p:cNvSpPr txBox="1">
            <a:spLocks noGrp="1"/>
          </p:cNvSpPr>
          <p:nvPr>
            <p:ph type="body" idx="1"/>
          </p:nvPr>
        </p:nvSpPr>
        <p:spPr>
          <a:xfrm>
            <a:off x="3550570" y="719397"/>
            <a:ext cx="6525220" cy="5081040"/>
          </a:xfrm>
          <a:prstGeom prst="rect">
            <a:avLst/>
          </a:prstGeom>
          <a:noFill/>
          <a:ln>
            <a:noFill/>
          </a:ln>
        </p:spPr>
        <p:txBody>
          <a:bodyPr spcFirstLastPara="1" wrap="square" lIns="91425" tIns="45700" rIns="91425" bIns="45700" anchor="ctr" anchorCtr="0">
            <a:normAutofit/>
          </a:bodyPr>
          <a:lstStyle/>
          <a:p>
            <a:pPr marL="0" indent="0">
              <a:spcBef>
                <a:spcPts val="0"/>
              </a:spcBef>
              <a:buSzPct val="150000"/>
              <a:buNone/>
            </a:pPr>
            <a:r>
              <a:rPr lang="en-US" sz="2000" dirty="0"/>
              <a:t>All Voting Positions are currently filled!</a:t>
            </a:r>
          </a:p>
          <a:p>
            <a:pPr marL="342900">
              <a:spcBef>
                <a:spcPts val="0"/>
              </a:spcBef>
              <a:buSzPct val="150000"/>
            </a:pPr>
            <a:endParaRPr lang="en-US" sz="2000" dirty="0"/>
          </a:p>
          <a:p>
            <a:pPr marL="0" indent="0">
              <a:spcBef>
                <a:spcPts val="0"/>
              </a:spcBef>
              <a:buSzPct val="150000"/>
              <a:buNone/>
            </a:pPr>
            <a:r>
              <a:rPr lang="en-US" sz="2000" dirty="0"/>
              <a:t>This has not been the case in the past, so we want to keep this momentum going and thank you for your support.</a:t>
            </a:r>
          </a:p>
          <a:p>
            <a:pPr marL="342900">
              <a:spcBef>
                <a:spcPts val="0"/>
              </a:spcBef>
              <a:buSzPct val="150000"/>
            </a:pPr>
            <a:endParaRPr lang="en-US" sz="2000" dirty="0"/>
          </a:p>
          <a:p>
            <a:pPr marL="0" indent="0">
              <a:spcBef>
                <a:spcPts val="0"/>
              </a:spcBef>
              <a:buSzPct val="150000"/>
              <a:buNone/>
            </a:pPr>
            <a:r>
              <a:rPr lang="en-US" sz="2000" dirty="0"/>
              <a:t>RYHA is growing and with growth comes the need for more opportunities to divide and conquer.  We will be adding supporting roles in the future with coordinator positions.</a:t>
            </a:r>
          </a:p>
          <a:p>
            <a:pPr marL="342900">
              <a:spcBef>
                <a:spcPts val="0"/>
              </a:spcBef>
              <a:buSzPct val="150000"/>
            </a:pPr>
            <a:endParaRPr lang="en-US" sz="2000" dirty="0"/>
          </a:p>
          <a:p>
            <a:pPr marL="0" indent="0">
              <a:spcBef>
                <a:spcPts val="0"/>
              </a:spcBef>
              <a:buSzPct val="150000"/>
              <a:buNone/>
            </a:pPr>
            <a:r>
              <a:rPr lang="en-US" sz="2000" dirty="0"/>
              <a:t>Communication is Key – If you feel there are areas that seem to have gaps or could be improved, please communicate with your board members, remember this is a volunteer organization and there are over 400 kids in our association now!  </a:t>
            </a:r>
          </a:p>
          <a:p>
            <a:pPr marL="342900">
              <a:spcBef>
                <a:spcPts val="0"/>
              </a:spcBef>
              <a:buSzPct val="150000"/>
            </a:pPr>
            <a:endParaRPr lang="en-US" sz="2000" dirty="0"/>
          </a:p>
          <a:p>
            <a:pPr marL="0" indent="0">
              <a:spcBef>
                <a:spcPts val="0"/>
              </a:spcBef>
              <a:buSzPct val="150000"/>
              <a:buNone/>
            </a:pPr>
            <a:r>
              <a:rPr lang="en-US" sz="2000" dirty="0"/>
              <a:t>Our goal is to make this experience a good one for your son/daughter and your family!  </a:t>
            </a:r>
            <a:endParaRPr sz="2000" dirty="0"/>
          </a:p>
          <a:p>
            <a:pPr marL="228600" lvl="0" indent="-101600" algn="l" rtl="0">
              <a:lnSpc>
                <a:spcPct val="90000"/>
              </a:lnSpc>
              <a:spcBef>
                <a:spcPts val="1000"/>
              </a:spcBef>
              <a:spcAft>
                <a:spcPts val="0"/>
              </a:spcAft>
              <a:buClr>
                <a:schemeClr val="dk1"/>
              </a:buClr>
              <a:buSzPts val="2000"/>
              <a:buNone/>
            </a:pPr>
            <a:endParaRPr sz="2000" dirty="0"/>
          </a:p>
        </p:txBody>
      </p:sp>
      <p:sp>
        <p:nvSpPr>
          <p:cNvPr id="10" name="Rectangle 9">
            <a:extLst>
              <a:ext uri="{FF2B5EF4-FFF2-40B4-BE49-F238E27FC236}">
                <a16:creationId xmlns:a16="http://schemas.microsoft.com/office/drawing/2014/main" id="{B619EBD8-C6BB-7244-CA33-02E3DEB8695F}"/>
              </a:ext>
            </a:extLst>
          </p:cNvPr>
          <p:cNvSpPr/>
          <p:nvPr/>
        </p:nvSpPr>
        <p:spPr>
          <a:xfrm>
            <a:off x="6966"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76;p8">
            <a:extLst>
              <a:ext uri="{FF2B5EF4-FFF2-40B4-BE49-F238E27FC236}">
                <a16:creationId xmlns:a16="http://schemas.microsoft.com/office/drawing/2014/main" id="{874DBF52-B2A3-E015-7260-2829DF2FC3F8}"/>
              </a:ext>
            </a:extLst>
          </p:cNvPr>
          <p:cNvSpPr txBox="1">
            <a:spLocks/>
          </p:cNvSpPr>
          <p:nvPr/>
        </p:nvSpPr>
        <p:spPr>
          <a:xfrm>
            <a:off x="131674" y="323293"/>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4400"/>
            </a:pPr>
            <a:r>
              <a:rPr lang="en-US" b="1" dirty="0">
                <a:solidFill>
                  <a:srgbClr val="FFFFFF"/>
                </a:solidFill>
                <a:effectLst>
                  <a:outerShdw blurRad="38100" dist="38100" dir="2700000" algn="tl">
                    <a:srgbClr val="000000">
                      <a:alpha val="43137"/>
                    </a:srgbClr>
                  </a:outerShdw>
                </a:effectLst>
              </a:rPr>
              <a:t>BOARD POSITIONS</a:t>
            </a:r>
            <a:endParaRPr lang="en-US" dirty="0">
              <a:effectLst>
                <a:outerShdw blurRad="38100" dist="38100" dir="2700000" algn="tl">
                  <a:srgbClr val="000000">
                    <a:alpha val="43137"/>
                  </a:srgbClr>
                </a:outerShdw>
              </a:effectLst>
            </a:endParaRPr>
          </a:p>
        </p:txBody>
      </p:sp>
      <p:grpSp>
        <p:nvGrpSpPr>
          <p:cNvPr id="14" name="Group 13">
            <a:extLst>
              <a:ext uri="{FF2B5EF4-FFF2-40B4-BE49-F238E27FC236}">
                <a16:creationId xmlns:a16="http://schemas.microsoft.com/office/drawing/2014/main" id="{F746AAB1-E63F-5A8C-0756-DD83378CB3EA}"/>
              </a:ext>
            </a:extLst>
          </p:cNvPr>
          <p:cNvGrpSpPr/>
          <p:nvPr/>
        </p:nvGrpSpPr>
        <p:grpSpPr>
          <a:xfrm flipH="1">
            <a:off x="8506690" y="-6008"/>
            <a:ext cx="3670396" cy="6858001"/>
            <a:chOff x="1320800" y="0"/>
            <a:chExt cx="2436813" cy="6858001"/>
          </a:xfrm>
        </p:grpSpPr>
        <p:sp>
          <p:nvSpPr>
            <p:cNvPr id="15" name="Freeform 6">
              <a:extLst>
                <a:ext uri="{FF2B5EF4-FFF2-40B4-BE49-F238E27FC236}">
                  <a16:creationId xmlns:a16="http://schemas.microsoft.com/office/drawing/2014/main" id="{28BE2FE0-3DE6-FA8E-8974-423A7EC93A2E}"/>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16" name="Freeform 7">
              <a:extLst>
                <a:ext uri="{FF2B5EF4-FFF2-40B4-BE49-F238E27FC236}">
                  <a16:creationId xmlns:a16="http://schemas.microsoft.com/office/drawing/2014/main" id="{D3535D5A-F57B-F94E-6029-374FA831F295}"/>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17" name="Freeform 8">
              <a:extLst>
                <a:ext uri="{FF2B5EF4-FFF2-40B4-BE49-F238E27FC236}">
                  <a16:creationId xmlns:a16="http://schemas.microsoft.com/office/drawing/2014/main" id="{E72D2837-0878-783B-7118-3B216EF969F2}"/>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9773A462-6550-F320-EA34-155B800F0595}"/>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A64EF41D-335B-E9D2-CC78-BDD2D74649CF}"/>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4AB4136A-0DD3-587D-4A13-D7D7669B40C2}"/>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Tree>
    <p:extLst>
      <p:ext uri="{BB962C8B-B14F-4D97-AF65-F5344CB8AC3E}">
        <p14:creationId xmlns:p14="http://schemas.microsoft.com/office/powerpoint/2010/main" val="277626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9"/>
          <p:cNvSpPr/>
          <p:nvPr/>
        </p:nvSpPr>
        <p:spPr>
          <a:xfrm>
            <a:off x="0" y="0"/>
            <a:ext cx="6885216" cy="6858000"/>
          </a:xfrm>
          <a:prstGeom prst="rect">
            <a:avLst/>
          </a:prstGeom>
          <a:solidFill>
            <a:schemeClr val="accent1"/>
          </a:solidFill>
          <a:ln>
            <a:noFill/>
          </a:ln>
          <a:effectLst>
            <a:innerShdw blurRad="114300">
              <a:prstClr val="black"/>
            </a:innerShdw>
          </a:effectLst>
        </p:spPr>
        <p:txBody>
          <a:bodyPr spcFirstLastPara="1" wrap="square" lIns="91425" tIns="45700" rIns="91425" bIns="45700" anchor="ctr" anchorCtr="0">
            <a:noAutofit/>
          </a:bodyPr>
          <a:lstStyle/>
          <a:p>
            <a:pPr algn="ctr">
              <a:buSzPts val="1800"/>
            </a:pPr>
            <a:endParaRPr sz="1800">
              <a:solidFill>
                <a:schemeClr val="lt1"/>
              </a:solidFill>
              <a:latin typeface="Calibri"/>
              <a:cs typeface="Calibri"/>
              <a:sym typeface="Calibri"/>
            </a:endParaRPr>
          </a:p>
        </p:txBody>
      </p:sp>
      <p:sp>
        <p:nvSpPr>
          <p:cNvPr id="183" name="Google Shape;183;p9"/>
          <p:cNvSpPr txBox="1">
            <a:spLocks noGrp="1"/>
          </p:cNvSpPr>
          <p:nvPr>
            <p:ph type="title"/>
          </p:nvPr>
        </p:nvSpPr>
        <p:spPr>
          <a:xfrm>
            <a:off x="1024129" y="585216"/>
            <a:ext cx="5062511" cy="1499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effectLst>
                  <a:outerShdw blurRad="38100" dist="38100" dir="2700000" algn="tl">
                    <a:srgbClr val="000000">
                      <a:alpha val="43137"/>
                    </a:srgbClr>
                  </a:outerShdw>
                </a:effectLst>
                <a:sym typeface="Calibri"/>
              </a:rPr>
              <a:t>AGENDA</a:t>
            </a:r>
            <a:endParaRPr dirty="0">
              <a:effectLst>
                <a:outerShdw blurRad="38100" dist="38100" dir="2700000" algn="tl">
                  <a:srgbClr val="000000">
                    <a:alpha val="43137"/>
                  </a:srgbClr>
                </a:outerShdw>
              </a:effectLst>
            </a:endParaRPr>
          </a:p>
        </p:txBody>
      </p:sp>
      <p:cxnSp>
        <p:nvCxnSpPr>
          <p:cNvPr id="184" name="Google Shape;184;p9"/>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85" name="Google Shape;185;p9"/>
          <p:cNvSpPr txBox="1">
            <a:spLocks noGrp="1"/>
          </p:cNvSpPr>
          <p:nvPr>
            <p:ph type="body" idx="1"/>
          </p:nvPr>
        </p:nvSpPr>
        <p:spPr>
          <a:xfrm>
            <a:off x="1024129" y="2286000"/>
            <a:ext cx="5081232" cy="3931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Welcome</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Board and Coordinator Roles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DIBS Information</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Fundraising &amp; Booster Club</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President Updates</a:t>
            </a:r>
            <a:endParaRPr dirty="0"/>
          </a:p>
          <a:p>
            <a:pPr marL="0" lvl="0" indent="0" algn="l" rtl="0">
              <a:lnSpc>
                <a:spcPct val="90000"/>
              </a:lnSpc>
              <a:spcBef>
                <a:spcPts val="1000"/>
              </a:spcBef>
              <a:spcAft>
                <a:spcPts val="0"/>
              </a:spcAft>
              <a:buClr>
                <a:srgbClr val="FFFFFF"/>
              </a:buClr>
              <a:buSzPts val="2800"/>
              <a:buNone/>
            </a:pPr>
            <a:r>
              <a:rPr lang="en-US" dirty="0">
                <a:solidFill>
                  <a:srgbClr val="FFFFFF"/>
                </a:solidFill>
              </a:rPr>
              <a:t>Hockey Development &amp; Tryouts</a:t>
            </a:r>
          </a:p>
          <a:p>
            <a:pPr marL="0" lvl="0" indent="0" algn="l" rtl="0">
              <a:lnSpc>
                <a:spcPct val="90000"/>
              </a:lnSpc>
              <a:spcBef>
                <a:spcPts val="1000"/>
              </a:spcBef>
              <a:spcAft>
                <a:spcPts val="0"/>
              </a:spcAft>
              <a:buClr>
                <a:srgbClr val="FFFFFF"/>
              </a:buClr>
              <a:buSzPts val="2800"/>
              <a:buNone/>
            </a:pPr>
            <a:r>
              <a:rPr lang="en-US" dirty="0">
                <a:solidFill>
                  <a:srgbClr val="FFFFFF"/>
                </a:solidFill>
              </a:rPr>
              <a:t>Questions</a:t>
            </a:r>
            <a:endParaRPr dirty="0"/>
          </a:p>
        </p:txBody>
      </p:sp>
      <p:pic>
        <p:nvPicPr>
          <p:cNvPr id="186" name="Google Shape;186;p9"/>
          <p:cNvPicPr preferRelativeResize="0"/>
          <p:nvPr/>
        </p:nvPicPr>
        <p:blipFill rotWithShape="1">
          <a:blip r:embed="rId3">
            <a:alphaModFix/>
          </a:blip>
          <a:srcRect/>
          <a:stretch/>
        </p:blipFill>
        <p:spPr>
          <a:xfrm>
            <a:off x="7544017" y="1354153"/>
            <a:ext cx="4007904" cy="4149693"/>
          </a:xfrm>
          <a:prstGeom prst="rect">
            <a:avLst/>
          </a:prstGeom>
          <a:ln>
            <a:noFill/>
          </a:ln>
          <a:effectLst>
            <a:outerShdw blurRad="292100" dist="139700" dir="2700000" algn="tl" rotWithShape="0">
              <a:srgbClr val="333333">
                <a:alpha val="65000"/>
              </a:srgbClr>
            </a:outerShdw>
          </a:effectLst>
        </p:spPr>
      </p:pic>
      <p:sp>
        <p:nvSpPr>
          <p:cNvPr id="187" name="Google Shape;187;p9"/>
          <p:cNvSpPr/>
          <p:nvPr/>
        </p:nvSpPr>
        <p:spPr>
          <a:xfrm>
            <a:off x="1024129" y="2179640"/>
            <a:ext cx="5081232" cy="980815"/>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33;p4">
            <a:extLst>
              <a:ext uri="{FF2B5EF4-FFF2-40B4-BE49-F238E27FC236}">
                <a16:creationId xmlns:a16="http://schemas.microsoft.com/office/drawing/2014/main" id="{C49893A9-CAE0-559F-DE6C-B8F95AB83C31}"/>
              </a:ext>
            </a:extLst>
          </p:cNvPr>
          <p:cNvSpPr/>
          <p:nvPr/>
        </p:nvSpPr>
        <p:spPr>
          <a:xfrm>
            <a:off x="856488" y="3773010"/>
            <a:ext cx="5172240" cy="2263805"/>
          </a:xfrm>
          <a:prstGeom prst="rect">
            <a:avLst/>
          </a:prstGeom>
          <a:solidFill>
            <a:schemeClr val="accen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8" name="Google Shape;198;p10"/>
          <p:cNvSpPr txBox="1">
            <a:spLocks noGrp="1"/>
          </p:cNvSpPr>
          <p:nvPr>
            <p:ph type="body" idx="1"/>
          </p:nvPr>
        </p:nvSpPr>
        <p:spPr>
          <a:xfrm>
            <a:off x="3445000" y="938917"/>
            <a:ext cx="6797656" cy="4616849"/>
          </a:xfrm>
          <a:prstGeom prst="rect">
            <a:avLst/>
          </a:prstGeom>
          <a:noFill/>
          <a:ln>
            <a:noFill/>
          </a:ln>
        </p:spPr>
        <p:txBody>
          <a:bodyPr spcFirstLastPara="1" wrap="square" lIns="91425" tIns="45700" rIns="91425" bIns="45700" anchor="ctr" anchorCtr="0">
            <a:normAutofit fontScale="85000" lnSpcReduction="10000"/>
          </a:bodyPr>
          <a:lstStyle/>
          <a:p>
            <a:pPr marL="457200" marR="0" lvl="0" indent="-333375" algn="l" defTabSz="914400" rtl="0" eaLnBrk="1" fontAlgn="auto" latinLnBrk="0" hangingPunct="1">
              <a:lnSpc>
                <a:spcPct val="177272"/>
              </a:lnSpc>
              <a:spcBef>
                <a:spcPts val="0"/>
              </a:spcBef>
              <a:spcAft>
                <a:spcPts val="0"/>
              </a:spcAft>
              <a:buClr>
                <a:srgbClr val="000000"/>
              </a:buClr>
              <a:buSzPct val="100000"/>
              <a:buFont typeface="Arial"/>
              <a:buChar char="•"/>
              <a:tabLst/>
              <a:defRPr/>
            </a:pPr>
            <a:r>
              <a:rPr kumimoji="0" lang="en-US" sz="1900" b="0" i="0" u="none" strike="noStrike" kern="0" cap="none" spc="0" normalizeH="0" baseline="0" noProof="0" dirty="0">
                <a:ln>
                  <a:noFill/>
                </a:ln>
                <a:solidFill>
                  <a:srgbClr val="000000"/>
                </a:solidFill>
                <a:effectLst/>
                <a:uLnTx/>
                <a:uFillTx/>
                <a:latin typeface="Roboto"/>
                <a:ea typeface="Roboto"/>
                <a:cs typeface="Roboto"/>
                <a:sym typeface="Roboto"/>
              </a:rPr>
              <a:t>Families are required to work ten (10) hours of volunteer time during the season regardless of the number of registered players. A minimum of three (3) hours must be completed at one of the RYHA hosted tournaments.</a:t>
            </a:r>
          </a:p>
          <a:p>
            <a:pPr marL="457200" marR="0" lvl="0" indent="-333375" algn="l" defTabSz="914400" rtl="0" eaLnBrk="1" fontAlgn="auto" latinLnBrk="0" hangingPunct="1">
              <a:lnSpc>
                <a:spcPct val="177272"/>
              </a:lnSpc>
              <a:spcBef>
                <a:spcPts val="0"/>
              </a:spcBef>
              <a:spcAft>
                <a:spcPts val="0"/>
              </a:spcAft>
              <a:buClr>
                <a:srgbClr val="000000"/>
              </a:buClr>
              <a:buSzPct val="100000"/>
              <a:buFont typeface="Arial"/>
              <a:buChar char="•"/>
              <a:tabLst/>
              <a:defRPr/>
            </a:pPr>
            <a:r>
              <a:rPr kumimoji="0" lang="en-US" sz="1900" b="0" i="0" u="none" strike="noStrike" kern="0" cap="none" spc="0" normalizeH="0" baseline="0" noProof="0" dirty="0">
                <a:ln>
                  <a:noFill/>
                </a:ln>
                <a:solidFill>
                  <a:srgbClr val="000000"/>
                </a:solidFill>
                <a:effectLst/>
                <a:uLnTx/>
                <a:uFillTx/>
                <a:latin typeface="Roboto"/>
                <a:ea typeface="Roboto"/>
                <a:cs typeface="Roboto"/>
                <a:sym typeface="Roboto"/>
              </a:rPr>
              <a:t>If the volunteer requirements are not fulfilled, you will be charged at a rate of $50 per hour, up to $500.00 (per family) against your payment method on file.</a:t>
            </a:r>
          </a:p>
          <a:p>
            <a:pPr marL="457200" marR="0" lvl="0" indent="-333375" algn="l" defTabSz="914400" rtl="0" eaLnBrk="1" fontAlgn="auto" latinLnBrk="0" hangingPunct="1">
              <a:lnSpc>
                <a:spcPct val="177272"/>
              </a:lnSpc>
              <a:spcBef>
                <a:spcPts val="0"/>
              </a:spcBef>
              <a:spcAft>
                <a:spcPts val="0"/>
              </a:spcAft>
              <a:buClr>
                <a:srgbClr val="000000"/>
              </a:buClr>
              <a:buSzPct val="100000"/>
              <a:buFont typeface="Arial"/>
              <a:buChar char="•"/>
              <a:tabLst/>
              <a:defRPr/>
            </a:pPr>
            <a:r>
              <a:rPr kumimoji="0" lang="en-US" sz="1900" b="0" i="0" u="none" strike="noStrike" kern="0" cap="none" spc="0" normalizeH="0" baseline="0" noProof="0" dirty="0">
                <a:ln>
                  <a:noFill/>
                </a:ln>
                <a:solidFill>
                  <a:srgbClr val="000000"/>
                </a:solidFill>
                <a:effectLst/>
                <a:uLnTx/>
                <a:uFillTx/>
                <a:latin typeface="Roboto"/>
                <a:ea typeface="Roboto"/>
                <a:cs typeface="Roboto"/>
                <a:sym typeface="Roboto"/>
              </a:rPr>
              <a:t>RYHA Travel and Coaches (4 per team), Travel Team Managers (maximum of 2 per team), Mite Coaches (4 per team) and one Mite Team Manager per team will have their volunteer hours fulfilled.</a:t>
            </a:r>
            <a:endPar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53FB85CD-2184-CCBF-0364-67E1923610F1}"/>
              </a:ext>
            </a:extLst>
          </p:cNvPr>
          <p:cNvSpPr/>
          <p:nvPr/>
        </p:nvSpPr>
        <p:spPr>
          <a:xfrm>
            <a:off x="15844" y="0"/>
            <a:ext cx="3115283" cy="6858000"/>
          </a:xfrm>
          <a:prstGeom prst="rect">
            <a:avLst/>
          </a:prstGeom>
          <a:solidFill>
            <a:schemeClr val="tx1">
              <a:lumMod val="95000"/>
              <a:lumOff val="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DC104C4-8FB2-8577-C4C5-81AA9C260C59}"/>
              </a:ext>
            </a:extLst>
          </p:cNvPr>
          <p:cNvGrpSpPr/>
          <p:nvPr/>
        </p:nvGrpSpPr>
        <p:grpSpPr>
          <a:xfrm flipH="1">
            <a:off x="8506690" y="-6008"/>
            <a:ext cx="3670396" cy="6858001"/>
            <a:chOff x="1320800" y="0"/>
            <a:chExt cx="2436813" cy="6858001"/>
          </a:xfrm>
        </p:grpSpPr>
        <p:sp>
          <p:nvSpPr>
            <p:cNvPr id="4" name="Freeform 6">
              <a:extLst>
                <a:ext uri="{FF2B5EF4-FFF2-40B4-BE49-F238E27FC236}">
                  <a16:creationId xmlns:a16="http://schemas.microsoft.com/office/drawing/2014/main" id="{ED709556-C1A1-31B9-8841-5C460330BFB0}"/>
                </a:ext>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lumMod val="75000"/>
              </a:schemeClr>
            </a:solidFill>
            <a:ln>
              <a:noFill/>
            </a:ln>
          </p:spPr>
          <p:txBody>
            <a:bodyPr/>
            <a:lstStyle/>
            <a:p>
              <a:endParaRPr lang="en-US"/>
            </a:p>
          </p:txBody>
        </p:sp>
        <p:sp>
          <p:nvSpPr>
            <p:cNvPr id="5" name="Freeform 7">
              <a:extLst>
                <a:ext uri="{FF2B5EF4-FFF2-40B4-BE49-F238E27FC236}">
                  <a16:creationId xmlns:a16="http://schemas.microsoft.com/office/drawing/2014/main" id="{8428A6BD-4F9E-31F8-A336-8C43CFB93FC4}"/>
                </a:ext>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85000"/>
                <a:lumOff val="15000"/>
              </a:schemeClr>
            </a:solidFill>
            <a:ln>
              <a:noFill/>
            </a:ln>
          </p:spPr>
          <p:txBody>
            <a:bodyPr/>
            <a:lstStyle/>
            <a:p>
              <a:endParaRPr lang="en-US"/>
            </a:p>
          </p:txBody>
        </p:sp>
        <p:sp>
          <p:nvSpPr>
            <p:cNvPr id="6" name="Freeform 8">
              <a:extLst>
                <a:ext uri="{FF2B5EF4-FFF2-40B4-BE49-F238E27FC236}">
                  <a16:creationId xmlns:a16="http://schemas.microsoft.com/office/drawing/2014/main" id="{96345D7A-78CF-30D5-E187-1CD19196E1DF}"/>
                </a:ext>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 name="Freeform 9">
              <a:extLst>
                <a:ext uri="{FF2B5EF4-FFF2-40B4-BE49-F238E27FC236}">
                  <a16:creationId xmlns:a16="http://schemas.microsoft.com/office/drawing/2014/main" id="{B23F211A-DBAE-951C-FBE5-79779AA605F4}"/>
                </a:ext>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 name="Freeform 10">
              <a:extLst>
                <a:ext uri="{FF2B5EF4-FFF2-40B4-BE49-F238E27FC236}">
                  <a16:creationId xmlns:a16="http://schemas.microsoft.com/office/drawing/2014/main" id="{35E5A8CD-BE28-3409-B493-C066E807AC18}"/>
                </a:ext>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 name="Freeform 11">
              <a:extLst>
                <a:ext uri="{FF2B5EF4-FFF2-40B4-BE49-F238E27FC236}">
                  <a16:creationId xmlns:a16="http://schemas.microsoft.com/office/drawing/2014/main" id="{BE8ECCF8-5E30-AAEA-D788-76688910C055}"/>
                </a:ext>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85000"/>
                <a:lumOff val="15000"/>
              </a:schemeClr>
            </a:solidFill>
            <a:ln>
              <a:noFill/>
            </a:ln>
          </p:spPr>
          <p:txBody>
            <a:bodyPr/>
            <a:lstStyle/>
            <a:p>
              <a:endParaRPr lang="en-US" dirty="0"/>
            </a:p>
          </p:txBody>
        </p:sp>
      </p:grpSp>
      <p:sp>
        <p:nvSpPr>
          <p:cNvPr id="12" name="Google Shape;197;p10">
            <a:extLst>
              <a:ext uri="{FF2B5EF4-FFF2-40B4-BE49-F238E27FC236}">
                <a16:creationId xmlns:a16="http://schemas.microsoft.com/office/drawing/2014/main" id="{66DB56B9-C4E6-39E3-CA0F-B13A4B4FC36E}"/>
              </a:ext>
            </a:extLst>
          </p:cNvPr>
          <p:cNvSpPr txBox="1">
            <a:spLocks/>
          </p:cNvSpPr>
          <p:nvPr/>
        </p:nvSpPr>
        <p:spPr>
          <a:xfrm>
            <a:off x="50314" y="662526"/>
            <a:ext cx="3229803" cy="462460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700"/>
            </a:pPr>
            <a:r>
              <a:rPr lang="en-US" sz="3600" b="1" dirty="0">
                <a:solidFill>
                  <a:srgbClr val="FFFFFF"/>
                </a:solidFill>
                <a:effectLst>
                  <a:outerShdw blurRad="38100" dist="38100" dir="2700000" algn="tl">
                    <a:srgbClr val="000000">
                      <a:alpha val="43137"/>
                    </a:srgbClr>
                  </a:outerShdw>
                </a:effectLst>
              </a:rPr>
              <a:t>REGISTRATION / DIBS</a:t>
            </a:r>
            <a:endParaRPr lang="en-US" sz="40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C7E2FA"/>
      </a:accent5>
      <a:accent6>
        <a:srgbClr val="0B5394"/>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2398</TotalTime>
  <Words>4664</Words>
  <Application>Microsoft Office PowerPoint</Application>
  <PresentationFormat>Widescreen</PresentationFormat>
  <Paragraphs>481</Paragraphs>
  <Slides>55</Slides>
  <Notes>55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Roboto Medium</vt:lpstr>
      <vt:lpstr>Roboto</vt:lpstr>
      <vt:lpstr>Aptos</vt:lpstr>
      <vt:lpstr>Play</vt:lpstr>
      <vt:lpstr>Calibri</vt:lpstr>
      <vt:lpstr>Office Theme</vt:lpstr>
      <vt:lpstr>Office Theme</vt:lpstr>
      <vt:lpstr>2025-2026 RYHA Season</vt:lpstr>
      <vt:lpstr>AGENDA</vt:lpstr>
      <vt:lpstr>WELCOME</vt:lpstr>
      <vt:lpstr>AGENDA</vt:lpstr>
      <vt:lpstr>PowerPoint Presentation</vt:lpstr>
      <vt:lpstr>PowerPoint Presentation</vt:lpstr>
      <vt:lpstr>PowerPoint Presentation</vt:lpstr>
      <vt:lpstr>AGENDA</vt:lpstr>
      <vt:lpstr>PowerPoint Presentation</vt:lpstr>
      <vt:lpstr>AGENDA</vt:lpstr>
      <vt:lpstr>PowerPoint Presentation</vt:lpstr>
      <vt:lpstr>FUNDRAISING &amp; SPONSORSHIPS</vt:lpstr>
      <vt:lpstr>PowerPoint Presentation</vt:lpstr>
      <vt:lpstr>AGENDA</vt:lpstr>
      <vt:lpstr>PRESIDENT TOPICS</vt:lpstr>
      <vt:lpstr>PowerPoint Presentation</vt:lpstr>
      <vt:lpstr>PowerPoint Presentation</vt:lpstr>
      <vt:lpstr>PowerPoint Presentation</vt:lpstr>
      <vt:lpstr>PowerPoint Presentation</vt:lpstr>
      <vt:lpstr>PRESIDENT TOPICS: CONT.</vt:lpstr>
      <vt:lpstr>PowerPoint Presentation</vt:lpstr>
      <vt:lpstr>RYHA Rink Drive Expand the RAC</vt:lpstr>
      <vt:lpstr>How are we doing this?</vt:lpstr>
      <vt:lpstr>What are we offering large donor sponsors?</vt:lpstr>
      <vt:lpstr>Brick Donations, $1,000 over 40 months </vt:lpstr>
      <vt:lpstr>How can you help?</vt:lpstr>
      <vt:lpstr>AGENDA</vt:lpstr>
      <vt:lpstr>DEVELOPMENT &amp; TRYOUTS 2025-2026</vt:lpstr>
      <vt:lpstr>PowerPoint Presentation</vt:lpstr>
      <vt:lpstr>WHAT DO THEY DO AND WHO ARE THEY?</vt:lpstr>
      <vt:lpstr>PowerPoint Presentation</vt:lpstr>
      <vt:lpstr>SKILLS DEVELOPMENT - GOALIES</vt:lpstr>
      <vt:lpstr>SKILLS DEVELOPMENT - SKATERS</vt:lpstr>
      <vt:lpstr>PowerPoint Presentation</vt:lpstr>
      <vt:lpstr>TEAM DECLARATIONS</vt:lpstr>
      <vt:lpstr>BOYS TRYOUTS  Volunteers needed!  Please see DIBS page on our website  Cannot volunteer for Bench/Locker Room/Clock etc for sessions you have a player participating </vt:lpstr>
      <vt:lpstr>GIRLS TRYOUTS  Volunteers needed!  Please see DIBS page on our website  Cannot volunteer for Bench/Locker Room/Clock etc for sessions you have a player participating </vt:lpstr>
      <vt:lpstr>General Information</vt:lpstr>
      <vt:lpstr>PowerPoint Presentation</vt:lpstr>
      <vt:lpstr>INJURY / SICKNESS POLICY</vt:lpstr>
      <vt:lpstr>EVALUATORS</vt:lpstr>
      <vt:lpstr>SCRIMMAGE SESSION GROUPING AND SCORING</vt:lpstr>
      <vt:lpstr>SCORING - GOALIES</vt:lpstr>
      <vt:lpstr>SCORING – SQUIRTS/10U SKILLS</vt:lpstr>
      <vt:lpstr>SQUIRTS/10U TRYOUT STRUCTURE </vt:lpstr>
      <vt:lpstr>PEEWEE/12U SCRIMMAGE STRUCTURE</vt:lpstr>
      <vt:lpstr>BANTAM/15U SCRIMMAGE STRUCTURE</vt:lpstr>
      <vt:lpstr>PowerPoint Presentation</vt:lpstr>
      <vt:lpstr>FINAL ROSTER SELECTION PROCESS</vt:lpstr>
      <vt:lpstr>PowerPoint Presentation</vt:lpstr>
      <vt:lpstr>Misc - Dirty / Cheapshots will not be tolerated </vt:lpstr>
      <vt:lpstr>PowerPoint Presentation</vt:lpstr>
      <vt:lpstr>PowerPoint Presentation</vt:lpstr>
      <vt:lpstr>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RYHA Season</dc:title>
  <dc:creator>Bill Zacher</dc:creator>
  <cp:lastModifiedBy>Amanda Spilde</cp:lastModifiedBy>
  <cp:revision>79</cp:revision>
  <cp:lastPrinted>2023-09-12T19:36:07Z</cp:lastPrinted>
  <dcterms:created xsi:type="dcterms:W3CDTF">2021-09-09T13:36:33Z</dcterms:created>
  <dcterms:modified xsi:type="dcterms:W3CDTF">2025-09-19T14:17:14Z</dcterms:modified>
</cp:coreProperties>
</file>