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5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Lst>
  <p:sldSz cx="12192000" cy="6858000"/>
  <p:notesSz cx="6858000" cy="9144000"/>
  <p:embeddedFontLst>
    <p:embeddedFont>
      <p:font typeface="Nunito Sans" panose="020F0502020204030204" pitchFamily="2" charset="0"/>
      <p:regular r:id="rId52"/>
      <p:bold r:id="rId53"/>
      <p:italic r:id="rId54"/>
      <p:boldItalic r:id="rId55"/>
    </p:embeddedFont>
    <p:embeddedFont>
      <p:font typeface="Roboto" panose="02000000000000000000" pitchFamily="2" charset="0"/>
      <p:regular r:id="rId56"/>
      <p:bold r:id="rId57"/>
      <p:italic r:id="rId58"/>
      <p:boldItalic r:id="rId59"/>
    </p:embeddedFont>
    <p:embeddedFont>
      <p:font typeface="Roboto Medium" panose="020F0502020204030204" pitchFamily="2"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4.fntdata"/><Relationship Id="rId63" Type="http://schemas.openxmlformats.org/officeDocument/2006/relationships/font" Target="fonts/font1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10.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5.fntdata"/><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8.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Bantam/PW:</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r>
              <a:rPr lang="en-US"/>
              <a:t>https://us02web.zoom.us/j/85066777389?pwd=TUJMZzlybko4N1lGT2N1OUNKK1k0UT09</a:t>
            </a:r>
            <a:endParaRPr/>
          </a:p>
          <a:p>
            <a:pPr marL="0" lvl="0" indent="0" algn="l" rtl="0">
              <a:lnSpc>
                <a:spcPct val="100000"/>
              </a:lnSpc>
              <a:spcBef>
                <a:spcPts val="0"/>
              </a:spcBef>
              <a:spcAft>
                <a:spcPts val="0"/>
              </a:spcAft>
              <a:buSzPts val="1400"/>
              <a:buNone/>
            </a:pPr>
            <a:endParaRPr/>
          </a:p>
        </p:txBody>
      </p:sp>
      <p:sp>
        <p:nvSpPr>
          <p:cNvPr id="100" name="Google Shape;10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8790366762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g28790366762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5cbfa48323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g15cbfa48323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5cbfa48323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15cbfa48323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57" name="Google Shape;357;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64" name="Google Shape;36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71" name="Google Shape;371;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78" name="Google Shape;378;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86" name="Google Shape;386;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96" name="Google Shape;39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05" name="Google Shape;405;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879095c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2879095c86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g2879095c86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5cbfa48323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4" name="Google Shape;454;g15cbfa48323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5cbfa48323_0_1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g15cbfa48323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1567a03bd9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g1567a03bd9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5cbfa48323_0_1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g15cbfa48323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5cbfa48323_0_2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5" name="Google Shape;505;g15cbfa48323_0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5cbfa48323_0_1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9" name="Google Shape;529;g15cbfa48323_0_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2805e051089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3" name="Google Shape;543;g2805e051089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15cbfa48323_0_2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9" name="Google Shape;559;g15cbfa48323_0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15cbfa48323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4" name="Google Shape;574;g15cbfa48323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2805e051089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5" name="Google Shape;585;g2805e051089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ecf4e9f041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0" name="Google Shape;600;gecf4e9f041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ecf4e9f041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1" name="Google Shape;611;gecf4e9f041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3" name="Google Shape;93;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4" name="Google Shape;9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ryhafundrasing@rogershockey.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hyperlink" Target="mailto:rinkdrive@rogershockey.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1"/>
        <p:cNvGrpSpPr/>
        <p:nvPr/>
      </p:nvGrpSpPr>
      <p:grpSpPr>
        <a:xfrm>
          <a:off x="0" y="0"/>
          <a:ext cx="0" cy="0"/>
          <a:chOff x="0" y="0"/>
          <a:chExt cx="0" cy="0"/>
        </a:xfrm>
      </p:grpSpPr>
      <p:sp>
        <p:nvSpPr>
          <p:cNvPr id="102" name="Google Shape;102;p15"/>
          <p:cNvSpPr txBox="1">
            <a:spLocks noGrp="1"/>
          </p:cNvSpPr>
          <p:nvPr>
            <p:ph type="ctrTitle"/>
          </p:nvPr>
        </p:nvSpPr>
        <p:spPr>
          <a:xfrm>
            <a:off x="1133636" y="858270"/>
            <a:ext cx="3636122" cy="262288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0000"/>
              <a:buFont typeface="Calibri"/>
              <a:buNone/>
            </a:pPr>
            <a:r>
              <a:rPr lang="en-US">
                <a:solidFill>
                  <a:schemeClr val="lt1"/>
                </a:solidFill>
                <a:latin typeface="Calibri"/>
                <a:ea typeface="Calibri"/>
                <a:cs typeface="Calibri"/>
                <a:sym typeface="Calibri"/>
              </a:rPr>
              <a:t>202</a:t>
            </a:r>
            <a:r>
              <a:rPr lang="en-US">
                <a:solidFill>
                  <a:schemeClr val="lt1"/>
                </a:solidFill>
              </a:rPr>
              <a:t>5-2026</a:t>
            </a:r>
            <a:endParaRPr>
              <a:solidFill>
                <a:schemeClr val="lt1"/>
              </a:solidFill>
            </a:endParaRPr>
          </a:p>
          <a:p>
            <a:pPr marL="0" lvl="0" indent="0" algn="ctr" rtl="0">
              <a:lnSpc>
                <a:spcPct val="90000"/>
              </a:lnSpc>
              <a:spcBef>
                <a:spcPts val="0"/>
              </a:spcBef>
              <a:spcAft>
                <a:spcPts val="0"/>
              </a:spcAft>
              <a:buClr>
                <a:schemeClr val="lt1"/>
              </a:buClr>
              <a:buSzPct val="100000"/>
              <a:buFont typeface="Calibri"/>
              <a:buNone/>
            </a:pPr>
            <a:r>
              <a:rPr lang="en-US">
                <a:solidFill>
                  <a:schemeClr val="lt1"/>
                </a:solidFill>
                <a:latin typeface="Calibri"/>
                <a:ea typeface="Calibri"/>
                <a:cs typeface="Calibri"/>
                <a:sym typeface="Calibri"/>
              </a:rPr>
              <a:t> RYHA M</a:t>
            </a:r>
            <a:r>
              <a:rPr lang="en-US">
                <a:solidFill>
                  <a:schemeClr val="lt1"/>
                </a:solidFill>
              </a:rPr>
              <a:t>ite </a:t>
            </a:r>
            <a:r>
              <a:rPr lang="en-US">
                <a:solidFill>
                  <a:schemeClr val="lt1"/>
                </a:solidFill>
                <a:latin typeface="Calibri"/>
                <a:ea typeface="Calibri"/>
                <a:cs typeface="Calibri"/>
                <a:sym typeface="Calibri"/>
              </a:rPr>
              <a:t>Season</a:t>
            </a:r>
            <a:endParaRPr/>
          </a:p>
        </p:txBody>
      </p:sp>
      <p:sp>
        <p:nvSpPr>
          <p:cNvPr id="103" name="Google Shape;103;p15"/>
          <p:cNvSpPr txBox="1">
            <a:spLocks noGrp="1"/>
          </p:cNvSpPr>
          <p:nvPr>
            <p:ph type="subTitle" idx="1"/>
          </p:nvPr>
        </p:nvSpPr>
        <p:spPr>
          <a:xfrm>
            <a:off x="1133636" y="4343968"/>
            <a:ext cx="3881493" cy="1655762"/>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1000"/>
              </a:spcBef>
              <a:spcAft>
                <a:spcPts val="0"/>
              </a:spcAft>
              <a:buClr>
                <a:schemeClr val="lt1"/>
              </a:buClr>
              <a:buSzPct val="100000"/>
              <a:buNone/>
            </a:pPr>
            <a:r>
              <a:rPr lang="en-US">
                <a:solidFill>
                  <a:schemeClr val="lt1"/>
                </a:solidFill>
              </a:rPr>
              <a:t>Nate Moen - RYHA President</a:t>
            </a:r>
            <a:endParaRPr>
              <a:solidFill>
                <a:schemeClr val="lt1"/>
              </a:solidFill>
            </a:endParaRPr>
          </a:p>
          <a:p>
            <a:pPr marL="0" lvl="0" indent="0" algn="ctr" rtl="0">
              <a:lnSpc>
                <a:spcPct val="90000"/>
              </a:lnSpc>
              <a:spcBef>
                <a:spcPts val="1000"/>
              </a:spcBef>
              <a:spcAft>
                <a:spcPts val="0"/>
              </a:spcAft>
              <a:buClr>
                <a:schemeClr val="lt1"/>
              </a:buClr>
              <a:buSzPct val="100000"/>
              <a:buNone/>
            </a:pPr>
            <a:r>
              <a:rPr lang="en-US">
                <a:solidFill>
                  <a:schemeClr val="lt1"/>
                </a:solidFill>
              </a:rPr>
              <a:t>John Groebner - Mite Director</a:t>
            </a:r>
            <a:endParaRPr>
              <a:solidFill>
                <a:schemeClr val="lt1"/>
              </a:solidFill>
            </a:endParaRPr>
          </a:p>
          <a:p>
            <a:pPr marL="0" lvl="0" indent="0" algn="ctr" rtl="0">
              <a:lnSpc>
                <a:spcPct val="90000"/>
              </a:lnSpc>
              <a:spcBef>
                <a:spcPts val="1000"/>
              </a:spcBef>
              <a:spcAft>
                <a:spcPts val="0"/>
              </a:spcAft>
              <a:buClr>
                <a:schemeClr val="lt1"/>
              </a:buClr>
              <a:buSzPct val="100000"/>
              <a:buNone/>
            </a:pPr>
            <a:endParaRPr>
              <a:solidFill>
                <a:schemeClr val="lt1"/>
              </a:solidFill>
            </a:endParaRPr>
          </a:p>
          <a:p>
            <a:pPr marL="0" lvl="0" indent="0" algn="ctr" rtl="0">
              <a:lnSpc>
                <a:spcPct val="90000"/>
              </a:lnSpc>
              <a:spcBef>
                <a:spcPts val="1000"/>
              </a:spcBef>
              <a:spcAft>
                <a:spcPts val="0"/>
              </a:spcAft>
              <a:buClr>
                <a:schemeClr val="lt1"/>
              </a:buClr>
              <a:buSzPct val="100000"/>
              <a:buNone/>
            </a:pPr>
            <a:endParaRPr>
              <a:solidFill>
                <a:schemeClr val="lt1"/>
              </a:solidFill>
            </a:endParaRPr>
          </a:p>
        </p:txBody>
      </p:sp>
      <p:pic>
        <p:nvPicPr>
          <p:cNvPr id="104" name="Google Shape;104;p15" descr="A picture containing text, toy, doll, automaton&#10;&#10;Description automatically generated"/>
          <p:cNvPicPr preferRelativeResize="0"/>
          <p:nvPr/>
        </p:nvPicPr>
        <p:blipFill rotWithShape="1">
          <a:blip r:embed="rId3">
            <a:alphaModFix/>
          </a:blip>
          <a:srcRect l="20885" r="21341"/>
          <a:stretch/>
        </p:blipFill>
        <p:spPr>
          <a:xfrm>
            <a:off x="6096001" y="-1"/>
            <a:ext cx="6096000" cy="6846043"/>
          </a:xfrm>
          <a:prstGeom prst="rect">
            <a:avLst/>
          </a:prstGeom>
          <a:noFill/>
          <a:ln>
            <a:noFill/>
          </a:ln>
        </p:spPr>
      </p:pic>
      <p:cxnSp>
        <p:nvCxnSpPr>
          <p:cNvPr id="105" name="Google Shape;105;p15"/>
          <p:cNvCxnSpPr/>
          <p:nvPr/>
        </p:nvCxnSpPr>
        <p:spPr>
          <a:xfrm>
            <a:off x="1471386" y="3733800"/>
            <a:ext cx="287382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2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p:txBody>
      </p:sp>
      <p:grpSp>
        <p:nvGrpSpPr>
          <p:cNvPr id="194" name="Google Shape;194;p24"/>
          <p:cNvGrpSpPr/>
          <p:nvPr/>
        </p:nvGrpSpPr>
        <p:grpSpPr>
          <a:xfrm flipH="1">
            <a:off x="534368" y="563918"/>
            <a:ext cx="4119932" cy="5978614"/>
            <a:chOff x="7513372" y="803186"/>
            <a:chExt cx="4163968" cy="5978614"/>
          </a:xfrm>
        </p:grpSpPr>
        <p:sp>
          <p:nvSpPr>
            <p:cNvPr id="195" name="Google Shape;195;p24"/>
            <p:cNvSpPr/>
            <p:nvPr/>
          </p:nvSpPr>
          <p:spPr>
            <a:xfrm>
              <a:off x="10989586" y="1070835"/>
              <a:ext cx="687754" cy="5710965"/>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24"/>
            <p:cNvSpPr/>
            <p:nvPr/>
          </p:nvSpPr>
          <p:spPr>
            <a:xfrm>
              <a:off x="10988949" y="803186"/>
              <a:ext cx="409371" cy="5521414"/>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24"/>
            <p:cNvSpPr/>
            <p:nvPr/>
          </p:nvSpPr>
          <p:spPr>
            <a:xfrm>
              <a:off x="7513372" y="804101"/>
              <a:ext cx="3880238" cy="525164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98" name="Google Shape;198;p24"/>
          <p:cNvSpPr txBox="1">
            <a:spLocks noGrp="1"/>
          </p:cNvSpPr>
          <p:nvPr>
            <p:ph type="title"/>
          </p:nvPr>
        </p:nvSpPr>
        <p:spPr>
          <a:xfrm>
            <a:off x="1098468" y="885651"/>
            <a:ext cx="3229803" cy="46246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700"/>
              <a:buFont typeface="Calibri"/>
              <a:buNone/>
            </a:pPr>
            <a:r>
              <a:rPr lang="en-US" sz="3700" b="1">
                <a:solidFill>
                  <a:srgbClr val="FFFFFF"/>
                </a:solidFill>
                <a:latin typeface="Calibri"/>
                <a:ea typeface="Calibri"/>
                <a:cs typeface="Calibri"/>
                <a:sym typeface="Calibri"/>
              </a:rPr>
              <a:t>REGISTRATION / DIBS</a:t>
            </a:r>
            <a:endParaRPr/>
          </a:p>
        </p:txBody>
      </p:sp>
      <p:sp>
        <p:nvSpPr>
          <p:cNvPr id="199" name="Google Shape;199;p24"/>
          <p:cNvSpPr txBox="1">
            <a:spLocks noGrp="1"/>
          </p:cNvSpPr>
          <p:nvPr>
            <p:ph type="body" idx="1"/>
          </p:nvPr>
        </p:nvSpPr>
        <p:spPr>
          <a:xfrm>
            <a:off x="4978700" y="905275"/>
            <a:ext cx="6525300" cy="5295900"/>
          </a:xfrm>
          <a:prstGeom prst="rect">
            <a:avLst/>
          </a:prstGeom>
          <a:solidFill>
            <a:srgbClr val="FEFFFF"/>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rmAutofit/>
          </a:bodyPr>
          <a:lstStyle/>
          <a:p>
            <a:pPr marL="457200" lvl="0" indent="-349250" algn="l" rtl="0">
              <a:lnSpc>
                <a:spcPct val="100000"/>
              </a:lnSpc>
              <a:spcBef>
                <a:spcPts val="0"/>
              </a:spcBef>
              <a:spcAft>
                <a:spcPts val="0"/>
              </a:spcAft>
              <a:buSzPts val="1900"/>
              <a:buFont typeface="Calibri"/>
              <a:buChar char="•"/>
            </a:pPr>
            <a:r>
              <a:rPr lang="en-US" sz="1900"/>
              <a:t>Families are required to work ten (10) hours of volunteer time during the season regardless of the number of registered players. A minimum of three (3) hours must be completed at one of the RYHA hosted tournaments.</a:t>
            </a:r>
            <a:endParaRPr sz="1900"/>
          </a:p>
          <a:p>
            <a:pPr marL="457200" lvl="0" indent="0" algn="l" rtl="0">
              <a:lnSpc>
                <a:spcPct val="100000"/>
              </a:lnSpc>
              <a:spcBef>
                <a:spcPts val="0"/>
              </a:spcBef>
              <a:spcAft>
                <a:spcPts val="0"/>
              </a:spcAft>
              <a:buNone/>
            </a:pPr>
            <a:endParaRPr sz="1900"/>
          </a:p>
          <a:p>
            <a:pPr marL="457200" lvl="0" indent="-349250" algn="l" rtl="0">
              <a:lnSpc>
                <a:spcPct val="100000"/>
              </a:lnSpc>
              <a:spcBef>
                <a:spcPts val="0"/>
              </a:spcBef>
              <a:spcAft>
                <a:spcPts val="0"/>
              </a:spcAft>
              <a:buSzPts val="1900"/>
              <a:buFont typeface="Calibri"/>
              <a:buChar char="•"/>
            </a:pPr>
            <a:r>
              <a:rPr lang="en-US" sz="1900"/>
              <a:t>If the volunteer requirements are not fulfilled, you will be charged at a rate of $50 per hour, up to $500.00 (per family) against your payment method on file.</a:t>
            </a:r>
            <a:endParaRPr sz="1900"/>
          </a:p>
          <a:p>
            <a:pPr marL="457200" lvl="0" indent="0" algn="l" rtl="0">
              <a:lnSpc>
                <a:spcPct val="100000"/>
              </a:lnSpc>
              <a:spcBef>
                <a:spcPts val="0"/>
              </a:spcBef>
              <a:spcAft>
                <a:spcPts val="0"/>
              </a:spcAft>
              <a:buNone/>
            </a:pPr>
            <a:endParaRPr sz="1900"/>
          </a:p>
          <a:p>
            <a:pPr marL="457200" lvl="0" indent="-349250" algn="l" rtl="0">
              <a:lnSpc>
                <a:spcPct val="100000"/>
              </a:lnSpc>
              <a:spcBef>
                <a:spcPts val="0"/>
              </a:spcBef>
              <a:spcAft>
                <a:spcPts val="0"/>
              </a:spcAft>
              <a:buSzPts val="1900"/>
              <a:buFont typeface="Calibri"/>
              <a:buChar char="•"/>
            </a:pPr>
            <a:r>
              <a:rPr lang="en-US" sz="1900"/>
              <a:t>RYHA Mite Coaches (4 per team) and one Mite Team Manager per team will have their volunteer hours fulfilled.</a:t>
            </a:r>
            <a:endParaRPr sz="1900"/>
          </a:p>
          <a:p>
            <a:pPr marL="457200" lvl="0" indent="0" algn="l" rtl="0">
              <a:lnSpc>
                <a:spcPct val="90000"/>
              </a:lnSpc>
              <a:spcBef>
                <a:spcPts val="1000"/>
              </a:spcBef>
              <a:spcAft>
                <a:spcPts val="0"/>
              </a:spcAft>
              <a:buSzPts val="3273"/>
              <a:buNone/>
            </a:pP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p25"/>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05" name="Google Shape;205;p25"/>
          <p:cNvGrpSpPr/>
          <p:nvPr/>
        </p:nvGrpSpPr>
        <p:grpSpPr>
          <a:xfrm flipH="1">
            <a:off x="534654" y="563918"/>
            <a:ext cx="4119830" cy="5978617"/>
            <a:chOff x="7513372" y="803186"/>
            <a:chExt cx="4163968" cy="5978617"/>
          </a:xfrm>
        </p:grpSpPr>
        <p:sp>
          <p:nvSpPr>
            <p:cNvPr id="206" name="Google Shape;206;p25"/>
            <p:cNvSpPr/>
            <p:nvPr/>
          </p:nvSpPr>
          <p:spPr>
            <a:xfrm>
              <a:off x="10989586" y="1070835"/>
              <a:ext cx="687754" cy="5710968"/>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7" name="Google Shape;207;p25"/>
            <p:cNvSpPr/>
            <p:nvPr/>
          </p:nvSpPr>
          <p:spPr>
            <a:xfrm>
              <a:off x="10988949" y="803186"/>
              <a:ext cx="409371" cy="5521416"/>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 name="Google Shape;208;p25"/>
            <p:cNvSpPr/>
            <p:nvPr/>
          </p:nvSpPr>
          <p:spPr>
            <a:xfrm>
              <a:off x="7513372" y="804101"/>
              <a:ext cx="3880200" cy="52515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09" name="Google Shape;209;p25"/>
          <p:cNvSpPr txBox="1">
            <a:spLocks noGrp="1"/>
          </p:cNvSpPr>
          <p:nvPr>
            <p:ph type="title"/>
          </p:nvPr>
        </p:nvSpPr>
        <p:spPr>
          <a:xfrm>
            <a:off x="1098468" y="885651"/>
            <a:ext cx="3229800" cy="4624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700"/>
              <a:buFont typeface="Calibri"/>
              <a:buNone/>
            </a:pPr>
            <a:r>
              <a:rPr lang="en-US" sz="3500" b="1">
                <a:solidFill>
                  <a:srgbClr val="FFFFFF"/>
                </a:solidFill>
              </a:rPr>
              <a:t>TOURNAMENTS</a:t>
            </a:r>
            <a:endParaRPr sz="4200"/>
          </a:p>
        </p:txBody>
      </p:sp>
      <p:sp>
        <p:nvSpPr>
          <p:cNvPr id="210" name="Google Shape;210;p25"/>
          <p:cNvSpPr txBox="1">
            <a:spLocks noGrp="1"/>
          </p:cNvSpPr>
          <p:nvPr>
            <p:ph type="body" idx="1"/>
          </p:nvPr>
        </p:nvSpPr>
        <p:spPr>
          <a:xfrm>
            <a:off x="4978700" y="885650"/>
            <a:ext cx="6525300" cy="5295900"/>
          </a:xfrm>
          <a:prstGeom prst="rect">
            <a:avLst/>
          </a:prstGeom>
          <a:noFill/>
          <a:ln>
            <a:noFill/>
          </a:ln>
        </p:spPr>
        <p:txBody>
          <a:bodyPr spcFirstLastPara="1" wrap="square" lIns="91425" tIns="45700" rIns="91425" bIns="45700" anchor="ctr" anchorCtr="0">
            <a:normAutofit/>
          </a:bodyPr>
          <a:lstStyle/>
          <a:p>
            <a:pPr marL="457200" lvl="0" indent="-422322" algn="l" rtl="0">
              <a:lnSpc>
                <a:spcPct val="90000"/>
              </a:lnSpc>
              <a:spcBef>
                <a:spcPts val="0"/>
              </a:spcBef>
              <a:spcAft>
                <a:spcPts val="0"/>
              </a:spcAft>
              <a:buSzPts val="3050"/>
              <a:buChar char="•"/>
            </a:pPr>
            <a:r>
              <a:rPr lang="en-US" sz="3050" b="1"/>
              <a:t>3 HOME HOSTED TOURNAMENTS</a:t>
            </a:r>
            <a:endParaRPr sz="3050" b="1"/>
          </a:p>
          <a:p>
            <a:pPr marL="457200" lvl="0" indent="0" algn="l" rtl="0">
              <a:lnSpc>
                <a:spcPct val="90000"/>
              </a:lnSpc>
              <a:spcBef>
                <a:spcPts val="0"/>
              </a:spcBef>
              <a:spcAft>
                <a:spcPts val="0"/>
              </a:spcAft>
              <a:buNone/>
            </a:pPr>
            <a:r>
              <a:rPr lang="en-US" sz="3050" b="1"/>
              <a:t>NOVEMBER, JANUARY, MARCH</a:t>
            </a:r>
            <a:br>
              <a:rPr lang="en-US" sz="3050" b="1"/>
            </a:br>
            <a:endParaRPr sz="3050" b="1"/>
          </a:p>
          <a:p>
            <a:pPr marL="457200" lvl="0" indent="0" algn="l" rtl="0">
              <a:lnSpc>
                <a:spcPct val="90000"/>
              </a:lnSpc>
              <a:spcBef>
                <a:spcPts val="0"/>
              </a:spcBef>
              <a:spcAft>
                <a:spcPts val="0"/>
              </a:spcAft>
              <a:buNone/>
            </a:pPr>
            <a:r>
              <a:rPr lang="en-US" sz="3050" b="1"/>
              <a:t>DIBS/Coordinators:</a:t>
            </a:r>
            <a:endParaRPr sz="3050" b="1"/>
          </a:p>
          <a:p>
            <a:pPr marL="457200" lvl="0" indent="0" algn="l" rtl="0">
              <a:lnSpc>
                <a:spcPct val="90000"/>
              </a:lnSpc>
              <a:spcBef>
                <a:spcPts val="0"/>
              </a:spcBef>
              <a:spcAft>
                <a:spcPts val="0"/>
              </a:spcAft>
              <a:buNone/>
            </a:pPr>
            <a:r>
              <a:rPr lang="en-US" sz="3050" b="1"/>
              <a:t>Time Clock</a:t>
            </a:r>
            <a:br>
              <a:rPr lang="en-US" sz="3050" b="1"/>
            </a:br>
            <a:r>
              <a:rPr lang="en-US" sz="3050" b="1"/>
              <a:t>Scoresheet</a:t>
            </a:r>
            <a:br>
              <a:rPr lang="en-US" sz="3050" b="1"/>
            </a:br>
            <a:r>
              <a:rPr lang="en-US" sz="3050" b="1"/>
              <a:t>Apparel/Baskets</a:t>
            </a:r>
            <a:endParaRPr sz="3050" b="1"/>
          </a:p>
          <a:p>
            <a:pPr marL="457200" lvl="0" indent="0" algn="l" rtl="0">
              <a:lnSpc>
                <a:spcPct val="90000"/>
              </a:lnSpc>
              <a:spcBef>
                <a:spcPts val="1000"/>
              </a:spcBef>
              <a:spcAft>
                <a:spcPts val="0"/>
              </a:spcAft>
              <a:buSzPts val="3273"/>
              <a:buNone/>
            </a:pPr>
            <a:endParaRPr sz="2400"/>
          </a:p>
          <a:p>
            <a:pPr marL="0" lvl="0" indent="0" algn="l" rtl="0">
              <a:lnSpc>
                <a:spcPct val="115384"/>
              </a:lnSpc>
              <a:spcBef>
                <a:spcPts val="1400"/>
              </a:spcBef>
              <a:spcAft>
                <a:spcPts val="0"/>
              </a:spcAft>
              <a:buClr>
                <a:schemeClr val="dk1"/>
              </a:buClr>
              <a:buSzPts val="1100"/>
              <a:buFont typeface="Arial"/>
              <a:buNone/>
            </a:pPr>
            <a:r>
              <a:rPr lang="en-US" sz="1600" b="1">
                <a:solidFill>
                  <a:srgbClr val="5E5E5E"/>
                </a:solidFill>
                <a:highlight>
                  <a:srgbClr val="FFFFFF"/>
                </a:highlight>
                <a:latin typeface="Roboto"/>
                <a:ea typeface="Roboto"/>
                <a:cs typeface="Roboto"/>
                <a:sym typeface="Roboto"/>
              </a:rPr>
              <a:t>ryhatournaments@rogershockey.com</a:t>
            </a:r>
            <a:endParaRPr sz="1600" b="1">
              <a:solidFill>
                <a:srgbClr val="5E5E5E"/>
              </a:solidFill>
              <a:highlight>
                <a:srgbClr val="FFFFFF"/>
              </a:highlight>
              <a:latin typeface="Roboto"/>
              <a:ea typeface="Roboto"/>
              <a:cs typeface="Roboto"/>
              <a:sym typeface="Roboto"/>
            </a:endParaRPr>
          </a:p>
          <a:p>
            <a:pPr marL="457200" lvl="0" indent="0" algn="l" rtl="0">
              <a:lnSpc>
                <a:spcPct val="90000"/>
              </a:lnSpc>
              <a:spcBef>
                <a:spcPts val="1000"/>
              </a:spcBef>
              <a:spcAft>
                <a:spcPts val="0"/>
              </a:spcAft>
              <a:buSzPts val="3273"/>
              <a:buNone/>
            </a:pPr>
            <a:endParaRPr sz="2400"/>
          </a:p>
        </p:txBody>
      </p:sp>
      <p:pic>
        <p:nvPicPr>
          <p:cNvPr id="211" name="Google Shape;211;p25"/>
          <p:cNvPicPr preferRelativeResize="0"/>
          <p:nvPr/>
        </p:nvPicPr>
        <p:blipFill>
          <a:blip r:embed="rId3">
            <a:alphaModFix/>
          </a:blip>
          <a:stretch>
            <a:fillRect/>
          </a:stretch>
        </p:blipFill>
        <p:spPr>
          <a:xfrm>
            <a:off x="8878895" y="2773757"/>
            <a:ext cx="2499675" cy="2294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p26"/>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17" name="Google Shape;217;p26"/>
          <p:cNvGrpSpPr/>
          <p:nvPr/>
        </p:nvGrpSpPr>
        <p:grpSpPr>
          <a:xfrm flipH="1">
            <a:off x="534654" y="563918"/>
            <a:ext cx="4119830" cy="5978617"/>
            <a:chOff x="7513372" y="803186"/>
            <a:chExt cx="4163968" cy="5978617"/>
          </a:xfrm>
        </p:grpSpPr>
        <p:sp>
          <p:nvSpPr>
            <p:cNvPr id="218" name="Google Shape;218;p26"/>
            <p:cNvSpPr/>
            <p:nvPr/>
          </p:nvSpPr>
          <p:spPr>
            <a:xfrm>
              <a:off x="10989586" y="1070835"/>
              <a:ext cx="687754" cy="5710968"/>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9" name="Google Shape;219;p26"/>
            <p:cNvSpPr/>
            <p:nvPr/>
          </p:nvSpPr>
          <p:spPr>
            <a:xfrm>
              <a:off x="10988949" y="803186"/>
              <a:ext cx="409371" cy="5521416"/>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0" name="Google Shape;220;p26"/>
            <p:cNvSpPr/>
            <p:nvPr/>
          </p:nvSpPr>
          <p:spPr>
            <a:xfrm>
              <a:off x="7513372" y="804101"/>
              <a:ext cx="3880200" cy="52515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21" name="Google Shape;221;p26"/>
          <p:cNvSpPr txBox="1">
            <a:spLocks noGrp="1"/>
          </p:cNvSpPr>
          <p:nvPr>
            <p:ph type="title"/>
          </p:nvPr>
        </p:nvSpPr>
        <p:spPr>
          <a:xfrm>
            <a:off x="1098468" y="885651"/>
            <a:ext cx="3229800" cy="4624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700"/>
              <a:buFont typeface="Calibri"/>
              <a:buNone/>
            </a:pPr>
            <a:r>
              <a:rPr lang="en-US" sz="3700" b="1">
                <a:solidFill>
                  <a:srgbClr val="FFFFFF"/>
                </a:solidFill>
              </a:rPr>
              <a:t>Important Registration</a:t>
            </a:r>
            <a:endParaRPr sz="3700" b="1">
              <a:solidFill>
                <a:srgbClr val="FFFFFF"/>
              </a:solidFill>
            </a:endParaRPr>
          </a:p>
          <a:p>
            <a:pPr marL="0" lvl="0" indent="0" algn="l" rtl="0">
              <a:lnSpc>
                <a:spcPct val="90000"/>
              </a:lnSpc>
              <a:spcBef>
                <a:spcPts val="0"/>
              </a:spcBef>
              <a:spcAft>
                <a:spcPts val="0"/>
              </a:spcAft>
              <a:buClr>
                <a:srgbClr val="FFFFFF"/>
              </a:buClr>
              <a:buSzPts val="3700"/>
              <a:buFont typeface="Calibri"/>
              <a:buNone/>
            </a:pPr>
            <a:r>
              <a:rPr lang="en-US" sz="3700" b="1">
                <a:solidFill>
                  <a:srgbClr val="FFFFFF"/>
                </a:solidFill>
              </a:rPr>
              <a:t>Information</a:t>
            </a:r>
            <a:endParaRPr/>
          </a:p>
        </p:txBody>
      </p:sp>
      <p:sp>
        <p:nvSpPr>
          <p:cNvPr id="222" name="Google Shape;222;p26"/>
          <p:cNvSpPr txBox="1">
            <a:spLocks noGrp="1"/>
          </p:cNvSpPr>
          <p:nvPr>
            <p:ph type="body" idx="1"/>
          </p:nvPr>
        </p:nvSpPr>
        <p:spPr>
          <a:xfrm>
            <a:off x="4978708" y="885651"/>
            <a:ext cx="6525300" cy="4616700"/>
          </a:xfrm>
          <a:prstGeom prst="rect">
            <a:avLst/>
          </a:prstGeom>
          <a:noFill/>
          <a:ln>
            <a:noFill/>
          </a:ln>
        </p:spPr>
        <p:txBody>
          <a:bodyPr spcFirstLastPara="1" wrap="square" lIns="91425" tIns="45700" rIns="91425" bIns="45700" anchor="ctr" anchorCtr="0">
            <a:normAutofit/>
          </a:bodyPr>
          <a:lstStyle/>
          <a:p>
            <a:pPr marL="457200" lvl="0" indent="-381000" algn="l" rtl="0">
              <a:lnSpc>
                <a:spcPct val="90000"/>
              </a:lnSpc>
              <a:spcBef>
                <a:spcPts val="500"/>
              </a:spcBef>
              <a:spcAft>
                <a:spcPts val="0"/>
              </a:spcAft>
              <a:buSzPts val="2400"/>
              <a:buChar char="•"/>
            </a:pPr>
            <a:r>
              <a:rPr lang="en-US" sz="2400"/>
              <a:t>IF YOU HAVE A 1ST YEAR MITE OR U8 PLAYER OR ARE NEW TO RYHA PLEASE EMAIL A COPY/PICTURE OF YOUR CHILD'S BIRTH CERTIFICATE TO:</a:t>
            </a:r>
            <a:endParaRPr sz="2400"/>
          </a:p>
          <a:p>
            <a:pPr marL="457200" lvl="0" indent="0" algn="l" rtl="0">
              <a:lnSpc>
                <a:spcPct val="90000"/>
              </a:lnSpc>
              <a:spcBef>
                <a:spcPts val="500"/>
              </a:spcBef>
              <a:spcAft>
                <a:spcPts val="0"/>
              </a:spcAft>
              <a:buSzPts val="1800"/>
              <a:buNone/>
            </a:pPr>
            <a:r>
              <a:rPr lang="en-US" sz="2400">
                <a:solidFill>
                  <a:srgbClr val="1155CC"/>
                </a:solidFill>
                <a:highlight>
                  <a:srgbClr val="FFFFFF"/>
                </a:highlight>
                <a:latin typeface="Roboto"/>
                <a:ea typeface="Roboto"/>
                <a:cs typeface="Roboto"/>
                <a:sym typeface="Roboto"/>
              </a:rPr>
              <a:t>ryha.hockeyreg@gmail.com</a:t>
            </a:r>
            <a:endParaRPr sz="2400">
              <a:solidFill>
                <a:schemeClr val="accent1"/>
              </a:solidFill>
            </a:endParaRPr>
          </a:p>
          <a:p>
            <a:pPr marL="457200" lvl="0" indent="-381000" algn="l" rtl="0">
              <a:lnSpc>
                <a:spcPct val="90000"/>
              </a:lnSpc>
              <a:spcBef>
                <a:spcPts val="500"/>
              </a:spcBef>
              <a:spcAft>
                <a:spcPts val="0"/>
              </a:spcAft>
              <a:buSzPts val="2400"/>
              <a:buChar char="•"/>
            </a:pPr>
            <a:r>
              <a:rPr lang="en-US" sz="2400"/>
              <a:t>YOUR CHILD CANNOT PLAY HOCKEY WITHOUT THEIR BIRTH CERTIFICATE ON FILE.  THIS IS A USA HOCKEY REQUIREMENT. </a:t>
            </a:r>
            <a:r>
              <a:rPr lang="en-US" sz="1800"/>
              <a:t> </a:t>
            </a:r>
            <a:endParaRPr sz="2550"/>
          </a:p>
          <a:p>
            <a:pPr marL="457200" lvl="1" indent="0" algn="l" rtl="0">
              <a:lnSpc>
                <a:spcPct val="90000"/>
              </a:lnSpc>
              <a:spcBef>
                <a:spcPts val="500"/>
              </a:spcBef>
              <a:spcAft>
                <a:spcPts val="0"/>
              </a:spcAft>
              <a:buClr>
                <a:schemeClr val="dk1"/>
              </a:buClr>
              <a:buSzPts val="24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27"/>
          <p:cNvSpPr/>
          <p:nvPr/>
        </p:nvSpPr>
        <p:spPr>
          <a:xfrm>
            <a:off x="0" y="0"/>
            <a:ext cx="6885216"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p27"/>
          <p:cNvSpPr txBox="1">
            <a:spLocks noGrp="1"/>
          </p:cNvSpPr>
          <p:nvPr>
            <p:ph type="title"/>
          </p:nvPr>
        </p:nvSpPr>
        <p:spPr>
          <a:xfrm>
            <a:off x="1024129" y="585216"/>
            <a:ext cx="5062511" cy="14996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a:solidFill>
                  <a:srgbClr val="FFFFFF"/>
                </a:solidFill>
                <a:latin typeface="Calibri"/>
                <a:ea typeface="Calibri"/>
                <a:cs typeface="Calibri"/>
                <a:sym typeface="Calibri"/>
              </a:rPr>
              <a:t>AGENDA</a:t>
            </a:r>
            <a:endParaRPr/>
          </a:p>
        </p:txBody>
      </p:sp>
      <p:cxnSp>
        <p:nvCxnSpPr>
          <p:cNvPr id="229" name="Google Shape;229;p27"/>
          <p:cNvCxnSpPr/>
          <p:nvPr/>
        </p:nvCxnSpPr>
        <p:spPr>
          <a:xfrm rot="10800000">
            <a:off x="762000" y="826324"/>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230" name="Google Shape;230;p27"/>
          <p:cNvSpPr txBox="1">
            <a:spLocks noGrp="1"/>
          </p:cNvSpPr>
          <p:nvPr>
            <p:ph type="body" idx="1"/>
          </p:nvPr>
        </p:nvSpPr>
        <p:spPr>
          <a:xfrm>
            <a:off x="1024129" y="2286000"/>
            <a:ext cx="5081232" cy="393192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FFFF"/>
              </a:buClr>
              <a:buSzPts val="2800"/>
              <a:buChar char="•"/>
            </a:pPr>
            <a:r>
              <a:rPr lang="en-US">
                <a:solidFill>
                  <a:srgbClr val="FFFFFF"/>
                </a:solidFill>
              </a:rPr>
              <a:t>Welcome</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Board and Coordinator Roles</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DIBS Information</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Fundraising</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President Updates</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Hockey Development &amp; Tryouts</a:t>
            </a:r>
            <a:endParaRPr/>
          </a:p>
        </p:txBody>
      </p:sp>
      <p:pic>
        <p:nvPicPr>
          <p:cNvPr id="231" name="Google Shape;231;p27"/>
          <p:cNvPicPr preferRelativeResize="0"/>
          <p:nvPr/>
        </p:nvPicPr>
        <p:blipFill rotWithShape="1">
          <a:blip r:embed="rId3">
            <a:alphaModFix/>
          </a:blip>
          <a:srcRect/>
          <a:stretch/>
        </p:blipFill>
        <p:spPr>
          <a:xfrm>
            <a:off x="7544017" y="1354153"/>
            <a:ext cx="4007904" cy="4149693"/>
          </a:xfrm>
          <a:prstGeom prst="rect">
            <a:avLst/>
          </a:prstGeom>
          <a:noFill/>
          <a:ln>
            <a:noFill/>
          </a:ln>
        </p:spPr>
      </p:pic>
      <p:sp>
        <p:nvSpPr>
          <p:cNvPr id="232" name="Google Shape;232;p27"/>
          <p:cNvSpPr/>
          <p:nvPr/>
        </p:nvSpPr>
        <p:spPr>
          <a:xfrm>
            <a:off x="914400" y="2197099"/>
            <a:ext cx="5062511" cy="1499615"/>
          </a:xfrm>
          <a:prstGeom prst="rect">
            <a:avLst/>
          </a:prstGeom>
          <a:solidFill>
            <a:schemeClr val="accent1">
              <a:alpha val="6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
        <p:nvSpPr>
          <p:cNvPr id="237" name="Google Shape;237;p2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38" name="Google Shape;238;p28"/>
          <p:cNvGrpSpPr/>
          <p:nvPr/>
        </p:nvGrpSpPr>
        <p:grpSpPr>
          <a:xfrm flipH="1">
            <a:off x="534368" y="563918"/>
            <a:ext cx="4119932" cy="5978614"/>
            <a:chOff x="7513372" y="803186"/>
            <a:chExt cx="4163968" cy="5978614"/>
          </a:xfrm>
        </p:grpSpPr>
        <p:sp>
          <p:nvSpPr>
            <p:cNvPr id="239" name="Google Shape;239;p28"/>
            <p:cNvSpPr/>
            <p:nvPr/>
          </p:nvSpPr>
          <p:spPr>
            <a:xfrm>
              <a:off x="10989586" y="1070835"/>
              <a:ext cx="687754" cy="5710965"/>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0" name="Google Shape;240;p28"/>
            <p:cNvSpPr/>
            <p:nvPr/>
          </p:nvSpPr>
          <p:spPr>
            <a:xfrm>
              <a:off x="10988949" y="803186"/>
              <a:ext cx="409371" cy="5521414"/>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1" name="Google Shape;241;p28"/>
            <p:cNvSpPr/>
            <p:nvPr/>
          </p:nvSpPr>
          <p:spPr>
            <a:xfrm>
              <a:off x="7513372" y="804101"/>
              <a:ext cx="3880238" cy="525164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42" name="Google Shape;242;p28"/>
          <p:cNvSpPr txBox="1">
            <a:spLocks noGrp="1"/>
          </p:cNvSpPr>
          <p:nvPr>
            <p:ph type="title"/>
          </p:nvPr>
        </p:nvSpPr>
        <p:spPr>
          <a:xfrm>
            <a:off x="1098468" y="885651"/>
            <a:ext cx="3229803" cy="46246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700"/>
              <a:buFont typeface="Calibri"/>
              <a:buNone/>
            </a:pPr>
            <a:r>
              <a:rPr lang="en-US" sz="3700" b="1">
                <a:solidFill>
                  <a:srgbClr val="FFFFFF"/>
                </a:solidFill>
                <a:latin typeface="Calibri"/>
                <a:ea typeface="Calibri"/>
                <a:cs typeface="Calibri"/>
                <a:sym typeface="Calibri"/>
              </a:rPr>
              <a:t>FUNDRAISING</a:t>
            </a:r>
            <a:endParaRPr/>
          </a:p>
        </p:txBody>
      </p:sp>
      <p:sp>
        <p:nvSpPr>
          <p:cNvPr id="243" name="Google Shape;243;p28"/>
          <p:cNvSpPr txBox="1">
            <a:spLocks noGrp="1"/>
          </p:cNvSpPr>
          <p:nvPr>
            <p:ph type="body" idx="1"/>
          </p:nvPr>
        </p:nvSpPr>
        <p:spPr>
          <a:xfrm>
            <a:off x="4951925" y="189150"/>
            <a:ext cx="6525300" cy="42846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1000"/>
              </a:spcBef>
              <a:spcAft>
                <a:spcPts val="0"/>
              </a:spcAft>
              <a:buClr>
                <a:schemeClr val="dk1"/>
              </a:buClr>
              <a:buSzPts val="2400"/>
              <a:buChar char="•"/>
            </a:pPr>
            <a:r>
              <a:rPr lang="en-US" sz="2400"/>
              <a:t>Zach Jans - Fundraising Director </a:t>
            </a:r>
            <a:endParaRPr sz="2400"/>
          </a:p>
          <a:p>
            <a:pPr marL="228600" lvl="0" indent="-228600" algn="l" rtl="0">
              <a:lnSpc>
                <a:spcPct val="90000"/>
              </a:lnSpc>
              <a:spcBef>
                <a:spcPts val="1000"/>
              </a:spcBef>
              <a:spcAft>
                <a:spcPts val="0"/>
              </a:spcAft>
              <a:buClr>
                <a:schemeClr val="dk1"/>
              </a:buClr>
              <a:buSzPts val="2400"/>
              <a:buChar char="•"/>
            </a:pPr>
            <a:r>
              <a:rPr lang="en-US" sz="2400"/>
              <a:t>Personal fundraising</a:t>
            </a:r>
            <a:endParaRPr/>
          </a:p>
          <a:p>
            <a:pPr marL="685800" lvl="1" indent="-228600" algn="l" rtl="0">
              <a:lnSpc>
                <a:spcPct val="90000"/>
              </a:lnSpc>
              <a:spcBef>
                <a:spcPts val="500"/>
              </a:spcBef>
              <a:spcAft>
                <a:spcPts val="0"/>
              </a:spcAft>
              <a:buClr>
                <a:schemeClr val="dk1"/>
              </a:buClr>
              <a:buSzPts val="2400"/>
              <a:buChar char="•"/>
            </a:pPr>
            <a:r>
              <a:rPr lang="en-US"/>
              <a:t>Not required</a:t>
            </a:r>
            <a:endParaRPr/>
          </a:p>
          <a:p>
            <a:pPr marL="685800" lvl="1" indent="-228600" algn="l" rtl="0">
              <a:lnSpc>
                <a:spcPct val="90000"/>
              </a:lnSpc>
              <a:spcBef>
                <a:spcPts val="500"/>
              </a:spcBef>
              <a:spcAft>
                <a:spcPts val="0"/>
              </a:spcAft>
              <a:buClr>
                <a:schemeClr val="dk1"/>
              </a:buClr>
              <a:buSzPts val="2400"/>
              <a:buChar char="•"/>
            </a:pPr>
            <a:r>
              <a:rPr lang="en-US"/>
              <a:t>Heggies Pizza</a:t>
            </a:r>
            <a:endParaRPr/>
          </a:p>
          <a:p>
            <a:pPr marL="1143000" lvl="2" indent="-228600" algn="l" rtl="0">
              <a:lnSpc>
                <a:spcPct val="90000"/>
              </a:lnSpc>
              <a:spcBef>
                <a:spcPts val="500"/>
              </a:spcBef>
              <a:spcAft>
                <a:spcPts val="0"/>
              </a:spcAft>
              <a:buClr>
                <a:schemeClr val="dk1"/>
              </a:buClr>
              <a:buSzPts val="2400"/>
              <a:buChar char="•"/>
            </a:pPr>
            <a:r>
              <a:rPr lang="en-US" sz="2400"/>
              <a:t>Selling Pizza to help cover Personal Cost</a:t>
            </a:r>
            <a:endParaRPr sz="2300"/>
          </a:p>
          <a:p>
            <a:pPr marL="1143000" lvl="2" indent="-209550" algn="l" rtl="0">
              <a:lnSpc>
                <a:spcPct val="90000"/>
              </a:lnSpc>
              <a:spcBef>
                <a:spcPts val="500"/>
              </a:spcBef>
              <a:spcAft>
                <a:spcPts val="0"/>
              </a:spcAft>
              <a:buSzPts val="2100"/>
              <a:buChar char="•"/>
            </a:pPr>
            <a:r>
              <a:rPr lang="en-US" sz="2300"/>
              <a:t>Great for family and friends</a:t>
            </a:r>
            <a:endParaRPr sz="2300"/>
          </a:p>
        </p:txBody>
      </p:sp>
      <p:pic>
        <p:nvPicPr>
          <p:cNvPr id="244" name="Google Shape;244;p28"/>
          <p:cNvPicPr preferRelativeResize="0"/>
          <p:nvPr/>
        </p:nvPicPr>
        <p:blipFill rotWithShape="1">
          <a:blip r:embed="rId3">
            <a:alphaModFix/>
          </a:blip>
          <a:srcRect/>
          <a:stretch/>
        </p:blipFill>
        <p:spPr>
          <a:xfrm>
            <a:off x="8719850" y="3792150"/>
            <a:ext cx="3065850" cy="3065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sp>
        <p:nvSpPr>
          <p:cNvPr id="249" name="Google Shape;249;p29"/>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50" name="Google Shape;250;p29"/>
          <p:cNvGrpSpPr/>
          <p:nvPr/>
        </p:nvGrpSpPr>
        <p:grpSpPr>
          <a:xfrm flipH="1">
            <a:off x="534368" y="563918"/>
            <a:ext cx="4119932" cy="5978614"/>
            <a:chOff x="7513372" y="803186"/>
            <a:chExt cx="4163968" cy="5978614"/>
          </a:xfrm>
        </p:grpSpPr>
        <p:sp>
          <p:nvSpPr>
            <p:cNvPr id="251" name="Google Shape;251;p29"/>
            <p:cNvSpPr/>
            <p:nvPr/>
          </p:nvSpPr>
          <p:spPr>
            <a:xfrm>
              <a:off x="10989586" y="1070835"/>
              <a:ext cx="687754" cy="5710965"/>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2" name="Google Shape;252;p29"/>
            <p:cNvSpPr/>
            <p:nvPr/>
          </p:nvSpPr>
          <p:spPr>
            <a:xfrm>
              <a:off x="10988949" y="803186"/>
              <a:ext cx="409371" cy="5521414"/>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3" name="Google Shape;253;p29"/>
            <p:cNvSpPr/>
            <p:nvPr/>
          </p:nvSpPr>
          <p:spPr>
            <a:xfrm>
              <a:off x="7513372" y="804101"/>
              <a:ext cx="3880238" cy="525164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4" name="Google Shape;254;p29"/>
          <p:cNvSpPr txBox="1">
            <a:spLocks noGrp="1"/>
          </p:cNvSpPr>
          <p:nvPr>
            <p:ph type="title"/>
          </p:nvPr>
        </p:nvSpPr>
        <p:spPr>
          <a:xfrm>
            <a:off x="1098468" y="885651"/>
            <a:ext cx="3229803" cy="462460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3700"/>
              <a:buFont typeface="Calibri"/>
              <a:buNone/>
            </a:pPr>
            <a:r>
              <a:rPr lang="en-US" sz="3700" b="1">
                <a:solidFill>
                  <a:srgbClr val="FFFFFF"/>
                </a:solidFill>
                <a:latin typeface="Calibri"/>
                <a:ea typeface="Calibri"/>
                <a:cs typeface="Calibri"/>
                <a:sym typeface="Calibri"/>
              </a:rPr>
              <a:t>FUNDRAISING &amp; SPONSORSHIPS</a:t>
            </a:r>
            <a:endParaRPr/>
          </a:p>
        </p:txBody>
      </p:sp>
      <p:sp>
        <p:nvSpPr>
          <p:cNvPr id="255" name="Google Shape;255;p29"/>
          <p:cNvSpPr txBox="1">
            <a:spLocks noGrp="1"/>
          </p:cNvSpPr>
          <p:nvPr>
            <p:ph type="body" idx="1"/>
          </p:nvPr>
        </p:nvSpPr>
        <p:spPr>
          <a:xfrm>
            <a:off x="4741675" y="357475"/>
            <a:ext cx="6762300" cy="60948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rmAutofit fontScale="92500" lnSpcReduction="10000"/>
          </a:bodyPr>
          <a:lstStyle/>
          <a:p>
            <a:pPr marL="0" lvl="0" indent="0" algn="l" rtl="0">
              <a:lnSpc>
                <a:spcPct val="90000"/>
              </a:lnSpc>
              <a:spcBef>
                <a:spcPts val="1000"/>
              </a:spcBef>
              <a:spcAft>
                <a:spcPts val="0"/>
              </a:spcAft>
              <a:buSzPct val="81081"/>
              <a:buNone/>
            </a:pPr>
            <a:endParaRPr sz="2400" b="1"/>
          </a:p>
          <a:p>
            <a:pPr marL="685800" lvl="1" indent="-241300" algn="l" rtl="0">
              <a:lnSpc>
                <a:spcPct val="90000"/>
              </a:lnSpc>
              <a:spcBef>
                <a:spcPts val="1000"/>
              </a:spcBef>
              <a:spcAft>
                <a:spcPts val="0"/>
              </a:spcAft>
              <a:buSzPct val="90090"/>
              <a:buChar char="•"/>
            </a:pPr>
            <a:r>
              <a:rPr lang="en-US"/>
              <a:t>Tiered “Packaged” Advertising Opportunities</a:t>
            </a:r>
            <a:endParaRPr/>
          </a:p>
          <a:p>
            <a:pPr marL="685800" lvl="0" indent="0" algn="l" rtl="0">
              <a:lnSpc>
                <a:spcPct val="90000"/>
              </a:lnSpc>
              <a:spcBef>
                <a:spcPts val="1000"/>
              </a:spcBef>
              <a:spcAft>
                <a:spcPts val="0"/>
              </a:spcAft>
              <a:buSzPct val="69498"/>
              <a:buNone/>
            </a:pPr>
            <a:endParaRPr/>
          </a:p>
          <a:p>
            <a:pPr marL="685800" lvl="1" indent="-241300" algn="l" rtl="0">
              <a:lnSpc>
                <a:spcPct val="90000"/>
              </a:lnSpc>
              <a:spcBef>
                <a:spcPts val="1000"/>
              </a:spcBef>
              <a:spcAft>
                <a:spcPts val="0"/>
              </a:spcAft>
              <a:buSzPct val="90090"/>
              <a:buChar char="•"/>
            </a:pPr>
            <a:r>
              <a:rPr lang="en-US"/>
              <a:t>$1,000/$500</a:t>
            </a:r>
            <a:endParaRPr/>
          </a:p>
          <a:p>
            <a:pPr marL="1143000" lvl="2" indent="-228600" algn="l" rtl="0">
              <a:lnSpc>
                <a:spcPct val="90000"/>
              </a:lnSpc>
              <a:spcBef>
                <a:spcPts val="1000"/>
              </a:spcBef>
              <a:spcAft>
                <a:spcPts val="0"/>
              </a:spcAft>
              <a:buSzPct val="97297"/>
              <a:buChar char="•"/>
            </a:pPr>
            <a:r>
              <a:rPr lang="en-US"/>
              <a:t>Mite Team Sponsor/Sponsor Daughter or Sons team.</a:t>
            </a:r>
            <a:endParaRPr/>
          </a:p>
          <a:p>
            <a:pPr marL="1828800" lvl="3" indent="-342900" algn="l" rtl="0">
              <a:lnSpc>
                <a:spcPct val="90000"/>
              </a:lnSpc>
              <a:spcBef>
                <a:spcPts val="1000"/>
              </a:spcBef>
              <a:spcAft>
                <a:spcPts val="0"/>
              </a:spcAft>
              <a:buSzPct val="108108"/>
              <a:buChar char="•"/>
            </a:pPr>
            <a:r>
              <a:rPr lang="en-US"/>
              <a:t>Sponsorships for next year</a:t>
            </a:r>
            <a:endParaRPr/>
          </a:p>
          <a:p>
            <a:pPr marL="1828800" lvl="3" indent="-342900" algn="l" rtl="0">
              <a:lnSpc>
                <a:spcPct val="90000"/>
              </a:lnSpc>
              <a:spcBef>
                <a:spcPts val="1000"/>
              </a:spcBef>
              <a:spcAft>
                <a:spcPts val="0"/>
              </a:spcAft>
              <a:buSzPct val="108108"/>
              <a:buChar char="•"/>
            </a:pPr>
            <a:r>
              <a:rPr lang="en-US"/>
              <a:t>All sponsorships full this year</a:t>
            </a:r>
            <a:endParaRPr/>
          </a:p>
          <a:p>
            <a:pPr marL="1143000" lvl="2" indent="-228600" algn="l" rtl="0">
              <a:lnSpc>
                <a:spcPct val="90000"/>
              </a:lnSpc>
              <a:spcBef>
                <a:spcPts val="1000"/>
              </a:spcBef>
              <a:spcAft>
                <a:spcPts val="0"/>
              </a:spcAft>
              <a:buSzPct val="97297"/>
              <a:buChar char="•"/>
            </a:pPr>
            <a:r>
              <a:rPr lang="en-US"/>
              <a:t>Bar Down Classic Tournament Sponsor</a:t>
            </a:r>
            <a:endParaRPr/>
          </a:p>
          <a:p>
            <a:pPr marL="0" lvl="0" indent="0" algn="l" rtl="0">
              <a:lnSpc>
                <a:spcPct val="90000"/>
              </a:lnSpc>
              <a:spcBef>
                <a:spcPts val="1000"/>
              </a:spcBef>
              <a:spcAft>
                <a:spcPts val="0"/>
              </a:spcAft>
              <a:buSzPct val="97297"/>
              <a:buNone/>
            </a:pPr>
            <a:r>
              <a:rPr lang="en-US"/>
              <a:t>			</a:t>
            </a:r>
            <a:r>
              <a:rPr lang="en-US" sz="2000"/>
              <a:t>Title Sponsor for Squirt-Pee Wee-Mite Jamboree </a:t>
            </a:r>
            <a:endParaRPr sz="2000"/>
          </a:p>
          <a:p>
            <a:pPr marL="1143000" lvl="2" indent="-228600" algn="l" rtl="0">
              <a:lnSpc>
                <a:spcPct val="90000"/>
              </a:lnSpc>
              <a:spcBef>
                <a:spcPts val="1000"/>
              </a:spcBef>
              <a:spcAft>
                <a:spcPts val="0"/>
              </a:spcAft>
              <a:buSzPct val="97297"/>
              <a:buChar char="•"/>
            </a:pPr>
            <a:r>
              <a:rPr lang="en-US"/>
              <a:t>Annual Golf Event Sponsor.  	</a:t>
            </a:r>
            <a:endParaRPr/>
          </a:p>
          <a:p>
            <a:pPr marL="1828800" lvl="3" indent="-342900" algn="l" rtl="0">
              <a:lnSpc>
                <a:spcPct val="90000"/>
              </a:lnSpc>
              <a:spcBef>
                <a:spcPts val="1000"/>
              </a:spcBef>
              <a:spcAft>
                <a:spcPts val="0"/>
              </a:spcAft>
              <a:buSzPct val="108108"/>
              <a:buChar char="•"/>
            </a:pPr>
            <a:r>
              <a:rPr lang="en-US"/>
              <a:t>Hole Sponsorship, Meal Sponsorship</a:t>
            </a:r>
            <a:endParaRPr/>
          </a:p>
          <a:p>
            <a:pPr marL="0" lvl="0" indent="0" algn="l" rtl="0">
              <a:lnSpc>
                <a:spcPct val="90000"/>
              </a:lnSpc>
              <a:spcBef>
                <a:spcPts val="1000"/>
              </a:spcBef>
              <a:spcAft>
                <a:spcPts val="0"/>
              </a:spcAft>
              <a:buSzPct val="69498"/>
              <a:buNone/>
            </a:pPr>
            <a:endParaRPr/>
          </a:p>
          <a:p>
            <a:pPr marL="0" lvl="0" indent="0" algn="l" rtl="0">
              <a:lnSpc>
                <a:spcPct val="90000"/>
              </a:lnSpc>
              <a:spcBef>
                <a:spcPts val="1000"/>
              </a:spcBef>
              <a:spcAft>
                <a:spcPts val="0"/>
              </a:spcAft>
              <a:buSzPct val="69498"/>
              <a:buNone/>
            </a:pPr>
            <a:r>
              <a:rPr lang="en-US" b="1" i="1"/>
              <a:t>Great way to showcase your brand name!</a:t>
            </a:r>
            <a:endParaRPr b="1" i="1"/>
          </a:p>
          <a:p>
            <a:pPr marL="0" lvl="0" indent="0" algn="l" rtl="0">
              <a:lnSpc>
                <a:spcPct val="90000"/>
              </a:lnSpc>
              <a:spcBef>
                <a:spcPts val="1000"/>
              </a:spcBef>
              <a:spcAft>
                <a:spcPts val="0"/>
              </a:spcAft>
              <a:buSzPct val="84606"/>
              <a:buNone/>
            </a:pPr>
            <a:r>
              <a:rPr lang="en-US"/>
              <a:t>→ </a:t>
            </a:r>
            <a:r>
              <a:rPr lang="en-US" sz="2300"/>
              <a:t>Most of my service providers are RYHA sponsors</a:t>
            </a:r>
            <a:endParaRPr sz="23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p30"/>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61" name="Google Shape;261;p30"/>
          <p:cNvGrpSpPr/>
          <p:nvPr/>
        </p:nvGrpSpPr>
        <p:grpSpPr>
          <a:xfrm flipH="1">
            <a:off x="534368" y="563918"/>
            <a:ext cx="4119932" cy="5978614"/>
            <a:chOff x="7513372" y="803186"/>
            <a:chExt cx="4163968" cy="5978614"/>
          </a:xfrm>
        </p:grpSpPr>
        <p:sp>
          <p:nvSpPr>
            <p:cNvPr id="262" name="Google Shape;262;p30"/>
            <p:cNvSpPr/>
            <p:nvPr/>
          </p:nvSpPr>
          <p:spPr>
            <a:xfrm>
              <a:off x="10989586" y="1070835"/>
              <a:ext cx="687754" cy="5710965"/>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3" name="Google Shape;263;p30"/>
            <p:cNvSpPr/>
            <p:nvPr/>
          </p:nvSpPr>
          <p:spPr>
            <a:xfrm>
              <a:off x="10988949" y="803186"/>
              <a:ext cx="409371" cy="5521414"/>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4" name="Google Shape;264;p30"/>
            <p:cNvSpPr/>
            <p:nvPr/>
          </p:nvSpPr>
          <p:spPr>
            <a:xfrm>
              <a:off x="7513372" y="804101"/>
              <a:ext cx="3880238" cy="525164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65" name="Google Shape;265;p30"/>
          <p:cNvSpPr txBox="1">
            <a:spLocks noGrp="1"/>
          </p:cNvSpPr>
          <p:nvPr>
            <p:ph type="title"/>
          </p:nvPr>
        </p:nvSpPr>
        <p:spPr>
          <a:xfrm>
            <a:off x="1098468" y="885651"/>
            <a:ext cx="3229803" cy="462460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3700"/>
              <a:buFont typeface="Calibri"/>
              <a:buNone/>
            </a:pPr>
            <a:r>
              <a:rPr lang="en-US" sz="3700" b="1">
                <a:solidFill>
                  <a:srgbClr val="FFFFFF"/>
                </a:solidFill>
                <a:latin typeface="Calibri"/>
                <a:ea typeface="Calibri"/>
                <a:cs typeface="Calibri"/>
                <a:sym typeface="Calibri"/>
              </a:rPr>
              <a:t>FUNDRAISING &amp; SPONSORSHIPS</a:t>
            </a:r>
            <a:endParaRPr/>
          </a:p>
        </p:txBody>
      </p:sp>
      <p:sp>
        <p:nvSpPr>
          <p:cNvPr id="266" name="Google Shape;266;p30"/>
          <p:cNvSpPr txBox="1">
            <a:spLocks noGrp="1"/>
          </p:cNvSpPr>
          <p:nvPr>
            <p:ph type="body" idx="1"/>
          </p:nvPr>
        </p:nvSpPr>
        <p:spPr>
          <a:xfrm>
            <a:off x="4978700" y="885650"/>
            <a:ext cx="6525300" cy="2409300"/>
          </a:xfrm>
          <a:prstGeom prst="rect">
            <a:avLst/>
          </a:prstGeom>
          <a:noFill/>
          <a:ln>
            <a:noFill/>
          </a:ln>
        </p:spPr>
        <p:txBody>
          <a:bodyPr spcFirstLastPara="1" wrap="square" lIns="91425" tIns="45700" rIns="91425" bIns="45700" anchor="ctr" anchorCtr="0">
            <a:normAutofit fontScale="77500" lnSpcReduction="20000"/>
          </a:bodyPr>
          <a:lstStyle/>
          <a:p>
            <a:pPr marL="0" lvl="0" indent="0" algn="ctr" rtl="0">
              <a:lnSpc>
                <a:spcPct val="90000"/>
              </a:lnSpc>
              <a:spcBef>
                <a:spcPts val="0"/>
              </a:spcBef>
              <a:spcAft>
                <a:spcPts val="0"/>
              </a:spcAft>
              <a:buSzPct val="77104"/>
              <a:buNone/>
            </a:pPr>
            <a:r>
              <a:rPr lang="en-US" sz="3334"/>
              <a:t>Contact Zach Jans for any sponsorship details, </a:t>
            </a:r>
            <a:endParaRPr sz="3334"/>
          </a:p>
          <a:p>
            <a:pPr marL="0" lvl="0" indent="0" algn="ctr" rtl="0">
              <a:lnSpc>
                <a:spcPct val="90000"/>
              </a:lnSpc>
              <a:spcBef>
                <a:spcPts val="0"/>
              </a:spcBef>
              <a:spcAft>
                <a:spcPts val="0"/>
              </a:spcAft>
              <a:buSzPct val="77104"/>
              <a:buNone/>
            </a:pPr>
            <a:endParaRPr sz="3334"/>
          </a:p>
          <a:p>
            <a:pPr marL="0" lvl="0" indent="0" algn="ctr" rtl="0">
              <a:lnSpc>
                <a:spcPct val="90000"/>
              </a:lnSpc>
              <a:spcBef>
                <a:spcPts val="0"/>
              </a:spcBef>
              <a:spcAft>
                <a:spcPts val="0"/>
              </a:spcAft>
              <a:buSzPct val="77104"/>
              <a:buNone/>
            </a:pPr>
            <a:r>
              <a:rPr lang="en-US" sz="3334"/>
              <a:t>questions, or ideas!!</a:t>
            </a:r>
            <a:endParaRPr sz="3334"/>
          </a:p>
          <a:p>
            <a:pPr marL="0" lvl="0" indent="0" algn="l" rtl="0">
              <a:lnSpc>
                <a:spcPct val="90000"/>
              </a:lnSpc>
              <a:spcBef>
                <a:spcPts val="0"/>
              </a:spcBef>
              <a:spcAft>
                <a:spcPts val="0"/>
              </a:spcAft>
              <a:buSzPct val="77104"/>
              <a:buNone/>
            </a:pPr>
            <a:endParaRPr sz="3334"/>
          </a:p>
          <a:p>
            <a:pPr marL="0" lvl="0" indent="0" algn="l" rtl="0">
              <a:lnSpc>
                <a:spcPct val="90000"/>
              </a:lnSpc>
              <a:spcBef>
                <a:spcPts val="0"/>
              </a:spcBef>
              <a:spcAft>
                <a:spcPts val="0"/>
              </a:spcAft>
              <a:buSzPct val="77104"/>
              <a:buNone/>
            </a:pPr>
            <a:endParaRPr sz="3334"/>
          </a:p>
          <a:p>
            <a:pPr marL="0" lvl="0" indent="0" algn="l" rtl="0">
              <a:lnSpc>
                <a:spcPct val="90000"/>
              </a:lnSpc>
              <a:spcBef>
                <a:spcPts val="0"/>
              </a:spcBef>
              <a:spcAft>
                <a:spcPts val="0"/>
              </a:spcAft>
              <a:buSzPct val="107142"/>
              <a:buNone/>
            </a:pPr>
            <a:endParaRPr sz="2400"/>
          </a:p>
          <a:p>
            <a:pPr marL="0" lvl="0" indent="0" algn="ctr" rtl="0">
              <a:lnSpc>
                <a:spcPct val="90000"/>
              </a:lnSpc>
              <a:spcBef>
                <a:spcPts val="0"/>
              </a:spcBef>
              <a:spcAft>
                <a:spcPts val="0"/>
              </a:spcAft>
              <a:buSzPct val="75630"/>
              <a:buNone/>
            </a:pPr>
            <a:r>
              <a:rPr lang="en-US" sz="3400"/>
              <a:t>Email-    </a:t>
            </a:r>
            <a:r>
              <a:rPr lang="en-US" sz="3400" u="sng">
                <a:solidFill>
                  <a:schemeClr val="hlink"/>
                </a:solidFill>
                <a:hlinkClick r:id="rId3"/>
              </a:rPr>
              <a:t>ryhafundraising@rogershockey.com</a:t>
            </a:r>
            <a:r>
              <a:rPr lang="en-US" sz="2400"/>
              <a:t>	</a:t>
            </a:r>
            <a:endParaRPr sz="2400"/>
          </a:p>
          <a:p>
            <a:pPr marL="457200" lvl="0" indent="0" algn="ctr" rtl="0">
              <a:lnSpc>
                <a:spcPct val="90000"/>
              </a:lnSpc>
              <a:spcBef>
                <a:spcPts val="0"/>
              </a:spcBef>
              <a:spcAft>
                <a:spcPts val="0"/>
              </a:spcAft>
              <a:buSzPct val="91836"/>
              <a:buNone/>
            </a:pPr>
            <a:endParaRPr/>
          </a:p>
          <a:p>
            <a:pPr marL="457200" lvl="0" indent="0" algn="l" rtl="0">
              <a:lnSpc>
                <a:spcPct val="90000"/>
              </a:lnSpc>
              <a:spcBef>
                <a:spcPts val="0"/>
              </a:spcBef>
              <a:spcAft>
                <a:spcPts val="0"/>
              </a:spcAft>
              <a:buSzPct val="91836"/>
              <a:buNone/>
            </a:pPr>
            <a:endParaRPr/>
          </a:p>
          <a:p>
            <a:pPr marL="457200" lvl="0" indent="0" algn="l" rtl="0">
              <a:lnSpc>
                <a:spcPct val="90000"/>
              </a:lnSpc>
              <a:spcBef>
                <a:spcPts val="0"/>
              </a:spcBef>
              <a:spcAft>
                <a:spcPts val="0"/>
              </a:spcAft>
              <a:buSzPct val="102857"/>
              <a:buNone/>
            </a:pPr>
            <a:endParaRPr sz="2500"/>
          </a:p>
        </p:txBody>
      </p:sp>
      <p:pic>
        <p:nvPicPr>
          <p:cNvPr id="267" name="Google Shape;267;p30"/>
          <p:cNvPicPr preferRelativeResize="0"/>
          <p:nvPr/>
        </p:nvPicPr>
        <p:blipFill rotWithShape="1">
          <a:blip r:embed="rId4">
            <a:alphaModFix/>
          </a:blip>
          <a:srcRect/>
          <a:stretch/>
        </p:blipFill>
        <p:spPr>
          <a:xfrm>
            <a:off x="7055075" y="3630350"/>
            <a:ext cx="3229800" cy="275144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p:cNvGrpSpPr/>
        <p:nvPr/>
      </p:nvGrpSpPr>
      <p:grpSpPr>
        <a:xfrm>
          <a:off x="0" y="0"/>
          <a:ext cx="0" cy="0"/>
          <a:chOff x="0" y="0"/>
          <a:chExt cx="0" cy="0"/>
        </a:xfrm>
      </p:grpSpPr>
      <p:sp>
        <p:nvSpPr>
          <p:cNvPr id="272" name="Google Shape;272;p31"/>
          <p:cNvSpPr/>
          <p:nvPr/>
        </p:nvSpPr>
        <p:spPr>
          <a:xfrm>
            <a:off x="0" y="0"/>
            <a:ext cx="6885216"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3" name="Google Shape;273;p31"/>
          <p:cNvSpPr txBox="1">
            <a:spLocks noGrp="1"/>
          </p:cNvSpPr>
          <p:nvPr>
            <p:ph type="title"/>
          </p:nvPr>
        </p:nvSpPr>
        <p:spPr>
          <a:xfrm>
            <a:off x="1024129" y="585216"/>
            <a:ext cx="5062511" cy="14996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a:solidFill>
                  <a:srgbClr val="FFFFFF"/>
                </a:solidFill>
                <a:latin typeface="Calibri"/>
                <a:ea typeface="Calibri"/>
                <a:cs typeface="Calibri"/>
                <a:sym typeface="Calibri"/>
              </a:rPr>
              <a:t>AGENDA</a:t>
            </a:r>
            <a:endParaRPr/>
          </a:p>
        </p:txBody>
      </p:sp>
      <p:cxnSp>
        <p:nvCxnSpPr>
          <p:cNvPr id="274" name="Google Shape;274;p31"/>
          <p:cNvCxnSpPr/>
          <p:nvPr/>
        </p:nvCxnSpPr>
        <p:spPr>
          <a:xfrm rot="10800000">
            <a:off x="762000" y="826324"/>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275" name="Google Shape;275;p31"/>
          <p:cNvSpPr txBox="1">
            <a:spLocks noGrp="1"/>
          </p:cNvSpPr>
          <p:nvPr>
            <p:ph type="body" idx="1"/>
          </p:nvPr>
        </p:nvSpPr>
        <p:spPr>
          <a:xfrm>
            <a:off x="1024129" y="2286000"/>
            <a:ext cx="5081232" cy="393192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FFFF"/>
              </a:buClr>
              <a:buSzPts val="2800"/>
              <a:buChar char="•"/>
            </a:pPr>
            <a:r>
              <a:rPr lang="en-US">
                <a:solidFill>
                  <a:srgbClr val="FFFFFF"/>
                </a:solidFill>
              </a:rPr>
              <a:t>Welcome</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Board and Coordinator Roles</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DIBS Information</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Fundraising</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President Updates</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Hockey Development &amp; Tryouts</a:t>
            </a:r>
            <a:endParaRPr/>
          </a:p>
        </p:txBody>
      </p:sp>
      <p:pic>
        <p:nvPicPr>
          <p:cNvPr id="276" name="Google Shape;276;p31"/>
          <p:cNvPicPr preferRelativeResize="0"/>
          <p:nvPr/>
        </p:nvPicPr>
        <p:blipFill rotWithShape="1">
          <a:blip r:embed="rId3">
            <a:alphaModFix/>
          </a:blip>
          <a:srcRect/>
          <a:stretch/>
        </p:blipFill>
        <p:spPr>
          <a:xfrm>
            <a:off x="7544017" y="1354153"/>
            <a:ext cx="4007904" cy="4149693"/>
          </a:xfrm>
          <a:prstGeom prst="rect">
            <a:avLst/>
          </a:prstGeom>
          <a:noFill/>
          <a:ln>
            <a:noFill/>
          </a:ln>
        </p:spPr>
      </p:pic>
      <p:sp>
        <p:nvSpPr>
          <p:cNvPr id="277" name="Google Shape;277;p31"/>
          <p:cNvSpPr/>
          <p:nvPr/>
        </p:nvSpPr>
        <p:spPr>
          <a:xfrm>
            <a:off x="914400" y="2197099"/>
            <a:ext cx="5062511" cy="2173733"/>
          </a:xfrm>
          <a:prstGeom prst="rect">
            <a:avLst/>
          </a:prstGeom>
          <a:solidFill>
            <a:schemeClr val="accent1">
              <a:alpha val="6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282" name="Google Shape;282;p32"/>
          <p:cNvSpPr/>
          <p:nvPr/>
        </p:nvSpPr>
        <p:spPr>
          <a:xfrm>
            <a:off x="0" y="892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83" name="Google Shape;283;p32"/>
          <p:cNvGrpSpPr/>
          <p:nvPr/>
        </p:nvGrpSpPr>
        <p:grpSpPr>
          <a:xfrm flipH="1">
            <a:off x="534368" y="563918"/>
            <a:ext cx="4119932" cy="5978614"/>
            <a:chOff x="7513372" y="803186"/>
            <a:chExt cx="4163968" cy="5978614"/>
          </a:xfrm>
        </p:grpSpPr>
        <p:sp>
          <p:nvSpPr>
            <p:cNvPr id="284" name="Google Shape;284;p32"/>
            <p:cNvSpPr/>
            <p:nvPr/>
          </p:nvSpPr>
          <p:spPr>
            <a:xfrm>
              <a:off x="10989586" y="1070835"/>
              <a:ext cx="687754" cy="5710965"/>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5" name="Google Shape;285;p32"/>
            <p:cNvSpPr/>
            <p:nvPr/>
          </p:nvSpPr>
          <p:spPr>
            <a:xfrm>
              <a:off x="10988949" y="803186"/>
              <a:ext cx="409371" cy="5521414"/>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6" name="Google Shape;286;p32"/>
            <p:cNvSpPr/>
            <p:nvPr/>
          </p:nvSpPr>
          <p:spPr>
            <a:xfrm>
              <a:off x="7513372" y="804101"/>
              <a:ext cx="3880238" cy="525164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87" name="Google Shape;287;p32"/>
          <p:cNvSpPr txBox="1">
            <a:spLocks noGrp="1"/>
          </p:cNvSpPr>
          <p:nvPr>
            <p:ph type="title"/>
          </p:nvPr>
        </p:nvSpPr>
        <p:spPr>
          <a:xfrm>
            <a:off x="1098468" y="885651"/>
            <a:ext cx="3229803" cy="462460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400"/>
              <a:buFont typeface="Calibri"/>
              <a:buNone/>
            </a:pPr>
            <a:r>
              <a:rPr lang="en-US" b="1">
                <a:solidFill>
                  <a:srgbClr val="FFFFFF"/>
                </a:solidFill>
                <a:latin typeface="Calibri"/>
                <a:ea typeface="Calibri"/>
                <a:cs typeface="Calibri"/>
                <a:sym typeface="Calibri"/>
              </a:rPr>
              <a:t>PRESIDENT TOPICS</a:t>
            </a:r>
            <a:endParaRPr/>
          </a:p>
        </p:txBody>
      </p:sp>
      <p:sp>
        <p:nvSpPr>
          <p:cNvPr id="288" name="Google Shape;288;p32"/>
          <p:cNvSpPr txBox="1">
            <a:spLocks noGrp="1"/>
          </p:cNvSpPr>
          <p:nvPr>
            <p:ph type="body" idx="1"/>
          </p:nvPr>
        </p:nvSpPr>
        <p:spPr>
          <a:xfrm>
            <a:off x="4978708" y="885651"/>
            <a:ext cx="6525220" cy="4616849"/>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en-US" sz="2400"/>
              <a:t>SafeSport</a:t>
            </a:r>
            <a:endParaRPr/>
          </a:p>
          <a:p>
            <a:pPr marL="228600" lvl="0" indent="-228600" algn="l" rtl="0">
              <a:lnSpc>
                <a:spcPct val="90000"/>
              </a:lnSpc>
              <a:spcBef>
                <a:spcPts val="1000"/>
              </a:spcBef>
              <a:spcAft>
                <a:spcPts val="0"/>
              </a:spcAft>
              <a:buClr>
                <a:schemeClr val="dk1"/>
              </a:buClr>
              <a:buSzPts val="2400"/>
              <a:buChar char="•"/>
            </a:pPr>
            <a:r>
              <a:rPr lang="en-US" sz="2400"/>
              <a:t>Cell Phone Policy</a:t>
            </a:r>
            <a:endParaRPr/>
          </a:p>
          <a:p>
            <a:pPr marL="228600" lvl="0" indent="-228600" algn="l" rtl="0">
              <a:lnSpc>
                <a:spcPct val="90000"/>
              </a:lnSpc>
              <a:spcBef>
                <a:spcPts val="1000"/>
              </a:spcBef>
              <a:spcAft>
                <a:spcPts val="0"/>
              </a:spcAft>
              <a:buClr>
                <a:schemeClr val="dk1"/>
              </a:buClr>
              <a:buSzPts val="2400"/>
              <a:buChar char="•"/>
            </a:pPr>
            <a:r>
              <a:rPr lang="en-US" sz="2400"/>
              <a:t>Association Apparel Guidelines</a:t>
            </a:r>
            <a:endParaRPr/>
          </a:p>
          <a:p>
            <a:pPr marL="228600" lvl="0" indent="-228600" algn="l" rtl="0">
              <a:lnSpc>
                <a:spcPct val="90000"/>
              </a:lnSpc>
              <a:spcBef>
                <a:spcPts val="1000"/>
              </a:spcBef>
              <a:spcAft>
                <a:spcPts val="0"/>
              </a:spcAft>
              <a:buClr>
                <a:schemeClr val="dk1"/>
              </a:buClr>
              <a:buSzPts val="2400"/>
              <a:buChar char="•"/>
            </a:pPr>
            <a:r>
              <a:rPr lang="en-US" sz="2400"/>
              <a:t>Budget</a:t>
            </a:r>
            <a:endParaRPr/>
          </a:p>
          <a:p>
            <a:pPr marL="228600" lvl="0" indent="-228600" algn="l" rtl="0">
              <a:lnSpc>
                <a:spcPct val="90000"/>
              </a:lnSpc>
              <a:spcBef>
                <a:spcPts val="1000"/>
              </a:spcBef>
              <a:spcAft>
                <a:spcPts val="0"/>
              </a:spcAft>
              <a:buClr>
                <a:schemeClr val="dk1"/>
              </a:buClr>
              <a:buSzPts val="2400"/>
              <a:buChar char="•"/>
            </a:pPr>
            <a:r>
              <a:rPr lang="en-US" sz="2400"/>
              <a:t>Ice</a:t>
            </a:r>
            <a:endParaRPr/>
          </a:p>
          <a:p>
            <a:pPr marL="228600" lvl="0" indent="-228600" algn="l" rtl="0">
              <a:lnSpc>
                <a:spcPct val="90000"/>
              </a:lnSpc>
              <a:spcBef>
                <a:spcPts val="1000"/>
              </a:spcBef>
              <a:spcAft>
                <a:spcPts val="0"/>
              </a:spcAft>
              <a:buClr>
                <a:schemeClr val="dk1"/>
              </a:buClr>
              <a:buSzPts val="2400"/>
              <a:buChar char="•"/>
            </a:pPr>
            <a:r>
              <a:rPr lang="en-US" sz="2400"/>
              <a:t>Pictures</a:t>
            </a:r>
            <a:endParaRPr/>
          </a:p>
          <a:p>
            <a:pPr marL="228600" lvl="0" indent="-228600" algn="l" rtl="0">
              <a:lnSpc>
                <a:spcPct val="90000"/>
              </a:lnSpc>
              <a:spcBef>
                <a:spcPts val="1000"/>
              </a:spcBef>
              <a:spcAft>
                <a:spcPts val="0"/>
              </a:spcAft>
              <a:buClr>
                <a:schemeClr val="dk1"/>
              </a:buClr>
              <a:buSzPts val="2400"/>
              <a:buChar char="•"/>
            </a:pPr>
            <a:r>
              <a:rPr lang="en-US" sz="2400"/>
              <a:t>New Updates – Crossbar, Neck Guards</a:t>
            </a:r>
            <a:endParaRPr/>
          </a:p>
          <a:p>
            <a:pPr marL="228600" lvl="0" indent="-228600" algn="l" rtl="0">
              <a:lnSpc>
                <a:spcPct val="90000"/>
              </a:lnSpc>
              <a:spcBef>
                <a:spcPts val="1000"/>
              </a:spcBef>
              <a:spcAft>
                <a:spcPts val="0"/>
              </a:spcAft>
              <a:buClr>
                <a:schemeClr val="dk1"/>
              </a:buClr>
              <a:buSzPts val="2400"/>
              <a:buChar char="•"/>
            </a:pPr>
            <a:r>
              <a:rPr lang="en-US" sz="2400"/>
              <a:t>Future Facility Updates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sp>
        <p:nvSpPr>
          <p:cNvPr id="293" name="Google Shape;293;p3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94" name="Google Shape;294;p33"/>
          <p:cNvGrpSpPr/>
          <p:nvPr/>
        </p:nvGrpSpPr>
        <p:grpSpPr>
          <a:xfrm flipH="1">
            <a:off x="534368" y="563918"/>
            <a:ext cx="4119932" cy="5978614"/>
            <a:chOff x="7513372" y="803186"/>
            <a:chExt cx="4163968" cy="5978614"/>
          </a:xfrm>
        </p:grpSpPr>
        <p:sp>
          <p:nvSpPr>
            <p:cNvPr id="295" name="Google Shape;295;p33"/>
            <p:cNvSpPr/>
            <p:nvPr/>
          </p:nvSpPr>
          <p:spPr>
            <a:xfrm>
              <a:off x="10989586" y="1070835"/>
              <a:ext cx="687754" cy="5710965"/>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6" name="Google Shape;296;p33"/>
            <p:cNvSpPr/>
            <p:nvPr/>
          </p:nvSpPr>
          <p:spPr>
            <a:xfrm>
              <a:off x="10988949" y="803186"/>
              <a:ext cx="409371" cy="5521414"/>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7" name="Google Shape;297;p33"/>
            <p:cNvSpPr/>
            <p:nvPr/>
          </p:nvSpPr>
          <p:spPr>
            <a:xfrm>
              <a:off x="7513372" y="804101"/>
              <a:ext cx="3880238" cy="525164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98" name="Google Shape;298;p33"/>
          <p:cNvSpPr txBox="1">
            <a:spLocks noGrp="1"/>
          </p:cNvSpPr>
          <p:nvPr>
            <p:ph type="title"/>
          </p:nvPr>
        </p:nvSpPr>
        <p:spPr>
          <a:xfrm>
            <a:off x="1098468" y="885651"/>
            <a:ext cx="3229803" cy="462460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400"/>
              <a:buFont typeface="Calibri"/>
              <a:buNone/>
            </a:pPr>
            <a:r>
              <a:rPr lang="en-US" b="1">
                <a:solidFill>
                  <a:srgbClr val="FFFFFF"/>
                </a:solidFill>
                <a:latin typeface="Calibri"/>
                <a:ea typeface="Calibri"/>
                <a:cs typeface="Calibri"/>
                <a:sym typeface="Calibri"/>
              </a:rPr>
              <a:t>PRESIDENT TOPICS: SAFESPORT</a:t>
            </a:r>
            <a:endParaRPr/>
          </a:p>
        </p:txBody>
      </p:sp>
      <p:sp>
        <p:nvSpPr>
          <p:cNvPr id="299" name="Google Shape;299;p33"/>
          <p:cNvSpPr txBox="1">
            <a:spLocks noGrp="1"/>
          </p:cNvSpPr>
          <p:nvPr>
            <p:ph type="body" idx="1"/>
          </p:nvPr>
        </p:nvSpPr>
        <p:spPr>
          <a:xfrm>
            <a:off x="4978708" y="885651"/>
            <a:ext cx="6525220" cy="461684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3600"/>
              <a:buNone/>
            </a:pPr>
            <a:r>
              <a:rPr lang="en-US" sz="2000" b="0" i="0" u="none" strike="noStrike" cap="none">
                <a:solidFill>
                  <a:srgbClr val="000000"/>
                </a:solidFill>
              </a:rPr>
              <a:t>All team coaches </a:t>
            </a:r>
            <a:r>
              <a:rPr lang="en-US" sz="2000" b="0" i="1" u="none" strike="noStrike" cap="none">
                <a:solidFill>
                  <a:srgbClr val="000000"/>
                </a:solidFill>
              </a:rPr>
              <a:t>and </a:t>
            </a:r>
            <a:r>
              <a:rPr lang="en-US" sz="2000" b="0" i="0" u="none" strike="noStrike" cap="none">
                <a:solidFill>
                  <a:srgbClr val="000000"/>
                </a:solidFill>
              </a:rPr>
              <a:t>volunteers must be current with SafeSport certification and the Background screening. These items are required.  </a:t>
            </a:r>
            <a:endParaRPr sz="2000">
              <a:solidFill>
                <a:srgbClr val="000000"/>
              </a:solidFill>
            </a:endParaRPr>
          </a:p>
          <a:p>
            <a:pPr marL="0" lvl="0" indent="0" algn="l" rtl="0">
              <a:lnSpc>
                <a:spcPct val="100000"/>
              </a:lnSpc>
              <a:spcBef>
                <a:spcPts val="0"/>
              </a:spcBef>
              <a:spcAft>
                <a:spcPts val="0"/>
              </a:spcAft>
              <a:buClr>
                <a:srgbClr val="000000"/>
              </a:buClr>
              <a:buSzPts val="3600"/>
              <a:buNone/>
            </a:pPr>
            <a:endParaRPr sz="2000">
              <a:solidFill>
                <a:srgbClr val="000000"/>
              </a:solidFill>
            </a:endParaRPr>
          </a:p>
          <a:p>
            <a:pPr marL="0" lvl="0" indent="0" algn="l" rtl="0">
              <a:lnSpc>
                <a:spcPct val="100000"/>
              </a:lnSpc>
              <a:spcBef>
                <a:spcPts val="0"/>
              </a:spcBef>
              <a:spcAft>
                <a:spcPts val="0"/>
              </a:spcAft>
              <a:buClr>
                <a:srgbClr val="000000"/>
              </a:buClr>
              <a:buSzPts val="3600"/>
              <a:buNone/>
            </a:pPr>
            <a:r>
              <a:rPr lang="en-US" sz="2000">
                <a:solidFill>
                  <a:srgbClr val="000000"/>
                </a:solidFill>
              </a:rPr>
              <a:t>Emphasis on electronic communication and locker rooms</a:t>
            </a:r>
            <a:endParaRPr sz="2000">
              <a:solidFill>
                <a:srgbClr val="000000"/>
              </a:solidFill>
            </a:endParaRPr>
          </a:p>
          <a:p>
            <a:pPr marL="0" lvl="0" indent="0" algn="l" rtl="0">
              <a:lnSpc>
                <a:spcPct val="100000"/>
              </a:lnSpc>
              <a:spcBef>
                <a:spcPts val="0"/>
              </a:spcBef>
              <a:spcAft>
                <a:spcPts val="0"/>
              </a:spcAft>
              <a:buClr>
                <a:srgbClr val="000000"/>
              </a:buClr>
              <a:buSzPts val="3600"/>
              <a:buNone/>
            </a:pPr>
            <a:endParaRPr sz="2000" b="0" i="0" u="none" strike="noStrike" cap="none">
              <a:solidFill>
                <a:srgbClr val="000000"/>
              </a:solidFill>
            </a:endParaRPr>
          </a:p>
          <a:p>
            <a:pPr marL="0" lvl="0" indent="0" algn="l" rtl="0">
              <a:lnSpc>
                <a:spcPct val="100000"/>
              </a:lnSpc>
              <a:spcBef>
                <a:spcPts val="0"/>
              </a:spcBef>
              <a:spcAft>
                <a:spcPts val="0"/>
              </a:spcAft>
              <a:buClr>
                <a:srgbClr val="000000"/>
              </a:buClr>
              <a:buSzPts val="3600"/>
              <a:buNone/>
            </a:pPr>
            <a:r>
              <a:rPr lang="en-US" sz="2000" b="0" i="0" u="none" strike="noStrike" cap="none">
                <a:solidFill>
                  <a:srgbClr val="000000"/>
                </a:solidFill>
              </a:rPr>
              <a:t>Safe Sport Training: https://www.usahockey.com/safesporttraining </a:t>
            </a:r>
            <a:endParaRPr sz="2000" b="0" i="0" u="none" strike="noStrike" cap="none">
              <a:solidFill>
                <a:srgbClr val="000000"/>
              </a:solidFill>
            </a:endParaRPr>
          </a:p>
          <a:p>
            <a:pPr marL="0" lvl="0" indent="0" algn="l" rtl="0">
              <a:lnSpc>
                <a:spcPct val="100000"/>
              </a:lnSpc>
              <a:spcBef>
                <a:spcPts val="0"/>
              </a:spcBef>
              <a:spcAft>
                <a:spcPts val="0"/>
              </a:spcAft>
              <a:buClr>
                <a:srgbClr val="000000"/>
              </a:buClr>
              <a:buSzPts val="3600"/>
              <a:buNone/>
            </a:pPr>
            <a:endParaRPr sz="2000" b="0" i="0" u="none" strike="noStrike" cap="none">
              <a:solidFill>
                <a:srgbClr val="000000"/>
              </a:solidFill>
            </a:endParaRPr>
          </a:p>
          <a:p>
            <a:pPr marL="0" lvl="0" indent="0" algn="l" rtl="0">
              <a:lnSpc>
                <a:spcPct val="100000"/>
              </a:lnSpc>
              <a:spcBef>
                <a:spcPts val="0"/>
              </a:spcBef>
              <a:spcAft>
                <a:spcPts val="0"/>
              </a:spcAft>
              <a:buClr>
                <a:srgbClr val="000000"/>
              </a:buClr>
              <a:buSzPts val="3600"/>
              <a:buNone/>
            </a:pPr>
            <a:r>
              <a:rPr lang="en-US" sz="2000" b="0" i="0" u="none" strike="noStrike" cap="none">
                <a:solidFill>
                  <a:srgbClr val="000000"/>
                </a:solidFill>
              </a:rPr>
              <a:t>Background Check: https://www.minnesotahockey.org/page/show/96281-screening </a:t>
            </a:r>
            <a:endParaRPr sz="2000" b="1" i="0" u="none" strike="noStrike" cap="none">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16"/>
          <p:cNvSpPr/>
          <p:nvPr/>
        </p:nvSpPr>
        <p:spPr>
          <a:xfrm>
            <a:off x="0" y="0"/>
            <a:ext cx="6885216"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16"/>
          <p:cNvSpPr txBox="1">
            <a:spLocks noGrp="1"/>
          </p:cNvSpPr>
          <p:nvPr>
            <p:ph type="title"/>
          </p:nvPr>
        </p:nvSpPr>
        <p:spPr>
          <a:xfrm>
            <a:off x="1024129" y="585216"/>
            <a:ext cx="5062511" cy="14996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a:solidFill>
                  <a:srgbClr val="FFFFFF"/>
                </a:solidFill>
                <a:latin typeface="Calibri"/>
                <a:ea typeface="Calibri"/>
                <a:cs typeface="Calibri"/>
                <a:sym typeface="Calibri"/>
              </a:rPr>
              <a:t>AGENDA</a:t>
            </a:r>
            <a:endParaRPr/>
          </a:p>
        </p:txBody>
      </p:sp>
      <p:cxnSp>
        <p:nvCxnSpPr>
          <p:cNvPr id="112" name="Google Shape;112;p16"/>
          <p:cNvCxnSpPr/>
          <p:nvPr/>
        </p:nvCxnSpPr>
        <p:spPr>
          <a:xfrm rot="10800000">
            <a:off x="762000" y="826324"/>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113" name="Google Shape;113;p16"/>
          <p:cNvSpPr txBox="1">
            <a:spLocks noGrp="1"/>
          </p:cNvSpPr>
          <p:nvPr>
            <p:ph type="body" idx="1"/>
          </p:nvPr>
        </p:nvSpPr>
        <p:spPr>
          <a:xfrm>
            <a:off x="1024129" y="2286000"/>
            <a:ext cx="5081232" cy="393192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FFFF"/>
              </a:buClr>
              <a:buSzPts val="2800"/>
              <a:buChar char="•"/>
            </a:pPr>
            <a:r>
              <a:rPr lang="en-US">
                <a:solidFill>
                  <a:srgbClr val="FFFFFF"/>
                </a:solidFill>
              </a:rPr>
              <a:t>Welcome</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Board and Coordinator Roles</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DIBS Information</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Fundraising</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President Updates</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Hockey Development &amp; Tryouts</a:t>
            </a:r>
            <a:endParaRPr/>
          </a:p>
        </p:txBody>
      </p:sp>
      <p:pic>
        <p:nvPicPr>
          <p:cNvPr id="114" name="Google Shape;114;p16"/>
          <p:cNvPicPr preferRelativeResize="0"/>
          <p:nvPr/>
        </p:nvPicPr>
        <p:blipFill rotWithShape="1">
          <a:blip r:embed="rId3">
            <a:alphaModFix/>
          </a:blip>
          <a:srcRect/>
          <a:stretch/>
        </p:blipFill>
        <p:spPr>
          <a:xfrm>
            <a:off x="7544017" y="1354153"/>
            <a:ext cx="4007904" cy="414969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3"/>
        <p:cNvGrpSpPr/>
        <p:nvPr/>
      </p:nvGrpSpPr>
      <p:grpSpPr>
        <a:xfrm>
          <a:off x="0" y="0"/>
          <a:ext cx="0" cy="0"/>
          <a:chOff x="0" y="0"/>
          <a:chExt cx="0" cy="0"/>
        </a:xfrm>
      </p:grpSpPr>
      <p:sp>
        <p:nvSpPr>
          <p:cNvPr id="304" name="Google Shape;304;p3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05" name="Google Shape;305;p34"/>
          <p:cNvGrpSpPr/>
          <p:nvPr/>
        </p:nvGrpSpPr>
        <p:grpSpPr>
          <a:xfrm flipH="1">
            <a:off x="534368" y="563918"/>
            <a:ext cx="4119932" cy="5978614"/>
            <a:chOff x="7513372" y="803186"/>
            <a:chExt cx="4163968" cy="5978614"/>
          </a:xfrm>
        </p:grpSpPr>
        <p:sp>
          <p:nvSpPr>
            <p:cNvPr id="306" name="Google Shape;306;p34"/>
            <p:cNvSpPr/>
            <p:nvPr/>
          </p:nvSpPr>
          <p:spPr>
            <a:xfrm>
              <a:off x="10989586" y="1070835"/>
              <a:ext cx="687754" cy="5710965"/>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p34"/>
            <p:cNvSpPr/>
            <p:nvPr/>
          </p:nvSpPr>
          <p:spPr>
            <a:xfrm>
              <a:off x="10988949" y="803186"/>
              <a:ext cx="409371" cy="5521414"/>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8" name="Google Shape;308;p34"/>
            <p:cNvSpPr/>
            <p:nvPr/>
          </p:nvSpPr>
          <p:spPr>
            <a:xfrm>
              <a:off x="7513372" y="804101"/>
              <a:ext cx="3880238" cy="525164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09" name="Google Shape;309;p34"/>
          <p:cNvSpPr txBox="1">
            <a:spLocks noGrp="1"/>
          </p:cNvSpPr>
          <p:nvPr>
            <p:ph type="title"/>
          </p:nvPr>
        </p:nvSpPr>
        <p:spPr>
          <a:xfrm>
            <a:off x="1098468" y="885651"/>
            <a:ext cx="3229803" cy="462460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400"/>
              <a:buFont typeface="Calibri"/>
              <a:buNone/>
            </a:pPr>
            <a:r>
              <a:rPr lang="en-US" b="1">
                <a:solidFill>
                  <a:srgbClr val="FFFFFF"/>
                </a:solidFill>
                <a:latin typeface="Calibri"/>
                <a:ea typeface="Calibri"/>
                <a:cs typeface="Calibri"/>
                <a:sym typeface="Calibri"/>
              </a:rPr>
              <a:t>PRESIDENT TOPICS: CELL PHONE POLICY</a:t>
            </a:r>
            <a:endParaRPr/>
          </a:p>
        </p:txBody>
      </p:sp>
      <p:sp>
        <p:nvSpPr>
          <p:cNvPr id="310" name="Google Shape;310;p34"/>
          <p:cNvSpPr txBox="1">
            <a:spLocks noGrp="1"/>
          </p:cNvSpPr>
          <p:nvPr>
            <p:ph type="body" idx="1"/>
          </p:nvPr>
        </p:nvSpPr>
        <p:spPr>
          <a:xfrm>
            <a:off x="4978708" y="885651"/>
            <a:ext cx="6525220" cy="461684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4400"/>
              <a:buNone/>
            </a:pPr>
            <a:r>
              <a:rPr lang="en-US" sz="2400" i="0" u="none" strike="noStrike" cap="none">
                <a:solidFill>
                  <a:schemeClr val="dk1"/>
                </a:solidFill>
              </a:rPr>
              <a:t>The use of cell phones in locker rooms is strictly forbidden.  RYHA understands players may need to have a cell phone in their presence for personal reasons for rides and other communication purposes.</a:t>
            </a:r>
            <a:endParaRPr sz="2400" i="0" u="none" strike="noStrike" cap="none">
              <a:solidFill>
                <a:srgbClr val="000000"/>
              </a:solidFill>
            </a:endParaRPr>
          </a:p>
          <a:p>
            <a:pPr marL="0" lvl="0" indent="0" algn="l" rtl="0">
              <a:lnSpc>
                <a:spcPct val="100000"/>
              </a:lnSpc>
              <a:spcBef>
                <a:spcPts val="0"/>
              </a:spcBef>
              <a:spcAft>
                <a:spcPts val="0"/>
              </a:spcAft>
              <a:buClr>
                <a:srgbClr val="000000"/>
              </a:buClr>
              <a:buSzPts val="4400"/>
              <a:buNone/>
            </a:pPr>
            <a:endParaRPr sz="2400" i="0" u="none" strike="noStrike" cap="none">
              <a:solidFill>
                <a:schemeClr val="dk1"/>
              </a:solidFill>
            </a:endParaRPr>
          </a:p>
          <a:p>
            <a:pPr marL="0" lvl="0" indent="0" algn="l" rtl="0">
              <a:lnSpc>
                <a:spcPct val="100000"/>
              </a:lnSpc>
              <a:spcBef>
                <a:spcPts val="0"/>
              </a:spcBef>
              <a:spcAft>
                <a:spcPts val="0"/>
              </a:spcAft>
              <a:buClr>
                <a:srgbClr val="000000"/>
              </a:buClr>
              <a:buSzPts val="4400"/>
              <a:buNone/>
            </a:pPr>
            <a:r>
              <a:rPr lang="en-US" sz="2400" i="0" u="none" strike="noStrike" cap="none">
                <a:solidFill>
                  <a:schemeClr val="dk1"/>
                </a:solidFill>
              </a:rPr>
              <a:t>For this reason, RYHA will allow cell phones to be in an enclosed bag if the cell phone is confirmed to be powered off prior to entering the locker room.</a:t>
            </a:r>
            <a:endParaRPr sz="2400" i="0" u="none" strike="noStrike" cap="none">
              <a:solidFill>
                <a:srgbClr val="000000"/>
              </a:solidFill>
            </a:endParaRPr>
          </a:p>
          <a:p>
            <a:pPr marL="0" lvl="0" indent="0" algn="l" rtl="0">
              <a:lnSpc>
                <a:spcPct val="100000"/>
              </a:lnSpc>
              <a:spcBef>
                <a:spcPts val="0"/>
              </a:spcBef>
              <a:spcAft>
                <a:spcPts val="0"/>
              </a:spcAft>
              <a:buClr>
                <a:srgbClr val="000000"/>
              </a:buClr>
              <a:buSzPts val="4400"/>
              <a:buNone/>
            </a:pPr>
            <a:endParaRPr sz="2400" i="0" u="none" strike="noStrike" cap="none">
              <a:solidFill>
                <a:schemeClr val="dk1"/>
              </a:solidFill>
            </a:endParaRPr>
          </a:p>
          <a:p>
            <a:pPr marL="0" lvl="0" indent="0" algn="l" rtl="0">
              <a:lnSpc>
                <a:spcPct val="100000"/>
              </a:lnSpc>
              <a:spcBef>
                <a:spcPts val="0"/>
              </a:spcBef>
              <a:spcAft>
                <a:spcPts val="0"/>
              </a:spcAft>
              <a:buClr>
                <a:srgbClr val="000000"/>
              </a:buClr>
              <a:buSzPts val="4400"/>
              <a:buNone/>
            </a:pPr>
            <a:r>
              <a:rPr lang="en-US" sz="2400" i="0" u="none" strike="noStrike" cap="none">
                <a:solidFill>
                  <a:schemeClr val="dk1"/>
                </a:solidFill>
              </a:rPr>
              <a:t>Violations will be reported to D10 and the players family will be responsible for any fines. </a:t>
            </a:r>
            <a:endParaRPr sz="2400" i="0" u="none" strike="noStrike" cap="none">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sp>
        <p:nvSpPr>
          <p:cNvPr id="315" name="Google Shape;315;p35"/>
          <p:cNvSpPr/>
          <p:nvPr/>
        </p:nvSpPr>
        <p:spPr>
          <a:xfrm>
            <a:off x="0" y="7620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16" name="Google Shape;316;p35"/>
          <p:cNvGrpSpPr/>
          <p:nvPr/>
        </p:nvGrpSpPr>
        <p:grpSpPr>
          <a:xfrm flipH="1">
            <a:off x="534368" y="563918"/>
            <a:ext cx="4119932" cy="5978614"/>
            <a:chOff x="7513372" y="803186"/>
            <a:chExt cx="4163968" cy="5978614"/>
          </a:xfrm>
        </p:grpSpPr>
        <p:sp>
          <p:nvSpPr>
            <p:cNvPr id="317" name="Google Shape;317;p35"/>
            <p:cNvSpPr/>
            <p:nvPr/>
          </p:nvSpPr>
          <p:spPr>
            <a:xfrm>
              <a:off x="10989586" y="1070835"/>
              <a:ext cx="687754" cy="5710965"/>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8" name="Google Shape;318;p35"/>
            <p:cNvSpPr/>
            <p:nvPr/>
          </p:nvSpPr>
          <p:spPr>
            <a:xfrm>
              <a:off x="10988949" y="803186"/>
              <a:ext cx="409371" cy="5521414"/>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9" name="Google Shape;319;p35"/>
            <p:cNvSpPr/>
            <p:nvPr/>
          </p:nvSpPr>
          <p:spPr>
            <a:xfrm>
              <a:off x="7513372" y="804101"/>
              <a:ext cx="3880238" cy="525164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0" name="Google Shape;320;p35"/>
          <p:cNvSpPr txBox="1">
            <a:spLocks noGrp="1"/>
          </p:cNvSpPr>
          <p:nvPr>
            <p:ph type="title"/>
          </p:nvPr>
        </p:nvSpPr>
        <p:spPr>
          <a:xfrm>
            <a:off x="1098468" y="885651"/>
            <a:ext cx="3229803" cy="462460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400"/>
              <a:buFont typeface="Calibri"/>
              <a:buNone/>
            </a:pPr>
            <a:r>
              <a:rPr lang="en-US" b="1">
                <a:solidFill>
                  <a:srgbClr val="FFFFFF"/>
                </a:solidFill>
                <a:latin typeface="Calibri"/>
                <a:ea typeface="Calibri"/>
                <a:cs typeface="Calibri"/>
                <a:sym typeface="Calibri"/>
              </a:rPr>
              <a:t>PRESIDENT TOPICS: APPAREL</a:t>
            </a:r>
            <a:endParaRPr/>
          </a:p>
        </p:txBody>
      </p:sp>
      <p:sp>
        <p:nvSpPr>
          <p:cNvPr id="321" name="Google Shape;321;p35"/>
          <p:cNvSpPr txBox="1">
            <a:spLocks noGrp="1"/>
          </p:cNvSpPr>
          <p:nvPr>
            <p:ph type="body" idx="1"/>
          </p:nvPr>
        </p:nvSpPr>
        <p:spPr>
          <a:xfrm>
            <a:off x="4937671" y="1501590"/>
            <a:ext cx="6678924" cy="3392724"/>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dk1"/>
              </a:buClr>
              <a:buSzPts val="2400"/>
              <a:buNone/>
            </a:pPr>
            <a:r>
              <a:rPr lang="en-US" sz="2400"/>
              <a:t>All teams will have the same warm-ups, which will be ordered from approved vendor.</a:t>
            </a:r>
            <a:endParaRPr/>
          </a:p>
          <a:p>
            <a:pPr marL="0" lvl="0" indent="0" algn="l" rtl="0">
              <a:lnSpc>
                <a:spcPct val="90000"/>
              </a:lnSpc>
              <a:spcBef>
                <a:spcPts val="1000"/>
              </a:spcBef>
              <a:spcAft>
                <a:spcPts val="0"/>
              </a:spcAft>
              <a:buClr>
                <a:schemeClr val="dk1"/>
              </a:buClr>
              <a:buSzPts val="2400"/>
              <a:buChar char="•"/>
            </a:pPr>
            <a:r>
              <a:rPr lang="en-US" sz="2400"/>
              <a:t>Eliminates team specific looks</a:t>
            </a:r>
            <a:endParaRPr/>
          </a:p>
          <a:p>
            <a:pPr marL="0" lvl="0" indent="0" algn="l" rtl="0">
              <a:lnSpc>
                <a:spcPct val="90000"/>
              </a:lnSpc>
              <a:spcBef>
                <a:spcPts val="1000"/>
              </a:spcBef>
              <a:spcAft>
                <a:spcPts val="0"/>
              </a:spcAft>
              <a:buClr>
                <a:schemeClr val="dk1"/>
              </a:buClr>
              <a:buSzPts val="2400"/>
              <a:buChar char="•"/>
            </a:pPr>
            <a:r>
              <a:rPr lang="en-US" sz="2400"/>
              <a:t>Uses approved RYHA Logo</a:t>
            </a:r>
            <a:endParaRPr/>
          </a:p>
          <a:p>
            <a:pPr marL="0" lvl="0" indent="0" algn="l" rtl="0">
              <a:lnSpc>
                <a:spcPct val="90000"/>
              </a:lnSpc>
              <a:spcBef>
                <a:spcPts val="1000"/>
              </a:spcBef>
              <a:spcAft>
                <a:spcPts val="0"/>
              </a:spcAft>
              <a:buClr>
                <a:schemeClr val="dk1"/>
              </a:buClr>
              <a:buSzPts val="2400"/>
              <a:buChar char="•"/>
            </a:pPr>
            <a:r>
              <a:rPr lang="en-US" sz="2400"/>
              <a:t>2-year cycles</a:t>
            </a:r>
            <a:endParaRPr/>
          </a:p>
          <a:p>
            <a:pPr marL="0" lvl="0" indent="0" algn="l" rtl="0">
              <a:lnSpc>
                <a:spcPct val="90000"/>
              </a:lnSpc>
              <a:spcBef>
                <a:spcPts val="1000"/>
              </a:spcBef>
              <a:spcAft>
                <a:spcPts val="0"/>
              </a:spcAft>
              <a:buClr>
                <a:schemeClr val="dk1"/>
              </a:buClr>
              <a:buSzPts val="2400"/>
              <a:buChar char="•"/>
            </a:pPr>
            <a:r>
              <a:rPr lang="en-US" sz="2400"/>
              <a:t>Teams can still purchase other items from approved vendor(s) with approved logo</a:t>
            </a:r>
            <a:endParaRPr/>
          </a:p>
          <a:p>
            <a:pPr marL="0" lvl="0" indent="152400" algn="l" rtl="0">
              <a:lnSpc>
                <a:spcPct val="90000"/>
              </a:lnSpc>
              <a:spcBef>
                <a:spcPts val="1000"/>
              </a:spcBef>
              <a:spcAft>
                <a:spcPts val="0"/>
              </a:spcAft>
              <a:buClr>
                <a:schemeClr val="dk1"/>
              </a:buClr>
              <a:buSzPts val="2400"/>
              <a:buNone/>
            </a:pP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5"/>
        <p:cNvGrpSpPr/>
        <p:nvPr/>
      </p:nvGrpSpPr>
      <p:grpSpPr>
        <a:xfrm>
          <a:off x="0" y="0"/>
          <a:ext cx="0" cy="0"/>
          <a:chOff x="0" y="0"/>
          <a:chExt cx="0" cy="0"/>
        </a:xfrm>
      </p:grpSpPr>
      <p:sp>
        <p:nvSpPr>
          <p:cNvPr id="326" name="Google Shape;326;p3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27" name="Google Shape;327;p36"/>
          <p:cNvGrpSpPr/>
          <p:nvPr/>
        </p:nvGrpSpPr>
        <p:grpSpPr>
          <a:xfrm flipH="1">
            <a:off x="534368" y="563918"/>
            <a:ext cx="4119932" cy="5978614"/>
            <a:chOff x="7513372" y="803186"/>
            <a:chExt cx="4163968" cy="5978614"/>
          </a:xfrm>
        </p:grpSpPr>
        <p:sp>
          <p:nvSpPr>
            <p:cNvPr id="328" name="Google Shape;328;p36"/>
            <p:cNvSpPr/>
            <p:nvPr/>
          </p:nvSpPr>
          <p:spPr>
            <a:xfrm>
              <a:off x="10989586" y="1070835"/>
              <a:ext cx="687754" cy="5710965"/>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9" name="Google Shape;329;p36"/>
            <p:cNvSpPr/>
            <p:nvPr/>
          </p:nvSpPr>
          <p:spPr>
            <a:xfrm>
              <a:off x="10988949" y="803186"/>
              <a:ext cx="409371" cy="5521414"/>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0" name="Google Shape;330;p36"/>
            <p:cNvSpPr/>
            <p:nvPr/>
          </p:nvSpPr>
          <p:spPr>
            <a:xfrm>
              <a:off x="7513372" y="804101"/>
              <a:ext cx="3880238" cy="525164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31" name="Google Shape;331;p36"/>
          <p:cNvSpPr txBox="1">
            <a:spLocks noGrp="1"/>
          </p:cNvSpPr>
          <p:nvPr>
            <p:ph type="title"/>
          </p:nvPr>
        </p:nvSpPr>
        <p:spPr>
          <a:xfrm>
            <a:off x="1098468" y="885651"/>
            <a:ext cx="3229803" cy="462460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400"/>
              <a:buFont typeface="Calibri"/>
              <a:buNone/>
            </a:pPr>
            <a:r>
              <a:rPr lang="en-US" b="1">
                <a:solidFill>
                  <a:srgbClr val="FFFFFF"/>
                </a:solidFill>
                <a:latin typeface="Calibri"/>
                <a:ea typeface="Calibri"/>
                <a:cs typeface="Calibri"/>
                <a:sym typeface="Calibri"/>
              </a:rPr>
              <a:t>PRESIDENT TOPICS: MISC</a:t>
            </a:r>
            <a:endParaRPr/>
          </a:p>
        </p:txBody>
      </p:sp>
      <p:sp>
        <p:nvSpPr>
          <p:cNvPr id="332" name="Google Shape;332;p36"/>
          <p:cNvSpPr txBox="1"/>
          <p:nvPr/>
        </p:nvSpPr>
        <p:spPr>
          <a:xfrm>
            <a:off x="5094525" y="633148"/>
            <a:ext cx="6777600" cy="41549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Budget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RYHA is in a strong financial position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Gambling continues to contribute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Planning for additional costs if/when additional rink is built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Pictures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Mite Pictures TBD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285750" marR="0" lvl="0" indent="-13335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
        <p:cNvGrpSpPr/>
        <p:nvPr/>
      </p:nvGrpSpPr>
      <p:grpSpPr>
        <a:xfrm>
          <a:off x="0" y="0"/>
          <a:ext cx="0" cy="0"/>
          <a:chOff x="0" y="0"/>
          <a:chExt cx="0" cy="0"/>
        </a:xfrm>
      </p:grpSpPr>
      <p:sp>
        <p:nvSpPr>
          <p:cNvPr id="337" name="Google Shape;337;p37"/>
          <p:cNvSpPr/>
          <p:nvPr/>
        </p:nvSpPr>
        <p:spPr>
          <a:xfrm>
            <a:off x="0" y="1143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38" name="Google Shape;338;p37"/>
          <p:cNvGrpSpPr/>
          <p:nvPr/>
        </p:nvGrpSpPr>
        <p:grpSpPr>
          <a:xfrm flipH="1">
            <a:off x="534654" y="563918"/>
            <a:ext cx="4119830" cy="5978617"/>
            <a:chOff x="7513372" y="803186"/>
            <a:chExt cx="4163968" cy="5978617"/>
          </a:xfrm>
        </p:grpSpPr>
        <p:sp>
          <p:nvSpPr>
            <p:cNvPr id="339" name="Google Shape;339;p37"/>
            <p:cNvSpPr/>
            <p:nvPr/>
          </p:nvSpPr>
          <p:spPr>
            <a:xfrm>
              <a:off x="10989586" y="1070835"/>
              <a:ext cx="687754" cy="5710968"/>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0" name="Google Shape;340;p37"/>
            <p:cNvSpPr/>
            <p:nvPr/>
          </p:nvSpPr>
          <p:spPr>
            <a:xfrm>
              <a:off x="10988949" y="803186"/>
              <a:ext cx="409371" cy="5521416"/>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1" name="Google Shape;341;p37"/>
            <p:cNvSpPr/>
            <p:nvPr/>
          </p:nvSpPr>
          <p:spPr>
            <a:xfrm>
              <a:off x="7513372" y="804101"/>
              <a:ext cx="3880200" cy="52515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2" name="Google Shape;342;p37"/>
          <p:cNvSpPr txBox="1">
            <a:spLocks noGrp="1"/>
          </p:cNvSpPr>
          <p:nvPr>
            <p:ph type="title"/>
          </p:nvPr>
        </p:nvSpPr>
        <p:spPr>
          <a:xfrm>
            <a:off x="1098468" y="885651"/>
            <a:ext cx="3229800" cy="4624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400"/>
              <a:buFont typeface="Calibri"/>
              <a:buNone/>
            </a:pPr>
            <a:r>
              <a:rPr lang="en-US" b="1">
                <a:solidFill>
                  <a:srgbClr val="FFFFFF"/>
                </a:solidFill>
              </a:rPr>
              <a:t>Team Managers</a:t>
            </a:r>
            <a:endParaRPr/>
          </a:p>
        </p:txBody>
      </p:sp>
      <p:sp>
        <p:nvSpPr>
          <p:cNvPr id="343" name="Google Shape;343;p37"/>
          <p:cNvSpPr txBox="1"/>
          <p:nvPr/>
        </p:nvSpPr>
        <p:spPr>
          <a:xfrm>
            <a:off x="5043000" y="651500"/>
            <a:ext cx="6777600" cy="45252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Each Mite team needs a manager to help coaches and parents stay informed and organized.</a:t>
            </a:r>
            <a:endParaRPr sz="24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24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Manager Training is held for all Mite Teams once teams are formed (date TBD). </a:t>
            </a:r>
            <a:endParaRPr sz="24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24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If you are interested in managing, reach out to the head coach once teams are formed.</a:t>
            </a:r>
            <a:endParaRPr sz="24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24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Please prioritize this training session to ensure you get your season off to a great start. </a:t>
            </a:r>
            <a:endParaRPr sz="2400" b="0" i="0" u="none" strike="noStrike" cap="none">
              <a:solidFill>
                <a:schemeClr val="dk1"/>
              </a:solidFill>
              <a:latin typeface="Calibri"/>
              <a:ea typeface="Calibri"/>
              <a:cs typeface="Calibri"/>
              <a:sym typeface="Calibri"/>
            </a:endParaRPr>
          </a:p>
          <a:p>
            <a:pPr marL="285750" marR="0" lvl="0" indent="-13335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7"/>
        <p:cNvGrpSpPr/>
        <p:nvPr/>
      </p:nvGrpSpPr>
      <p:grpSpPr>
        <a:xfrm>
          <a:off x="0" y="0"/>
          <a:ext cx="0" cy="0"/>
          <a:chOff x="0" y="0"/>
          <a:chExt cx="0" cy="0"/>
        </a:xfrm>
      </p:grpSpPr>
      <p:sp>
        <p:nvSpPr>
          <p:cNvPr id="348" name="Google Shape;348;p3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49" name="Google Shape;349;p38"/>
          <p:cNvGrpSpPr/>
          <p:nvPr/>
        </p:nvGrpSpPr>
        <p:grpSpPr>
          <a:xfrm flipH="1">
            <a:off x="534368" y="563918"/>
            <a:ext cx="4119932" cy="5978614"/>
            <a:chOff x="7513372" y="803186"/>
            <a:chExt cx="4163968" cy="5978614"/>
          </a:xfrm>
        </p:grpSpPr>
        <p:sp>
          <p:nvSpPr>
            <p:cNvPr id="350" name="Google Shape;350;p38"/>
            <p:cNvSpPr/>
            <p:nvPr/>
          </p:nvSpPr>
          <p:spPr>
            <a:xfrm>
              <a:off x="10989586" y="1070835"/>
              <a:ext cx="687754" cy="5710965"/>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1" name="Google Shape;351;p38"/>
            <p:cNvSpPr/>
            <p:nvPr/>
          </p:nvSpPr>
          <p:spPr>
            <a:xfrm>
              <a:off x="10988949" y="803186"/>
              <a:ext cx="409371" cy="5521414"/>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2" name="Google Shape;352;p38"/>
            <p:cNvSpPr/>
            <p:nvPr/>
          </p:nvSpPr>
          <p:spPr>
            <a:xfrm>
              <a:off x="7513372" y="804101"/>
              <a:ext cx="3880238" cy="525164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53" name="Google Shape;353;p38"/>
          <p:cNvSpPr txBox="1">
            <a:spLocks noGrp="1"/>
          </p:cNvSpPr>
          <p:nvPr>
            <p:ph type="title"/>
          </p:nvPr>
        </p:nvSpPr>
        <p:spPr>
          <a:xfrm>
            <a:off x="1098468" y="885651"/>
            <a:ext cx="3229803" cy="462460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400"/>
              <a:buFont typeface="Calibri"/>
              <a:buNone/>
            </a:pPr>
            <a:r>
              <a:rPr lang="en-US" b="1">
                <a:solidFill>
                  <a:srgbClr val="FFFFFF"/>
                </a:solidFill>
                <a:latin typeface="Calibri"/>
                <a:ea typeface="Calibri"/>
                <a:cs typeface="Calibri"/>
                <a:sym typeface="Calibri"/>
              </a:rPr>
              <a:t>PRESIDENT TOPICS: Updates</a:t>
            </a:r>
            <a:endParaRPr/>
          </a:p>
        </p:txBody>
      </p:sp>
      <p:sp>
        <p:nvSpPr>
          <p:cNvPr id="354" name="Google Shape;354;p38"/>
          <p:cNvSpPr txBox="1"/>
          <p:nvPr/>
        </p:nvSpPr>
        <p:spPr>
          <a:xfrm>
            <a:off x="5094525" y="633148"/>
            <a:ext cx="6777600" cy="6003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Equipment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Calibri"/>
                <a:ea typeface="Calibri"/>
                <a:cs typeface="Calibri"/>
                <a:sym typeface="Calibri"/>
              </a:rPr>
              <a:t>Mouth Guards - Must be attached</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Calibri"/>
                <a:ea typeface="Calibri"/>
                <a:cs typeface="Calibri"/>
                <a:sym typeface="Calibri"/>
              </a:rPr>
              <a:t>Neck Guards – Must be worn</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Crossbar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Used for registering, calendars, dibs, etc.</a:t>
            </a:r>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Each parent needs a login to receive updates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Future Facility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Progressing with City</a:t>
            </a: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New Capital Campaign</a:t>
            </a: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Updates</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285750" marR="0" lvl="0" indent="-13335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9"/>
          <p:cNvSpPr/>
          <p:nvPr/>
        </p:nvSpPr>
        <p:spPr>
          <a:xfrm>
            <a:off x="0" y="0"/>
            <a:ext cx="12192000" cy="6858000"/>
          </a:xfrm>
          <a:prstGeom prst="rect">
            <a:avLst/>
          </a:prstGeom>
          <a:solidFill>
            <a:srgbClr val="001F3F"/>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0" name="Google Shape;360;p39"/>
          <p:cNvSpPr txBox="1">
            <a:spLocks noGrp="1"/>
          </p:cNvSpPr>
          <p:nvPr>
            <p:ph type="ctrTitle"/>
          </p:nvPr>
        </p:nvSpPr>
        <p:spPr>
          <a:xfrm>
            <a:off x="1041400" y="2036763"/>
            <a:ext cx="6832600" cy="197643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Roboto"/>
              <a:buNone/>
            </a:pPr>
            <a:r>
              <a:rPr lang="en-US" b="1">
                <a:solidFill>
                  <a:schemeClr val="lt1"/>
                </a:solidFill>
                <a:latin typeface="Roboto"/>
                <a:ea typeface="Roboto"/>
                <a:cs typeface="Roboto"/>
                <a:sym typeface="Roboto"/>
              </a:rPr>
              <a:t>RYHA Rink Drive</a:t>
            </a:r>
            <a:br>
              <a:rPr lang="en-US" b="1">
                <a:solidFill>
                  <a:schemeClr val="lt1"/>
                </a:solidFill>
                <a:latin typeface="Roboto"/>
                <a:ea typeface="Roboto"/>
                <a:cs typeface="Roboto"/>
                <a:sym typeface="Roboto"/>
              </a:rPr>
            </a:br>
            <a:r>
              <a:rPr lang="en-US" sz="4000" b="1">
                <a:solidFill>
                  <a:schemeClr val="lt1"/>
                </a:solidFill>
                <a:latin typeface="Roboto"/>
                <a:ea typeface="Roboto"/>
                <a:cs typeface="Roboto"/>
                <a:sym typeface="Roboto"/>
              </a:rPr>
              <a:t>Expand the RAC</a:t>
            </a:r>
            <a:endParaRPr/>
          </a:p>
        </p:txBody>
      </p:sp>
      <p:pic>
        <p:nvPicPr>
          <p:cNvPr id="361" name="Google Shape;361;p39"/>
          <p:cNvPicPr preferRelativeResize="0"/>
          <p:nvPr/>
        </p:nvPicPr>
        <p:blipFill rotWithShape="1">
          <a:blip r:embed="rId3">
            <a:alphaModFix/>
          </a:blip>
          <a:srcRect l="65852" r="26368"/>
          <a:stretch/>
        </p:blipFill>
        <p:spPr>
          <a:xfrm>
            <a:off x="8039100" y="1846263"/>
            <a:ext cx="2349500" cy="2819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0"/>
          <p:cNvSpPr txBox="1">
            <a:spLocks noGrp="1"/>
          </p:cNvSpPr>
          <p:nvPr>
            <p:ph type="title"/>
          </p:nvPr>
        </p:nvSpPr>
        <p:spPr>
          <a:xfrm>
            <a:off x="6096000" y="1874837"/>
            <a:ext cx="5702300" cy="35083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latin typeface="Roboto"/>
                <a:ea typeface="Roboto"/>
                <a:cs typeface="Roboto"/>
                <a:sym typeface="Roboto"/>
              </a:rPr>
              <a:t>We have 9.9 million secured for the rink but just need 5 million more!</a:t>
            </a:r>
            <a:endParaRPr>
              <a:latin typeface="Roboto"/>
              <a:ea typeface="Roboto"/>
              <a:cs typeface="Roboto"/>
              <a:sym typeface="Roboto"/>
            </a:endParaRPr>
          </a:p>
        </p:txBody>
      </p:sp>
      <p:pic>
        <p:nvPicPr>
          <p:cNvPr id="367" name="Google Shape;367;p40" descr="A graph showing thermometers and the cost of a project&#10;&#10;Description automatically generated"/>
          <p:cNvPicPr preferRelativeResize="0"/>
          <p:nvPr/>
        </p:nvPicPr>
        <p:blipFill rotWithShape="1">
          <a:blip r:embed="rId3">
            <a:alphaModFix/>
          </a:blip>
          <a:srcRect/>
          <a:stretch/>
        </p:blipFill>
        <p:spPr>
          <a:xfrm>
            <a:off x="657225" y="989265"/>
            <a:ext cx="4315246" cy="5868735"/>
          </a:xfrm>
          <a:prstGeom prst="rect">
            <a:avLst/>
          </a:prstGeom>
          <a:noFill/>
          <a:ln>
            <a:noFill/>
          </a:ln>
        </p:spPr>
      </p:pic>
      <p:pic>
        <p:nvPicPr>
          <p:cNvPr id="368" name="Google Shape;368;p40"/>
          <p:cNvPicPr preferRelativeResize="0"/>
          <p:nvPr/>
        </p:nvPicPr>
        <p:blipFill rotWithShape="1">
          <a:blip r:embed="rId4">
            <a:alphaModFix/>
          </a:blip>
          <a:srcRect/>
          <a:stretch/>
        </p:blipFill>
        <p:spPr>
          <a:xfrm>
            <a:off x="-1" y="0"/>
            <a:ext cx="12246429" cy="1143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1"/>
          <p:cNvSpPr txBox="1">
            <a:spLocks noGrp="1"/>
          </p:cNvSpPr>
          <p:nvPr>
            <p:ph type="title"/>
          </p:nvPr>
        </p:nvSpPr>
        <p:spPr>
          <a:xfrm>
            <a:off x="715963" y="1409700"/>
            <a:ext cx="6324600" cy="15906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latin typeface="Roboto"/>
                <a:ea typeface="Roboto"/>
                <a:cs typeface="Roboto"/>
                <a:sym typeface="Roboto"/>
              </a:rPr>
              <a:t>How are we doing this?</a:t>
            </a:r>
            <a:endParaRPr>
              <a:latin typeface="Roboto"/>
              <a:ea typeface="Roboto"/>
              <a:cs typeface="Roboto"/>
              <a:sym typeface="Roboto"/>
            </a:endParaRPr>
          </a:p>
        </p:txBody>
      </p:sp>
      <p:sp>
        <p:nvSpPr>
          <p:cNvPr id="374" name="Google Shape;374;p41"/>
          <p:cNvSpPr txBox="1">
            <a:spLocks noGrp="1"/>
          </p:cNvSpPr>
          <p:nvPr>
            <p:ph type="body" idx="1"/>
          </p:nvPr>
        </p:nvSpPr>
        <p:spPr>
          <a:xfrm>
            <a:off x="584200" y="2776522"/>
            <a:ext cx="10129800" cy="3723000"/>
          </a:xfrm>
          <a:prstGeom prst="rect">
            <a:avLst/>
          </a:prstGeom>
          <a:noFill/>
          <a:ln>
            <a:noFill/>
          </a:ln>
        </p:spPr>
        <p:txBody>
          <a:bodyPr spcFirstLastPara="1" wrap="square" lIns="91425" tIns="45700" rIns="91425" bIns="45700" anchor="t" anchorCtr="0">
            <a:noAutofit/>
          </a:bodyPr>
          <a:lstStyle/>
          <a:p>
            <a:pPr marL="228600" lvl="0" indent="-25400" algn="l" rtl="0">
              <a:lnSpc>
                <a:spcPct val="90000"/>
              </a:lnSpc>
              <a:spcBef>
                <a:spcPts val="0"/>
              </a:spcBef>
              <a:spcAft>
                <a:spcPts val="0"/>
              </a:spcAft>
              <a:buClr>
                <a:schemeClr val="dk1"/>
              </a:buClr>
              <a:buSzPts val="3200"/>
              <a:buNone/>
            </a:pPr>
            <a:endParaRPr sz="3200" b="0" i="0" u="none" strike="noStrike">
              <a:solidFill>
                <a:srgbClr val="000000"/>
              </a:solidFill>
              <a:latin typeface="Arial"/>
              <a:ea typeface="Arial"/>
              <a:cs typeface="Arial"/>
              <a:sym typeface="Arial"/>
            </a:endParaRPr>
          </a:p>
          <a:p>
            <a:pPr marL="228600" lvl="0" indent="-228600" algn="l" rtl="0">
              <a:lnSpc>
                <a:spcPct val="90000"/>
              </a:lnSpc>
              <a:spcBef>
                <a:spcPts val="1000"/>
              </a:spcBef>
              <a:spcAft>
                <a:spcPts val="0"/>
              </a:spcAft>
              <a:buClr>
                <a:srgbClr val="000000"/>
              </a:buClr>
              <a:buSzPts val="3200"/>
              <a:buFont typeface="Roboto"/>
              <a:buChar char="•"/>
            </a:pPr>
            <a:r>
              <a:rPr lang="en-US" sz="3200" i="0" u="none" strike="noStrike">
                <a:solidFill>
                  <a:srgbClr val="000000"/>
                </a:solidFill>
                <a:latin typeface="Roboto"/>
                <a:ea typeface="Roboto"/>
                <a:cs typeface="Roboto"/>
                <a:sym typeface="Roboto"/>
              </a:rPr>
              <a:t>To make this vision a reality, we need support from large donors and the community.</a:t>
            </a:r>
            <a:endParaRPr sz="3200">
              <a:solidFill>
                <a:srgbClr val="000000"/>
              </a:solidFill>
              <a:latin typeface="Roboto"/>
              <a:ea typeface="Roboto"/>
              <a:cs typeface="Roboto"/>
              <a:sym typeface="Roboto"/>
            </a:endParaRPr>
          </a:p>
          <a:p>
            <a:pPr marL="228600" lvl="0" indent="-228600" algn="l" rtl="0">
              <a:lnSpc>
                <a:spcPct val="90000"/>
              </a:lnSpc>
              <a:spcBef>
                <a:spcPts val="1000"/>
              </a:spcBef>
              <a:spcAft>
                <a:spcPts val="0"/>
              </a:spcAft>
              <a:buClr>
                <a:srgbClr val="000000"/>
              </a:buClr>
              <a:buSzPts val="3200"/>
              <a:buFont typeface="Roboto"/>
              <a:buChar char="•"/>
            </a:pPr>
            <a:r>
              <a:rPr lang="en-US" sz="3200" i="0" u="none" strike="noStrike">
                <a:solidFill>
                  <a:srgbClr val="000000"/>
                </a:solidFill>
                <a:latin typeface="Roboto"/>
                <a:ea typeface="Roboto"/>
                <a:cs typeface="Roboto"/>
                <a:sym typeface="Roboto"/>
              </a:rPr>
              <a:t>RYHA is organizing a team of skilled salespeople, marketers, and grant writers.</a:t>
            </a:r>
            <a:endParaRPr>
              <a:latin typeface="Roboto"/>
              <a:ea typeface="Roboto"/>
              <a:cs typeface="Roboto"/>
              <a:sym typeface="Roboto"/>
            </a:endParaRPr>
          </a:p>
        </p:txBody>
      </p:sp>
      <p:pic>
        <p:nvPicPr>
          <p:cNvPr id="375" name="Google Shape;375;p41"/>
          <p:cNvPicPr preferRelativeResize="0"/>
          <p:nvPr/>
        </p:nvPicPr>
        <p:blipFill rotWithShape="1">
          <a:blip r:embed="rId3">
            <a:alphaModFix/>
          </a:blip>
          <a:srcRect/>
          <a:stretch/>
        </p:blipFill>
        <p:spPr>
          <a:xfrm>
            <a:off x="-1" y="0"/>
            <a:ext cx="12246429" cy="1143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2"/>
          <p:cNvSpPr txBox="1">
            <a:spLocks noGrp="1"/>
          </p:cNvSpPr>
          <p:nvPr>
            <p:ph type="title"/>
          </p:nvPr>
        </p:nvSpPr>
        <p:spPr>
          <a:xfrm>
            <a:off x="415064" y="1298575"/>
            <a:ext cx="10515600" cy="8350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Play"/>
              <a:buNone/>
            </a:pPr>
            <a:r>
              <a:rPr lang="en-US">
                <a:latin typeface="Roboto Medium"/>
                <a:ea typeface="Roboto Medium"/>
                <a:cs typeface="Roboto Medium"/>
                <a:sym typeface="Roboto Medium"/>
              </a:rPr>
              <a:t>What are we offering large donor sponsors?</a:t>
            </a:r>
            <a:endParaRPr>
              <a:latin typeface="Roboto Medium"/>
              <a:ea typeface="Roboto Medium"/>
              <a:cs typeface="Roboto Medium"/>
              <a:sym typeface="Roboto Medium"/>
            </a:endParaRPr>
          </a:p>
        </p:txBody>
      </p:sp>
      <p:pic>
        <p:nvPicPr>
          <p:cNvPr id="381" name="Google Shape;381;p42" descr="A table with text on it&#10;&#10;Description automatically generated"/>
          <p:cNvPicPr preferRelativeResize="0"/>
          <p:nvPr/>
        </p:nvPicPr>
        <p:blipFill rotWithShape="1">
          <a:blip r:embed="rId3">
            <a:alphaModFix/>
          </a:blip>
          <a:srcRect/>
          <a:stretch/>
        </p:blipFill>
        <p:spPr>
          <a:xfrm>
            <a:off x="415064" y="2133600"/>
            <a:ext cx="11459833" cy="3663950"/>
          </a:xfrm>
          <a:prstGeom prst="rect">
            <a:avLst/>
          </a:prstGeom>
          <a:noFill/>
          <a:ln>
            <a:noFill/>
          </a:ln>
        </p:spPr>
      </p:pic>
      <p:sp>
        <p:nvSpPr>
          <p:cNvPr id="382" name="Google Shape;382;p42"/>
          <p:cNvSpPr txBox="1"/>
          <p:nvPr/>
        </p:nvSpPr>
        <p:spPr>
          <a:xfrm>
            <a:off x="317103" y="5797550"/>
            <a:ext cx="115578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Donors contributing $10,000 and over will be honored on the Donor Recognition Wall inside the new rink. Donors choosing a naming opportunity will be recognized on both the Donor Recognition Wall and at the selected naming opportunity.</a:t>
            </a:r>
            <a:br>
              <a:rPr lang="en-US" sz="1400" b="0" i="0" u="none" strike="noStrike" cap="none">
                <a:solidFill>
                  <a:schemeClr val="dk1"/>
                </a:solidFill>
                <a:latin typeface="Roboto"/>
                <a:ea typeface="Roboto"/>
                <a:cs typeface="Roboto"/>
                <a:sym typeface="Roboto"/>
              </a:rPr>
            </a:br>
            <a:endParaRPr sz="14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Contributions of $1,000 will receive a customizable brick for the donor brick wall.</a:t>
            </a:r>
            <a:endParaRPr sz="1400" b="0" i="0" u="none" strike="noStrike" cap="none">
              <a:solidFill>
                <a:schemeClr val="dk1"/>
              </a:solidFill>
              <a:latin typeface="Roboto"/>
              <a:ea typeface="Roboto"/>
              <a:cs typeface="Roboto"/>
              <a:sym typeface="Roboto"/>
            </a:endParaRPr>
          </a:p>
        </p:txBody>
      </p:sp>
      <p:pic>
        <p:nvPicPr>
          <p:cNvPr id="383" name="Google Shape;383;p42"/>
          <p:cNvPicPr preferRelativeResize="0"/>
          <p:nvPr/>
        </p:nvPicPr>
        <p:blipFill rotWithShape="1">
          <a:blip r:embed="rId4">
            <a:alphaModFix/>
          </a:blip>
          <a:srcRect/>
          <a:stretch/>
        </p:blipFill>
        <p:spPr>
          <a:xfrm>
            <a:off x="-1" y="0"/>
            <a:ext cx="12246429" cy="1143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3"/>
          <p:cNvSpPr txBox="1">
            <a:spLocks noGrp="1"/>
          </p:cNvSpPr>
          <p:nvPr>
            <p:ph type="title"/>
          </p:nvPr>
        </p:nvSpPr>
        <p:spPr>
          <a:xfrm>
            <a:off x="4711700" y="1244125"/>
            <a:ext cx="7480200" cy="96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Play"/>
              <a:buNone/>
            </a:pPr>
            <a:r>
              <a:rPr lang="en-US" sz="3600" b="1">
                <a:latin typeface="Roboto"/>
                <a:ea typeface="Roboto"/>
                <a:cs typeface="Roboto"/>
                <a:sym typeface="Roboto"/>
              </a:rPr>
              <a:t>What are we offering RYHA members?</a:t>
            </a:r>
            <a:endParaRPr b="1">
              <a:latin typeface="Roboto"/>
              <a:ea typeface="Roboto"/>
              <a:cs typeface="Roboto"/>
              <a:sym typeface="Roboto"/>
            </a:endParaRPr>
          </a:p>
        </p:txBody>
      </p:sp>
      <p:pic>
        <p:nvPicPr>
          <p:cNvPr id="389" name="Google Shape;389;p43" descr="A red shirt with white text&#10;&#10;Description automatically generated"/>
          <p:cNvPicPr preferRelativeResize="0">
            <a:picLocks noGrp="1"/>
          </p:cNvPicPr>
          <p:nvPr>
            <p:ph type="body" idx="1"/>
          </p:nvPr>
        </p:nvPicPr>
        <p:blipFill rotWithShape="1">
          <a:blip r:embed="rId3">
            <a:alphaModFix/>
          </a:blip>
          <a:srcRect/>
          <a:stretch/>
        </p:blipFill>
        <p:spPr>
          <a:xfrm>
            <a:off x="170834" y="3997316"/>
            <a:ext cx="2518566" cy="2518566"/>
          </a:xfrm>
          <a:prstGeom prst="rect">
            <a:avLst/>
          </a:prstGeom>
          <a:noFill/>
          <a:ln>
            <a:noFill/>
          </a:ln>
        </p:spPr>
      </p:pic>
      <p:pic>
        <p:nvPicPr>
          <p:cNvPr id="390" name="Google Shape;390;p43" descr="A black sweatshirt with red text&#10;&#10;Description automatically generated"/>
          <p:cNvPicPr preferRelativeResize="0"/>
          <p:nvPr/>
        </p:nvPicPr>
        <p:blipFill rotWithShape="1">
          <a:blip r:embed="rId4">
            <a:alphaModFix/>
          </a:blip>
          <a:srcRect/>
          <a:stretch/>
        </p:blipFill>
        <p:spPr>
          <a:xfrm>
            <a:off x="2723903" y="2309325"/>
            <a:ext cx="2246199" cy="3375983"/>
          </a:xfrm>
          <a:prstGeom prst="rect">
            <a:avLst/>
          </a:prstGeom>
          <a:noFill/>
          <a:ln>
            <a:noFill/>
          </a:ln>
        </p:spPr>
      </p:pic>
      <p:pic>
        <p:nvPicPr>
          <p:cNvPr id="391" name="Google Shape;391;p43" descr="A logo with text and a hockey stick and puck&#10;&#10;Description automatically generated"/>
          <p:cNvPicPr preferRelativeResize="0"/>
          <p:nvPr/>
        </p:nvPicPr>
        <p:blipFill rotWithShape="1">
          <a:blip r:embed="rId5">
            <a:alphaModFix/>
          </a:blip>
          <a:srcRect/>
          <a:stretch/>
        </p:blipFill>
        <p:spPr>
          <a:xfrm>
            <a:off x="248984" y="1244128"/>
            <a:ext cx="2508012" cy="2508012"/>
          </a:xfrm>
          <a:prstGeom prst="rect">
            <a:avLst/>
          </a:prstGeom>
          <a:noFill/>
          <a:ln>
            <a:noFill/>
          </a:ln>
        </p:spPr>
      </p:pic>
      <p:pic>
        <p:nvPicPr>
          <p:cNvPr id="392" name="Google Shape;392;p43"/>
          <p:cNvPicPr preferRelativeResize="0"/>
          <p:nvPr/>
        </p:nvPicPr>
        <p:blipFill rotWithShape="1">
          <a:blip r:embed="rId6">
            <a:alphaModFix/>
          </a:blip>
          <a:srcRect/>
          <a:stretch/>
        </p:blipFill>
        <p:spPr>
          <a:xfrm>
            <a:off x="-54430" y="1603"/>
            <a:ext cx="12246429" cy="1143000"/>
          </a:xfrm>
          <a:prstGeom prst="rect">
            <a:avLst/>
          </a:prstGeom>
          <a:noFill/>
          <a:ln>
            <a:noFill/>
          </a:ln>
        </p:spPr>
      </p:pic>
      <p:sp>
        <p:nvSpPr>
          <p:cNvPr id="393" name="Google Shape;393;p43"/>
          <p:cNvSpPr txBox="1"/>
          <p:nvPr/>
        </p:nvSpPr>
        <p:spPr>
          <a:xfrm>
            <a:off x="5072202" y="2228286"/>
            <a:ext cx="6901200" cy="397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As a RYHA member you are important to the success of the new rink. We put together some exclusive members only packages.</a:t>
            </a:r>
            <a:endParaRPr sz="18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285750" marR="0" lvl="0" indent="-273050" algn="l" rtl="0">
              <a:lnSpc>
                <a:spcPct val="100000"/>
              </a:lnSpc>
              <a:spcBef>
                <a:spcPts val="0"/>
              </a:spcBef>
              <a:spcAft>
                <a:spcPts val="0"/>
              </a:spcAft>
              <a:buClr>
                <a:srgbClr val="000000"/>
              </a:buClr>
              <a:buSzPts val="1800"/>
              <a:buFont typeface="Roboto"/>
              <a:buChar char="•"/>
            </a:pPr>
            <a:r>
              <a:rPr lang="en-US" sz="1800" b="0" i="0" u="none" strike="noStrike" cap="none">
                <a:solidFill>
                  <a:srgbClr val="000000"/>
                </a:solidFill>
                <a:latin typeface="Roboto"/>
                <a:ea typeface="Roboto"/>
                <a:cs typeface="Roboto"/>
                <a:sym typeface="Roboto"/>
              </a:rPr>
              <a:t>With a $100 donation you get a free youth T-shirt and car badge to show support for the new rink.</a:t>
            </a:r>
            <a:endParaRPr sz="1800" b="0" i="0" u="none" strike="noStrike" cap="none">
              <a:solidFill>
                <a:srgbClr val="000000"/>
              </a:solidFill>
              <a:latin typeface="Roboto"/>
              <a:ea typeface="Roboto"/>
              <a:cs typeface="Roboto"/>
              <a:sym typeface="Roboto"/>
            </a:endParaRPr>
          </a:p>
          <a:p>
            <a:pPr marL="285750" marR="0" lvl="0" indent="-273050" algn="l" rtl="0">
              <a:lnSpc>
                <a:spcPct val="100000"/>
              </a:lnSpc>
              <a:spcBef>
                <a:spcPts val="0"/>
              </a:spcBef>
              <a:spcAft>
                <a:spcPts val="0"/>
              </a:spcAft>
              <a:buClr>
                <a:srgbClr val="000000"/>
              </a:buClr>
              <a:buSzPts val="1800"/>
              <a:buFont typeface="Roboto"/>
              <a:buChar char="•"/>
            </a:pPr>
            <a:r>
              <a:rPr lang="en-US" sz="1800" b="0" i="0" u="none" strike="noStrike" cap="none">
                <a:solidFill>
                  <a:srgbClr val="000000"/>
                </a:solidFill>
                <a:latin typeface="Roboto"/>
                <a:ea typeface="Roboto"/>
                <a:cs typeface="Roboto"/>
                <a:sym typeface="Roboto"/>
              </a:rPr>
              <a:t>A $200 donation will get you an adult sweatshirt and car badge.</a:t>
            </a:r>
            <a:endParaRPr sz="1800" b="0" i="0" u="none" strike="noStrike" cap="none">
              <a:solidFill>
                <a:srgbClr val="000000"/>
              </a:solidFill>
              <a:latin typeface="Roboto"/>
              <a:ea typeface="Roboto"/>
              <a:cs typeface="Roboto"/>
              <a:sym typeface="Roboto"/>
            </a:endParaRPr>
          </a:p>
          <a:p>
            <a:pPr marL="285750" marR="0" lvl="0" indent="-273050" algn="l" rtl="0">
              <a:lnSpc>
                <a:spcPct val="100000"/>
              </a:lnSpc>
              <a:spcBef>
                <a:spcPts val="0"/>
              </a:spcBef>
              <a:spcAft>
                <a:spcPts val="0"/>
              </a:spcAft>
              <a:buClr>
                <a:srgbClr val="000000"/>
              </a:buClr>
              <a:buSzPts val="1800"/>
              <a:buFont typeface="Roboto"/>
              <a:buChar char="•"/>
            </a:pPr>
            <a:r>
              <a:rPr lang="en-US" sz="1800" b="0" i="0" u="none" strike="noStrike" cap="none">
                <a:solidFill>
                  <a:srgbClr val="000000"/>
                </a:solidFill>
                <a:latin typeface="Roboto"/>
                <a:ea typeface="Roboto"/>
                <a:cs typeface="Roboto"/>
                <a:sym typeface="Roboto"/>
              </a:rPr>
              <a:t>Wear your T-shirt around Rogers to show local businesses how much hockey families contribute to our community and spread campaign awareness!</a:t>
            </a:r>
            <a:endParaRPr sz="1800" b="0" i="0" u="none" strike="noStrike" cap="none">
              <a:solidFill>
                <a:srgbClr val="000000"/>
              </a:solidFill>
              <a:latin typeface="Roboto"/>
              <a:ea typeface="Roboto"/>
              <a:cs typeface="Roboto"/>
              <a:sym typeface="Roboto"/>
            </a:endParaRPr>
          </a:p>
          <a:p>
            <a:pPr marL="285750" marR="0" lvl="0" indent="-273050" algn="l" rtl="0">
              <a:lnSpc>
                <a:spcPct val="100000"/>
              </a:lnSpc>
              <a:spcBef>
                <a:spcPts val="0"/>
              </a:spcBef>
              <a:spcAft>
                <a:spcPts val="0"/>
              </a:spcAft>
              <a:buClr>
                <a:srgbClr val="000000"/>
              </a:buClr>
              <a:buSzPts val="1800"/>
              <a:buFont typeface="Roboto"/>
              <a:buChar char="•"/>
            </a:pPr>
            <a:r>
              <a:rPr lang="en-US" sz="1800" b="0" i="0" u="none" strike="noStrike" cap="none">
                <a:solidFill>
                  <a:srgbClr val="000000"/>
                </a:solidFill>
                <a:latin typeface="Roboto"/>
                <a:ea typeface="Roboto"/>
                <a:cs typeface="Roboto"/>
                <a:sym typeface="Roboto"/>
              </a:rPr>
              <a:t>Simply driving your car around Rogers with the car badge helps us get our message out.</a:t>
            </a:r>
            <a:endParaRPr sz="1800" b="0" i="0" u="none" strike="noStrike" cap="none">
              <a:solidFill>
                <a:srgbClr val="000000"/>
              </a:solidFill>
              <a:latin typeface="Roboto"/>
              <a:ea typeface="Roboto"/>
              <a:cs typeface="Roboto"/>
              <a:sym typeface="Roboto"/>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136428" y="627564"/>
            <a:ext cx="747417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WELCOME</a:t>
            </a:r>
            <a:endParaRPr/>
          </a:p>
        </p:txBody>
      </p:sp>
      <p:sp>
        <p:nvSpPr>
          <p:cNvPr id="120" name="Google Shape;120;p17"/>
          <p:cNvSpPr txBox="1"/>
          <p:nvPr/>
        </p:nvSpPr>
        <p:spPr>
          <a:xfrm>
            <a:off x="508000" y="2278173"/>
            <a:ext cx="7708899" cy="3830527"/>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60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On behalf of RYHA, thank you for taking time to meet tonight.  We want this to be a great experience for everybody, as this goes by quickly! </a:t>
            </a:r>
            <a:endParaRPr sz="2400" b="0" i="0" u="none" strike="noStrike" cap="none">
              <a:solidFill>
                <a:schemeClr val="dk1"/>
              </a:solidFill>
              <a:latin typeface="Calibri"/>
              <a:ea typeface="Calibri"/>
              <a:cs typeface="Calibri"/>
              <a:sym typeface="Calibri"/>
            </a:endParaRPr>
          </a:p>
        </p:txBody>
      </p:sp>
      <p:sp>
        <p:nvSpPr>
          <p:cNvPr id="121" name="Google Shape;121;p17"/>
          <p:cNvSpPr/>
          <p:nvPr/>
        </p:nvSpPr>
        <p:spPr>
          <a:xfrm>
            <a:off x="10088880" y="0"/>
            <a:ext cx="210312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17"/>
          <p:cNvSpPr/>
          <p:nvPr/>
        </p:nvSpPr>
        <p:spPr>
          <a:xfrm>
            <a:off x="8915400" y="2358913"/>
            <a:ext cx="2140172" cy="2140172"/>
          </a:xfrm>
          <a:prstGeom prst="ellipse">
            <a:avLst/>
          </a:prstGeom>
          <a:solidFill>
            <a:srgbClr val="FFFFFF"/>
          </a:solidFill>
          <a:ln w="222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3" name="Google Shape;123;p17"/>
          <p:cNvPicPr preferRelativeResize="0"/>
          <p:nvPr/>
        </p:nvPicPr>
        <p:blipFill rotWithShape="1">
          <a:blip r:embed="rId3">
            <a:alphaModFix/>
          </a:blip>
          <a:srcRect/>
          <a:stretch/>
        </p:blipFill>
        <p:spPr>
          <a:xfrm>
            <a:off x="9192033" y="2607476"/>
            <a:ext cx="1586905" cy="164304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4"/>
          <p:cNvSpPr txBox="1">
            <a:spLocks noGrp="1"/>
          </p:cNvSpPr>
          <p:nvPr>
            <p:ph type="title"/>
          </p:nvPr>
        </p:nvSpPr>
        <p:spPr>
          <a:xfrm>
            <a:off x="838200" y="1373027"/>
            <a:ext cx="10515600" cy="9874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latin typeface="Roboto Medium"/>
                <a:ea typeface="Roboto Medium"/>
                <a:cs typeface="Roboto Medium"/>
                <a:sym typeface="Roboto Medium"/>
              </a:rPr>
              <a:t>Brick Donations, $1,000 over 40 months </a:t>
            </a:r>
            <a:endParaRPr>
              <a:latin typeface="Roboto Medium"/>
              <a:ea typeface="Roboto Medium"/>
              <a:cs typeface="Roboto Medium"/>
              <a:sym typeface="Roboto Medium"/>
            </a:endParaRPr>
          </a:p>
        </p:txBody>
      </p:sp>
      <p:sp>
        <p:nvSpPr>
          <p:cNvPr id="399" name="Google Shape;399;p44"/>
          <p:cNvSpPr txBox="1">
            <a:spLocks noGrp="1"/>
          </p:cNvSpPr>
          <p:nvPr>
            <p:ph type="body" idx="1"/>
          </p:nvPr>
        </p:nvSpPr>
        <p:spPr>
          <a:xfrm>
            <a:off x="5386400" y="2590474"/>
            <a:ext cx="6429300" cy="3120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Font typeface="Roboto"/>
              <a:buChar char="•"/>
            </a:pPr>
            <a:r>
              <a:rPr lang="en-US" sz="2000">
                <a:latin typeface="Roboto"/>
                <a:ea typeface="Roboto"/>
                <a:cs typeface="Roboto"/>
                <a:sym typeface="Roboto"/>
              </a:rPr>
              <a:t>We need 200 donations of $1,000 to hit our goal</a:t>
            </a:r>
            <a:endParaRPr>
              <a:latin typeface="Roboto"/>
              <a:ea typeface="Roboto"/>
              <a:cs typeface="Roboto"/>
              <a:sym typeface="Roboto"/>
            </a:endParaRPr>
          </a:p>
          <a:p>
            <a:pPr marL="228600" lvl="0" indent="-228600" algn="l" rtl="0">
              <a:lnSpc>
                <a:spcPct val="90000"/>
              </a:lnSpc>
              <a:spcBef>
                <a:spcPts val="1000"/>
              </a:spcBef>
              <a:spcAft>
                <a:spcPts val="0"/>
              </a:spcAft>
              <a:buClr>
                <a:schemeClr val="dk1"/>
              </a:buClr>
              <a:buSzPts val="2000"/>
              <a:buFont typeface="Roboto"/>
              <a:buChar char="•"/>
            </a:pPr>
            <a:r>
              <a:rPr lang="en-US" sz="2000">
                <a:latin typeface="Roboto"/>
                <a:ea typeface="Roboto"/>
                <a:cs typeface="Roboto"/>
                <a:sym typeface="Roboto"/>
              </a:rPr>
              <a:t>Get a brick to get your name, or a loved one's name in the rink forever</a:t>
            </a:r>
            <a:endParaRPr>
              <a:latin typeface="Roboto"/>
              <a:ea typeface="Roboto"/>
              <a:cs typeface="Roboto"/>
              <a:sym typeface="Roboto"/>
            </a:endParaRPr>
          </a:p>
          <a:p>
            <a:pPr marL="228600" lvl="0" indent="-228600" algn="l" rtl="0">
              <a:lnSpc>
                <a:spcPct val="90000"/>
              </a:lnSpc>
              <a:spcBef>
                <a:spcPts val="1000"/>
              </a:spcBef>
              <a:spcAft>
                <a:spcPts val="0"/>
              </a:spcAft>
              <a:buClr>
                <a:schemeClr val="dk1"/>
              </a:buClr>
              <a:buSzPts val="2000"/>
              <a:buFont typeface="Roboto"/>
              <a:buChar char="•"/>
            </a:pPr>
            <a:r>
              <a:rPr lang="en-US" sz="2000">
                <a:latin typeface="Roboto"/>
                <a:ea typeface="Roboto"/>
                <a:cs typeface="Roboto"/>
                <a:sym typeface="Roboto"/>
              </a:rPr>
              <a:t>We have monthly payment options at $25 a month for 40 months</a:t>
            </a:r>
            <a:endParaRPr>
              <a:latin typeface="Roboto"/>
              <a:ea typeface="Roboto"/>
              <a:cs typeface="Roboto"/>
              <a:sym typeface="Roboto"/>
            </a:endParaRPr>
          </a:p>
          <a:p>
            <a:pPr marL="228600" lvl="0" indent="-228600" algn="l" rtl="0">
              <a:lnSpc>
                <a:spcPct val="90000"/>
              </a:lnSpc>
              <a:spcBef>
                <a:spcPts val="1000"/>
              </a:spcBef>
              <a:spcAft>
                <a:spcPts val="0"/>
              </a:spcAft>
              <a:buClr>
                <a:schemeClr val="dk1"/>
              </a:buClr>
              <a:buSzPts val="2000"/>
              <a:buFont typeface="Roboto"/>
              <a:buChar char="•"/>
            </a:pPr>
            <a:r>
              <a:rPr lang="en-US" sz="2000">
                <a:latin typeface="Roboto"/>
                <a:ea typeface="Roboto"/>
                <a:cs typeface="Roboto"/>
                <a:sym typeface="Roboto"/>
              </a:rPr>
              <a:t>When RYHA members donate it shows the community just how much this rink matters to us</a:t>
            </a:r>
            <a:endParaRPr>
              <a:latin typeface="Roboto"/>
              <a:ea typeface="Roboto"/>
              <a:cs typeface="Roboto"/>
              <a:sym typeface="Roboto"/>
            </a:endParaRPr>
          </a:p>
          <a:p>
            <a:pPr marL="228600" lvl="0" indent="-50800" algn="l" rtl="0">
              <a:lnSpc>
                <a:spcPct val="90000"/>
              </a:lnSpc>
              <a:spcBef>
                <a:spcPts val="1000"/>
              </a:spcBef>
              <a:spcAft>
                <a:spcPts val="0"/>
              </a:spcAft>
              <a:buClr>
                <a:schemeClr val="dk1"/>
              </a:buClr>
              <a:buSzPts val="2800"/>
              <a:buNone/>
            </a:pPr>
            <a:endParaRPr/>
          </a:p>
        </p:txBody>
      </p:sp>
      <p:pic>
        <p:nvPicPr>
          <p:cNvPr id="400" name="Google Shape;400;p44" descr="A brick with black text on it&#10;&#10;Description automatically generated"/>
          <p:cNvPicPr preferRelativeResize="0"/>
          <p:nvPr/>
        </p:nvPicPr>
        <p:blipFill rotWithShape="1">
          <a:blip r:embed="rId3">
            <a:alphaModFix/>
          </a:blip>
          <a:srcRect/>
          <a:stretch/>
        </p:blipFill>
        <p:spPr>
          <a:xfrm>
            <a:off x="8947343" y="4917983"/>
            <a:ext cx="3244657" cy="1940017"/>
          </a:xfrm>
          <a:prstGeom prst="rect">
            <a:avLst/>
          </a:prstGeom>
          <a:noFill/>
          <a:ln>
            <a:noFill/>
          </a:ln>
        </p:spPr>
      </p:pic>
      <p:pic>
        <p:nvPicPr>
          <p:cNvPr id="401" name="Google Shape;401;p44" descr="A brick wall with engraved text&#10;&#10;Description automatically generated"/>
          <p:cNvPicPr preferRelativeResize="0"/>
          <p:nvPr/>
        </p:nvPicPr>
        <p:blipFill rotWithShape="1">
          <a:blip r:embed="rId4">
            <a:alphaModFix/>
          </a:blip>
          <a:srcRect/>
          <a:stretch/>
        </p:blipFill>
        <p:spPr>
          <a:xfrm>
            <a:off x="838200" y="2590479"/>
            <a:ext cx="4105275" cy="3056227"/>
          </a:xfrm>
          <a:prstGeom prst="rect">
            <a:avLst/>
          </a:prstGeom>
          <a:noFill/>
          <a:ln>
            <a:noFill/>
          </a:ln>
        </p:spPr>
      </p:pic>
      <p:pic>
        <p:nvPicPr>
          <p:cNvPr id="402" name="Google Shape;402;p44"/>
          <p:cNvPicPr preferRelativeResize="0"/>
          <p:nvPr/>
        </p:nvPicPr>
        <p:blipFill rotWithShape="1">
          <a:blip r:embed="rId5">
            <a:alphaModFix/>
          </a:blip>
          <a:srcRect/>
          <a:stretch/>
        </p:blipFill>
        <p:spPr>
          <a:xfrm>
            <a:off x="-1" y="0"/>
            <a:ext cx="12246429" cy="1143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5"/>
          <p:cNvSpPr txBox="1">
            <a:spLocks noGrp="1"/>
          </p:cNvSpPr>
          <p:nvPr>
            <p:ph type="title"/>
          </p:nvPr>
        </p:nvSpPr>
        <p:spPr>
          <a:xfrm>
            <a:off x="1123950" y="1236663"/>
            <a:ext cx="99441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latin typeface="Roboto"/>
                <a:ea typeface="Roboto"/>
                <a:cs typeface="Roboto"/>
                <a:sym typeface="Roboto"/>
              </a:rPr>
              <a:t>How can you help?</a:t>
            </a:r>
            <a:endParaRPr>
              <a:latin typeface="Roboto"/>
              <a:ea typeface="Roboto"/>
              <a:cs typeface="Roboto"/>
              <a:sym typeface="Roboto"/>
            </a:endParaRPr>
          </a:p>
        </p:txBody>
      </p:sp>
      <p:sp>
        <p:nvSpPr>
          <p:cNvPr id="408" name="Google Shape;408;p45"/>
          <p:cNvSpPr txBox="1">
            <a:spLocks noGrp="1"/>
          </p:cNvSpPr>
          <p:nvPr>
            <p:ph type="body" idx="1"/>
          </p:nvPr>
        </p:nvSpPr>
        <p:spPr>
          <a:xfrm>
            <a:off x="1289050" y="2416975"/>
            <a:ext cx="9613800" cy="3987000"/>
          </a:xfrm>
          <a:prstGeom prst="rect">
            <a:avLst/>
          </a:prstGeom>
          <a:noFill/>
          <a:ln>
            <a:noFill/>
          </a:ln>
        </p:spPr>
        <p:txBody>
          <a:bodyPr spcFirstLastPara="1" wrap="square" lIns="91425" tIns="45700" rIns="91425" bIns="45700" anchor="t" anchorCtr="0">
            <a:normAutofit/>
          </a:bodyPr>
          <a:lstStyle/>
          <a:p>
            <a:pPr marL="228600" lvl="0" indent="-122872" algn="l" rtl="0">
              <a:lnSpc>
                <a:spcPct val="90000"/>
              </a:lnSpc>
              <a:spcBef>
                <a:spcPts val="0"/>
              </a:spcBef>
              <a:spcAft>
                <a:spcPts val="0"/>
              </a:spcAft>
              <a:buClr>
                <a:schemeClr val="dk1"/>
              </a:buClr>
              <a:buSzPts val="1800"/>
              <a:buNone/>
            </a:pPr>
            <a:endParaRPr sz="2400" i="0" u="none" strike="noStrike">
              <a:solidFill>
                <a:srgbClr val="000000"/>
              </a:solidFill>
              <a:latin typeface="Roboto"/>
              <a:ea typeface="Roboto"/>
              <a:cs typeface="Roboto"/>
              <a:sym typeface="Roboto"/>
            </a:endParaRPr>
          </a:p>
          <a:p>
            <a:pPr marL="228600" lvl="0" indent="-193040" algn="l" rtl="0">
              <a:lnSpc>
                <a:spcPct val="90000"/>
              </a:lnSpc>
              <a:spcBef>
                <a:spcPts val="1000"/>
              </a:spcBef>
              <a:spcAft>
                <a:spcPts val="0"/>
              </a:spcAft>
              <a:buClr>
                <a:srgbClr val="000000"/>
              </a:buClr>
              <a:buSzPts val="2400"/>
              <a:buFont typeface="Roboto"/>
              <a:buChar char="•"/>
            </a:pPr>
            <a:r>
              <a:rPr lang="en-US" sz="2400">
                <a:solidFill>
                  <a:srgbClr val="000000"/>
                </a:solidFill>
                <a:latin typeface="Roboto"/>
                <a:ea typeface="Roboto"/>
                <a:cs typeface="Roboto"/>
                <a:sym typeface="Roboto"/>
              </a:rPr>
              <a:t>If you want to help e-mail </a:t>
            </a:r>
            <a:r>
              <a:rPr lang="en-US" sz="2400" u="sng">
                <a:solidFill>
                  <a:srgbClr val="000000"/>
                </a:solidFill>
                <a:latin typeface="Roboto"/>
                <a:ea typeface="Roboto"/>
                <a:cs typeface="Roboto"/>
                <a:sym typeface="Roboto"/>
                <a:hlinkClick r:id="rId3">
                  <a:extLst>
                    <a:ext uri="{A12FA001-AC4F-418D-AE19-62706E023703}">
                      <ahyp:hlinkClr xmlns:ahyp="http://schemas.microsoft.com/office/drawing/2018/hyperlinkcolor" val="tx"/>
                    </a:ext>
                  </a:extLst>
                </a:hlinkClick>
              </a:rPr>
              <a:t>rinkdrive@rogershockey.com</a:t>
            </a:r>
            <a:endParaRPr sz="2400">
              <a:solidFill>
                <a:srgbClr val="000000"/>
              </a:solidFill>
              <a:latin typeface="Roboto"/>
              <a:ea typeface="Roboto"/>
              <a:cs typeface="Roboto"/>
              <a:sym typeface="Roboto"/>
            </a:endParaRPr>
          </a:p>
          <a:p>
            <a:pPr marL="228600" lvl="0" indent="-193040" algn="l" rtl="0">
              <a:lnSpc>
                <a:spcPct val="90000"/>
              </a:lnSpc>
              <a:spcBef>
                <a:spcPts val="1000"/>
              </a:spcBef>
              <a:spcAft>
                <a:spcPts val="0"/>
              </a:spcAft>
              <a:buClr>
                <a:srgbClr val="000000"/>
              </a:buClr>
              <a:buSzPts val="2400"/>
              <a:buFont typeface="Roboto"/>
              <a:buChar char="•"/>
            </a:pPr>
            <a:r>
              <a:rPr lang="en-US" sz="2400">
                <a:solidFill>
                  <a:srgbClr val="000000"/>
                </a:solidFill>
                <a:latin typeface="Roboto"/>
                <a:ea typeface="Roboto"/>
                <a:cs typeface="Roboto"/>
                <a:sym typeface="Roboto"/>
              </a:rPr>
              <a:t>If you want to pledge money for the future, scan the “Pledge” QR code on the front tables</a:t>
            </a:r>
            <a:endParaRPr sz="2400">
              <a:latin typeface="Roboto"/>
              <a:ea typeface="Roboto"/>
              <a:cs typeface="Roboto"/>
              <a:sym typeface="Roboto"/>
            </a:endParaRPr>
          </a:p>
          <a:p>
            <a:pPr marL="228600" lvl="0" indent="-193040" algn="l" rtl="0">
              <a:lnSpc>
                <a:spcPct val="90000"/>
              </a:lnSpc>
              <a:spcBef>
                <a:spcPts val="1000"/>
              </a:spcBef>
              <a:spcAft>
                <a:spcPts val="0"/>
              </a:spcAft>
              <a:buClr>
                <a:srgbClr val="000000"/>
              </a:buClr>
              <a:buSzPts val="2400"/>
              <a:buFont typeface="Roboto"/>
              <a:buChar char="•"/>
            </a:pPr>
            <a:r>
              <a:rPr lang="en-US" sz="2400">
                <a:solidFill>
                  <a:srgbClr val="000000"/>
                </a:solidFill>
                <a:latin typeface="Roboto"/>
                <a:ea typeface="Roboto"/>
                <a:cs typeface="Roboto"/>
                <a:sym typeface="Roboto"/>
              </a:rPr>
              <a:t>If you want to donate today, scan the “Donate Now” QR codes on the front tables</a:t>
            </a:r>
            <a:endParaRPr sz="2400">
              <a:latin typeface="Roboto"/>
              <a:ea typeface="Roboto"/>
              <a:cs typeface="Roboto"/>
              <a:sym typeface="Roboto"/>
            </a:endParaRPr>
          </a:p>
          <a:p>
            <a:pPr marL="228600" lvl="0" indent="-64135" algn="l" rtl="0">
              <a:lnSpc>
                <a:spcPct val="90000"/>
              </a:lnSpc>
              <a:spcBef>
                <a:spcPts val="1000"/>
              </a:spcBef>
              <a:spcAft>
                <a:spcPts val="0"/>
              </a:spcAft>
              <a:buClr>
                <a:schemeClr val="dk1"/>
              </a:buClr>
              <a:buSzPts val="2800"/>
              <a:buNone/>
            </a:pPr>
            <a:endParaRPr/>
          </a:p>
        </p:txBody>
      </p:sp>
      <p:pic>
        <p:nvPicPr>
          <p:cNvPr id="409" name="Google Shape;409;p45"/>
          <p:cNvPicPr preferRelativeResize="0"/>
          <p:nvPr/>
        </p:nvPicPr>
        <p:blipFill rotWithShape="1">
          <a:blip r:embed="rId4">
            <a:alphaModFix/>
          </a:blip>
          <a:srcRect/>
          <a:stretch/>
        </p:blipFill>
        <p:spPr>
          <a:xfrm>
            <a:off x="-1" y="0"/>
            <a:ext cx="12246429" cy="1143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3"/>
        <p:cNvGrpSpPr/>
        <p:nvPr/>
      </p:nvGrpSpPr>
      <p:grpSpPr>
        <a:xfrm>
          <a:off x="0" y="0"/>
          <a:ext cx="0" cy="0"/>
          <a:chOff x="0" y="0"/>
          <a:chExt cx="0" cy="0"/>
        </a:xfrm>
      </p:grpSpPr>
      <p:sp>
        <p:nvSpPr>
          <p:cNvPr id="414" name="Google Shape;414;p46"/>
          <p:cNvSpPr/>
          <p:nvPr/>
        </p:nvSpPr>
        <p:spPr>
          <a:xfrm>
            <a:off x="0" y="0"/>
            <a:ext cx="6885216"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5" name="Google Shape;415;p46"/>
          <p:cNvSpPr txBox="1">
            <a:spLocks noGrp="1"/>
          </p:cNvSpPr>
          <p:nvPr>
            <p:ph type="title"/>
          </p:nvPr>
        </p:nvSpPr>
        <p:spPr>
          <a:xfrm>
            <a:off x="1024129" y="585216"/>
            <a:ext cx="5062511" cy="14996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a:solidFill>
                  <a:srgbClr val="FFFFFF"/>
                </a:solidFill>
                <a:latin typeface="Calibri"/>
                <a:ea typeface="Calibri"/>
                <a:cs typeface="Calibri"/>
                <a:sym typeface="Calibri"/>
              </a:rPr>
              <a:t>AGENDA</a:t>
            </a:r>
            <a:endParaRPr/>
          </a:p>
        </p:txBody>
      </p:sp>
      <p:cxnSp>
        <p:nvCxnSpPr>
          <p:cNvPr id="416" name="Google Shape;416;p46"/>
          <p:cNvCxnSpPr/>
          <p:nvPr/>
        </p:nvCxnSpPr>
        <p:spPr>
          <a:xfrm rot="10800000">
            <a:off x="762000" y="826324"/>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417" name="Google Shape;417;p46"/>
          <p:cNvSpPr txBox="1">
            <a:spLocks noGrp="1"/>
          </p:cNvSpPr>
          <p:nvPr>
            <p:ph type="body" idx="1"/>
          </p:nvPr>
        </p:nvSpPr>
        <p:spPr>
          <a:xfrm>
            <a:off x="1024129" y="2286000"/>
            <a:ext cx="5081232" cy="393192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FFFF"/>
              </a:buClr>
              <a:buSzPts val="2800"/>
              <a:buChar char="•"/>
            </a:pPr>
            <a:r>
              <a:rPr lang="en-US">
                <a:solidFill>
                  <a:srgbClr val="FFFFFF"/>
                </a:solidFill>
              </a:rPr>
              <a:t>Welcome</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Board and Coordinator Roles</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DIBS Information</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Fundraising</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President Updates</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Mite Program Focus and Development Plan</a:t>
            </a:r>
            <a:endParaRPr/>
          </a:p>
        </p:txBody>
      </p:sp>
      <p:pic>
        <p:nvPicPr>
          <p:cNvPr id="418" name="Google Shape;418;p46"/>
          <p:cNvPicPr preferRelativeResize="0"/>
          <p:nvPr/>
        </p:nvPicPr>
        <p:blipFill rotWithShape="1">
          <a:blip r:embed="rId3">
            <a:alphaModFix/>
          </a:blip>
          <a:srcRect/>
          <a:stretch/>
        </p:blipFill>
        <p:spPr>
          <a:xfrm>
            <a:off x="7544017" y="1354153"/>
            <a:ext cx="4007904" cy="4149693"/>
          </a:xfrm>
          <a:prstGeom prst="rect">
            <a:avLst/>
          </a:prstGeom>
          <a:noFill/>
          <a:ln>
            <a:noFill/>
          </a:ln>
        </p:spPr>
      </p:pic>
      <p:sp>
        <p:nvSpPr>
          <p:cNvPr id="419" name="Google Shape;419;p46"/>
          <p:cNvSpPr/>
          <p:nvPr/>
        </p:nvSpPr>
        <p:spPr>
          <a:xfrm>
            <a:off x="914400" y="2197099"/>
            <a:ext cx="5062511" cy="2576070"/>
          </a:xfrm>
          <a:prstGeom prst="rect">
            <a:avLst/>
          </a:prstGeom>
          <a:solidFill>
            <a:schemeClr val="accent1">
              <a:alpha val="6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3"/>
        <p:cNvGrpSpPr/>
        <p:nvPr/>
      </p:nvGrpSpPr>
      <p:grpSpPr>
        <a:xfrm>
          <a:off x="0" y="0"/>
          <a:ext cx="0" cy="0"/>
          <a:chOff x="0" y="0"/>
          <a:chExt cx="0" cy="0"/>
        </a:xfrm>
      </p:grpSpPr>
      <p:sp>
        <p:nvSpPr>
          <p:cNvPr id="424" name="Google Shape;424;p47"/>
          <p:cNvSpPr/>
          <p:nvPr/>
        </p:nvSpPr>
        <p:spPr>
          <a:xfrm>
            <a:off x="0" y="348344"/>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5" name="Google Shape;425;p47"/>
          <p:cNvSpPr/>
          <p:nvPr/>
        </p:nvSpPr>
        <p:spPr>
          <a:xfrm flipH="1">
            <a:off x="521144" y="911116"/>
            <a:ext cx="687754" cy="5710965"/>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6" name="Google Shape;426;p47"/>
          <p:cNvSpPr/>
          <p:nvPr/>
        </p:nvSpPr>
        <p:spPr>
          <a:xfrm flipH="1">
            <a:off x="0" y="1370435"/>
            <a:ext cx="527226" cy="525164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7" name="Google Shape;427;p47"/>
          <p:cNvSpPr/>
          <p:nvPr/>
        </p:nvSpPr>
        <p:spPr>
          <a:xfrm flipH="1">
            <a:off x="800164" y="643467"/>
            <a:ext cx="409371" cy="5521414"/>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8" name="Google Shape;428;p47"/>
          <p:cNvSpPr/>
          <p:nvPr/>
        </p:nvSpPr>
        <p:spPr>
          <a:xfrm>
            <a:off x="795528" y="644382"/>
            <a:ext cx="10734055" cy="525164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9" name="Google Shape;429;p47"/>
          <p:cNvSpPr txBox="1">
            <a:spLocks noGrp="1"/>
          </p:cNvSpPr>
          <p:nvPr>
            <p:ph type="ctrTitle"/>
          </p:nvPr>
        </p:nvSpPr>
        <p:spPr>
          <a:xfrm>
            <a:off x="1570455" y="1118009"/>
            <a:ext cx="4194241" cy="31803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600"/>
              <a:buFont typeface="Calibri"/>
              <a:buNone/>
            </a:pPr>
            <a:r>
              <a:rPr lang="en-US" sz="4600" b="1">
                <a:solidFill>
                  <a:srgbClr val="FFFFFF"/>
                </a:solidFill>
              </a:rPr>
              <a:t>MITE PROGRAM &amp; </a:t>
            </a:r>
            <a:r>
              <a:rPr lang="en-US" sz="4600" b="1">
                <a:solidFill>
                  <a:srgbClr val="FFFFFF"/>
                </a:solidFill>
                <a:latin typeface="Calibri"/>
                <a:ea typeface="Calibri"/>
                <a:cs typeface="Calibri"/>
                <a:sym typeface="Calibri"/>
              </a:rPr>
              <a:t>DEVELOPMENT </a:t>
            </a:r>
            <a:r>
              <a:rPr lang="en-US" sz="4600" b="1">
                <a:solidFill>
                  <a:srgbClr val="FFFFFF"/>
                </a:solidFill>
              </a:rPr>
              <a:t>2</a:t>
            </a:r>
            <a:r>
              <a:rPr lang="en-US" sz="4600" b="1">
                <a:solidFill>
                  <a:srgbClr val="FFFFFF"/>
                </a:solidFill>
                <a:latin typeface="Calibri"/>
                <a:ea typeface="Calibri"/>
                <a:cs typeface="Calibri"/>
                <a:sym typeface="Calibri"/>
              </a:rPr>
              <a:t>02</a:t>
            </a:r>
            <a:r>
              <a:rPr lang="en-US" sz="4600" b="1">
                <a:solidFill>
                  <a:srgbClr val="FFFFFF"/>
                </a:solidFill>
              </a:rPr>
              <a:t>5-2026</a:t>
            </a:r>
            <a:endParaRPr/>
          </a:p>
        </p:txBody>
      </p:sp>
      <p:sp>
        <p:nvSpPr>
          <p:cNvPr id="430" name="Google Shape;430;p47"/>
          <p:cNvSpPr txBox="1">
            <a:spLocks noGrp="1"/>
          </p:cNvSpPr>
          <p:nvPr>
            <p:ph type="subTitle" idx="1"/>
          </p:nvPr>
        </p:nvSpPr>
        <p:spPr>
          <a:xfrm>
            <a:off x="1570455" y="4365267"/>
            <a:ext cx="4203811" cy="10657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2000"/>
              <a:buNone/>
            </a:pPr>
            <a:r>
              <a:rPr lang="en-US" sz="2000">
                <a:solidFill>
                  <a:srgbClr val="FFFFFF"/>
                </a:solidFill>
              </a:rPr>
              <a:t>*All items are subject to change</a:t>
            </a:r>
            <a:endParaRPr/>
          </a:p>
        </p:txBody>
      </p:sp>
      <p:pic>
        <p:nvPicPr>
          <p:cNvPr id="431" name="Google Shape;431;p47" descr="Help"/>
          <p:cNvPicPr preferRelativeResize="0"/>
          <p:nvPr/>
        </p:nvPicPr>
        <p:blipFill rotWithShape="1">
          <a:blip r:embed="rId3">
            <a:alphaModFix/>
          </a:blip>
          <a:srcRect/>
          <a:stretch/>
        </p:blipFill>
        <p:spPr>
          <a:xfrm>
            <a:off x="6586463" y="1118008"/>
            <a:ext cx="4313024" cy="4313024"/>
          </a:xfrm>
          <a:prstGeom prst="rect">
            <a:avLst/>
          </a:prstGeom>
          <a:noFill/>
          <a:ln>
            <a:noFill/>
          </a:ln>
        </p:spPr>
      </p:pic>
      <p:pic>
        <p:nvPicPr>
          <p:cNvPr id="432" name="Google Shape;432;p47"/>
          <p:cNvPicPr preferRelativeResize="0"/>
          <p:nvPr/>
        </p:nvPicPr>
        <p:blipFill rotWithShape="1">
          <a:blip r:embed="rId4">
            <a:alphaModFix/>
          </a:blip>
          <a:srcRect/>
          <a:stretch/>
        </p:blipFill>
        <p:spPr>
          <a:xfrm>
            <a:off x="6891583" y="1329327"/>
            <a:ext cx="4007904" cy="414969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6"/>
        <p:cNvGrpSpPr/>
        <p:nvPr/>
      </p:nvGrpSpPr>
      <p:grpSpPr>
        <a:xfrm>
          <a:off x="0" y="0"/>
          <a:ext cx="0" cy="0"/>
          <a:chOff x="0" y="0"/>
          <a:chExt cx="0" cy="0"/>
        </a:xfrm>
      </p:grpSpPr>
      <p:sp>
        <p:nvSpPr>
          <p:cNvPr id="437" name="Google Shape;437;p4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38" name="Google Shape;438;p48"/>
          <p:cNvGrpSpPr/>
          <p:nvPr/>
        </p:nvGrpSpPr>
        <p:grpSpPr>
          <a:xfrm flipH="1">
            <a:off x="534368" y="563918"/>
            <a:ext cx="4119932" cy="5978614"/>
            <a:chOff x="7513372" y="803186"/>
            <a:chExt cx="4163968" cy="5978614"/>
          </a:xfrm>
        </p:grpSpPr>
        <p:sp>
          <p:nvSpPr>
            <p:cNvPr id="439" name="Google Shape;439;p48"/>
            <p:cNvSpPr/>
            <p:nvPr/>
          </p:nvSpPr>
          <p:spPr>
            <a:xfrm>
              <a:off x="10989586" y="1070835"/>
              <a:ext cx="687754" cy="5710965"/>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0" name="Google Shape;440;p48"/>
            <p:cNvSpPr/>
            <p:nvPr/>
          </p:nvSpPr>
          <p:spPr>
            <a:xfrm>
              <a:off x="10988949" y="803186"/>
              <a:ext cx="409371" cy="5521414"/>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1" name="Google Shape;441;p48"/>
            <p:cNvSpPr/>
            <p:nvPr/>
          </p:nvSpPr>
          <p:spPr>
            <a:xfrm>
              <a:off x="7513372" y="804101"/>
              <a:ext cx="3880238" cy="525164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42" name="Google Shape;442;p48"/>
          <p:cNvSpPr txBox="1">
            <a:spLocks noGrp="1"/>
          </p:cNvSpPr>
          <p:nvPr>
            <p:ph type="title"/>
          </p:nvPr>
        </p:nvSpPr>
        <p:spPr>
          <a:xfrm>
            <a:off x="1098468" y="885651"/>
            <a:ext cx="3229803" cy="46246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700"/>
              <a:buFont typeface="Calibri"/>
              <a:buNone/>
            </a:pPr>
            <a:r>
              <a:rPr lang="en-US" sz="3700" b="1">
                <a:solidFill>
                  <a:srgbClr val="FFFFFF"/>
                </a:solidFill>
              </a:rPr>
              <a:t>Mite Program Focus</a:t>
            </a:r>
            <a:endParaRPr/>
          </a:p>
        </p:txBody>
      </p:sp>
      <p:sp>
        <p:nvSpPr>
          <p:cNvPr id="443" name="Google Shape;443;p48"/>
          <p:cNvSpPr txBox="1">
            <a:spLocks noGrp="1"/>
          </p:cNvSpPr>
          <p:nvPr>
            <p:ph type="body" idx="1"/>
          </p:nvPr>
        </p:nvSpPr>
        <p:spPr>
          <a:xfrm>
            <a:off x="4978700" y="885650"/>
            <a:ext cx="6525300" cy="48294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0"/>
              </a:spcBef>
              <a:spcAft>
                <a:spcPts val="0"/>
              </a:spcAft>
              <a:buSzPts val="2400"/>
              <a:buChar char="•"/>
            </a:pPr>
            <a:r>
              <a:rPr lang="en-US" sz="2400"/>
              <a:t>Passion for the game </a:t>
            </a:r>
            <a:endParaRPr sz="2400"/>
          </a:p>
          <a:p>
            <a:pPr marL="457200" lvl="0" indent="-381000" algn="l" rtl="0">
              <a:lnSpc>
                <a:spcPct val="100000"/>
              </a:lnSpc>
              <a:spcBef>
                <a:spcPts val="0"/>
              </a:spcBef>
              <a:spcAft>
                <a:spcPts val="0"/>
              </a:spcAft>
              <a:buSzPts val="2400"/>
              <a:buChar char="•"/>
            </a:pPr>
            <a:r>
              <a:rPr lang="en-US" sz="2400"/>
              <a:t>Individual Skill Development through repetition</a:t>
            </a:r>
            <a:endParaRPr sz="2400"/>
          </a:p>
          <a:p>
            <a:pPr marL="457200" lvl="0" indent="-381000" algn="l" rtl="0">
              <a:lnSpc>
                <a:spcPct val="100000"/>
              </a:lnSpc>
              <a:spcBef>
                <a:spcPts val="0"/>
              </a:spcBef>
              <a:spcAft>
                <a:spcPts val="0"/>
              </a:spcAft>
              <a:buSzPts val="2400"/>
              <a:buChar char="•"/>
            </a:pPr>
            <a:r>
              <a:rPr lang="en-US" sz="2400"/>
              <a:t>Skating, Puck Ability and Basic Hockey IQ</a:t>
            </a:r>
            <a:endParaRPr sz="2400"/>
          </a:p>
          <a:p>
            <a:pPr marL="457200" lvl="0" indent="-381000" algn="l" rtl="0">
              <a:lnSpc>
                <a:spcPct val="100000"/>
              </a:lnSpc>
              <a:spcBef>
                <a:spcPts val="0"/>
              </a:spcBef>
              <a:spcAft>
                <a:spcPts val="0"/>
              </a:spcAft>
              <a:buSzPts val="2400"/>
              <a:buChar char="•"/>
            </a:pPr>
            <a:r>
              <a:rPr lang="en-US" sz="2400"/>
              <a:t>Player Retention</a:t>
            </a:r>
            <a:endParaRPr sz="2400"/>
          </a:p>
          <a:p>
            <a:pPr marL="0" lvl="0" indent="0" algn="l" rtl="0">
              <a:lnSpc>
                <a:spcPct val="100000"/>
              </a:lnSpc>
              <a:spcBef>
                <a:spcPts val="0"/>
              </a:spcBef>
              <a:spcAft>
                <a:spcPts val="0"/>
              </a:spcAft>
              <a:buNone/>
            </a:pPr>
            <a:endParaRPr sz="2400"/>
          </a:p>
          <a:p>
            <a:pPr marL="0" lvl="0" indent="0" algn="l" rtl="0">
              <a:lnSpc>
                <a:spcPct val="100000"/>
              </a:lnSpc>
              <a:spcBef>
                <a:spcPts val="0"/>
              </a:spcBef>
              <a:spcAft>
                <a:spcPts val="0"/>
              </a:spcAft>
              <a:buNone/>
            </a:pPr>
            <a:endParaRPr sz="2400"/>
          </a:p>
          <a:p>
            <a:pPr marL="457200" lvl="0" indent="0" algn="l" rtl="0">
              <a:lnSpc>
                <a:spcPct val="100000"/>
              </a:lnSpc>
              <a:spcBef>
                <a:spcPts val="1000"/>
              </a:spcBef>
              <a:spcAft>
                <a:spcPts val="0"/>
              </a:spcAft>
              <a:buSzPts val="1800"/>
              <a:buNone/>
            </a:pPr>
            <a:endParaRPr sz="2400"/>
          </a:p>
          <a:p>
            <a:pPr marL="457200" lvl="1" indent="0" algn="l" rtl="0">
              <a:lnSpc>
                <a:spcPct val="100000"/>
              </a:lnSpc>
              <a:spcBef>
                <a:spcPts val="500"/>
              </a:spcBef>
              <a:spcAft>
                <a:spcPts val="0"/>
              </a:spcAft>
              <a:buNone/>
            </a:pPr>
            <a:endParaRPr/>
          </a:p>
          <a:p>
            <a:pPr marL="457200" lvl="1" indent="0" algn="l" rtl="0">
              <a:lnSpc>
                <a:spcPct val="90000"/>
              </a:lnSpc>
              <a:spcBef>
                <a:spcPts val="500"/>
              </a:spcBef>
              <a:spcAft>
                <a:spcPts val="0"/>
              </a:spcAft>
              <a:buClr>
                <a:schemeClr val="dk1"/>
              </a:buClr>
              <a:buSzPts val="2400"/>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448"/>
        <p:cNvGrpSpPr/>
        <p:nvPr/>
      </p:nvGrpSpPr>
      <p:grpSpPr>
        <a:xfrm>
          <a:off x="0" y="0"/>
          <a:ext cx="0" cy="0"/>
          <a:chOff x="0" y="0"/>
          <a:chExt cx="0" cy="0"/>
        </a:xfrm>
      </p:grpSpPr>
      <p:sp>
        <p:nvSpPr>
          <p:cNvPr id="449" name="Google Shape;449;p4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450" name="Google Shape;450;p4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451" name="Google Shape;451;p49"/>
          <p:cNvPicPr preferRelativeResize="0"/>
          <p:nvPr/>
        </p:nvPicPr>
        <p:blipFill>
          <a:blip r:embed="rId3">
            <a:alphaModFix/>
          </a:blip>
          <a:stretch>
            <a:fillRect/>
          </a:stretch>
        </p:blipFill>
        <p:spPr>
          <a:xfrm>
            <a:off x="3505200" y="152400"/>
            <a:ext cx="5486400" cy="6858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5"/>
        <p:cNvGrpSpPr/>
        <p:nvPr/>
      </p:nvGrpSpPr>
      <p:grpSpPr>
        <a:xfrm>
          <a:off x="0" y="0"/>
          <a:ext cx="0" cy="0"/>
          <a:chOff x="0" y="0"/>
          <a:chExt cx="0" cy="0"/>
        </a:xfrm>
      </p:grpSpPr>
      <p:sp>
        <p:nvSpPr>
          <p:cNvPr id="456" name="Google Shape;456;p50"/>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57" name="Google Shape;457;p50"/>
          <p:cNvGrpSpPr/>
          <p:nvPr/>
        </p:nvGrpSpPr>
        <p:grpSpPr>
          <a:xfrm flipH="1">
            <a:off x="534654" y="563918"/>
            <a:ext cx="4119830" cy="5978617"/>
            <a:chOff x="7513372" y="803186"/>
            <a:chExt cx="4163968" cy="5978617"/>
          </a:xfrm>
        </p:grpSpPr>
        <p:sp>
          <p:nvSpPr>
            <p:cNvPr id="458" name="Google Shape;458;p50"/>
            <p:cNvSpPr/>
            <p:nvPr/>
          </p:nvSpPr>
          <p:spPr>
            <a:xfrm>
              <a:off x="10989586" y="1070835"/>
              <a:ext cx="687754" cy="5710968"/>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9" name="Google Shape;459;p50"/>
            <p:cNvSpPr/>
            <p:nvPr/>
          </p:nvSpPr>
          <p:spPr>
            <a:xfrm>
              <a:off x="10988949" y="803186"/>
              <a:ext cx="409371" cy="5521416"/>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0" name="Google Shape;460;p50"/>
            <p:cNvSpPr/>
            <p:nvPr/>
          </p:nvSpPr>
          <p:spPr>
            <a:xfrm>
              <a:off x="7513372" y="804101"/>
              <a:ext cx="3880200" cy="52515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61" name="Google Shape;461;p50"/>
          <p:cNvSpPr txBox="1">
            <a:spLocks noGrp="1"/>
          </p:cNvSpPr>
          <p:nvPr>
            <p:ph type="title"/>
          </p:nvPr>
        </p:nvSpPr>
        <p:spPr>
          <a:xfrm>
            <a:off x="1098468" y="885651"/>
            <a:ext cx="3229800" cy="4624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700"/>
              <a:buFont typeface="Calibri"/>
              <a:buNone/>
            </a:pPr>
            <a:r>
              <a:rPr lang="en-US" sz="3700" b="1">
                <a:solidFill>
                  <a:srgbClr val="FFFFFF"/>
                </a:solidFill>
              </a:rPr>
              <a:t>Season Prep</a:t>
            </a:r>
            <a:endParaRPr/>
          </a:p>
        </p:txBody>
      </p:sp>
      <p:sp>
        <p:nvSpPr>
          <p:cNvPr id="462" name="Google Shape;462;p50"/>
          <p:cNvSpPr txBox="1">
            <a:spLocks noGrp="1"/>
          </p:cNvSpPr>
          <p:nvPr>
            <p:ph type="body" idx="1"/>
          </p:nvPr>
        </p:nvSpPr>
        <p:spPr>
          <a:xfrm>
            <a:off x="5152525" y="657927"/>
            <a:ext cx="6149700" cy="4140300"/>
          </a:xfrm>
          <a:prstGeom prst="rect">
            <a:avLst/>
          </a:prstGeom>
          <a:noFill/>
          <a:ln>
            <a:noFill/>
          </a:ln>
        </p:spPr>
        <p:txBody>
          <a:bodyPr spcFirstLastPara="1" wrap="square" lIns="91425" tIns="45700" rIns="91425" bIns="45700" anchor="t" anchorCtr="0">
            <a:normAutofit fontScale="25000" lnSpcReduction="10000"/>
          </a:bodyPr>
          <a:lstStyle/>
          <a:p>
            <a:pPr marL="0" lvl="0" indent="0" algn="l" rtl="0">
              <a:lnSpc>
                <a:spcPct val="100000"/>
              </a:lnSpc>
              <a:spcBef>
                <a:spcPts val="0"/>
              </a:spcBef>
              <a:spcAft>
                <a:spcPts val="0"/>
              </a:spcAft>
              <a:buNone/>
            </a:pPr>
            <a:r>
              <a:rPr lang="en-US" sz="7600">
                <a:solidFill>
                  <a:srgbClr val="0E3755"/>
                </a:solidFill>
              </a:rPr>
              <a:t>Equipment Necessities:</a:t>
            </a:r>
            <a:endParaRPr sz="7600">
              <a:solidFill>
                <a:srgbClr val="0E3755"/>
              </a:solidFill>
            </a:endParaRPr>
          </a:p>
          <a:p>
            <a:pPr marL="457200" lvl="0" indent="-349250" algn="l" rtl="0">
              <a:lnSpc>
                <a:spcPct val="100000"/>
              </a:lnSpc>
              <a:spcBef>
                <a:spcPts val="0"/>
              </a:spcBef>
              <a:spcAft>
                <a:spcPts val="0"/>
              </a:spcAft>
              <a:buSzPct val="100000"/>
              <a:buChar char="•"/>
            </a:pPr>
            <a:r>
              <a:rPr lang="en-US" sz="7600">
                <a:solidFill>
                  <a:srgbClr val="0E3755"/>
                </a:solidFill>
              </a:rPr>
              <a:t>Name on Helmet</a:t>
            </a:r>
            <a:endParaRPr sz="7600">
              <a:solidFill>
                <a:srgbClr val="0E3755"/>
              </a:solidFill>
            </a:endParaRPr>
          </a:p>
          <a:p>
            <a:pPr marL="457200" lvl="0" indent="-349250" algn="l" rtl="0">
              <a:lnSpc>
                <a:spcPct val="100000"/>
              </a:lnSpc>
              <a:spcBef>
                <a:spcPts val="0"/>
              </a:spcBef>
              <a:spcAft>
                <a:spcPts val="0"/>
              </a:spcAft>
              <a:buSzPct val="100000"/>
              <a:buChar char="•"/>
            </a:pPr>
            <a:r>
              <a:rPr lang="en-US" sz="7600">
                <a:solidFill>
                  <a:srgbClr val="0E3755"/>
                </a:solidFill>
              </a:rPr>
              <a:t>Mouth Guards - need to be attached</a:t>
            </a:r>
            <a:endParaRPr sz="7600">
              <a:solidFill>
                <a:srgbClr val="0E3755"/>
              </a:solidFill>
            </a:endParaRPr>
          </a:p>
          <a:p>
            <a:pPr marL="457200" lvl="0" indent="-349250" algn="l" rtl="0">
              <a:lnSpc>
                <a:spcPct val="100000"/>
              </a:lnSpc>
              <a:spcBef>
                <a:spcPts val="0"/>
              </a:spcBef>
              <a:spcAft>
                <a:spcPts val="0"/>
              </a:spcAft>
              <a:buSzPct val="100000"/>
              <a:buChar char="•"/>
            </a:pPr>
            <a:r>
              <a:rPr lang="en-US" sz="7600">
                <a:solidFill>
                  <a:srgbClr val="0E3755"/>
                </a:solidFill>
              </a:rPr>
              <a:t>Helmet comfort</a:t>
            </a:r>
            <a:endParaRPr sz="7600">
              <a:solidFill>
                <a:srgbClr val="0E3755"/>
              </a:solidFill>
            </a:endParaRPr>
          </a:p>
          <a:p>
            <a:pPr marL="457200" lvl="0" indent="-349250" algn="l" rtl="0">
              <a:lnSpc>
                <a:spcPct val="100000"/>
              </a:lnSpc>
              <a:spcBef>
                <a:spcPts val="0"/>
              </a:spcBef>
              <a:spcAft>
                <a:spcPts val="0"/>
              </a:spcAft>
              <a:buClr>
                <a:srgbClr val="0E3755"/>
              </a:buClr>
              <a:buSzPct val="100000"/>
              <a:buChar char="•"/>
            </a:pPr>
            <a:r>
              <a:rPr lang="en-US" sz="7600">
                <a:solidFill>
                  <a:srgbClr val="0E3755"/>
                </a:solidFill>
              </a:rPr>
              <a:t>Neck Guard</a:t>
            </a:r>
            <a:endParaRPr sz="7600">
              <a:solidFill>
                <a:srgbClr val="0E3755"/>
              </a:solidFill>
            </a:endParaRPr>
          </a:p>
          <a:p>
            <a:pPr marL="457200" lvl="0" indent="-349250" algn="l" rtl="0">
              <a:lnSpc>
                <a:spcPct val="100000"/>
              </a:lnSpc>
              <a:spcBef>
                <a:spcPts val="0"/>
              </a:spcBef>
              <a:spcAft>
                <a:spcPts val="0"/>
              </a:spcAft>
              <a:buSzPct val="100000"/>
              <a:buChar char="•"/>
            </a:pPr>
            <a:r>
              <a:rPr lang="en-US" sz="7600">
                <a:solidFill>
                  <a:srgbClr val="0E3755"/>
                </a:solidFill>
              </a:rPr>
              <a:t>Stick length (nose/chin)</a:t>
            </a:r>
            <a:endParaRPr sz="7600">
              <a:solidFill>
                <a:srgbClr val="0E3755"/>
              </a:solidFill>
            </a:endParaRPr>
          </a:p>
          <a:p>
            <a:pPr marL="457200" lvl="0" indent="-349250" algn="l" rtl="0">
              <a:lnSpc>
                <a:spcPct val="100000"/>
              </a:lnSpc>
              <a:spcBef>
                <a:spcPts val="0"/>
              </a:spcBef>
              <a:spcAft>
                <a:spcPts val="0"/>
              </a:spcAft>
              <a:buSzPct val="100000"/>
              <a:buChar char="•"/>
            </a:pPr>
            <a:r>
              <a:rPr lang="en-US" sz="7600">
                <a:solidFill>
                  <a:srgbClr val="0E3755"/>
                </a:solidFill>
              </a:rPr>
              <a:t>Skates</a:t>
            </a:r>
            <a:endParaRPr sz="7600">
              <a:solidFill>
                <a:srgbClr val="0E3755"/>
              </a:solidFill>
            </a:endParaRPr>
          </a:p>
          <a:p>
            <a:pPr marL="914400" lvl="1" indent="-349250" algn="l" rtl="0">
              <a:lnSpc>
                <a:spcPct val="100000"/>
              </a:lnSpc>
              <a:spcBef>
                <a:spcPts val="0"/>
              </a:spcBef>
              <a:spcAft>
                <a:spcPts val="0"/>
              </a:spcAft>
              <a:buSzPct val="100000"/>
              <a:buChar char="•"/>
            </a:pPr>
            <a:r>
              <a:rPr lang="en-US" sz="7600">
                <a:solidFill>
                  <a:srgbClr val="0E3755"/>
                </a:solidFill>
              </a:rPr>
              <a:t>Proper sizing</a:t>
            </a:r>
            <a:endParaRPr sz="7600">
              <a:solidFill>
                <a:srgbClr val="0E3755"/>
              </a:solidFill>
            </a:endParaRPr>
          </a:p>
          <a:p>
            <a:pPr marL="914400" lvl="1" indent="-349250" algn="l" rtl="0">
              <a:lnSpc>
                <a:spcPct val="100000"/>
              </a:lnSpc>
              <a:spcBef>
                <a:spcPts val="0"/>
              </a:spcBef>
              <a:spcAft>
                <a:spcPts val="0"/>
              </a:spcAft>
              <a:buSzPct val="100000"/>
              <a:buChar char="•"/>
            </a:pPr>
            <a:r>
              <a:rPr lang="en-US" sz="7600">
                <a:solidFill>
                  <a:srgbClr val="0E3755"/>
                </a:solidFill>
              </a:rPr>
              <a:t>Tightening</a:t>
            </a:r>
            <a:endParaRPr sz="7600">
              <a:solidFill>
                <a:srgbClr val="0E3755"/>
              </a:solidFill>
            </a:endParaRPr>
          </a:p>
          <a:p>
            <a:pPr marL="0" lvl="0" indent="0" algn="l" rtl="0">
              <a:lnSpc>
                <a:spcPct val="100000"/>
              </a:lnSpc>
              <a:spcBef>
                <a:spcPts val="500"/>
              </a:spcBef>
              <a:spcAft>
                <a:spcPts val="0"/>
              </a:spcAft>
              <a:buNone/>
            </a:pPr>
            <a:endParaRPr sz="7600">
              <a:solidFill>
                <a:srgbClr val="0E3755"/>
              </a:solidFill>
            </a:endParaRPr>
          </a:p>
          <a:p>
            <a:pPr marL="0" lvl="0" indent="0" algn="l" rtl="0">
              <a:lnSpc>
                <a:spcPct val="100000"/>
              </a:lnSpc>
              <a:spcBef>
                <a:spcPts val="1000"/>
              </a:spcBef>
              <a:spcAft>
                <a:spcPts val="0"/>
              </a:spcAft>
              <a:buNone/>
            </a:pPr>
            <a:r>
              <a:rPr lang="en-US" sz="7600">
                <a:solidFill>
                  <a:srgbClr val="0E3755"/>
                </a:solidFill>
              </a:rPr>
              <a:t>Goalies (Mite &amp; 8U A/B/C Levels) </a:t>
            </a:r>
            <a:endParaRPr sz="7600">
              <a:solidFill>
                <a:srgbClr val="0E3755"/>
              </a:solidFill>
            </a:endParaRPr>
          </a:p>
          <a:p>
            <a:pPr marL="914400" lvl="1" indent="-349250" algn="l" rtl="0">
              <a:lnSpc>
                <a:spcPct val="100000"/>
              </a:lnSpc>
              <a:spcBef>
                <a:spcPts val="500"/>
              </a:spcBef>
              <a:spcAft>
                <a:spcPts val="0"/>
              </a:spcAft>
              <a:buSzPct val="100000"/>
              <a:buChar char="•"/>
            </a:pPr>
            <a:r>
              <a:rPr lang="en-US" sz="7600">
                <a:solidFill>
                  <a:srgbClr val="0E3755"/>
                </a:solidFill>
              </a:rPr>
              <a:t>Everyone given an opportunity</a:t>
            </a:r>
            <a:endParaRPr sz="7600">
              <a:solidFill>
                <a:srgbClr val="0E3755"/>
              </a:solidFill>
            </a:endParaRPr>
          </a:p>
          <a:p>
            <a:pPr marL="914400" lvl="1" indent="-349250" algn="l" rtl="0">
              <a:lnSpc>
                <a:spcPct val="100000"/>
              </a:lnSpc>
              <a:spcBef>
                <a:spcPts val="0"/>
              </a:spcBef>
              <a:spcAft>
                <a:spcPts val="0"/>
              </a:spcAft>
              <a:buSzPct val="100000"/>
              <a:buChar char="•"/>
            </a:pPr>
            <a:r>
              <a:rPr lang="en-US" sz="7600">
                <a:solidFill>
                  <a:srgbClr val="0E3755"/>
                </a:solidFill>
              </a:rPr>
              <a:t>Goalie Introduction Training (Oct/Nov)</a:t>
            </a:r>
            <a:endParaRPr sz="7600">
              <a:solidFill>
                <a:srgbClr val="0E3755"/>
              </a:solidFill>
            </a:endParaRPr>
          </a:p>
          <a:p>
            <a:pPr marL="914400" lvl="1" indent="-349250" algn="l" rtl="0">
              <a:lnSpc>
                <a:spcPct val="100000"/>
              </a:lnSpc>
              <a:spcBef>
                <a:spcPts val="0"/>
              </a:spcBef>
              <a:spcAft>
                <a:spcPts val="0"/>
              </a:spcAft>
              <a:buClr>
                <a:srgbClr val="0E3755"/>
              </a:buClr>
              <a:buSzPct val="100000"/>
              <a:buChar char="•"/>
            </a:pPr>
            <a:r>
              <a:rPr lang="en-US" sz="7600">
                <a:solidFill>
                  <a:srgbClr val="0E3755"/>
                </a:solidFill>
              </a:rPr>
              <a:t>In Season Mite Goalie Training  (Jan/Feb)</a:t>
            </a:r>
            <a:endParaRPr sz="7600">
              <a:solidFill>
                <a:srgbClr val="0E3755"/>
              </a:solidFill>
            </a:endParaRPr>
          </a:p>
          <a:p>
            <a:pPr marL="0" lvl="0" indent="0" algn="l" rtl="0">
              <a:lnSpc>
                <a:spcPct val="100000"/>
              </a:lnSpc>
              <a:spcBef>
                <a:spcPts val="0"/>
              </a:spcBef>
              <a:spcAft>
                <a:spcPts val="0"/>
              </a:spcAft>
              <a:buClr>
                <a:srgbClr val="FEFFFF"/>
              </a:buClr>
              <a:buSzPct val="100000"/>
              <a:buNone/>
            </a:pPr>
            <a:endParaRPr sz="2400">
              <a:solidFill>
                <a:srgbClr val="FEFFFF"/>
              </a:solidFill>
            </a:endParaRPr>
          </a:p>
        </p:txBody>
      </p:sp>
      <p:pic>
        <p:nvPicPr>
          <p:cNvPr id="463" name="Google Shape;463;p50"/>
          <p:cNvPicPr preferRelativeResize="0"/>
          <p:nvPr/>
        </p:nvPicPr>
        <p:blipFill rotWithShape="1">
          <a:blip r:embed="rId3">
            <a:alphaModFix/>
          </a:blip>
          <a:srcRect/>
          <a:stretch/>
        </p:blipFill>
        <p:spPr>
          <a:xfrm>
            <a:off x="5293075" y="5033627"/>
            <a:ext cx="1716400" cy="1883250"/>
          </a:xfrm>
          <a:prstGeom prst="rect">
            <a:avLst/>
          </a:prstGeom>
          <a:noFill/>
          <a:ln>
            <a:noFill/>
          </a:ln>
        </p:spPr>
      </p:pic>
      <p:pic>
        <p:nvPicPr>
          <p:cNvPr id="464" name="Google Shape;464;p50"/>
          <p:cNvPicPr preferRelativeResize="0"/>
          <p:nvPr/>
        </p:nvPicPr>
        <p:blipFill rotWithShape="1">
          <a:blip r:embed="rId4">
            <a:alphaModFix/>
          </a:blip>
          <a:srcRect/>
          <a:stretch/>
        </p:blipFill>
        <p:spPr>
          <a:xfrm>
            <a:off x="7300772" y="4864797"/>
            <a:ext cx="4888224" cy="19932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8"/>
        <p:cNvGrpSpPr/>
        <p:nvPr/>
      </p:nvGrpSpPr>
      <p:grpSpPr>
        <a:xfrm>
          <a:off x="0" y="0"/>
          <a:ext cx="0" cy="0"/>
          <a:chOff x="0" y="0"/>
          <a:chExt cx="0" cy="0"/>
        </a:xfrm>
      </p:grpSpPr>
      <p:sp>
        <p:nvSpPr>
          <p:cNvPr id="469" name="Google Shape;469;p51"/>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70" name="Google Shape;470;p51"/>
          <p:cNvGrpSpPr/>
          <p:nvPr/>
        </p:nvGrpSpPr>
        <p:grpSpPr>
          <a:xfrm>
            <a:off x="409710" y="635715"/>
            <a:ext cx="11142345" cy="2482135"/>
            <a:chOff x="409710" y="635715"/>
            <a:chExt cx="11142345" cy="2482135"/>
          </a:xfrm>
        </p:grpSpPr>
        <p:sp>
          <p:nvSpPr>
            <p:cNvPr id="471" name="Google Shape;471;p51"/>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2" name="Google Shape;472;p51"/>
            <p:cNvSpPr/>
            <p:nvPr/>
          </p:nvSpPr>
          <p:spPr>
            <a:xfrm>
              <a:off x="409710" y="1022350"/>
              <a:ext cx="709613" cy="2095500"/>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3" name="Google Shape;473;p51"/>
            <p:cNvSpPr/>
            <p:nvPr/>
          </p:nvSpPr>
          <p:spPr>
            <a:xfrm>
              <a:off x="409710" y="837744"/>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4" name="Google Shape;474;p51"/>
            <p:cNvSpPr/>
            <p:nvPr/>
          </p:nvSpPr>
          <p:spPr>
            <a:xfrm>
              <a:off x="644660" y="640894"/>
              <a:ext cx="168275" cy="1713196"/>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5" name="Google Shape;475;p51"/>
            <p:cNvSpPr/>
            <p:nvPr/>
          </p:nvSpPr>
          <p:spPr>
            <a:xfrm>
              <a:off x="644055" y="635715"/>
              <a:ext cx="10908000" cy="15414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76" name="Google Shape;476;p51"/>
          <p:cNvSpPr txBox="1">
            <a:spLocks noGrp="1"/>
          </p:cNvSpPr>
          <p:nvPr>
            <p:ph type="title"/>
          </p:nvPr>
        </p:nvSpPr>
        <p:spPr>
          <a:xfrm>
            <a:off x="1047280" y="759805"/>
            <a:ext cx="10306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Mite Season Structure</a:t>
            </a:r>
            <a:endParaRPr/>
          </a:p>
        </p:txBody>
      </p:sp>
      <p:sp>
        <p:nvSpPr>
          <p:cNvPr id="477" name="Google Shape;477;p51"/>
          <p:cNvSpPr txBox="1">
            <a:spLocks noGrp="1"/>
          </p:cNvSpPr>
          <p:nvPr>
            <p:ph type="body" idx="1"/>
          </p:nvPr>
        </p:nvSpPr>
        <p:spPr>
          <a:xfrm>
            <a:off x="1047275" y="2184600"/>
            <a:ext cx="10144800" cy="46044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1000"/>
              </a:spcBef>
              <a:spcAft>
                <a:spcPts val="0"/>
              </a:spcAft>
              <a:buSzPts val="2400"/>
              <a:buChar char="•"/>
            </a:pPr>
            <a:r>
              <a:rPr lang="en-US" sz="2400"/>
              <a:t>Early October - Mid November</a:t>
            </a:r>
            <a:endParaRPr sz="2400"/>
          </a:p>
          <a:p>
            <a:pPr marL="914400" lvl="1" indent="-381000" algn="l" rtl="0">
              <a:lnSpc>
                <a:spcPct val="90000"/>
              </a:lnSpc>
              <a:spcBef>
                <a:spcPts val="0"/>
              </a:spcBef>
              <a:spcAft>
                <a:spcPts val="0"/>
              </a:spcAft>
              <a:buSzPts val="2400"/>
              <a:buChar char="•"/>
            </a:pPr>
            <a:r>
              <a:rPr lang="en-US" sz="2400"/>
              <a:t>Players will be broken up into groups (5 tiers Mites, 1 tier 8U)</a:t>
            </a:r>
            <a:endParaRPr sz="2400"/>
          </a:p>
          <a:p>
            <a:pPr marL="914400" lvl="1" indent="-381000" algn="l" rtl="0">
              <a:lnSpc>
                <a:spcPct val="90000"/>
              </a:lnSpc>
              <a:spcBef>
                <a:spcPts val="0"/>
              </a:spcBef>
              <a:spcAft>
                <a:spcPts val="0"/>
              </a:spcAft>
              <a:buSzPts val="2400"/>
              <a:buChar char="•"/>
            </a:pPr>
            <a:r>
              <a:rPr lang="en-US"/>
              <a:t>Players will initially be separated by last years teams and a combination of skill and grade, adjustments will occur during this timeframe</a:t>
            </a:r>
            <a:endParaRPr/>
          </a:p>
          <a:p>
            <a:pPr marL="457200" lvl="0" indent="-381000" algn="l" rtl="0">
              <a:lnSpc>
                <a:spcPct val="90000"/>
              </a:lnSpc>
              <a:spcBef>
                <a:spcPts val="0"/>
              </a:spcBef>
              <a:spcAft>
                <a:spcPts val="0"/>
              </a:spcAft>
              <a:buSzPts val="2400"/>
              <a:buChar char="•"/>
            </a:pPr>
            <a:r>
              <a:rPr lang="en-US" sz="2400"/>
              <a:t>Mid November- Mid March</a:t>
            </a:r>
            <a:endParaRPr sz="2400"/>
          </a:p>
          <a:p>
            <a:pPr marL="914400" lvl="1" indent="-381000" algn="l" rtl="0">
              <a:lnSpc>
                <a:spcPct val="90000"/>
              </a:lnSpc>
              <a:spcBef>
                <a:spcPts val="0"/>
              </a:spcBef>
              <a:spcAft>
                <a:spcPts val="0"/>
              </a:spcAft>
              <a:buSzPts val="2400"/>
              <a:buChar char="•"/>
            </a:pPr>
            <a:r>
              <a:rPr lang="en-US"/>
              <a:t>All players will be placed on Mite or 8U A-D</a:t>
            </a:r>
            <a:endParaRPr/>
          </a:p>
          <a:p>
            <a:pPr marL="914400" lvl="1" indent="-381000" algn="l" rtl="0">
              <a:lnSpc>
                <a:spcPct val="90000"/>
              </a:lnSpc>
              <a:spcBef>
                <a:spcPts val="0"/>
              </a:spcBef>
              <a:spcAft>
                <a:spcPts val="0"/>
              </a:spcAft>
              <a:buSzPts val="2400"/>
              <a:buChar char="•"/>
            </a:pPr>
            <a:r>
              <a:rPr lang="en-US"/>
              <a:t>3</a:t>
            </a:r>
            <a:r>
              <a:rPr lang="en-US" baseline="30000"/>
              <a:t>rd</a:t>
            </a:r>
            <a:r>
              <a:rPr lang="en-US"/>
              <a:t> Grade-Mite or 8U A/B/C</a:t>
            </a:r>
            <a:endParaRPr/>
          </a:p>
          <a:p>
            <a:pPr marL="914400" lvl="1" indent="-381000" algn="l" rtl="0">
              <a:lnSpc>
                <a:spcPct val="90000"/>
              </a:lnSpc>
              <a:spcBef>
                <a:spcPts val="0"/>
              </a:spcBef>
              <a:spcAft>
                <a:spcPts val="0"/>
              </a:spcAft>
              <a:buSzPts val="2400"/>
              <a:buChar char="•"/>
            </a:pPr>
            <a:r>
              <a:rPr lang="en-US"/>
              <a:t>2</a:t>
            </a:r>
            <a:r>
              <a:rPr lang="en-US" baseline="30000"/>
              <a:t>nd</a:t>
            </a:r>
            <a:r>
              <a:rPr lang="en-US"/>
              <a:t> Graders- Mite or 8U A/B/C/D</a:t>
            </a:r>
            <a:endParaRPr/>
          </a:p>
          <a:p>
            <a:pPr marL="914400" lvl="1" indent="-381000" algn="l" rtl="0">
              <a:lnSpc>
                <a:spcPct val="90000"/>
              </a:lnSpc>
              <a:spcBef>
                <a:spcPts val="0"/>
              </a:spcBef>
              <a:spcAft>
                <a:spcPts val="0"/>
              </a:spcAft>
              <a:buSzPts val="2400"/>
              <a:buChar char="•"/>
            </a:pPr>
            <a:r>
              <a:rPr lang="en-US"/>
              <a:t>1</a:t>
            </a:r>
            <a:r>
              <a:rPr lang="en-US" baseline="30000"/>
              <a:t>st</a:t>
            </a:r>
            <a:r>
              <a:rPr lang="en-US"/>
              <a:t> and Kindergarten- Mite or 8U C or 6U</a:t>
            </a:r>
            <a:endParaRPr/>
          </a:p>
          <a:p>
            <a:pPr marL="914400" lvl="1" indent="-381000" algn="l" rtl="0">
              <a:lnSpc>
                <a:spcPct val="90000"/>
              </a:lnSpc>
              <a:spcBef>
                <a:spcPts val="0"/>
              </a:spcBef>
              <a:spcAft>
                <a:spcPts val="0"/>
              </a:spcAft>
              <a:buSzPts val="2400"/>
              <a:buChar char="•"/>
            </a:pPr>
            <a:r>
              <a:rPr lang="en-US"/>
              <a:t>Pre-K: Mite D</a:t>
            </a:r>
            <a:endParaRPr/>
          </a:p>
          <a:p>
            <a:pPr marL="457200" lvl="0" indent="-381000" algn="l" rtl="0">
              <a:lnSpc>
                <a:spcPct val="90000"/>
              </a:lnSpc>
              <a:spcBef>
                <a:spcPts val="0"/>
              </a:spcBef>
              <a:spcAft>
                <a:spcPts val="0"/>
              </a:spcAft>
              <a:buSzPts val="2400"/>
              <a:buChar char="•"/>
            </a:pPr>
            <a:r>
              <a:rPr lang="en-US" sz="2400"/>
              <a:t>Some Exceptions may occur, however if an exception does occur the parental guardian will be contacted prior to placement</a:t>
            </a:r>
            <a:endParaRPr sz="2400"/>
          </a:p>
        </p:txBody>
      </p:sp>
      <p:sp>
        <p:nvSpPr>
          <p:cNvPr id="478" name="Google Shape;478;p51"/>
          <p:cNvSpPr txBox="1"/>
          <p:nvPr/>
        </p:nvSpPr>
        <p:spPr>
          <a:xfrm>
            <a:off x="2457825" y="2811375"/>
            <a:ext cx="64311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highlight>
                <a:srgbClr val="00FF00"/>
              </a:highlight>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2"/>
        <p:cNvGrpSpPr/>
        <p:nvPr/>
      </p:nvGrpSpPr>
      <p:grpSpPr>
        <a:xfrm>
          <a:off x="0" y="0"/>
          <a:ext cx="0" cy="0"/>
          <a:chOff x="0" y="0"/>
          <a:chExt cx="0" cy="0"/>
        </a:xfrm>
      </p:grpSpPr>
      <p:sp>
        <p:nvSpPr>
          <p:cNvPr id="483" name="Google Shape;483;p52"/>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4" name="Google Shape;484;p52"/>
          <p:cNvSpPr/>
          <p:nvPr/>
        </p:nvSpPr>
        <p:spPr>
          <a:xfrm>
            <a:off x="4142164" y="-1"/>
            <a:ext cx="759618" cy="6858000"/>
          </a:xfrm>
          <a:custGeom>
            <a:avLst/>
            <a:gdLst/>
            <a:ahLst/>
            <a:cxnLst/>
            <a:rect l="l" t="t" r="r" b="b"/>
            <a:pathLst>
              <a:path w="759618" h="6858000" extrusionOk="0">
                <a:moveTo>
                  <a:pt x="2273" y="0"/>
                </a:moveTo>
                <a:lnTo>
                  <a:pt x="759617" y="0"/>
                </a:lnTo>
                <a:lnTo>
                  <a:pt x="759617" y="1613807"/>
                </a:lnTo>
                <a:lnTo>
                  <a:pt x="759618" y="1613808"/>
                </a:lnTo>
                <a:lnTo>
                  <a:pt x="759618" y="6858000"/>
                </a:lnTo>
                <a:lnTo>
                  <a:pt x="0" y="6391227"/>
                </a:lnTo>
                <a:lnTo>
                  <a:pt x="0" y="1147035"/>
                </a:lnTo>
                <a:lnTo>
                  <a:pt x="2273" y="1148432"/>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5" name="Google Shape;485;p52"/>
          <p:cNvSpPr/>
          <p:nvPr/>
        </p:nvSpPr>
        <p:spPr>
          <a:xfrm>
            <a:off x="4144437" y="879652"/>
            <a:ext cx="482654" cy="5521416"/>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86" name="Google Shape;486;p52"/>
          <p:cNvPicPr preferRelativeResize="0"/>
          <p:nvPr/>
        </p:nvPicPr>
        <p:blipFill rotWithShape="1">
          <a:blip r:embed="rId3">
            <a:alphaModFix/>
          </a:blip>
          <a:srcRect l="35589" r="17240"/>
          <a:stretch/>
        </p:blipFill>
        <p:spPr>
          <a:xfrm>
            <a:off x="1" y="1"/>
            <a:ext cx="4634684" cy="6141008"/>
          </a:xfrm>
          <a:prstGeom prst="rect">
            <a:avLst/>
          </a:prstGeom>
          <a:noFill/>
          <a:ln>
            <a:noFill/>
          </a:ln>
        </p:spPr>
      </p:pic>
      <p:sp>
        <p:nvSpPr>
          <p:cNvPr id="487" name="Google Shape;487;p52"/>
          <p:cNvSpPr/>
          <p:nvPr/>
        </p:nvSpPr>
        <p:spPr>
          <a:xfrm>
            <a:off x="4901782" y="1"/>
            <a:ext cx="7287300" cy="6858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8" name="Google Shape;488;p52"/>
          <p:cNvSpPr txBox="1">
            <a:spLocks noGrp="1"/>
          </p:cNvSpPr>
          <p:nvPr>
            <p:ph type="title"/>
          </p:nvPr>
        </p:nvSpPr>
        <p:spPr>
          <a:xfrm>
            <a:off x="5405666" y="179890"/>
            <a:ext cx="5840700" cy="1779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Training Camp Process</a:t>
            </a:r>
            <a:endParaRPr/>
          </a:p>
        </p:txBody>
      </p:sp>
      <p:sp>
        <p:nvSpPr>
          <p:cNvPr id="489" name="Google Shape;489;p52"/>
          <p:cNvSpPr txBox="1">
            <a:spLocks noGrp="1"/>
          </p:cNvSpPr>
          <p:nvPr>
            <p:ph type="body" idx="1"/>
          </p:nvPr>
        </p:nvSpPr>
        <p:spPr>
          <a:xfrm>
            <a:off x="5508700" y="1508950"/>
            <a:ext cx="5840700" cy="5143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sz="2000"/>
          </a:p>
          <a:p>
            <a:pPr marL="457200" lvl="0" indent="-381000" algn="l" rtl="0">
              <a:lnSpc>
                <a:spcPct val="90000"/>
              </a:lnSpc>
              <a:spcBef>
                <a:spcPts val="0"/>
              </a:spcBef>
              <a:spcAft>
                <a:spcPts val="0"/>
              </a:spcAft>
              <a:buSzPts val="2400"/>
              <a:buChar char="•"/>
            </a:pPr>
            <a:r>
              <a:rPr lang="en-US" sz="2400"/>
              <a:t>Players will be observed throughout this time to be placed in proper level for best development</a:t>
            </a:r>
            <a:endParaRPr sz="2400"/>
          </a:p>
          <a:p>
            <a:pPr marL="0" lvl="0" indent="0" algn="l" rtl="0">
              <a:lnSpc>
                <a:spcPct val="90000"/>
              </a:lnSpc>
              <a:spcBef>
                <a:spcPts val="0"/>
              </a:spcBef>
              <a:spcAft>
                <a:spcPts val="0"/>
              </a:spcAft>
              <a:buSzPts val="1800"/>
              <a:buNone/>
            </a:pPr>
            <a:endParaRPr sz="2400"/>
          </a:p>
          <a:p>
            <a:pPr marL="457200" lvl="0" indent="-381000" algn="l" rtl="0">
              <a:lnSpc>
                <a:spcPct val="90000"/>
              </a:lnSpc>
              <a:spcBef>
                <a:spcPts val="500"/>
              </a:spcBef>
              <a:spcAft>
                <a:spcPts val="0"/>
              </a:spcAft>
              <a:buSzPts val="2400"/>
              <a:buChar char="•"/>
            </a:pPr>
            <a:r>
              <a:rPr lang="en-US" sz="2400"/>
              <a:t>Training Camp process will be continuous through the Tier Concept to place players on balanced teams at their level</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p:cNvGrpSpPr/>
        <p:nvPr/>
      </p:nvGrpSpPr>
      <p:grpSpPr>
        <a:xfrm>
          <a:off x="0" y="0"/>
          <a:ext cx="0" cy="0"/>
          <a:chOff x="0" y="0"/>
          <a:chExt cx="0" cy="0"/>
        </a:xfrm>
      </p:grpSpPr>
      <p:sp>
        <p:nvSpPr>
          <p:cNvPr id="494" name="Google Shape;494;p53"/>
          <p:cNvSpPr/>
          <p:nvPr/>
        </p:nvSpPr>
        <p:spPr>
          <a:xfrm>
            <a:off x="-4415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5" name="Google Shape;495;p53"/>
          <p:cNvSpPr txBox="1">
            <a:spLocks noGrp="1"/>
          </p:cNvSpPr>
          <p:nvPr>
            <p:ph type="title"/>
          </p:nvPr>
        </p:nvSpPr>
        <p:spPr>
          <a:xfrm>
            <a:off x="1047280" y="759805"/>
            <a:ext cx="10306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Training Camp Structure</a:t>
            </a:r>
            <a:endParaRPr/>
          </a:p>
        </p:txBody>
      </p:sp>
      <p:grpSp>
        <p:nvGrpSpPr>
          <p:cNvPr id="496" name="Google Shape;496;p53"/>
          <p:cNvGrpSpPr/>
          <p:nvPr/>
        </p:nvGrpSpPr>
        <p:grpSpPr>
          <a:xfrm>
            <a:off x="409710" y="635715"/>
            <a:ext cx="11142345" cy="2482135"/>
            <a:chOff x="409710" y="635715"/>
            <a:chExt cx="11142345" cy="2482135"/>
          </a:xfrm>
        </p:grpSpPr>
        <p:sp>
          <p:nvSpPr>
            <p:cNvPr id="497" name="Google Shape;497;p53"/>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8" name="Google Shape;498;p53"/>
            <p:cNvSpPr/>
            <p:nvPr/>
          </p:nvSpPr>
          <p:spPr>
            <a:xfrm>
              <a:off x="409710" y="1022350"/>
              <a:ext cx="709613" cy="2095500"/>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9" name="Google Shape;499;p53"/>
            <p:cNvSpPr/>
            <p:nvPr/>
          </p:nvSpPr>
          <p:spPr>
            <a:xfrm>
              <a:off x="409710" y="837744"/>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0" name="Google Shape;500;p53"/>
            <p:cNvSpPr/>
            <p:nvPr/>
          </p:nvSpPr>
          <p:spPr>
            <a:xfrm>
              <a:off x="644660" y="640894"/>
              <a:ext cx="168275" cy="1713196"/>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1" name="Google Shape;501;p53"/>
            <p:cNvSpPr/>
            <p:nvPr/>
          </p:nvSpPr>
          <p:spPr>
            <a:xfrm>
              <a:off x="644055" y="635715"/>
              <a:ext cx="10908000" cy="1541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4000" b="0" i="0" u="none" strike="noStrike" cap="none">
                  <a:solidFill>
                    <a:srgbClr val="FFFFFF"/>
                  </a:solidFill>
                  <a:latin typeface="Calibri"/>
                  <a:ea typeface="Calibri"/>
                  <a:cs typeface="Calibri"/>
                  <a:sym typeface="Calibri"/>
                </a:rPr>
                <a:t>Group Information and Translation to Teams</a:t>
              </a:r>
              <a:endParaRPr sz="40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02" name="Google Shape;502;p53"/>
          <p:cNvSpPr txBox="1"/>
          <p:nvPr/>
        </p:nvSpPr>
        <p:spPr>
          <a:xfrm>
            <a:off x="1904675" y="2431750"/>
            <a:ext cx="8520000" cy="2818200"/>
          </a:xfrm>
          <a:prstGeom prst="rect">
            <a:avLst/>
          </a:prstGeom>
          <a:noFill/>
          <a:ln>
            <a:noFill/>
          </a:ln>
        </p:spPr>
        <p:txBody>
          <a:bodyPr spcFirstLastPara="1" wrap="square" lIns="91425" tIns="91425" rIns="91425" bIns="91425" anchor="ctr" anchorCtr="0">
            <a:spAutoFit/>
          </a:bodyPr>
          <a:lstStyle/>
          <a:p>
            <a:pPr marL="0" marR="0" lvl="0" indent="0" algn="l" rtl="0">
              <a:lnSpc>
                <a:spcPct val="115000"/>
              </a:lnSpc>
              <a:spcBef>
                <a:spcPts val="0"/>
              </a:spcBef>
              <a:spcAft>
                <a:spcPts val="0"/>
              </a:spcAft>
              <a:buClr>
                <a:schemeClr val="dk1"/>
              </a:buClr>
              <a:buSzPts val="1100"/>
              <a:buFont typeface="Arial"/>
              <a:buNone/>
            </a:pPr>
            <a:r>
              <a:rPr lang="en-US" sz="1900" b="0" i="0" u="none" strike="noStrike" cap="none">
                <a:solidFill>
                  <a:srgbClr val="222222"/>
                </a:solidFill>
                <a:highlight>
                  <a:srgbClr val="FFFFFF"/>
                </a:highlight>
                <a:latin typeface="Arial"/>
                <a:ea typeface="Arial"/>
                <a:cs typeface="Arial"/>
                <a:sym typeface="Arial"/>
              </a:rPr>
              <a:t>Tier 1 - A/B - Mostly 3rd graders and some 2nd graders</a:t>
            </a:r>
            <a:endParaRPr sz="1900" b="0" i="0" u="none" strike="noStrike" cap="none">
              <a:solidFill>
                <a:srgbClr val="222222"/>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900" b="0" i="0" u="none" strike="noStrike" cap="none">
                <a:solidFill>
                  <a:srgbClr val="222222"/>
                </a:solidFill>
                <a:highlight>
                  <a:srgbClr val="FFFFFF"/>
                </a:highlight>
                <a:latin typeface="Arial"/>
                <a:ea typeface="Arial"/>
                <a:cs typeface="Arial"/>
                <a:sym typeface="Arial"/>
              </a:rPr>
              <a:t>Tier 2 - C - Mostly 2nd graders and 3rd graders</a:t>
            </a:r>
            <a:endParaRPr sz="1900" b="0" i="0" u="none" strike="noStrike" cap="none">
              <a:solidFill>
                <a:srgbClr val="222222"/>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900" b="0" i="0" u="none" strike="noStrike" cap="none">
                <a:solidFill>
                  <a:srgbClr val="222222"/>
                </a:solidFill>
                <a:highlight>
                  <a:srgbClr val="FFFFFF"/>
                </a:highlight>
                <a:latin typeface="Arial"/>
                <a:ea typeface="Arial"/>
                <a:cs typeface="Arial"/>
                <a:sym typeface="Arial"/>
              </a:rPr>
              <a:t>Tier 3 - C - Mostly 2nd graders and experienced 1st graders</a:t>
            </a:r>
            <a:endParaRPr sz="1900" b="0" i="0" u="none" strike="noStrike" cap="none">
              <a:solidFill>
                <a:srgbClr val="222222"/>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900" b="0" i="0" u="none" strike="noStrike" cap="none">
                <a:solidFill>
                  <a:srgbClr val="222222"/>
                </a:solidFill>
                <a:highlight>
                  <a:srgbClr val="FFFFFF"/>
                </a:highlight>
                <a:latin typeface="Arial"/>
                <a:ea typeface="Arial"/>
                <a:cs typeface="Arial"/>
                <a:sym typeface="Arial"/>
              </a:rPr>
              <a:t>Tier 4 - Upper mite D - Mostly 1st graders and 2nd year K, some 2nd</a:t>
            </a:r>
            <a:endParaRPr sz="1900" b="0" i="0" u="none" strike="noStrike" cap="none">
              <a:solidFill>
                <a:srgbClr val="222222"/>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900" b="0" i="0" u="none" strike="noStrike" cap="none">
                <a:solidFill>
                  <a:srgbClr val="222222"/>
                </a:solidFill>
                <a:highlight>
                  <a:srgbClr val="FFFFFF"/>
                </a:highlight>
                <a:latin typeface="Arial"/>
                <a:ea typeface="Arial"/>
                <a:cs typeface="Arial"/>
                <a:sym typeface="Arial"/>
              </a:rPr>
              <a:t>Tier 5 - Beginner mite D - Pre-K, K, 1st</a:t>
            </a:r>
            <a:endParaRPr sz="1900" b="0" i="0" u="none" strike="noStrike" cap="none">
              <a:solidFill>
                <a:srgbClr val="222222"/>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900" b="0" i="0" u="none" strike="noStrike" cap="none">
                <a:solidFill>
                  <a:srgbClr val="222222"/>
                </a:solidFill>
                <a:highlight>
                  <a:srgbClr val="FFFFFF"/>
                </a:highlight>
                <a:latin typeface="Arial"/>
                <a:ea typeface="Arial"/>
                <a:cs typeface="Arial"/>
                <a:sym typeface="Arial"/>
              </a:rPr>
              <a:t>8U Tier - Girls A/B</a:t>
            </a:r>
            <a:endParaRPr sz="1900" b="0"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highlight>
                <a:schemeClr val="lt1"/>
              </a:highlight>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18"/>
          <p:cNvSpPr/>
          <p:nvPr/>
        </p:nvSpPr>
        <p:spPr>
          <a:xfrm>
            <a:off x="0" y="0"/>
            <a:ext cx="6885216"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18"/>
          <p:cNvSpPr txBox="1">
            <a:spLocks noGrp="1"/>
          </p:cNvSpPr>
          <p:nvPr>
            <p:ph type="title"/>
          </p:nvPr>
        </p:nvSpPr>
        <p:spPr>
          <a:xfrm>
            <a:off x="1024129" y="585216"/>
            <a:ext cx="5062511" cy="14996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a:solidFill>
                  <a:srgbClr val="FFFFFF"/>
                </a:solidFill>
                <a:latin typeface="Calibri"/>
                <a:ea typeface="Calibri"/>
                <a:cs typeface="Calibri"/>
                <a:sym typeface="Calibri"/>
              </a:rPr>
              <a:t>AGENDA</a:t>
            </a:r>
            <a:endParaRPr/>
          </a:p>
        </p:txBody>
      </p:sp>
      <p:cxnSp>
        <p:nvCxnSpPr>
          <p:cNvPr id="130" name="Google Shape;130;p18"/>
          <p:cNvCxnSpPr/>
          <p:nvPr/>
        </p:nvCxnSpPr>
        <p:spPr>
          <a:xfrm rot="10800000">
            <a:off x="762000" y="826324"/>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131" name="Google Shape;131;p18"/>
          <p:cNvSpPr txBox="1">
            <a:spLocks noGrp="1"/>
          </p:cNvSpPr>
          <p:nvPr>
            <p:ph type="body" idx="1"/>
          </p:nvPr>
        </p:nvSpPr>
        <p:spPr>
          <a:xfrm>
            <a:off x="1024129" y="2286000"/>
            <a:ext cx="5081232" cy="393192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FFFF"/>
              </a:buClr>
              <a:buSzPts val="2800"/>
              <a:buChar char="•"/>
            </a:pPr>
            <a:r>
              <a:rPr lang="en-US">
                <a:solidFill>
                  <a:srgbClr val="FFFFFF"/>
                </a:solidFill>
              </a:rPr>
              <a:t>Welcome</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Board and Coordinator Roles</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DIBS Information</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Fundraising</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President Updates</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Hockey Development &amp; Tryouts</a:t>
            </a:r>
            <a:endParaRPr/>
          </a:p>
        </p:txBody>
      </p:sp>
      <p:pic>
        <p:nvPicPr>
          <p:cNvPr id="132" name="Google Shape;132;p18"/>
          <p:cNvPicPr preferRelativeResize="0"/>
          <p:nvPr/>
        </p:nvPicPr>
        <p:blipFill rotWithShape="1">
          <a:blip r:embed="rId3">
            <a:alphaModFix/>
          </a:blip>
          <a:srcRect/>
          <a:stretch/>
        </p:blipFill>
        <p:spPr>
          <a:xfrm>
            <a:off x="7544017" y="1354153"/>
            <a:ext cx="4007904" cy="4149693"/>
          </a:xfrm>
          <a:prstGeom prst="rect">
            <a:avLst/>
          </a:prstGeom>
          <a:noFill/>
          <a:ln>
            <a:noFill/>
          </a:ln>
        </p:spPr>
      </p:pic>
      <p:sp>
        <p:nvSpPr>
          <p:cNvPr id="133" name="Google Shape;133;p18"/>
          <p:cNvSpPr/>
          <p:nvPr/>
        </p:nvSpPr>
        <p:spPr>
          <a:xfrm>
            <a:off x="914400" y="2197100"/>
            <a:ext cx="5172240" cy="596900"/>
          </a:xfrm>
          <a:prstGeom prst="rect">
            <a:avLst/>
          </a:prstGeom>
          <a:solidFill>
            <a:schemeClr val="accent1">
              <a:alpha val="6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6"/>
        <p:cNvGrpSpPr/>
        <p:nvPr/>
      </p:nvGrpSpPr>
      <p:grpSpPr>
        <a:xfrm>
          <a:off x="0" y="0"/>
          <a:ext cx="0" cy="0"/>
          <a:chOff x="0" y="0"/>
          <a:chExt cx="0" cy="0"/>
        </a:xfrm>
      </p:grpSpPr>
      <p:sp>
        <p:nvSpPr>
          <p:cNvPr id="507" name="Google Shape;507;p54"/>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08" name="Google Shape;508;p54"/>
          <p:cNvGrpSpPr/>
          <p:nvPr/>
        </p:nvGrpSpPr>
        <p:grpSpPr>
          <a:xfrm>
            <a:off x="409710" y="635715"/>
            <a:ext cx="11142345" cy="2482135"/>
            <a:chOff x="409710" y="635715"/>
            <a:chExt cx="11142345" cy="2482135"/>
          </a:xfrm>
        </p:grpSpPr>
        <p:sp>
          <p:nvSpPr>
            <p:cNvPr id="509" name="Google Shape;509;p54"/>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0" name="Google Shape;510;p54"/>
            <p:cNvSpPr/>
            <p:nvPr/>
          </p:nvSpPr>
          <p:spPr>
            <a:xfrm>
              <a:off x="409710" y="1022350"/>
              <a:ext cx="709613" cy="2095500"/>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1" name="Google Shape;511;p54"/>
            <p:cNvSpPr/>
            <p:nvPr/>
          </p:nvSpPr>
          <p:spPr>
            <a:xfrm>
              <a:off x="409710" y="837744"/>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2" name="Google Shape;512;p54"/>
            <p:cNvSpPr/>
            <p:nvPr/>
          </p:nvSpPr>
          <p:spPr>
            <a:xfrm>
              <a:off x="644660" y="640894"/>
              <a:ext cx="168275" cy="1713196"/>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3" name="Google Shape;513;p54"/>
            <p:cNvSpPr/>
            <p:nvPr/>
          </p:nvSpPr>
          <p:spPr>
            <a:xfrm>
              <a:off x="644055" y="635715"/>
              <a:ext cx="10908000" cy="15414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14" name="Google Shape;514;p54"/>
          <p:cNvSpPr txBox="1">
            <a:spLocks noGrp="1"/>
          </p:cNvSpPr>
          <p:nvPr>
            <p:ph type="title"/>
          </p:nvPr>
        </p:nvSpPr>
        <p:spPr>
          <a:xfrm>
            <a:off x="1047280" y="759805"/>
            <a:ext cx="10306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Practice Structure</a:t>
            </a:r>
            <a:endParaRPr/>
          </a:p>
        </p:txBody>
      </p:sp>
      <p:sp>
        <p:nvSpPr>
          <p:cNvPr id="515" name="Google Shape;515;p54"/>
          <p:cNvSpPr txBox="1">
            <a:spLocks noGrp="1"/>
          </p:cNvSpPr>
          <p:nvPr>
            <p:ph type="body" idx="1"/>
          </p:nvPr>
        </p:nvSpPr>
        <p:spPr>
          <a:xfrm>
            <a:off x="1108200" y="2136575"/>
            <a:ext cx="10113600" cy="4616700"/>
          </a:xfrm>
          <a:prstGeom prst="rect">
            <a:avLst/>
          </a:prstGeom>
          <a:noFill/>
          <a:ln>
            <a:noFill/>
          </a:ln>
        </p:spPr>
        <p:txBody>
          <a:bodyPr spcFirstLastPara="1" wrap="square" lIns="91425" tIns="45700" rIns="91425" bIns="45700" anchor="ctr" anchorCtr="0">
            <a:normAutofit/>
          </a:bodyPr>
          <a:lstStyle/>
          <a:p>
            <a:pPr marL="457200" lvl="0" indent="-355600" algn="l" rtl="0">
              <a:lnSpc>
                <a:spcPct val="90000"/>
              </a:lnSpc>
              <a:spcBef>
                <a:spcPts val="1000"/>
              </a:spcBef>
              <a:spcAft>
                <a:spcPts val="0"/>
              </a:spcAft>
              <a:buSzPts val="2000"/>
              <a:buChar char="•"/>
            </a:pPr>
            <a:r>
              <a:rPr lang="en-US" sz="2200"/>
              <a:t>All Practices are pre-planned and Coaches are expected to follow plan for that session</a:t>
            </a:r>
            <a:endParaRPr sz="2200"/>
          </a:p>
          <a:p>
            <a:pPr marL="457200" lvl="0" indent="-355600" algn="l" rtl="0">
              <a:lnSpc>
                <a:spcPct val="90000"/>
              </a:lnSpc>
              <a:spcBef>
                <a:spcPts val="0"/>
              </a:spcBef>
              <a:spcAft>
                <a:spcPts val="0"/>
              </a:spcAft>
              <a:buSzPts val="2000"/>
              <a:buChar char="•"/>
            </a:pPr>
            <a:r>
              <a:rPr lang="en-US" sz="2200"/>
              <a:t>Practices are intended to support our initiatives around fun and skill development</a:t>
            </a:r>
            <a:endParaRPr sz="2200"/>
          </a:p>
          <a:p>
            <a:pPr marL="457200" lvl="0" indent="-355600" algn="l" rtl="0">
              <a:lnSpc>
                <a:spcPct val="90000"/>
              </a:lnSpc>
              <a:spcBef>
                <a:spcPts val="0"/>
              </a:spcBef>
              <a:spcAft>
                <a:spcPts val="0"/>
              </a:spcAft>
              <a:buSzPts val="2000"/>
              <a:buChar char="•"/>
            </a:pPr>
            <a:r>
              <a:rPr lang="en-US" sz="2200"/>
              <a:t>ADM model will be used</a:t>
            </a:r>
            <a:endParaRPr sz="2200"/>
          </a:p>
          <a:p>
            <a:pPr marL="457200" lvl="0" indent="-355600" algn="l" rtl="0">
              <a:lnSpc>
                <a:spcPct val="90000"/>
              </a:lnSpc>
              <a:spcBef>
                <a:spcPts val="0"/>
              </a:spcBef>
              <a:spcAft>
                <a:spcPts val="0"/>
              </a:spcAft>
              <a:buSzPts val="2000"/>
              <a:buChar char="•"/>
            </a:pPr>
            <a:r>
              <a:rPr lang="en-US" sz="2200"/>
              <a:t>Ice Time</a:t>
            </a:r>
            <a:endParaRPr sz="2200"/>
          </a:p>
          <a:p>
            <a:pPr marL="914400" lvl="1" indent="-381000" algn="l" rtl="0">
              <a:lnSpc>
                <a:spcPct val="90000"/>
              </a:lnSpc>
              <a:spcBef>
                <a:spcPts val="0"/>
              </a:spcBef>
              <a:spcAft>
                <a:spcPts val="0"/>
              </a:spcAft>
              <a:buSzPts val="2400"/>
              <a:buChar char="•"/>
            </a:pPr>
            <a:r>
              <a:rPr lang="en-US" sz="2200"/>
              <a:t>All sessions will be one hour</a:t>
            </a:r>
            <a:endParaRPr sz="2200"/>
          </a:p>
          <a:p>
            <a:pPr marL="914400" lvl="0" indent="0" algn="l" rtl="0">
              <a:lnSpc>
                <a:spcPct val="90000"/>
              </a:lnSpc>
              <a:spcBef>
                <a:spcPts val="0"/>
              </a:spcBef>
              <a:spcAft>
                <a:spcPts val="0"/>
              </a:spcAft>
              <a:buNone/>
            </a:pPr>
            <a:endParaRPr sz="2200"/>
          </a:p>
          <a:p>
            <a:pPr marL="457200" lvl="0" indent="0" algn="l" rtl="0">
              <a:lnSpc>
                <a:spcPct val="90000"/>
              </a:lnSpc>
              <a:spcBef>
                <a:spcPts val="1000"/>
              </a:spcBef>
              <a:spcAft>
                <a:spcPts val="0"/>
              </a:spcAft>
              <a:buNone/>
            </a:pPr>
            <a:r>
              <a:rPr lang="en-US" sz="2200" i="1"/>
              <a:t>Our program is designed for individual development and puck touches. This philosophy and commitment can only be achieved by promoting small area games where we allow players the best opportunity to practice skills, while maximizing game skills.</a:t>
            </a:r>
            <a:r>
              <a:rPr lang="en-US" sz="2000"/>
              <a:t> </a:t>
            </a:r>
            <a:endParaRPr sz="2200"/>
          </a:p>
          <a:p>
            <a:pPr marL="457200" lvl="1" indent="0" algn="l" rtl="0">
              <a:lnSpc>
                <a:spcPct val="90000"/>
              </a:lnSpc>
              <a:spcBef>
                <a:spcPts val="500"/>
              </a:spcBef>
              <a:spcAft>
                <a:spcPts val="0"/>
              </a:spcAft>
              <a:buClr>
                <a:schemeClr val="dk1"/>
              </a:buClr>
              <a:buSzPts val="2400"/>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9"/>
        <p:cNvGrpSpPr/>
        <p:nvPr/>
      </p:nvGrpSpPr>
      <p:grpSpPr>
        <a:xfrm>
          <a:off x="0" y="0"/>
          <a:ext cx="0" cy="0"/>
          <a:chOff x="0" y="0"/>
          <a:chExt cx="0" cy="0"/>
        </a:xfrm>
      </p:grpSpPr>
      <p:sp>
        <p:nvSpPr>
          <p:cNvPr id="520" name="Google Shape;520;p5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1" name="Google Shape;521;p55"/>
          <p:cNvSpPr/>
          <p:nvPr/>
        </p:nvSpPr>
        <p:spPr>
          <a:xfrm>
            <a:off x="4142164" y="-1"/>
            <a:ext cx="759618" cy="6858000"/>
          </a:xfrm>
          <a:custGeom>
            <a:avLst/>
            <a:gdLst/>
            <a:ahLst/>
            <a:cxnLst/>
            <a:rect l="l" t="t" r="r" b="b"/>
            <a:pathLst>
              <a:path w="759618" h="6858000" extrusionOk="0">
                <a:moveTo>
                  <a:pt x="2273" y="0"/>
                </a:moveTo>
                <a:lnTo>
                  <a:pt x="759617" y="0"/>
                </a:lnTo>
                <a:lnTo>
                  <a:pt x="759617" y="1613807"/>
                </a:lnTo>
                <a:lnTo>
                  <a:pt x="759618" y="1613808"/>
                </a:lnTo>
                <a:lnTo>
                  <a:pt x="759618" y="6858000"/>
                </a:lnTo>
                <a:lnTo>
                  <a:pt x="0" y="6391227"/>
                </a:lnTo>
                <a:lnTo>
                  <a:pt x="0" y="1147035"/>
                </a:lnTo>
                <a:lnTo>
                  <a:pt x="2273" y="1148432"/>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2" name="Google Shape;522;p55"/>
          <p:cNvSpPr/>
          <p:nvPr/>
        </p:nvSpPr>
        <p:spPr>
          <a:xfrm>
            <a:off x="4144437" y="879652"/>
            <a:ext cx="482654" cy="5521414"/>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23" name="Google Shape;523;p55"/>
          <p:cNvPicPr preferRelativeResize="0"/>
          <p:nvPr/>
        </p:nvPicPr>
        <p:blipFill rotWithShape="1">
          <a:blip r:embed="rId3">
            <a:alphaModFix/>
          </a:blip>
          <a:srcRect l="35588" r="17242"/>
          <a:stretch/>
        </p:blipFill>
        <p:spPr>
          <a:xfrm>
            <a:off x="1" y="1"/>
            <a:ext cx="4634682" cy="6141008"/>
          </a:xfrm>
          <a:prstGeom prst="rect">
            <a:avLst/>
          </a:prstGeom>
          <a:noFill/>
          <a:ln>
            <a:noFill/>
          </a:ln>
        </p:spPr>
      </p:pic>
      <p:sp>
        <p:nvSpPr>
          <p:cNvPr id="524" name="Google Shape;524;p55"/>
          <p:cNvSpPr/>
          <p:nvPr/>
        </p:nvSpPr>
        <p:spPr>
          <a:xfrm>
            <a:off x="4901782" y="1"/>
            <a:ext cx="7287170" cy="6857999"/>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5" name="Google Shape;525;p55"/>
          <p:cNvSpPr txBox="1">
            <a:spLocks noGrp="1"/>
          </p:cNvSpPr>
          <p:nvPr>
            <p:ph type="title"/>
          </p:nvPr>
        </p:nvSpPr>
        <p:spPr>
          <a:xfrm>
            <a:off x="5552841" y="643465"/>
            <a:ext cx="5840770" cy="177962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Additional Practices</a:t>
            </a:r>
            <a:endParaRPr/>
          </a:p>
        </p:txBody>
      </p:sp>
      <p:sp>
        <p:nvSpPr>
          <p:cNvPr id="526" name="Google Shape;526;p55"/>
          <p:cNvSpPr txBox="1">
            <a:spLocks noGrp="1"/>
          </p:cNvSpPr>
          <p:nvPr>
            <p:ph type="body" idx="1"/>
          </p:nvPr>
        </p:nvSpPr>
        <p:spPr>
          <a:xfrm>
            <a:off x="5552840" y="2518012"/>
            <a:ext cx="5840770" cy="362299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Clr>
                <a:schemeClr val="dk1"/>
              </a:buClr>
              <a:buSzPts val="1100"/>
              <a:buFont typeface="Arial"/>
              <a:buNone/>
            </a:pPr>
            <a:r>
              <a:rPr lang="en-US" sz="2400">
                <a:solidFill>
                  <a:schemeClr val="lt1"/>
                </a:solidFill>
                <a:latin typeface="Arial"/>
                <a:ea typeface="Arial"/>
                <a:cs typeface="Arial"/>
                <a:sym typeface="Arial"/>
              </a:rPr>
              <a:t>•</a:t>
            </a:r>
            <a:r>
              <a:rPr lang="en-US" sz="2400">
                <a:solidFill>
                  <a:schemeClr val="lt1"/>
                </a:solidFill>
              </a:rPr>
              <a:t>Outdoor Ice: </a:t>
            </a:r>
            <a:endParaRPr sz="2000">
              <a:solidFill>
                <a:schemeClr val="lt1"/>
              </a:solidFill>
            </a:endParaRPr>
          </a:p>
          <a:p>
            <a:pPr marL="914400" lvl="0" indent="-355600" algn="l" rtl="0">
              <a:lnSpc>
                <a:spcPct val="90000"/>
              </a:lnSpc>
              <a:spcBef>
                <a:spcPts val="1000"/>
              </a:spcBef>
              <a:spcAft>
                <a:spcPts val="0"/>
              </a:spcAft>
              <a:buClr>
                <a:schemeClr val="lt1"/>
              </a:buClr>
              <a:buSzPts val="2000"/>
              <a:buChar char="•"/>
            </a:pPr>
            <a:r>
              <a:rPr lang="en-US" sz="2000">
                <a:solidFill>
                  <a:schemeClr val="lt1"/>
                </a:solidFill>
              </a:rPr>
              <a:t>Mite A/B/C &amp; 8U Teams</a:t>
            </a:r>
            <a:endParaRPr sz="2000">
              <a:solidFill>
                <a:schemeClr val="lt1"/>
              </a:solidFill>
            </a:endParaRPr>
          </a:p>
          <a:p>
            <a:pPr marL="914400" lvl="0" indent="-355600" algn="l" rtl="0">
              <a:lnSpc>
                <a:spcPct val="90000"/>
              </a:lnSpc>
              <a:spcBef>
                <a:spcPts val="0"/>
              </a:spcBef>
              <a:spcAft>
                <a:spcPts val="0"/>
              </a:spcAft>
              <a:buClr>
                <a:schemeClr val="lt1"/>
              </a:buClr>
              <a:buSzPts val="2000"/>
              <a:buChar char="•"/>
            </a:pPr>
            <a:r>
              <a:rPr lang="en-US" sz="2000">
                <a:solidFill>
                  <a:schemeClr val="lt1"/>
                </a:solidFill>
              </a:rPr>
              <a:t>South Community Park </a:t>
            </a:r>
            <a:endParaRPr sz="2000">
              <a:solidFill>
                <a:schemeClr val="lt1"/>
              </a:solidFill>
            </a:endParaRPr>
          </a:p>
          <a:p>
            <a:pPr marL="914400" lvl="0" indent="-355600" algn="l" rtl="0">
              <a:lnSpc>
                <a:spcPct val="90000"/>
              </a:lnSpc>
              <a:spcBef>
                <a:spcPts val="0"/>
              </a:spcBef>
              <a:spcAft>
                <a:spcPts val="0"/>
              </a:spcAft>
              <a:buClr>
                <a:schemeClr val="lt1"/>
              </a:buClr>
              <a:buSzPts val="2000"/>
              <a:buChar char="•"/>
            </a:pPr>
            <a:r>
              <a:rPr lang="en-US" sz="2000" i="1">
                <a:solidFill>
                  <a:schemeClr val="lt1"/>
                </a:solidFill>
              </a:rPr>
              <a:t>More Information to come</a:t>
            </a:r>
            <a:endParaRPr sz="2000" i="1">
              <a:solidFill>
                <a:schemeClr val="lt1"/>
              </a:solidFill>
            </a:endParaRPr>
          </a:p>
          <a:p>
            <a:pPr marL="0" lvl="0" indent="0" algn="l" rtl="0">
              <a:lnSpc>
                <a:spcPct val="90000"/>
              </a:lnSpc>
              <a:spcBef>
                <a:spcPts val="500"/>
              </a:spcBef>
              <a:spcAft>
                <a:spcPts val="0"/>
              </a:spcAft>
              <a:buNone/>
            </a:pPr>
            <a:endParaRPr sz="2000">
              <a:solidFill>
                <a:schemeClr val="lt1"/>
              </a:solidFill>
            </a:endParaRPr>
          </a:p>
          <a:p>
            <a:pPr marL="0" lvl="0" indent="0" algn="l" rtl="0">
              <a:lnSpc>
                <a:spcPct val="90000"/>
              </a:lnSpc>
              <a:spcBef>
                <a:spcPts val="500"/>
              </a:spcBef>
              <a:spcAft>
                <a:spcPts val="0"/>
              </a:spcAft>
              <a:buSzPts val="1800"/>
              <a:buNone/>
            </a:pPr>
            <a:endParaRPr sz="2000">
              <a:solidFill>
                <a:schemeClr val="lt1"/>
              </a:solidFill>
            </a:endParaRPr>
          </a:p>
          <a:p>
            <a:pPr marL="457200" lvl="0" indent="-369570" algn="l" rtl="0">
              <a:lnSpc>
                <a:spcPct val="90000"/>
              </a:lnSpc>
              <a:spcBef>
                <a:spcPts val="500"/>
              </a:spcBef>
              <a:spcAft>
                <a:spcPts val="0"/>
              </a:spcAft>
              <a:buClr>
                <a:schemeClr val="lt1"/>
              </a:buClr>
              <a:buSzPts val="2400"/>
              <a:buChar char="•"/>
            </a:pPr>
            <a:r>
              <a:rPr lang="en-US" sz="2400">
                <a:solidFill>
                  <a:schemeClr val="lt1"/>
                </a:solidFill>
              </a:rPr>
              <a:t>Dryland </a:t>
            </a:r>
            <a:endParaRPr sz="2400">
              <a:solidFill>
                <a:schemeClr val="lt1"/>
              </a:solidFill>
            </a:endParaRPr>
          </a:p>
          <a:p>
            <a:pPr marL="914400" lvl="1" indent="-346075" algn="l" rtl="0">
              <a:lnSpc>
                <a:spcPct val="90000"/>
              </a:lnSpc>
              <a:spcBef>
                <a:spcPts val="0"/>
              </a:spcBef>
              <a:spcAft>
                <a:spcPts val="0"/>
              </a:spcAft>
              <a:buClr>
                <a:schemeClr val="lt1"/>
              </a:buClr>
              <a:buSzPts val="2000"/>
              <a:buChar char="•"/>
            </a:pPr>
            <a:r>
              <a:rPr lang="en-US" sz="2000">
                <a:solidFill>
                  <a:schemeClr val="lt1"/>
                </a:solidFill>
              </a:rPr>
              <a:t>No dryland facility</a:t>
            </a:r>
            <a:endParaRPr sz="2000">
              <a:solidFill>
                <a:schemeClr val="lt1"/>
              </a:solidFill>
            </a:endParaRPr>
          </a:p>
          <a:p>
            <a:pPr marL="914400" lvl="1" indent="-346075" algn="l" rtl="0">
              <a:lnSpc>
                <a:spcPct val="90000"/>
              </a:lnSpc>
              <a:spcBef>
                <a:spcPts val="0"/>
              </a:spcBef>
              <a:spcAft>
                <a:spcPts val="0"/>
              </a:spcAft>
              <a:buClr>
                <a:schemeClr val="lt1"/>
              </a:buClr>
              <a:buSzPts val="2000"/>
              <a:buChar char="•"/>
            </a:pPr>
            <a:r>
              <a:rPr lang="en-US" sz="2000">
                <a:solidFill>
                  <a:schemeClr val="lt1"/>
                </a:solidFill>
              </a:rPr>
              <a:t>Older Teams (A/B &amp; 8U) may do some pre-practice Dryland work</a:t>
            </a:r>
            <a:endParaRPr sz="2000">
              <a:solidFill>
                <a:schemeClr val="lt1"/>
              </a:solidFill>
            </a:endParaRPr>
          </a:p>
          <a:p>
            <a:pPr marL="457200" lvl="0" indent="0" algn="l" rtl="0">
              <a:lnSpc>
                <a:spcPct val="90000"/>
              </a:lnSpc>
              <a:spcBef>
                <a:spcPts val="500"/>
              </a:spcBef>
              <a:spcAft>
                <a:spcPts val="0"/>
              </a:spcAft>
              <a:buSzPts val="1800"/>
              <a:buNone/>
            </a:pPr>
            <a:endParaRPr sz="2000">
              <a:solidFill>
                <a:schemeClr val="lt1"/>
              </a:solidFill>
            </a:endParaRPr>
          </a:p>
          <a:p>
            <a:pPr marL="0" lvl="0" indent="0" algn="l" rtl="0">
              <a:lnSpc>
                <a:spcPct val="90000"/>
              </a:lnSpc>
              <a:spcBef>
                <a:spcPts val="0"/>
              </a:spcBef>
              <a:spcAft>
                <a:spcPts val="0"/>
              </a:spcAft>
              <a:buClr>
                <a:srgbClr val="FEFFFF"/>
              </a:buClr>
              <a:buSzPts val="2400"/>
              <a:buNone/>
            </a:pPr>
            <a:endParaRPr sz="2400">
              <a:solidFill>
                <a:schemeClr val="lt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p56"/>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32" name="Google Shape;532;p56"/>
          <p:cNvGrpSpPr/>
          <p:nvPr/>
        </p:nvGrpSpPr>
        <p:grpSpPr>
          <a:xfrm>
            <a:off x="409710" y="635715"/>
            <a:ext cx="11142345" cy="2482135"/>
            <a:chOff x="409710" y="635715"/>
            <a:chExt cx="11142345" cy="2482135"/>
          </a:xfrm>
        </p:grpSpPr>
        <p:sp>
          <p:nvSpPr>
            <p:cNvPr id="533" name="Google Shape;533;p56"/>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4" name="Google Shape;534;p56"/>
            <p:cNvSpPr/>
            <p:nvPr/>
          </p:nvSpPr>
          <p:spPr>
            <a:xfrm>
              <a:off x="409710" y="1022350"/>
              <a:ext cx="709613" cy="2095500"/>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5" name="Google Shape;535;p56"/>
            <p:cNvSpPr/>
            <p:nvPr/>
          </p:nvSpPr>
          <p:spPr>
            <a:xfrm>
              <a:off x="409710" y="837744"/>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6" name="Google Shape;536;p56"/>
            <p:cNvSpPr/>
            <p:nvPr/>
          </p:nvSpPr>
          <p:spPr>
            <a:xfrm>
              <a:off x="644660" y="640894"/>
              <a:ext cx="168275" cy="1713196"/>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7" name="Google Shape;537;p56"/>
            <p:cNvSpPr/>
            <p:nvPr/>
          </p:nvSpPr>
          <p:spPr>
            <a:xfrm>
              <a:off x="644055" y="635715"/>
              <a:ext cx="10908000" cy="15414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38" name="Google Shape;538;p56"/>
          <p:cNvSpPr txBox="1">
            <a:spLocks noGrp="1"/>
          </p:cNvSpPr>
          <p:nvPr>
            <p:ph type="title"/>
          </p:nvPr>
        </p:nvSpPr>
        <p:spPr>
          <a:xfrm>
            <a:off x="1047280" y="759805"/>
            <a:ext cx="10306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Mite Coaches</a:t>
            </a:r>
            <a:endParaRPr/>
          </a:p>
        </p:txBody>
      </p:sp>
      <p:sp>
        <p:nvSpPr>
          <p:cNvPr id="539" name="Google Shape;539;p56"/>
          <p:cNvSpPr txBox="1">
            <a:spLocks noGrp="1"/>
          </p:cNvSpPr>
          <p:nvPr>
            <p:ph type="body" idx="1"/>
          </p:nvPr>
        </p:nvSpPr>
        <p:spPr>
          <a:xfrm>
            <a:off x="1108200" y="2136575"/>
            <a:ext cx="10113600" cy="4847100"/>
          </a:xfrm>
          <a:prstGeom prst="rect">
            <a:avLst/>
          </a:prstGeom>
          <a:noFill/>
          <a:ln>
            <a:noFill/>
          </a:ln>
        </p:spPr>
        <p:txBody>
          <a:bodyPr spcFirstLastPara="1" wrap="square" lIns="91425" tIns="45700" rIns="91425" bIns="45700" anchor="ctr" anchorCtr="0">
            <a:normAutofit fontScale="92500" lnSpcReduction="20000"/>
          </a:bodyPr>
          <a:lstStyle/>
          <a:p>
            <a:pPr marL="457200" lvl="0" indent="-369570" algn="l" rtl="0">
              <a:lnSpc>
                <a:spcPct val="90000"/>
              </a:lnSpc>
              <a:spcBef>
                <a:spcPts val="0"/>
              </a:spcBef>
              <a:spcAft>
                <a:spcPts val="0"/>
              </a:spcAft>
              <a:buSzPct val="100000"/>
              <a:buChar char="●"/>
            </a:pPr>
            <a:r>
              <a:rPr lang="en-US" sz="2400"/>
              <a:t>We Need YOU!</a:t>
            </a:r>
            <a:endParaRPr sz="2400" b="1"/>
          </a:p>
          <a:p>
            <a:pPr marL="914400" lvl="1" indent="-334327" algn="l" rtl="0">
              <a:lnSpc>
                <a:spcPct val="90000"/>
              </a:lnSpc>
              <a:spcBef>
                <a:spcPts val="0"/>
              </a:spcBef>
              <a:spcAft>
                <a:spcPts val="0"/>
              </a:spcAft>
              <a:buSzPct val="75000"/>
              <a:buChar char="○"/>
            </a:pPr>
            <a:r>
              <a:rPr lang="en-US"/>
              <a:t>More help on the ice only helps the players</a:t>
            </a:r>
            <a:endParaRPr/>
          </a:p>
          <a:p>
            <a:pPr marL="914400" lvl="1" indent="-334327" algn="l" rtl="0">
              <a:lnSpc>
                <a:spcPct val="90000"/>
              </a:lnSpc>
              <a:spcBef>
                <a:spcPts val="0"/>
              </a:spcBef>
              <a:spcAft>
                <a:spcPts val="0"/>
              </a:spcAft>
              <a:buSzPct val="75000"/>
              <a:buChar char="○"/>
            </a:pPr>
            <a:r>
              <a:rPr lang="en-US"/>
              <a:t>Need a </a:t>
            </a:r>
            <a:r>
              <a:rPr lang="en-US" b="1" u="sng"/>
              <a:t>LEAD</a:t>
            </a:r>
            <a:r>
              <a:rPr lang="en-US"/>
              <a:t> Coach for each Tier/Group</a:t>
            </a:r>
            <a:endParaRPr/>
          </a:p>
          <a:p>
            <a:pPr marL="914400" lvl="0" indent="0" algn="l" rtl="0">
              <a:lnSpc>
                <a:spcPct val="90000"/>
              </a:lnSpc>
              <a:spcBef>
                <a:spcPts val="0"/>
              </a:spcBef>
              <a:spcAft>
                <a:spcPts val="0"/>
              </a:spcAft>
              <a:buNone/>
            </a:pPr>
            <a:endParaRPr/>
          </a:p>
          <a:p>
            <a:pPr marL="457200" lvl="0" indent="-369570" algn="l" rtl="0">
              <a:lnSpc>
                <a:spcPct val="90000"/>
              </a:lnSpc>
              <a:spcBef>
                <a:spcPts val="0"/>
              </a:spcBef>
              <a:spcAft>
                <a:spcPts val="0"/>
              </a:spcAft>
              <a:buSzPct val="100000"/>
              <a:buChar char="●"/>
            </a:pPr>
            <a:r>
              <a:rPr lang="en-US" sz="2400"/>
              <a:t>Each Mite Team will need: Dibs are available</a:t>
            </a:r>
            <a:endParaRPr sz="2400"/>
          </a:p>
          <a:p>
            <a:pPr marL="914400" lvl="1" indent="-334327" algn="l" rtl="0">
              <a:lnSpc>
                <a:spcPct val="90000"/>
              </a:lnSpc>
              <a:spcBef>
                <a:spcPts val="0"/>
              </a:spcBef>
              <a:spcAft>
                <a:spcPts val="0"/>
              </a:spcAft>
              <a:buSzPct val="75000"/>
              <a:buChar char="○"/>
            </a:pPr>
            <a:r>
              <a:rPr lang="en-US"/>
              <a:t>Head Coach </a:t>
            </a:r>
            <a:endParaRPr/>
          </a:p>
          <a:p>
            <a:pPr marL="914400" lvl="1" indent="-334327" algn="l" rtl="0">
              <a:lnSpc>
                <a:spcPct val="90000"/>
              </a:lnSpc>
              <a:spcBef>
                <a:spcPts val="0"/>
              </a:spcBef>
              <a:spcAft>
                <a:spcPts val="0"/>
              </a:spcAft>
              <a:buSzPct val="75000"/>
              <a:buChar char="○"/>
            </a:pPr>
            <a:r>
              <a:rPr lang="en-US"/>
              <a:t>Up to 4 Assistant Coaches</a:t>
            </a:r>
            <a:endParaRPr/>
          </a:p>
          <a:p>
            <a:pPr marL="914400" lvl="1" indent="-334327" algn="l" rtl="0">
              <a:lnSpc>
                <a:spcPct val="90000"/>
              </a:lnSpc>
              <a:spcBef>
                <a:spcPts val="0"/>
              </a:spcBef>
              <a:spcAft>
                <a:spcPts val="0"/>
              </a:spcAft>
              <a:buSzPct val="75000"/>
              <a:buChar char="○"/>
            </a:pPr>
            <a:r>
              <a:rPr lang="en-US"/>
              <a:t>Team Manager </a:t>
            </a:r>
            <a:endParaRPr/>
          </a:p>
          <a:p>
            <a:pPr marL="914400" lvl="0" indent="0" algn="l" rtl="0">
              <a:lnSpc>
                <a:spcPct val="90000"/>
              </a:lnSpc>
              <a:spcBef>
                <a:spcPts val="0"/>
              </a:spcBef>
              <a:spcAft>
                <a:spcPts val="0"/>
              </a:spcAft>
              <a:buNone/>
            </a:pPr>
            <a:endParaRPr/>
          </a:p>
          <a:p>
            <a:pPr marL="457200" lvl="0" indent="-369570" algn="l" rtl="0">
              <a:lnSpc>
                <a:spcPct val="90000"/>
              </a:lnSpc>
              <a:spcBef>
                <a:spcPts val="0"/>
              </a:spcBef>
              <a:spcAft>
                <a:spcPts val="0"/>
              </a:spcAft>
              <a:buSzPct val="100000"/>
              <a:buChar char="●"/>
            </a:pPr>
            <a:r>
              <a:rPr lang="en-US" sz="2400"/>
              <a:t>Coaching Requirements:</a:t>
            </a:r>
            <a:endParaRPr sz="2400"/>
          </a:p>
          <a:p>
            <a:pPr marL="914400" lvl="1" indent="-369569" algn="l" rtl="0">
              <a:lnSpc>
                <a:spcPct val="90000"/>
              </a:lnSpc>
              <a:spcBef>
                <a:spcPts val="0"/>
              </a:spcBef>
              <a:spcAft>
                <a:spcPts val="0"/>
              </a:spcAft>
              <a:buSzPct val="100000"/>
              <a:buChar char="○"/>
            </a:pPr>
            <a:r>
              <a:rPr lang="en-US" sz="2400" i="1"/>
              <a:t>Register with USA Hockey and RYHA</a:t>
            </a:r>
            <a:endParaRPr sz="2400" i="1"/>
          </a:p>
          <a:p>
            <a:pPr marL="914400" lvl="1" indent="-369569" algn="l" rtl="0">
              <a:lnSpc>
                <a:spcPct val="90000"/>
              </a:lnSpc>
              <a:spcBef>
                <a:spcPts val="0"/>
              </a:spcBef>
              <a:spcAft>
                <a:spcPts val="0"/>
              </a:spcAft>
              <a:buSzPct val="100000"/>
              <a:buChar char="○"/>
            </a:pPr>
            <a:r>
              <a:rPr lang="en-US" sz="2400" i="1"/>
              <a:t>Have a Background Check</a:t>
            </a:r>
            <a:endParaRPr sz="2400" i="1"/>
          </a:p>
          <a:p>
            <a:pPr marL="914400" lvl="1" indent="-369569" algn="l" rtl="0">
              <a:lnSpc>
                <a:spcPct val="90000"/>
              </a:lnSpc>
              <a:spcBef>
                <a:spcPts val="0"/>
              </a:spcBef>
              <a:spcAft>
                <a:spcPts val="0"/>
              </a:spcAft>
              <a:buSzPct val="100000"/>
              <a:buChar char="○"/>
            </a:pPr>
            <a:r>
              <a:rPr lang="en-US" sz="2400" i="1"/>
              <a:t>Complete Safesport (to be on the ice, in locker room to work with the players)</a:t>
            </a:r>
            <a:endParaRPr sz="2400" i="1"/>
          </a:p>
          <a:p>
            <a:pPr marL="914400" lvl="0" indent="0" algn="l" rtl="0">
              <a:lnSpc>
                <a:spcPct val="90000"/>
              </a:lnSpc>
              <a:spcBef>
                <a:spcPts val="0"/>
              </a:spcBef>
              <a:spcAft>
                <a:spcPts val="0"/>
              </a:spcAft>
              <a:buNone/>
            </a:pPr>
            <a:endParaRPr i="1"/>
          </a:p>
          <a:p>
            <a:pPr marL="457200" lvl="0" indent="-369570" algn="l" rtl="0">
              <a:lnSpc>
                <a:spcPct val="90000"/>
              </a:lnSpc>
              <a:spcBef>
                <a:spcPts val="0"/>
              </a:spcBef>
              <a:spcAft>
                <a:spcPts val="0"/>
              </a:spcAft>
              <a:buSzPct val="100000"/>
              <a:buChar char="●"/>
            </a:pPr>
            <a:r>
              <a:rPr lang="en-US" sz="2400"/>
              <a:t>Mite Coaches Meeting will be Later October</a:t>
            </a:r>
            <a:endParaRPr sz="2400"/>
          </a:p>
          <a:p>
            <a:pPr marL="457200" lvl="0" indent="0" algn="l" rtl="0">
              <a:lnSpc>
                <a:spcPct val="90000"/>
              </a:lnSpc>
              <a:spcBef>
                <a:spcPts val="0"/>
              </a:spcBef>
              <a:spcAft>
                <a:spcPts val="0"/>
              </a:spcAft>
              <a:buNone/>
            </a:pPr>
            <a:endParaRPr sz="2400"/>
          </a:p>
          <a:p>
            <a:pPr marL="457200" lvl="1" indent="0" algn="l" rtl="0">
              <a:lnSpc>
                <a:spcPct val="90000"/>
              </a:lnSpc>
              <a:spcBef>
                <a:spcPts val="500"/>
              </a:spcBef>
              <a:spcAft>
                <a:spcPts val="0"/>
              </a:spcAft>
              <a:buClr>
                <a:schemeClr val="dk1"/>
              </a:buClr>
              <a:buSzPct val="100000"/>
              <a:buNone/>
            </a:pPr>
            <a:endParaRPr/>
          </a:p>
        </p:txBody>
      </p:sp>
      <p:sp>
        <p:nvSpPr>
          <p:cNvPr id="540" name="Google Shape;540;p56"/>
          <p:cNvSpPr txBox="1"/>
          <p:nvPr/>
        </p:nvSpPr>
        <p:spPr>
          <a:xfrm>
            <a:off x="7843125" y="470650"/>
            <a:ext cx="4223700" cy="800400"/>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highlight>
                <a:srgbClr val="00FF00"/>
              </a:highlight>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4"/>
        <p:cNvGrpSpPr/>
        <p:nvPr/>
      </p:nvGrpSpPr>
      <p:grpSpPr>
        <a:xfrm>
          <a:off x="0" y="0"/>
          <a:ext cx="0" cy="0"/>
          <a:chOff x="0" y="0"/>
          <a:chExt cx="0" cy="0"/>
        </a:xfrm>
      </p:grpSpPr>
      <p:sp>
        <p:nvSpPr>
          <p:cNvPr id="545" name="Google Shape;545;p57"/>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46" name="Google Shape;546;p57"/>
          <p:cNvGrpSpPr/>
          <p:nvPr/>
        </p:nvGrpSpPr>
        <p:grpSpPr>
          <a:xfrm>
            <a:off x="409710" y="635715"/>
            <a:ext cx="11142345" cy="2482135"/>
            <a:chOff x="409710" y="635715"/>
            <a:chExt cx="11142345" cy="2482135"/>
          </a:xfrm>
        </p:grpSpPr>
        <p:sp>
          <p:nvSpPr>
            <p:cNvPr id="547" name="Google Shape;547;p57"/>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8" name="Google Shape;548;p57"/>
            <p:cNvSpPr/>
            <p:nvPr/>
          </p:nvSpPr>
          <p:spPr>
            <a:xfrm>
              <a:off x="409710" y="1022350"/>
              <a:ext cx="709613" cy="2095500"/>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9" name="Google Shape;549;p57"/>
            <p:cNvSpPr/>
            <p:nvPr/>
          </p:nvSpPr>
          <p:spPr>
            <a:xfrm>
              <a:off x="409710" y="837744"/>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0" name="Google Shape;550;p57"/>
            <p:cNvSpPr/>
            <p:nvPr/>
          </p:nvSpPr>
          <p:spPr>
            <a:xfrm>
              <a:off x="644660" y="640894"/>
              <a:ext cx="168275" cy="1713196"/>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1" name="Google Shape;551;p57"/>
            <p:cNvSpPr/>
            <p:nvPr/>
          </p:nvSpPr>
          <p:spPr>
            <a:xfrm>
              <a:off x="644055" y="635715"/>
              <a:ext cx="10908000" cy="15414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52" name="Google Shape;552;p57"/>
          <p:cNvSpPr txBox="1">
            <a:spLocks noGrp="1"/>
          </p:cNvSpPr>
          <p:nvPr>
            <p:ph type="title"/>
          </p:nvPr>
        </p:nvSpPr>
        <p:spPr>
          <a:xfrm>
            <a:off x="1047280" y="759805"/>
            <a:ext cx="10306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Team Information</a:t>
            </a:r>
            <a:endParaRPr/>
          </a:p>
        </p:txBody>
      </p:sp>
      <p:sp>
        <p:nvSpPr>
          <p:cNvPr id="553" name="Google Shape;553;p57"/>
          <p:cNvSpPr txBox="1">
            <a:spLocks noGrp="1"/>
          </p:cNvSpPr>
          <p:nvPr>
            <p:ph type="body" idx="1"/>
          </p:nvPr>
        </p:nvSpPr>
        <p:spPr>
          <a:xfrm>
            <a:off x="1108200" y="2136575"/>
            <a:ext cx="10113600" cy="4616700"/>
          </a:xfrm>
          <a:prstGeom prst="rect">
            <a:avLst/>
          </a:prstGeom>
          <a:noFill/>
          <a:ln>
            <a:noFill/>
          </a:ln>
        </p:spPr>
        <p:txBody>
          <a:bodyPr spcFirstLastPara="1" wrap="square" lIns="91425" tIns="45700" rIns="91425" bIns="45700" anchor="ctr" anchorCtr="0">
            <a:normAutofit/>
          </a:bodyPr>
          <a:lstStyle/>
          <a:p>
            <a:pPr marL="457200" lvl="0" indent="-228600" algn="l" rtl="0">
              <a:lnSpc>
                <a:spcPct val="90000"/>
              </a:lnSpc>
              <a:spcBef>
                <a:spcPts val="0"/>
              </a:spcBef>
              <a:spcAft>
                <a:spcPts val="0"/>
              </a:spcAft>
              <a:buSzPts val="2400"/>
              <a:buNone/>
            </a:pPr>
            <a:endParaRPr sz="2400"/>
          </a:p>
          <a:p>
            <a:pPr marL="457200" lvl="0" indent="0" algn="l" rtl="0">
              <a:lnSpc>
                <a:spcPct val="90000"/>
              </a:lnSpc>
              <a:spcBef>
                <a:spcPts val="0"/>
              </a:spcBef>
              <a:spcAft>
                <a:spcPts val="0"/>
              </a:spcAft>
              <a:buSzPts val="1800"/>
              <a:buNone/>
            </a:pPr>
            <a:endParaRPr sz="2400"/>
          </a:p>
          <a:p>
            <a:pPr marL="457200" lvl="1" indent="0" algn="l" rtl="0">
              <a:lnSpc>
                <a:spcPct val="90000"/>
              </a:lnSpc>
              <a:spcBef>
                <a:spcPts val="500"/>
              </a:spcBef>
              <a:spcAft>
                <a:spcPts val="0"/>
              </a:spcAft>
              <a:buClr>
                <a:schemeClr val="dk1"/>
              </a:buClr>
              <a:buSzPts val="2400"/>
              <a:buNone/>
            </a:pPr>
            <a:endParaRPr/>
          </a:p>
        </p:txBody>
      </p:sp>
      <p:sp>
        <p:nvSpPr>
          <p:cNvPr id="554" name="Google Shape;554;p57"/>
          <p:cNvSpPr txBox="1"/>
          <p:nvPr/>
        </p:nvSpPr>
        <p:spPr>
          <a:xfrm>
            <a:off x="7843125" y="470650"/>
            <a:ext cx="4223700" cy="800400"/>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highlight>
                <a:srgbClr val="00FF00"/>
              </a:highlight>
              <a:latin typeface="Calibri"/>
              <a:ea typeface="Calibri"/>
              <a:cs typeface="Calibri"/>
              <a:sym typeface="Calibri"/>
            </a:endParaRPr>
          </a:p>
        </p:txBody>
      </p:sp>
      <p:pic>
        <p:nvPicPr>
          <p:cNvPr id="555" name="Google Shape;555;p57"/>
          <p:cNvPicPr preferRelativeResize="0"/>
          <p:nvPr/>
        </p:nvPicPr>
        <p:blipFill rotWithShape="1">
          <a:blip r:embed="rId3">
            <a:alphaModFix/>
          </a:blip>
          <a:srcRect/>
          <a:stretch/>
        </p:blipFill>
        <p:spPr>
          <a:xfrm>
            <a:off x="6155243" y="2643950"/>
            <a:ext cx="5047055" cy="3267775"/>
          </a:xfrm>
          <a:prstGeom prst="rect">
            <a:avLst/>
          </a:prstGeom>
          <a:noFill/>
          <a:ln>
            <a:noFill/>
          </a:ln>
        </p:spPr>
      </p:pic>
      <p:pic>
        <p:nvPicPr>
          <p:cNvPr id="556" name="Google Shape;556;p57"/>
          <p:cNvPicPr preferRelativeResize="0"/>
          <p:nvPr/>
        </p:nvPicPr>
        <p:blipFill rotWithShape="1">
          <a:blip r:embed="rId4">
            <a:alphaModFix/>
          </a:blip>
          <a:srcRect/>
          <a:stretch/>
        </p:blipFill>
        <p:spPr>
          <a:xfrm>
            <a:off x="1108200" y="2643955"/>
            <a:ext cx="5047050" cy="326777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0"/>
        <p:cNvGrpSpPr/>
        <p:nvPr/>
      </p:nvGrpSpPr>
      <p:grpSpPr>
        <a:xfrm>
          <a:off x="0" y="0"/>
          <a:ext cx="0" cy="0"/>
          <a:chOff x="0" y="0"/>
          <a:chExt cx="0" cy="0"/>
        </a:xfrm>
      </p:grpSpPr>
      <p:sp>
        <p:nvSpPr>
          <p:cNvPr id="561" name="Google Shape;561;p58"/>
          <p:cNvSpPr/>
          <p:nvPr/>
        </p:nvSpPr>
        <p:spPr>
          <a:xfrm>
            <a:off x="150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62" name="Google Shape;562;p58"/>
          <p:cNvGrpSpPr/>
          <p:nvPr/>
        </p:nvGrpSpPr>
        <p:grpSpPr>
          <a:xfrm>
            <a:off x="409710" y="635715"/>
            <a:ext cx="11142345" cy="2482135"/>
            <a:chOff x="409710" y="635715"/>
            <a:chExt cx="11142345" cy="2482135"/>
          </a:xfrm>
        </p:grpSpPr>
        <p:sp>
          <p:nvSpPr>
            <p:cNvPr id="563" name="Google Shape;563;p58"/>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4" name="Google Shape;564;p58"/>
            <p:cNvSpPr/>
            <p:nvPr/>
          </p:nvSpPr>
          <p:spPr>
            <a:xfrm>
              <a:off x="409710" y="1022350"/>
              <a:ext cx="709613" cy="2095500"/>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5" name="Google Shape;565;p58"/>
            <p:cNvSpPr/>
            <p:nvPr/>
          </p:nvSpPr>
          <p:spPr>
            <a:xfrm>
              <a:off x="409710" y="837744"/>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6" name="Google Shape;566;p58"/>
            <p:cNvSpPr/>
            <p:nvPr/>
          </p:nvSpPr>
          <p:spPr>
            <a:xfrm>
              <a:off x="644660" y="640894"/>
              <a:ext cx="168275" cy="1713196"/>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7" name="Google Shape;567;p58"/>
            <p:cNvSpPr/>
            <p:nvPr/>
          </p:nvSpPr>
          <p:spPr>
            <a:xfrm>
              <a:off x="644055" y="635715"/>
              <a:ext cx="10908000" cy="15414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68" name="Google Shape;568;p58"/>
          <p:cNvSpPr txBox="1">
            <a:spLocks noGrp="1"/>
          </p:cNvSpPr>
          <p:nvPr>
            <p:ph type="title"/>
          </p:nvPr>
        </p:nvSpPr>
        <p:spPr>
          <a:xfrm>
            <a:off x="838200" y="742950"/>
            <a:ext cx="10515600" cy="129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Team Information</a:t>
            </a:r>
            <a:endParaRPr/>
          </a:p>
        </p:txBody>
      </p:sp>
      <p:sp>
        <p:nvSpPr>
          <p:cNvPr id="569" name="Google Shape;569;p58"/>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1000"/>
              </a:spcBef>
              <a:spcAft>
                <a:spcPts val="0"/>
              </a:spcAft>
              <a:buSzPts val="1800"/>
              <a:buNone/>
            </a:pPr>
            <a:endParaRPr sz="2000"/>
          </a:p>
          <a:p>
            <a:pPr marL="457200" lvl="0" indent="0" algn="l" rtl="0">
              <a:lnSpc>
                <a:spcPct val="90000"/>
              </a:lnSpc>
              <a:spcBef>
                <a:spcPts val="0"/>
              </a:spcBef>
              <a:spcAft>
                <a:spcPts val="0"/>
              </a:spcAft>
              <a:buNone/>
            </a:pPr>
            <a:r>
              <a:rPr lang="en-US" sz="2400"/>
              <a:t>Tier Sessions</a:t>
            </a:r>
            <a:endParaRPr sz="2400"/>
          </a:p>
          <a:p>
            <a:pPr marL="914400" lvl="1" indent="-381000" algn="l" rtl="0">
              <a:lnSpc>
                <a:spcPct val="90000"/>
              </a:lnSpc>
              <a:spcBef>
                <a:spcPts val="0"/>
              </a:spcBef>
              <a:spcAft>
                <a:spcPts val="0"/>
              </a:spcAft>
              <a:buSzPts val="2400"/>
              <a:buChar char="•"/>
            </a:pPr>
            <a:r>
              <a:rPr lang="en-US"/>
              <a:t>Mite/8U - A/B</a:t>
            </a:r>
            <a:endParaRPr/>
          </a:p>
          <a:p>
            <a:pPr marL="1371600" lvl="2" indent="-381000" algn="l" rtl="0">
              <a:lnSpc>
                <a:spcPct val="90000"/>
              </a:lnSpc>
              <a:spcBef>
                <a:spcPts val="0"/>
              </a:spcBef>
              <a:spcAft>
                <a:spcPts val="0"/>
              </a:spcAft>
              <a:buSzPts val="2400"/>
              <a:buChar char="•"/>
            </a:pPr>
            <a:r>
              <a:rPr lang="en-US" sz="2400"/>
              <a:t>Half ice games will occur after 2nd week </a:t>
            </a:r>
            <a:endParaRPr sz="2400"/>
          </a:p>
          <a:p>
            <a:pPr marL="914400" lvl="1" indent="-381000" algn="l" rtl="0">
              <a:lnSpc>
                <a:spcPct val="90000"/>
              </a:lnSpc>
              <a:spcBef>
                <a:spcPts val="0"/>
              </a:spcBef>
              <a:spcAft>
                <a:spcPts val="0"/>
              </a:spcAft>
              <a:buSzPts val="2400"/>
              <a:buChar char="•"/>
            </a:pPr>
            <a:r>
              <a:rPr lang="en-US"/>
              <a:t>Mite C </a:t>
            </a:r>
            <a:endParaRPr/>
          </a:p>
          <a:p>
            <a:pPr marL="1371600" lvl="2" indent="-381000" algn="l" rtl="0">
              <a:lnSpc>
                <a:spcPct val="90000"/>
              </a:lnSpc>
              <a:spcBef>
                <a:spcPts val="0"/>
              </a:spcBef>
              <a:spcAft>
                <a:spcPts val="0"/>
              </a:spcAft>
              <a:buSzPts val="2400"/>
              <a:buChar char="•"/>
            </a:pPr>
            <a:r>
              <a:rPr lang="en-US" sz="2400"/>
              <a:t>Cross ice and half ice games will occur after 2nd week</a:t>
            </a:r>
            <a:endParaRPr sz="2400"/>
          </a:p>
          <a:p>
            <a:pPr marL="914400" lvl="1" indent="-381000" algn="l" rtl="0">
              <a:lnSpc>
                <a:spcPct val="90000"/>
              </a:lnSpc>
              <a:spcBef>
                <a:spcPts val="0"/>
              </a:spcBef>
              <a:spcAft>
                <a:spcPts val="0"/>
              </a:spcAft>
              <a:buSzPts val="2400"/>
              <a:buChar char="•"/>
            </a:pPr>
            <a:r>
              <a:rPr lang="en-US"/>
              <a:t>Mite D </a:t>
            </a:r>
            <a:endParaRPr/>
          </a:p>
          <a:p>
            <a:pPr marL="1371600" lvl="2" indent="-381000" algn="l" rtl="0">
              <a:lnSpc>
                <a:spcPct val="90000"/>
              </a:lnSpc>
              <a:spcBef>
                <a:spcPts val="0"/>
              </a:spcBef>
              <a:spcAft>
                <a:spcPts val="0"/>
              </a:spcAft>
              <a:buSzPts val="2400"/>
              <a:buChar char="•"/>
            </a:pPr>
            <a:r>
              <a:rPr lang="en-US" sz="2400"/>
              <a:t>Cross ice games will occur after 2nd week </a:t>
            </a:r>
            <a:endParaRPr sz="2400"/>
          </a:p>
          <a:p>
            <a:pPr marL="457200" lvl="0" indent="0" algn="l" rtl="0">
              <a:lnSpc>
                <a:spcPct val="90000"/>
              </a:lnSpc>
              <a:spcBef>
                <a:spcPts val="0"/>
              </a:spcBef>
              <a:spcAft>
                <a:spcPts val="0"/>
              </a:spcAft>
              <a:buSzPts val="1800"/>
              <a:buNone/>
            </a:pPr>
            <a:endParaRPr sz="2400"/>
          </a:p>
          <a:p>
            <a:pPr marL="457200" lvl="0" indent="0" algn="l" rtl="0">
              <a:lnSpc>
                <a:spcPct val="90000"/>
              </a:lnSpc>
              <a:spcBef>
                <a:spcPts val="0"/>
              </a:spcBef>
              <a:spcAft>
                <a:spcPts val="0"/>
              </a:spcAft>
              <a:buNone/>
            </a:pPr>
            <a:endParaRPr sz="1400"/>
          </a:p>
          <a:p>
            <a:pPr marL="457200" lvl="1" indent="0" algn="l" rtl="0">
              <a:lnSpc>
                <a:spcPct val="90000"/>
              </a:lnSpc>
              <a:spcBef>
                <a:spcPts val="500"/>
              </a:spcBef>
              <a:spcAft>
                <a:spcPts val="0"/>
              </a:spcAft>
              <a:buClr>
                <a:schemeClr val="dk1"/>
              </a:buClr>
              <a:buSzPts val="2400"/>
              <a:buNone/>
            </a:pPr>
            <a:endParaRPr/>
          </a:p>
        </p:txBody>
      </p:sp>
      <p:sp>
        <p:nvSpPr>
          <p:cNvPr id="570" name="Google Shape;570;p58"/>
          <p:cNvSpPr txBox="1"/>
          <p:nvPr/>
        </p:nvSpPr>
        <p:spPr>
          <a:xfrm>
            <a:off x="3119375" y="3261575"/>
            <a:ext cx="4223700" cy="800400"/>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highlight>
                <a:srgbClr val="00FF00"/>
              </a:highlight>
              <a:latin typeface="Calibri"/>
              <a:ea typeface="Calibri"/>
              <a:cs typeface="Calibri"/>
              <a:sym typeface="Calibri"/>
            </a:endParaRPr>
          </a:p>
        </p:txBody>
      </p:sp>
      <p:sp>
        <p:nvSpPr>
          <p:cNvPr id="571" name="Google Shape;571;p58"/>
          <p:cNvSpPr txBox="1">
            <a:spLocks noGrp="1"/>
          </p:cNvSpPr>
          <p:nvPr>
            <p:ph type="body" idx="2"/>
          </p:nvPr>
        </p:nvSpPr>
        <p:spPr>
          <a:xfrm>
            <a:off x="6172200" y="1600200"/>
            <a:ext cx="5181600" cy="4576500"/>
          </a:xfrm>
          <a:prstGeom prst="rect">
            <a:avLst/>
          </a:prstGeom>
        </p:spPr>
        <p:txBody>
          <a:bodyPr spcFirstLastPara="1" wrap="square" lIns="91425" tIns="45700" rIns="91425" bIns="45700" anchor="ctr" anchorCtr="0">
            <a:normAutofit/>
          </a:bodyPr>
          <a:lstStyle/>
          <a:p>
            <a:pPr marL="0" lvl="0" indent="457200" algn="l" rtl="0">
              <a:spcBef>
                <a:spcPts val="0"/>
              </a:spcBef>
              <a:spcAft>
                <a:spcPts val="0"/>
              </a:spcAft>
              <a:buNone/>
            </a:pPr>
            <a:r>
              <a:rPr lang="en-US" sz="2400"/>
              <a:t>Regular Season</a:t>
            </a:r>
            <a:endParaRPr sz="2400"/>
          </a:p>
          <a:p>
            <a:pPr marL="914400" lvl="1" indent="-381000" algn="l" rtl="0">
              <a:spcBef>
                <a:spcPts val="0"/>
              </a:spcBef>
              <a:spcAft>
                <a:spcPts val="0"/>
              </a:spcAft>
              <a:buSzPts val="2400"/>
              <a:buChar char="•"/>
            </a:pPr>
            <a:r>
              <a:rPr lang="en-US"/>
              <a:t>Mite/8U - A/B</a:t>
            </a:r>
            <a:endParaRPr/>
          </a:p>
          <a:p>
            <a:pPr marL="1371600" lvl="2" indent="-381000" algn="l" rtl="0">
              <a:spcBef>
                <a:spcPts val="0"/>
              </a:spcBef>
              <a:spcAft>
                <a:spcPts val="0"/>
              </a:spcAft>
              <a:buSzPts val="2400"/>
              <a:buChar char="•"/>
            </a:pPr>
            <a:r>
              <a:rPr lang="en-US" sz="2400"/>
              <a:t>Half ice games</a:t>
            </a:r>
            <a:endParaRPr sz="2400"/>
          </a:p>
          <a:p>
            <a:pPr marL="1371600" lvl="2" indent="-381000" algn="l" rtl="0">
              <a:spcBef>
                <a:spcPts val="0"/>
              </a:spcBef>
              <a:spcAft>
                <a:spcPts val="0"/>
              </a:spcAft>
              <a:buSzPts val="2400"/>
              <a:buChar char="•"/>
            </a:pPr>
            <a:r>
              <a:rPr lang="en-US" sz="2400"/>
              <a:t>4 full ice D10 league games </a:t>
            </a:r>
            <a:endParaRPr sz="2400"/>
          </a:p>
          <a:p>
            <a:pPr marL="1371600" lvl="2" indent="-381000" algn="l" rtl="0">
              <a:spcBef>
                <a:spcPts val="0"/>
              </a:spcBef>
              <a:spcAft>
                <a:spcPts val="0"/>
              </a:spcAft>
              <a:buSzPts val="2400"/>
              <a:buChar char="•"/>
            </a:pPr>
            <a:r>
              <a:rPr lang="en-US" sz="2400"/>
              <a:t>3 Jamborees </a:t>
            </a:r>
            <a:endParaRPr sz="2400"/>
          </a:p>
          <a:p>
            <a:pPr marL="914400" lvl="1" indent="-381000" algn="l" rtl="0">
              <a:spcBef>
                <a:spcPts val="0"/>
              </a:spcBef>
              <a:spcAft>
                <a:spcPts val="0"/>
              </a:spcAft>
              <a:buSzPts val="2400"/>
              <a:buChar char="•"/>
            </a:pPr>
            <a:r>
              <a:rPr lang="en-US"/>
              <a:t>Mite C</a:t>
            </a:r>
            <a:endParaRPr/>
          </a:p>
          <a:p>
            <a:pPr marL="1371600" lvl="2" indent="-381000" algn="l" rtl="0">
              <a:spcBef>
                <a:spcPts val="0"/>
              </a:spcBef>
              <a:spcAft>
                <a:spcPts val="0"/>
              </a:spcAft>
              <a:buSzPts val="2400"/>
              <a:buChar char="•"/>
            </a:pPr>
            <a:r>
              <a:rPr lang="en-US" sz="2400"/>
              <a:t>Half ice and cross ice games </a:t>
            </a:r>
            <a:endParaRPr sz="2400"/>
          </a:p>
          <a:p>
            <a:pPr marL="1371600" lvl="2" indent="-381000" algn="l" rtl="0">
              <a:spcBef>
                <a:spcPts val="0"/>
              </a:spcBef>
              <a:spcAft>
                <a:spcPts val="0"/>
              </a:spcAft>
              <a:buSzPts val="2400"/>
              <a:buChar char="•"/>
            </a:pPr>
            <a:r>
              <a:rPr lang="en-US" sz="2400"/>
              <a:t>3 Jamborees</a:t>
            </a:r>
            <a:endParaRPr sz="2400"/>
          </a:p>
          <a:p>
            <a:pPr marL="914400" lvl="1" indent="-381000" algn="l" rtl="0">
              <a:spcBef>
                <a:spcPts val="0"/>
              </a:spcBef>
              <a:spcAft>
                <a:spcPts val="0"/>
              </a:spcAft>
              <a:buSzPts val="2400"/>
              <a:buChar char="•"/>
            </a:pPr>
            <a:r>
              <a:rPr lang="en-US"/>
              <a:t>Mite D</a:t>
            </a:r>
            <a:endParaRPr/>
          </a:p>
          <a:p>
            <a:pPr marL="1371600" lvl="2" indent="-381000" algn="l" rtl="0">
              <a:spcBef>
                <a:spcPts val="0"/>
              </a:spcBef>
              <a:spcAft>
                <a:spcPts val="0"/>
              </a:spcAft>
              <a:buSzPts val="2400"/>
              <a:buChar char="•"/>
            </a:pPr>
            <a:r>
              <a:rPr lang="en-US" sz="2400"/>
              <a:t>All cross ice games</a:t>
            </a:r>
            <a:endParaRPr sz="2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5"/>
        <p:cNvGrpSpPr/>
        <p:nvPr/>
      </p:nvGrpSpPr>
      <p:grpSpPr>
        <a:xfrm>
          <a:off x="0" y="0"/>
          <a:ext cx="0" cy="0"/>
          <a:chOff x="0" y="0"/>
          <a:chExt cx="0" cy="0"/>
        </a:xfrm>
      </p:grpSpPr>
      <p:sp>
        <p:nvSpPr>
          <p:cNvPr id="576" name="Google Shape;576;p59"/>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77" name="Google Shape;577;p59"/>
          <p:cNvGrpSpPr/>
          <p:nvPr/>
        </p:nvGrpSpPr>
        <p:grpSpPr>
          <a:xfrm flipH="1">
            <a:off x="534654" y="563918"/>
            <a:ext cx="4119830" cy="5978617"/>
            <a:chOff x="7513372" y="803186"/>
            <a:chExt cx="4163968" cy="5978617"/>
          </a:xfrm>
        </p:grpSpPr>
        <p:sp>
          <p:nvSpPr>
            <p:cNvPr id="578" name="Google Shape;578;p59"/>
            <p:cNvSpPr/>
            <p:nvPr/>
          </p:nvSpPr>
          <p:spPr>
            <a:xfrm>
              <a:off x="10989586" y="1070835"/>
              <a:ext cx="687754" cy="5710968"/>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9" name="Google Shape;579;p59"/>
            <p:cNvSpPr/>
            <p:nvPr/>
          </p:nvSpPr>
          <p:spPr>
            <a:xfrm>
              <a:off x="10988949" y="803186"/>
              <a:ext cx="409371" cy="5521416"/>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0" name="Google Shape;580;p59"/>
            <p:cNvSpPr/>
            <p:nvPr/>
          </p:nvSpPr>
          <p:spPr>
            <a:xfrm>
              <a:off x="7513372" y="804101"/>
              <a:ext cx="3880200" cy="52515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81" name="Google Shape;581;p59"/>
          <p:cNvSpPr txBox="1">
            <a:spLocks noGrp="1"/>
          </p:cNvSpPr>
          <p:nvPr>
            <p:ph type="title"/>
          </p:nvPr>
        </p:nvSpPr>
        <p:spPr>
          <a:xfrm>
            <a:off x="1098468" y="885651"/>
            <a:ext cx="3229800" cy="4624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700"/>
              <a:buFont typeface="Calibri"/>
              <a:buNone/>
            </a:pPr>
            <a:r>
              <a:rPr lang="en-US" sz="3700" b="1">
                <a:solidFill>
                  <a:srgbClr val="FFFFFF"/>
                </a:solidFill>
              </a:rPr>
              <a:t>Important Parent Information</a:t>
            </a:r>
            <a:endParaRPr/>
          </a:p>
        </p:txBody>
      </p:sp>
      <p:sp>
        <p:nvSpPr>
          <p:cNvPr id="582" name="Google Shape;582;p59"/>
          <p:cNvSpPr txBox="1">
            <a:spLocks noGrp="1"/>
          </p:cNvSpPr>
          <p:nvPr>
            <p:ph type="body" idx="1"/>
          </p:nvPr>
        </p:nvSpPr>
        <p:spPr>
          <a:xfrm>
            <a:off x="4978708" y="885651"/>
            <a:ext cx="6525300" cy="4616700"/>
          </a:xfrm>
          <a:prstGeom prst="rect">
            <a:avLst/>
          </a:prstGeom>
          <a:noFill/>
          <a:ln>
            <a:noFill/>
          </a:ln>
        </p:spPr>
        <p:txBody>
          <a:bodyPr spcFirstLastPara="1" wrap="square" lIns="91425" tIns="45700" rIns="91425" bIns="45700" anchor="ctr" anchorCtr="0">
            <a:normAutofit lnSpcReduction="10000"/>
          </a:bodyPr>
          <a:lstStyle/>
          <a:p>
            <a:pPr marL="457200" lvl="0" indent="-390525" algn="l" rtl="0">
              <a:lnSpc>
                <a:spcPct val="90000"/>
              </a:lnSpc>
              <a:spcBef>
                <a:spcPts val="0"/>
              </a:spcBef>
              <a:spcAft>
                <a:spcPts val="0"/>
              </a:spcAft>
              <a:buSzPts val="2550"/>
              <a:buChar char="•"/>
            </a:pPr>
            <a:r>
              <a:rPr lang="en-US" sz="2550"/>
              <a:t>No Scholarships will be given at this level, so let the kids have fun!</a:t>
            </a:r>
            <a:endParaRPr sz="2550"/>
          </a:p>
          <a:p>
            <a:pPr marL="457200" lvl="0" indent="0" algn="l" rtl="0">
              <a:lnSpc>
                <a:spcPct val="90000"/>
              </a:lnSpc>
              <a:spcBef>
                <a:spcPts val="0"/>
              </a:spcBef>
              <a:spcAft>
                <a:spcPts val="0"/>
              </a:spcAft>
              <a:buNone/>
            </a:pPr>
            <a:endParaRPr sz="2550"/>
          </a:p>
          <a:p>
            <a:pPr marL="457200" lvl="0" indent="-390572" algn="l" rtl="0">
              <a:lnSpc>
                <a:spcPct val="90000"/>
              </a:lnSpc>
              <a:spcBef>
                <a:spcPts val="0"/>
              </a:spcBef>
              <a:spcAft>
                <a:spcPts val="0"/>
              </a:spcAft>
              <a:buSzPts val="2550"/>
              <a:buChar char="•"/>
            </a:pPr>
            <a:r>
              <a:rPr lang="en-US" sz="2550"/>
              <a:t>Bullying will not be tolerated, if it does occur please contact Level Director and there will be swift action</a:t>
            </a:r>
            <a:endParaRPr sz="2550"/>
          </a:p>
          <a:p>
            <a:pPr marL="457200" lvl="0" indent="0" algn="l" rtl="0">
              <a:lnSpc>
                <a:spcPct val="90000"/>
              </a:lnSpc>
              <a:spcBef>
                <a:spcPts val="0"/>
              </a:spcBef>
              <a:spcAft>
                <a:spcPts val="0"/>
              </a:spcAft>
              <a:buNone/>
            </a:pPr>
            <a:endParaRPr sz="2550"/>
          </a:p>
          <a:p>
            <a:pPr marL="457200" lvl="0" indent="-390572" algn="l" rtl="0">
              <a:lnSpc>
                <a:spcPct val="90000"/>
              </a:lnSpc>
              <a:spcBef>
                <a:spcPts val="0"/>
              </a:spcBef>
              <a:spcAft>
                <a:spcPts val="0"/>
              </a:spcAft>
              <a:buSzPts val="2550"/>
              <a:buChar char="•"/>
            </a:pPr>
            <a:r>
              <a:rPr lang="en-US" sz="2550"/>
              <a:t>May play at other arenas other than Rogers. We have tried our best to get as much ice at Rogers as possible, but events will be scheduled at the Super Rink in Blaine, Anoka, and Brooklyn Park as well.</a:t>
            </a:r>
            <a:endParaRPr sz="2550"/>
          </a:p>
          <a:p>
            <a:pPr marL="457200" lvl="1" indent="0" algn="l" rtl="0">
              <a:lnSpc>
                <a:spcPct val="90000"/>
              </a:lnSpc>
              <a:spcBef>
                <a:spcPts val="500"/>
              </a:spcBef>
              <a:spcAft>
                <a:spcPts val="0"/>
              </a:spcAft>
              <a:buClr>
                <a:schemeClr val="dk1"/>
              </a:buClr>
              <a:buSzPts val="2400"/>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6"/>
        <p:cNvGrpSpPr/>
        <p:nvPr/>
      </p:nvGrpSpPr>
      <p:grpSpPr>
        <a:xfrm>
          <a:off x="0" y="0"/>
          <a:ext cx="0" cy="0"/>
          <a:chOff x="0" y="0"/>
          <a:chExt cx="0" cy="0"/>
        </a:xfrm>
      </p:grpSpPr>
      <p:sp>
        <p:nvSpPr>
          <p:cNvPr id="587" name="Google Shape;587;p60"/>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88" name="Google Shape;588;p60"/>
          <p:cNvGrpSpPr/>
          <p:nvPr/>
        </p:nvGrpSpPr>
        <p:grpSpPr>
          <a:xfrm>
            <a:off x="409710" y="635715"/>
            <a:ext cx="11142345" cy="2482135"/>
            <a:chOff x="409710" y="635715"/>
            <a:chExt cx="11142345" cy="2482135"/>
          </a:xfrm>
        </p:grpSpPr>
        <p:sp>
          <p:nvSpPr>
            <p:cNvPr id="589" name="Google Shape;589;p60"/>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0" name="Google Shape;590;p60"/>
            <p:cNvSpPr/>
            <p:nvPr/>
          </p:nvSpPr>
          <p:spPr>
            <a:xfrm>
              <a:off x="409710" y="1022350"/>
              <a:ext cx="709613" cy="2095500"/>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1" name="Google Shape;591;p60"/>
            <p:cNvSpPr/>
            <p:nvPr/>
          </p:nvSpPr>
          <p:spPr>
            <a:xfrm>
              <a:off x="409710" y="837744"/>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2" name="Google Shape;592;p60"/>
            <p:cNvSpPr/>
            <p:nvPr/>
          </p:nvSpPr>
          <p:spPr>
            <a:xfrm>
              <a:off x="644660" y="640894"/>
              <a:ext cx="168275" cy="1713196"/>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3" name="Google Shape;593;p60"/>
            <p:cNvSpPr/>
            <p:nvPr/>
          </p:nvSpPr>
          <p:spPr>
            <a:xfrm>
              <a:off x="644055" y="635715"/>
              <a:ext cx="10908000" cy="15414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94" name="Google Shape;594;p60"/>
          <p:cNvSpPr txBox="1">
            <a:spLocks noGrp="1"/>
          </p:cNvSpPr>
          <p:nvPr>
            <p:ph type="title"/>
          </p:nvPr>
        </p:nvSpPr>
        <p:spPr>
          <a:xfrm>
            <a:off x="1047280" y="759805"/>
            <a:ext cx="10306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High School Partnership </a:t>
            </a:r>
            <a:endParaRPr/>
          </a:p>
        </p:txBody>
      </p:sp>
      <p:sp>
        <p:nvSpPr>
          <p:cNvPr id="595" name="Google Shape;595;p60"/>
          <p:cNvSpPr txBox="1">
            <a:spLocks noGrp="1"/>
          </p:cNvSpPr>
          <p:nvPr>
            <p:ph type="body" idx="1"/>
          </p:nvPr>
        </p:nvSpPr>
        <p:spPr>
          <a:xfrm>
            <a:off x="1240175" y="2060150"/>
            <a:ext cx="10113600" cy="4616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sz="1400"/>
          </a:p>
          <a:p>
            <a:pPr marL="0" lvl="0" indent="0" algn="l" rtl="0">
              <a:lnSpc>
                <a:spcPct val="90000"/>
              </a:lnSpc>
              <a:spcBef>
                <a:spcPts val="1000"/>
              </a:spcBef>
              <a:spcAft>
                <a:spcPts val="0"/>
              </a:spcAft>
              <a:buSzPts val="1800"/>
              <a:buNone/>
            </a:pPr>
            <a:endParaRPr sz="1400"/>
          </a:p>
          <a:p>
            <a:pPr marL="457200" lvl="0" indent="-381000" algn="l" rtl="0">
              <a:lnSpc>
                <a:spcPct val="90000"/>
              </a:lnSpc>
              <a:spcBef>
                <a:spcPts val="1000"/>
              </a:spcBef>
              <a:spcAft>
                <a:spcPts val="0"/>
              </a:spcAft>
              <a:buSzPts val="2400"/>
              <a:buChar char="•"/>
            </a:pPr>
            <a:r>
              <a:rPr lang="en-US" sz="2400"/>
              <a:t>Sara Weis - Booster Club President </a:t>
            </a:r>
            <a:endParaRPr sz="2400"/>
          </a:p>
          <a:p>
            <a:pPr marL="457200" lvl="1" indent="0" algn="l" rtl="0">
              <a:lnSpc>
                <a:spcPct val="90000"/>
              </a:lnSpc>
              <a:spcBef>
                <a:spcPts val="500"/>
              </a:spcBef>
              <a:spcAft>
                <a:spcPts val="0"/>
              </a:spcAft>
              <a:buClr>
                <a:schemeClr val="dk1"/>
              </a:buClr>
              <a:buSzPts val="2400"/>
              <a:buNone/>
            </a:pPr>
            <a:endParaRPr/>
          </a:p>
          <a:p>
            <a:pPr marL="457200" lvl="1" indent="0" algn="l" rtl="0">
              <a:lnSpc>
                <a:spcPct val="90000"/>
              </a:lnSpc>
              <a:spcBef>
                <a:spcPts val="500"/>
              </a:spcBef>
              <a:spcAft>
                <a:spcPts val="0"/>
              </a:spcAft>
              <a:buClr>
                <a:schemeClr val="dk1"/>
              </a:buClr>
              <a:buSzPts val="2400"/>
              <a:buNone/>
            </a:pPr>
            <a:endParaRPr/>
          </a:p>
          <a:p>
            <a:pPr marL="457200" lvl="1" indent="0" algn="l" rtl="0">
              <a:lnSpc>
                <a:spcPct val="90000"/>
              </a:lnSpc>
              <a:spcBef>
                <a:spcPts val="500"/>
              </a:spcBef>
              <a:spcAft>
                <a:spcPts val="0"/>
              </a:spcAft>
              <a:buClr>
                <a:schemeClr val="dk1"/>
              </a:buClr>
              <a:buSzPts val="2400"/>
              <a:buNone/>
            </a:pPr>
            <a:endParaRPr/>
          </a:p>
          <a:p>
            <a:pPr marL="457200" lvl="1" indent="0" algn="l" rtl="0">
              <a:lnSpc>
                <a:spcPct val="90000"/>
              </a:lnSpc>
              <a:spcBef>
                <a:spcPts val="500"/>
              </a:spcBef>
              <a:spcAft>
                <a:spcPts val="0"/>
              </a:spcAft>
              <a:buClr>
                <a:schemeClr val="dk1"/>
              </a:buClr>
              <a:buSzPts val="2400"/>
              <a:buNone/>
            </a:pPr>
            <a:endParaRPr/>
          </a:p>
        </p:txBody>
      </p:sp>
      <p:sp>
        <p:nvSpPr>
          <p:cNvPr id="596" name="Google Shape;596;p60"/>
          <p:cNvSpPr txBox="1"/>
          <p:nvPr/>
        </p:nvSpPr>
        <p:spPr>
          <a:xfrm>
            <a:off x="3119375" y="3261575"/>
            <a:ext cx="4223700" cy="800400"/>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highlight>
                <a:srgbClr val="00FF00"/>
              </a:highlight>
              <a:latin typeface="Calibri"/>
              <a:ea typeface="Calibri"/>
              <a:cs typeface="Calibri"/>
              <a:sym typeface="Calibri"/>
            </a:endParaRPr>
          </a:p>
        </p:txBody>
      </p:sp>
      <p:pic>
        <p:nvPicPr>
          <p:cNvPr id="597" name="Google Shape;597;p60"/>
          <p:cNvPicPr preferRelativeResize="0"/>
          <p:nvPr/>
        </p:nvPicPr>
        <p:blipFill rotWithShape="1">
          <a:blip r:embed="rId3">
            <a:alphaModFix/>
          </a:blip>
          <a:srcRect/>
          <a:stretch/>
        </p:blipFill>
        <p:spPr>
          <a:xfrm>
            <a:off x="2879550" y="3360200"/>
            <a:ext cx="6299901" cy="33166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1"/>
        <p:cNvGrpSpPr/>
        <p:nvPr/>
      </p:nvGrpSpPr>
      <p:grpSpPr>
        <a:xfrm>
          <a:off x="0" y="0"/>
          <a:ext cx="0" cy="0"/>
          <a:chOff x="0" y="0"/>
          <a:chExt cx="0" cy="0"/>
        </a:xfrm>
      </p:grpSpPr>
      <p:sp>
        <p:nvSpPr>
          <p:cNvPr id="602" name="Google Shape;602;p61"/>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603" name="Google Shape;603;p61"/>
          <p:cNvGrpSpPr/>
          <p:nvPr/>
        </p:nvGrpSpPr>
        <p:grpSpPr>
          <a:xfrm flipH="1">
            <a:off x="534654" y="563918"/>
            <a:ext cx="4119830" cy="5978617"/>
            <a:chOff x="7513372" y="803186"/>
            <a:chExt cx="4163968" cy="5978617"/>
          </a:xfrm>
        </p:grpSpPr>
        <p:sp>
          <p:nvSpPr>
            <p:cNvPr id="604" name="Google Shape;604;p61"/>
            <p:cNvSpPr/>
            <p:nvPr/>
          </p:nvSpPr>
          <p:spPr>
            <a:xfrm>
              <a:off x="10989586" y="1070835"/>
              <a:ext cx="687754" cy="5710968"/>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5" name="Google Shape;605;p61"/>
            <p:cNvSpPr/>
            <p:nvPr/>
          </p:nvSpPr>
          <p:spPr>
            <a:xfrm>
              <a:off x="10988949" y="803186"/>
              <a:ext cx="409371" cy="5521416"/>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6" name="Google Shape;606;p61"/>
            <p:cNvSpPr/>
            <p:nvPr/>
          </p:nvSpPr>
          <p:spPr>
            <a:xfrm>
              <a:off x="7513372" y="804101"/>
              <a:ext cx="3880200" cy="52515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07" name="Google Shape;607;p61"/>
          <p:cNvSpPr txBox="1">
            <a:spLocks noGrp="1"/>
          </p:cNvSpPr>
          <p:nvPr>
            <p:ph type="title"/>
          </p:nvPr>
        </p:nvSpPr>
        <p:spPr>
          <a:xfrm>
            <a:off x="1098468" y="885651"/>
            <a:ext cx="3229800" cy="4624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a:solidFill>
                  <a:srgbClr val="FFFFFF"/>
                </a:solidFill>
              </a:rPr>
              <a:t>Thank You!</a:t>
            </a:r>
            <a:endParaRPr/>
          </a:p>
        </p:txBody>
      </p:sp>
      <p:sp>
        <p:nvSpPr>
          <p:cNvPr id="608" name="Google Shape;608;p61"/>
          <p:cNvSpPr txBox="1">
            <a:spLocks noGrp="1"/>
          </p:cNvSpPr>
          <p:nvPr>
            <p:ph type="body" idx="1"/>
          </p:nvPr>
        </p:nvSpPr>
        <p:spPr>
          <a:xfrm>
            <a:off x="4978700" y="580850"/>
            <a:ext cx="6525300" cy="5138700"/>
          </a:xfrm>
          <a:prstGeom prst="rect">
            <a:avLst/>
          </a:prstGeom>
          <a:noFill/>
          <a:ln>
            <a:noFill/>
          </a:ln>
        </p:spPr>
        <p:txBody>
          <a:bodyPr spcFirstLastPara="1" wrap="square" lIns="91425" tIns="45700" rIns="91425" bIns="45700" anchor="ctr" anchorCtr="0">
            <a:normAutofit fontScale="47500" lnSpcReduction="20000"/>
          </a:bodyPr>
          <a:lstStyle/>
          <a:p>
            <a:pPr marL="0" lvl="0" indent="0" algn="l" rtl="0">
              <a:lnSpc>
                <a:spcPct val="90000"/>
              </a:lnSpc>
              <a:spcBef>
                <a:spcPts val="0"/>
              </a:spcBef>
              <a:spcAft>
                <a:spcPts val="0"/>
              </a:spcAft>
              <a:buSzPct val="69498"/>
              <a:buNone/>
            </a:pPr>
            <a:endParaRPr/>
          </a:p>
          <a:p>
            <a:pPr marL="228600" lvl="0" indent="-201084" algn="l" rtl="0">
              <a:lnSpc>
                <a:spcPct val="90000"/>
              </a:lnSpc>
              <a:spcBef>
                <a:spcPts val="1000"/>
              </a:spcBef>
              <a:spcAft>
                <a:spcPts val="0"/>
              </a:spcAft>
              <a:buSzPct val="100000"/>
              <a:buChar char="•"/>
            </a:pPr>
            <a:r>
              <a:rPr lang="en-US" sz="4519"/>
              <a:t>We look forward to a fun season!  Our association is growing and we strive to make this a great experience for you and your families. There are a lot of volunteer hours that go into a season during the season and throughout the summer.   </a:t>
            </a:r>
            <a:endParaRPr sz="4519"/>
          </a:p>
          <a:p>
            <a:pPr marL="228600" lvl="0" indent="-201084" algn="l" rtl="0">
              <a:lnSpc>
                <a:spcPct val="90000"/>
              </a:lnSpc>
              <a:spcBef>
                <a:spcPts val="1000"/>
              </a:spcBef>
              <a:spcAft>
                <a:spcPts val="0"/>
              </a:spcAft>
              <a:buSzPct val="100000"/>
              <a:buChar char="•"/>
            </a:pPr>
            <a:r>
              <a:rPr lang="en-US" sz="4519"/>
              <a:t>Lots of lifetime friendships are formed during these years and we ask that you represent Rogers in a positive manner at all times, but especially when we are visiting other cities for games and tournaments.  </a:t>
            </a:r>
            <a:endParaRPr sz="4519"/>
          </a:p>
          <a:p>
            <a:pPr marL="228600" lvl="0" indent="-201083" algn="l" rtl="0">
              <a:lnSpc>
                <a:spcPct val="90000"/>
              </a:lnSpc>
              <a:spcBef>
                <a:spcPts val="1000"/>
              </a:spcBef>
              <a:spcAft>
                <a:spcPts val="0"/>
              </a:spcAft>
              <a:buSzPct val="100000"/>
              <a:buChar char="•"/>
            </a:pPr>
            <a:r>
              <a:rPr lang="en-US" sz="4519"/>
              <a:t>Have fun play hard and let’s make sure the memories that are going to be talked about 10 years from now are good ones about the hockey team and the kids and not something a parent or coach did.  </a:t>
            </a:r>
            <a:endParaRPr sz="4519"/>
          </a:p>
          <a:p>
            <a:pPr marL="228600" lvl="0" indent="-201083" algn="l" rtl="0">
              <a:lnSpc>
                <a:spcPct val="90000"/>
              </a:lnSpc>
              <a:spcBef>
                <a:spcPts val="1000"/>
              </a:spcBef>
              <a:spcAft>
                <a:spcPts val="0"/>
              </a:spcAft>
              <a:buSzPct val="100000"/>
              <a:buChar char="•"/>
            </a:pPr>
            <a:r>
              <a:rPr lang="en-US" sz="4519"/>
              <a:t>Make Good Decisions! </a:t>
            </a:r>
            <a:endParaRPr sz="4519"/>
          </a:p>
          <a:p>
            <a:pPr marL="228600" lvl="0" indent="-201083" algn="l" rtl="0">
              <a:lnSpc>
                <a:spcPct val="90000"/>
              </a:lnSpc>
              <a:spcBef>
                <a:spcPts val="1000"/>
              </a:spcBef>
              <a:spcAft>
                <a:spcPts val="0"/>
              </a:spcAft>
              <a:buSzPct val="100000"/>
              <a:buChar char="•"/>
            </a:pPr>
            <a:r>
              <a:rPr lang="en-US" sz="4519"/>
              <a:t>Enjoy the Ride - It goes fast so hang on and be proud of your child and your team!  Let’s have a great Season</a:t>
            </a:r>
            <a:endParaRPr sz="4519"/>
          </a:p>
          <a:p>
            <a:pPr marL="228600" lvl="0" indent="0" algn="l" rtl="0">
              <a:lnSpc>
                <a:spcPct val="90000"/>
              </a:lnSpc>
              <a:spcBef>
                <a:spcPts val="1000"/>
              </a:spcBef>
              <a:spcAft>
                <a:spcPts val="0"/>
              </a:spcAft>
              <a:buSzPct val="81081"/>
              <a:buNone/>
            </a:pPr>
            <a:endParaRPr sz="2400"/>
          </a:p>
          <a:p>
            <a:pPr marL="228600" lvl="0" indent="-76200" algn="l" rtl="0">
              <a:lnSpc>
                <a:spcPct val="90000"/>
              </a:lnSpc>
              <a:spcBef>
                <a:spcPts val="1000"/>
              </a:spcBef>
              <a:spcAft>
                <a:spcPts val="0"/>
              </a:spcAft>
              <a:buClr>
                <a:schemeClr val="dk1"/>
              </a:buClr>
              <a:buSzPct val="100000"/>
              <a:buNone/>
            </a:pPr>
            <a:endParaRPr sz="2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2"/>
        <p:cNvGrpSpPr/>
        <p:nvPr/>
      </p:nvGrpSpPr>
      <p:grpSpPr>
        <a:xfrm>
          <a:off x="0" y="0"/>
          <a:ext cx="0" cy="0"/>
          <a:chOff x="0" y="0"/>
          <a:chExt cx="0" cy="0"/>
        </a:xfrm>
      </p:grpSpPr>
      <p:sp>
        <p:nvSpPr>
          <p:cNvPr id="613" name="Google Shape;613;p62"/>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614" name="Google Shape;614;p62"/>
          <p:cNvGrpSpPr/>
          <p:nvPr/>
        </p:nvGrpSpPr>
        <p:grpSpPr>
          <a:xfrm flipH="1">
            <a:off x="534654" y="563918"/>
            <a:ext cx="4119830" cy="5978617"/>
            <a:chOff x="7513372" y="803186"/>
            <a:chExt cx="4163968" cy="5978617"/>
          </a:xfrm>
        </p:grpSpPr>
        <p:sp>
          <p:nvSpPr>
            <p:cNvPr id="615" name="Google Shape;615;p62"/>
            <p:cNvSpPr/>
            <p:nvPr/>
          </p:nvSpPr>
          <p:spPr>
            <a:xfrm>
              <a:off x="10989586" y="1070835"/>
              <a:ext cx="687754" cy="5710968"/>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6" name="Google Shape;616;p62"/>
            <p:cNvSpPr/>
            <p:nvPr/>
          </p:nvSpPr>
          <p:spPr>
            <a:xfrm>
              <a:off x="10988949" y="803186"/>
              <a:ext cx="409371" cy="5521416"/>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7" name="Google Shape;617;p62"/>
            <p:cNvSpPr/>
            <p:nvPr/>
          </p:nvSpPr>
          <p:spPr>
            <a:xfrm>
              <a:off x="7513372" y="804101"/>
              <a:ext cx="3880200" cy="52515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18" name="Google Shape;618;p62"/>
          <p:cNvSpPr txBox="1">
            <a:spLocks noGrp="1"/>
          </p:cNvSpPr>
          <p:nvPr>
            <p:ph type="title"/>
          </p:nvPr>
        </p:nvSpPr>
        <p:spPr>
          <a:xfrm>
            <a:off x="1098468" y="885651"/>
            <a:ext cx="3229800" cy="4624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a:solidFill>
                  <a:srgbClr val="FFFFFF"/>
                </a:solidFill>
              </a:rPr>
              <a:t>Questions?</a:t>
            </a:r>
            <a:endParaRPr/>
          </a:p>
        </p:txBody>
      </p:sp>
      <p:sp>
        <p:nvSpPr>
          <p:cNvPr id="619" name="Google Shape;619;p62"/>
          <p:cNvSpPr txBox="1">
            <a:spLocks noGrp="1"/>
          </p:cNvSpPr>
          <p:nvPr>
            <p:ph type="body" idx="1"/>
          </p:nvPr>
        </p:nvSpPr>
        <p:spPr>
          <a:xfrm>
            <a:off x="4978708" y="885651"/>
            <a:ext cx="6525300" cy="4616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endParaRPr/>
          </a:p>
          <a:p>
            <a:pPr marL="228600" lvl="0" indent="0" algn="l" rtl="0">
              <a:lnSpc>
                <a:spcPct val="90000"/>
              </a:lnSpc>
              <a:spcBef>
                <a:spcPts val="1000"/>
              </a:spcBef>
              <a:spcAft>
                <a:spcPts val="0"/>
              </a:spcAft>
              <a:buSzPts val="1800"/>
              <a:buNone/>
            </a:pPr>
            <a:endParaRPr sz="2400"/>
          </a:p>
          <a:p>
            <a:pPr marL="228600" lvl="0" indent="0" algn="l" rtl="0">
              <a:lnSpc>
                <a:spcPct val="90000"/>
              </a:lnSpc>
              <a:spcBef>
                <a:spcPts val="1000"/>
              </a:spcBef>
              <a:spcAft>
                <a:spcPts val="0"/>
              </a:spcAft>
              <a:buSzPts val="1800"/>
              <a:buNone/>
            </a:pPr>
            <a:endParaRPr sz="2400"/>
          </a:p>
          <a:p>
            <a:pPr marL="228600" lvl="0" indent="-76200" algn="l" rtl="0">
              <a:lnSpc>
                <a:spcPct val="90000"/>
              </a:lnSpc>
              <a:spcBef>
                <a:spcPts val="1000"/>
              </a:spcBef>
              <a:spcAft>
                <a:spcPts val="0"/>
              </a:spcAft>
              <a:buClr>
                <a:schemeClr val="dk1"/>
              </a:buClr>
              <a:buSzPts val="2400"/>
              <a:buNone/>
            </a:pPr>
            <a:endParaRPr sz="2400"/>
          </a:p>
        </p:txBody>
      </p:sp>
      <p:pic>
        <p:nvPicPr>
          <p:cNvPr id="620" name="Google Shape;620;p62"/>
          <p:cNvPicPr preferRelativeResize="0"/>
          <p:nvPr/>
        </p:nvPicPr>
        <p:blipFill rotWithShape="1">
          <a:blip r:embed="rId3">
            <a:alphaModFix/>
          </a:blip>
          <a:srcRect/>
          <a:stretch/>
        </p:blipFill>
        <p:spPr>
          <a:xfrm>
            <a:off x="6506088" y="1320688"/>
            <a:ext cx="4048125" cy="3933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alpha val="94117"/>
          </a:schemeClr>
        </a:solidFill>
        <a:effectLst/>
      </p:bgPr>
    </p:bg>
    <p:spTree>
      <p:nvGrpSpPr>
        <p:cNvPr id="1" name="Shape 137"/>
        <p:cNvGrpSpPr/>
        <p:nvPr/>
      </p:nvGrpSpPr>
      <p:grpSpPr>
        <a:xfrm>
          <a:off x="0" y="0"/>
          <a:ext cx="0" cy="0"/>
          <a:chOff x="0" y="0"/>
          <a:chExt cx="0" cy="0"/>
        </a:xfrm>
      </p:grpSpPr>
      <p:sp>
        <p:nvSpPr>
          <p:cNvPr id="138" name="Google Shape;138;p19"/>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19"/>
          <p:cNvSpPr txBox="1">
            <a:spLocks noGrp="1"/>
          </p:cNvSpPr>
          <p:nvPr>
            <p:ph type="title"/>
          </p:nvPr>
        </p:nvSpPr>
        <p:spPr>
          <a:xfrm>
            <a:off x="838200" y="62074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a:solidFill>
                  <a:srgbClr val="FFFFFF"/>
                </a:solidFill>
                <a:latin typeface="Calibri"/>
                <a:ea typeface="Calibri"/>
                <a:cs typeface="Calibri"/>
                <a:sym typeface="Calibri"/>
              </a:rPr>
              <a:t>ASSOCIATION BOARD MEMBERS</a:t>
            </a:r>
            <a:endParaRPr>
              <a:solidFill>
                <a:srgbClr val="FFFFFF"/>
              </a:solidFill>
              <a:latin typeface="Calibri"/>
              <a:ea typeface="Calibri"/>
              <a:cs typeface="Calibri"/>
              <a:sym typeface="Calibri"/>
            </a:endParaRPr>
          </a:p>
          <a:p>
            <a:pPr marL="0" lvl="0" indent="0" algn="l" rtl="0">
              <a:lnSpc>
                <a:spcPct val="90000"/>
              </a:lnSpc>
              <a:spcBef>
                <a:spcPts val="0"/>
              </a:spcBef>
              <a:spcAft>
                <a:spcPts val="0"/>
              </a:spcAft>
              <a:buClr>
                <a:srgbClr val="FFFFFF"/>
              </a:buClr>
              <a:buSzPts val="4400"/>
              <a:buFont typeface="Calibri"/>
              <a:buNone/>
            </a:pPr>
            <a:r>
              <a:rPr lang="en-US" sz="2200">
                <a:solidFill>
                  <a:srgbClr val="FFFFFF"/>
                </a:solidFill>
              </a:rPr>
              <a:t>Monthly Meeting every 3rd Monday of the Month - ALL ARE WELCOME!</a:t>
            </a:r>
            <a:endParaRPr sz="2200">
              <a:solidFill>
                <a:srgbClr val="FFFFFF"/>
              </a:solidFill>
            </a:endParaRPr>
          </a:p>
        </p:txBody>
      </p:sp>
      <p:cxnSp>
        <p:nvCxnSpPr>
          <p:cNvPr id="140" name="Google Shape;140;p19"/>
          <p:cNvCxnSpPr/>
          <p:nvPr/>
        </p:nvCxnSpPr>
        <p:spPr>
          <a:xfrm rot="10800000">
            <a:off x="762000" y="826324"/>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141" name="Google Shape;141;p19"/>
          <p:cNvSpPr txBox="1">
            <a:spLocks noGrp="1"/>
          </p:cNvSpPr>
          <p:nvPr>
            <p:ph type="body" idx="1"/>
          </p:nvPr>
        </p:nvSpPr>
        <p:spPr>
          <a:xfrm>
            <a:off x="838200" y="2262603"/>
            <a:ext cx="5097900" cy="3910500"/>
          </a:xfrm>
          <a:prstGeom prst="rect">
            <a:avLst/>
          </a:prstGeom>
          <a:noFill/>
          <a:ln>
            <a:noFill/>
          </a:ln>
        </p:spPr>
        <p:txBody>
          <a:bodyPr spcFirstLastPara="1" wrap="square" lIns="91425" tIns="45700" rIns="91425" bIns="45700" anchor="t" anchorCtr="0">
            <a:normAutofit fontScale="92500" lnSpcReduction="20000"/>
          </a:bodyPr>
          <a:lstStyle/>
          <a:p>
            <a:pPr marL="571500" lvl="0" indent="-537210" algn="l" rtl="0">
              <a:lnSpc>
                <a:spcPct val="90000"/>
              </a:lnSpc>
              <a:spcBef>
                <a:spcPts val="0"/>
              </a:spcBef>
              <a:spcAft>
                <a:spcPts val="0"/>
              </a:spcAft>
              <a:buClr>
                <a:schemeClr val="dk1"/>
              </a:buClr>
              <a:buSzPct val="163636"/>
              <a:buFont typeface="Arial"/>
              <a:buChar char="•"/>
            </a:pPr>
            <a:r>
              <a:rPr lang="en-US" sz="2200" b="1">
                <a:solidFill>
                  <a:srgbClr val="FFFFFF"/>
                </a:solidFill>
                <a:latin typeface="Nunito Sans"/>
                <a:ea typeface="Nunito Sans"/>
                <a:cs typeface="Nunito Sans"/>
                <a:sym typeface="Nunito Sans"/>
              </a:rPr>
              <a:t>President  – Nate Moen</a:t>
            </a:r>
            <a:endParaRPr sz="2200" b="0" i="0" u="none" strike="noStrike" cap="none">
              <a:solidFill>
                <a:srgbClr val="FFFFFF"/>
              </a:solidFill>
              <a:latin typeface="Arial"/>
              <a:ea typeface="Arial"/>
              <a:cs typeface="Arial"/>
              <a:sym typeface="Arial"/>
            </a:endParaRPr>
          </a:p>
          <a:p>
            <a:pPr marL="571500" lvl="0" indent="-537210" algn="l" rtl="0">
              <a:lnSpc>
                <a:spcPct val="90000"/>
              </a:lnSpc>
              <a:spcBef>
                <a:spcPts val="0"/>
              </a:spcBef>
              <a:spcAft>
                <a:spcPts val="0"/>
              </a:spcAft>
              <a:buClr>
                <a:schemeClr val="dk1"/>
              </a:buClr>
              <a:buSzPct val="163636"/>
              <a:buFont typeface="Arial"/>
              <a:buChar char="•"/>
            </a:pPr>
            <a:r>
              <a:rPr lang="en-US" sz="2200" b="1">
                <a:solidFill>
                  <a:srgbClr val="FFFFFF"/>
                </a:solidFill>
                <a:latin typeface="Nunito Sans"/>
                <a:ea typeface="Nunito Sans"/>
                <a:cs typeface="Nunito Sans"/>
                <a:sym typeface="Nunito Sans"/>
              </a:rPr>
              <a:t>Vice President  – Dan Ritter</a:t>
            </a:r>
            <a:endParaRPr sz="2200" b="0" i="0" u="none" strike="noStrike" cap="none">
              <a:solidFill>
                <a:srgbClr val="FFFFFF"/>
              </a:solidFill>
              <a:latin typeface="Arial"/>
              <a:ea typeface="Arial"/>
              <a:cs typeface="Arial"/>
              <a:sym typeface="Arial"/>
            </a:endParaRPr>
          </a:p>
          <a:p>
            <a:pPr marL="571500" lvl="0" indent="-537210" algn="l" rtl="0">
              <a:lnSpc>
                <a:spcPct val="90000"/>
              </a:lnSpc>
              <a:spcBef>
                <a:spcPts val="0"/>
              </a:spcBef>
              <a:spcAft>
                <a:spcPts val="0"/>
              </a:spcAft>
              <a:buClr>
                <a:schemeClr val="dk1"/>
              </a:buClr>
              <a:buSzPct val="163636"/>
              <a:buFont typeface="Arial"/>
              <a:buChar char="•"/>
            </a:pPr>
            <a:r>
              <a:rPr lang="en-US" sz="2200" b="1">
                <a:solidFill>
                  <a:srgbClr val="FFFFFF"/>
                </a:solidFill>
                <a:latin typeface="Nunito Sans"/>
                <a:ea typeface="Nunito Sans"/>
                <a:cs typeface="Nunito Sans"/>
                <a:sym typeface="Nunito Sans"/>
              </a:rPr>
              <a:t>Secretary  – </a:t>
            </a:r>
            <a:r>
              <a:rPr lang="en-US" sz="2200" b="1">
                <a:latin typeface="Nunito Sans"/>
                <a:ea typeface="Nunito Sans"/>
                <a:cs typeface="Nunito Sans"/>
                <a:sym typeface="Nunito Sans"/>
              </a:rPr>
              <a:t>Amanda Spilde</a:t>
            </a:r>
            <a:endParaRPr sz="2200" b="0" i="0" u="none" strike="noStrike" cap="none">
              <a:solidFill>
                <a:srgbClr val="FFFFFF"/>
              </a:solidFill>
              <a:latin typeface="Arial"/>
              <a:ea typeface="Arial"/>
              <a:cs typeface="Arial"/>
              <a:sym typeface="Arial"/>
            </a:endParaRPr>
          </a:p>
          <a:p>
            <a:pPr marL="571500" lvl="0" indent="-537209" algn="l" rtl="0">
              <a:lnSpc>
                <a:spcPct val="90000"/>
              </a:lnSpc>
              <a:spcBef>
                <a:spcPts val="0"/>
              </a:spcBef>
              <a:spcAft>
                <a:spcPts val="0"/>
              </a:spcAft>
              <a:buClr>
                <a:schemeClr val="dk1"/>
              </a:buClr>
              <a:buSzPct val="163635"/>
              <a:buFont typeface="Arial"/>
              <a:buChar char="•"/>
            </a:pPr>
            <a:r>
              <a:rPr lang="en-US" sz="2200" b="1">
                <a:solidFill>
                  <a:srgbClr val="FFFFFF"/>
                </a:solidFill>
                <a:latin typeface="Nunito Sans"/>
                <a:ea typeface="Nunito Sans"/>
                <a:cs typeface="Nunito Sans"/>
                <a:sym typeface="Nunito Sans"/>
              </a:rPr>
              <a:t>Treasurer  – Christian Grams</a:t>
            </a:r>
            <a:endParaRPr sz="2200" b="1">
              <a:solidFill>
                <a:srgbClr val="FFFFFF"/>
              </a:solidFill>
              <a:latin typeface="Nunito Sans"/>
              <a:ea typeface="Nunito Sans"/>
              <a:cs typeface="Nunito Sans"/>
              <a:sym typeface="Nunito Sans"/>
            </a:endParaRPr>
          </a:p>
          <a:p>
            <a:pPr marL="571500" lvl="0" indent="-537210" algn="l" rtl="0">
              <a:lnSpc>
                <a:spcPct val="90000"/>
              </a:lnSpc>
              <a:spcBef>
                <a:spcPts val="0"/>
              </a:spcBef>
              <a:spcAft>
                <a:spcPts val="0"/>
              </a:spcAft>
              <a:buClr>
                <a:schemeClr val="dk1"/>
              </a:buClr>
              <a:buSzPct val="163636"/>
              <a:buFont typeface="Arial"/>
              <a:buChar char="•"/>
            </a:pPr>
            <a:r>
              <a:rPr lang="en-US" sz="2200" b="1">
                <a:solidFill>
                  <a:srgbClr val="FFFFFF"/>
                </a:solidFill>
                <a:latin typeface="Nunito Sans"/>
                <a:ea typeface="Nunito Sans"/>
                <a:cs typeface="Nunito Sans"/>
                <a:sym typeface="Nunito Sans"/>
              </a:rPr>
              <a:t>Registration – Emily Barnacle</a:t>
            </a:r>
            <a:endParaRPr sz="2200" b="0" i="0" u="none" strike="noStrike" cap="none">
              <a:solidFill>
                <a:srgbClr val="FFFFFF"/>
              </a:solidFill>
              <a:latin typeface="Arial"/>
              <a:ea typeface="Arial"/>
              <a:cs typeface="Arial"/>
              <a:sym typeface="Arial"/>
            </a:endParaRPr>
          </a:p>
          <a:p>
            <a:pPr marL="571500" lvl="0" indent="-537210" algn="l" rtl="0">
              <a:lnSpc>
                <a:spcPct val="90000"/>
              </a:lnSpc>
              <a:spcBef>
                <a:spcPts val="0"/>
              </a:spcBef>
              <a:spcAft>
                <a:spcPts val="0"/>
              </a:spcAft>
              <a:buClr>
                <a:schemeClr val="dk1"/>
              </a:buClr>
              <a:buSzPct val="163636"/>
              <a:buFont typeface="Arial"/>
              <a:buChar char="•"/>
            </a:pPr>
            <a:r>
              <a:rPr lang="en-US" sz="2200" b="1">
                <a:solidFill>
                  <a:srgbClr val="FFFFFF"/>
                </a:solidFill>
                <a:latin typeface="Nunito Sans"/>
                <a:ea typeface="Nunito Sans"/>
                <a:cs typeface="Nunito Sans"/>
                <a:sym typeface="Nunito Sans"/>
              </a:rPr>
              <a:t>Ice Schedule – Tim Hanson</a:t>
            </a:r>
            <a:endParaRPr sz="2200" b="0" i="0" u="none" strike="noStrike" cap="none">
              <a:solidFill>
                <a:srgbClr val="FFFFFF"/>
              </a:solidFill>
              <a:latin typeface="Arial"/>
              <a:ea typeface="Arial"/>
              <a:cs typeface="Arial"/>
              <a:sym typeface="Arial"/>
            </a:endParaRPr>
          </a:p>
          <a:p>
            <a:pPr marL="571500" lvl="0" indent="-537210" algn="l" rtl="0">
              <a:lnSpc>
                <a:spcPct val="90000"/>
              </a:lnSpc>
              <a:spcBef>
                <a:spcPts val="0"/>
              </a:spcBef>
              <a:spcAft>
                <a:spcPts val="0"/>
              </a:spcAft>
              <a:buClr>
                <a:schemeClr val="dk1"/>
              </a:buClr>
              <a:buSzPct val="163636"/>
              <a:buFont typeface="Arial"/>
              <a:buChar char="•"/>
            </a:pPr>
            <a:r>
              <a:rPr lang="en-US" sz="2200" b="1">
                <a:solidFill>
                  <a:srgbClr val="FFFFFF"/>
                </a:solidFill>
                <a:latin typeface="Nunito Sans"/>
                <a:ea typeface="Nunito Sans"/>
                <a:cs typeface="Nunito Sans"/>
                <a:sym typeface="Nunito Sans"/>
              </a:rPr>
              <a:t>Gambling Manager – Mike Johnston</a:t>
            </a:r>
            <a:endParaRPr sz="2200" b="0" i="0" u="none" strike="noStrike" cap="none">
              <a:solidFill>
                <a:srgbClr val="FFFFFF"/>
              </a:solidFill>
              <a:latin typeface="Arial"/>
              <a:ea typeface="Arial"/>
              <a:cs typeface="Arial"/>
              <a:sym typeface="Arial"/>
            </a:endParaRPr>
          </a:p>
          <a:p>
            <a:pPr marL="571500" lvl="0" indent="-537209" algn="l" rtl="0">
              <a:lnSpc>
                <a:spcPct val="90000"/>
              </a:lnSpc>
              <a:spcBef>
                <a:spcPts val="0"/>
              </a:spcBef>
              <a:spcAft>
                <a:spcPts val="0"/>
              </a:spcAft>
              <a:buClr>
                <a:schemeClr val="dk1"/>
              </a:buClr>
              <a:buSzPct val="163635"/>
              <a:buFont typeface="Arial"/>
              <a:buChar char="•"/>
            </a:pPr>
            <a:r>
              <a:rPr lang="en-US" sz="2200" b="1">
                <a:solidFill>
                  <a:srgbClr val="FFFFFF"/>
                </a:solidFill>
                <a:latin typeface="Nunito Sans"/>
                <a:ea typeface="Nunito Sans"/>
                <a:cs typeface="Nunito Sans"/>
                <a:sym typeface="Nunito Sans"/>
              </a:rPr>
              <a:t>Fundraising – Zach Jans</a:t>
            </a:r>
            <a:endParaRPr sz="2200" b="1">
              <a:solidFill>
                <a:srgbClr val="FFFFFF"/>
              </a:solidFill>
              <a:latin typeface="Nunito Sans"/>
              <a:ea typeface="Nunito Sans"/>
              <a:cs typeface="Nunito Sans"/>
              <a:sym typeface="Nunito Sans"/>
            </a:endParaRPr>
          </a:p>
          <a:p>
            <a:pPr marL="571500" lvl="0" indent="-537209" algn="l" rtl="0">
              <a:lnSpc>
                <a:spcPct val="90000"/>
              </a:lnSpc>
              <a:spcBef>
                <a:spcPts val="0"/>
              </a:spcBef>
              <a:spcAft>
                <a:spcPts val="0"/>
              </a:spcAft>
              <a:buClr>
                <a:schemeClr val="dk1"/>
              </a:buClr>
              <a:buSzPct val="163635"/>
              <a:buFont typeface="Arial"/>
              <a:buChar char="•"/>
            </a:pPr>
            <a:r>
              <a:rPr lang="en-US" sz="2200" b="1">
                <a:solidFill>
                  <a:srgbClr val="FFFFFF"/>
                </a:solidFill>
                <a:latin typeface="Nunito Sans"/>
                <a:ea typeface="Nunito Sans"/>
                <a:cs typeface="Nunito Sans"/>
                <a:sym typeface="Nunito Sans"/>
              </a:rPr>
              <a:t>Growth Director – Becky Chrisinger</a:t>
            </a:r>
            <a:endParaRPr sz="1650">
              <a:solidFill>
                <a:schemeClr val="dk1"/>
              </a:solidFill>
              <a:highlight>
                <a:srgbClr val="F6F5FA"/>
              </a:highlight>
              <a:latin typeface="Arial"/>
              <a:ea typeface="Arial"/>
              <a:cs typeface="Arial"/>
              <a:sym typeface="Arial"/>
            </a:endParaRPr>
          </a:p>
          <a:p>
            <a:pPr marL="228600" lvl="0" indent="-88900" algn="l" rtl="0">
              <a:lnSpc>
                <a:spcPct val="90000"/>
              </a:lnSpc>
              <a:spcBef>
                <a:spcPts val="1000"/>
              </a:spcBef>
              <a:spcAft>
                <a:spcPts val="0"/>
              </a:spcAft>
              <a:buClr>
                <a:schemeClr val="lt1"/>
              </a:buClr>
              <a:buSzPct val="100000"/>
              <a:buNone/>
            </a:pPr>
            <a:endParaRPr sz="2200">
              <a:solidFill>
                <a:srgbClr val="FFFFFF"/>
              </a:solidFill>
            </a:endParaRPr>
          </a:p>
        </p:txBody>
      </p:sp>
      <p:sp>
        <p:nvSpPr>
          <p:cNvPr id="142" name="Google Shape;142;p19"/>
          <p:cNvSpPr txBox="1">
            <a:spLocks noGrp="1"/>
          </p:cNvSpPr>
          <p:nvPr>
            <p:ph type="body" idx="2"/>
          </p:nvPr>
        </p:nvSpPr>
        <p:spPr>
          <a:xfrm>
            <a:off x="6498420" y="2115702"/>
            <a:ext cx="5097900" cy="3910500"/>
          </a:xfrm>
          <a:prstGeom prst="rect">
            <a:avLst/>
          </a:prstGeom>
          <a:noFill/>
          <a:ln>
            <a:noFill/>
          </a:ln>
        </p:spPr>
        <p:txBody>
          <a:bodyPr spcFirstLastPara="1" wrap="square" lIns="91425" tIns="45700" rIns="91425" bIns="45700" anchor="t" anchorCtr="0">
            <a:normAutofit/>
          </a:bodyPr>
          <a:lstStyle/>
          <a:p>
            <a:pPr marL="571500" marR="0" lvl="0" indent="-558800" algn="l" rtl="0">
              <a:lnSpc>
                <a:spcPct val="90000"/>
              </a:lnSpc>
              <a:spcBef>
                <a:spcPts val="0"/>
              </a:spcBef>
              <a:spcAft>
                <a:spcPts val="0"/>
              </a:spcAft>
              <a:buClr>
                <a:schemeClr val="dk1"/>
              </a:buClr>
              <a:buSzPts val="3400"/>
              <a:buChar char="•"/>
            </a:pPr>
            <a:r>
              <a:rPr lang="en-US" sz="2000" b="1">
                <a:solidFill>
                  <a:srgbClr val="FFFFFF"/>
                </a:solidFill>
                <a:latin typeface="Nunito Sans"/>
                <a:ea typeface="Nunito Sans"/>
                <a:cs typeface="Nunito Sans"/>
                <a:sym typeface="Nunito Sans"/>
              </a:rPr>
              <a:t>Development Director – Ryan Johnson </a:t>
            </a:r>
            <a:endParaRPr sz="2000" b="1">
              <a:solidFill>
                <a:srgbClr val="FFFFFF"/>
              </a:solidFill>
              <a:latin typeface="Nunito Sans"/>
              <a:ea typeface="Nunito Sans"/>
              <a:cs typeface="Nunito Sans"/>
              <a:sym typeface="Nunito Sans"/>
            </a:endParaRPr>
          </a:p>
          <a:p>
            <a:pPr marL="571500" marR="0" lvl="0" indent="-558800" algn="l" rtl="0">
              <a:lnSpc>
                <a:spcPct val="90000"/>
              </a:lnSpc>
              <a:spcBef>
                <a:spcPts val="0"/>
              </a:spcBef>
              <a:spcAft>
                <a:spcPts val="0"/>
              </a:spcAft>
              <a:buClr>
                <a:schemeClr val="dk1"/>
              </a:buClr>
              <a:buSzPts val="3400"/>
              <a:buChar char="•"/>
            </a:pPr>
            <a:r>
              <a:rPr lang="en-US" sz="2000" b="1">
                <a:solidFill>
                  <a:srgbClr val="FFFFFF"/>
                </a:solidFill>
                <a:latin typeface="Nunito Sans"/>
                <a:ea typeface="Nunito Sans"/>
                <a:cs typeface="Nunito Sans"/>
                <a:sym typeface="Nunito Sans"/>
              </a:rPr>
              <a:t>Coaching Director – Dan Miller </a:t>
            </a:r>
            <a:endParaRPr sz="2000" b="1">
              <a:solidFill>
                <a:srgbClr val="FFFFFF"/>
              </a:solidFill>
              <a:latin typeface="Nunito Sans"/>
              <a:ea typeface="Nunito Sans"/>
              <a:cs typeface="Nunito Sans"/>
              <a:sym typeface="Nunito Sans"/>
            </a:endParaRPr>
          </a:p>
          <a:p>
            <a:pPr marL="571500" marR="0" lvl="0" indent="-558800" algn="l" rtl="0">
              <a:lnSpc>
                <a:spcPct val="90000"/>
              </a:lnSpc>
              <a:spcBef>
                <a:spcPts val="0"/>
              </a:spcBef>
              <a:spcAft>
                <a:spcPts val="0"/>
              </a:spcAft>
              <a:buClr>
                <a:schemeClr val="dk1"/>
              </a:buClr>
              <a:buSzPts val="3400"/>
              <a:buChar char="•"/>
            </a:pPr>
            <a:r>
              <a:rPr lang="en-US" sz="2000" b="1">
                <a:solidFill>
                  <a:srgbClr val="FFFFFF"/>
                </a:solidFill>
                <a:latin typeface="Nunito Sans"/>
                <a:ea typeface="Nunito Sans"/>
                <a:cs typeface="Nunito Sans"/>
                <a:sym typeface="Nunito Sans"/>
              </a:rPr>
              <a:t>Girls Director – Andy Pohl</a:t>
            </a:r>
            <a:endParaRPr sz="2000" b="1">
              <a:solidFill>
                <a:srgbClr val="FFFFFF"/>
              </a:solidFill>
              <a:latin typeface="Nunito Sans"/>
              <a:ea typeface="Nunito Sans"/>
              <a:cs typeface="Nunito Sans"/>
              <a:sym typeface="Nunito Sans"/>
            </a:endParaRPr>
          </a:p>
          <a:p>
            <a:pPr marL="571500" marR="0" lvl="0" indent="-558800" algn="l" rtl="0">
              <a:lnSpc>
                <a:spcPct val="90000"/>
              </a:lnSpc>
              <a:spcBef>
                <a:spcPts val="0"/>
              </a:spcBef>
              <a:spcAft>
                <a:spcPts val="0"/>
              </a:spcAft>
              <a:buClr>
                <a:schemeClr val="dk1"/>
              </a:buClr>
              <a:buSzPts val="3400"/>
              <a:buChar char="•"/>
            </a:pPr>
            <a:r>
              <a:rPr lang="en-US" sz="2000" b="1">
                <a:solidFill>
                  <a:srgbClr val="FFFFFF"/>
                </a:solidFill>
                <a:latin typeface="Nunito Sans"/>
                <a:ea typeface="Nunito Sans"/>
                <a:cs typeface="Nunito Sans"/>
                <a:sym typeface="Nunito Sans"/>
              </a:rPr>
              <a:t>Boys Director – Matt Kleinbrook</a:t>
            </a:r>
            <a:endParaRPr sz="2000" b="1">
              <a:solidFill>
                <a:srgbClr val="FFFFFF"/>
              </a:solidFill>
              <a:latin typeface="Nunito Sans"/>
              <a:ea typeface="Nunito Sans"/>
              <a:cs typeface="Nunito Sans"/>
              <a:sym typeface="Nunito Sans"/>
            </a:endParaRPr>
          </a:p>
          <a:p>
            <a:pPr marL="571500" marR="0" lvl="0" indent="-558800" algn="l" rtl="0">
              <a:lnSpc>
                <a:spcPct val="90000"/>
              </a:lnSpc>
              <a:spcBef>
                <a:spcPts val="0"/>
              </a:spcBef>
              <a:spcAft>
                <a:spcPts val="0"/>
              </a:spcAft>
              <a:buClr>
                <a:schemeClr val="dk1"/>
              </a:buClr>
              <a:buSzPts val="3400"/>
              <a:buChar char="•"/>
            </a:pPr>
            <a:r>
              <a:rPr lang="en-US" sz="2000" b="1">
                <a:solidFill>
                  <a:srgbClr val="FFFFFF"/>
                </a:solidFill>
                <a:latin typeface="Nunito Sans"/>
                <a:ea typeface="Nunito Sans"/>
                <a:cs typeface="Nunito Sans"/>
                <a:sym typeface="Nunito Sans"/>
              </a:rPr>
              <a:t>Mite Director – John Groebner</a:t>
            </a:r>
            <a:endParaRPr sz="2000" b="1">
              <a:solidFill>
                <a:srgbClr val="FFFFFF"/>
              </a:solidFill>
              <a:latin typeface="Nunito Sans"/>
              <a:ea typeface="Nunito Sans"/>
              <a:cs typeface="Nunito Sans"/>
              <a:sym typeface="Nunito Sans"/>
            </a:endParaRPr>
          </a:p>
        </p:txBody>
      </p:sp>
      <p:pic>
        <p:nvPicPr>
          <p:cNvPr id="143" name="Google Shape;143;p19"/>
          <p:cNvPicPr preferRelativeResize="0"/>
          <p:nvPr/>
        </p:nvPicPr>
        <p:blipFill rotWithShape="1">
          <a:blip r:embed="rId3">
            <a:alphaModFix/>
          </a:blip>
          <a:srcRect/>
          <a:stretch/>
        </p:blipFill>
        <p:spPr>
          <a:xfrm>
            <a:off x="8699500" y="-638812"/>
            <a:ext cx="3380740" cy="3380740"/>
          </a:xfrm>
          <a:prstGeom prst="rect">
            <a:avLst/>
          </a:prstGeom>
          <a:noFill/>
          <a:ln>
            <a:noFill/>
          </a:ln>
          <a:effectLst>
            <a:outerShdw blurRad="50800" dist="50800" dir="5400000" algn="ctr" rotWithShape="0">
              <a:srgbClr val="000000">
                <a:alpha val="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20"/>
          <p:cNvSpPr/>
          <p:nvPr/>
        </p:nvSpPr>
        <p:spPr>
          <a:xfrm>
            <a:off x="0" y="0"/>
            <a:ext cx="6885216"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20"/>
          <p:cNvSpPr txBox="1">
            <a:spLocks noGrp="1"/>
          </p:cNvSpPr>
          <p:nvPr>
            <p:ph type="title"/>
          </p:nvPr>
        </p:nvSpPr>
        <p:spPr>
          <a:xfrm>
            <a:off x="1024129" y="585216"/>
            <a:ext cx="5062511" cy="14996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a:solidFill>
                  <a:srgbClr val="FFFFFF"/>
                </a:solidFill>
                <a:latin typeface="Calibri"/>
                <a:ea typeface="Calibri"/>
                <a:cs typeface="Calibri"/>
                <a:sym typeface="Calibri"/>
              </a:rPr>
              <a:t>ASSOCIATION COORDINATORS</a:t>
            </a:r>
            <a:endParaRPr/>
          </a:p>
        </p:txBody>
      </p:sp>
      <p:cxnSp>
        <p:nvCxnSpPr>
          <p:cNvPr id="150" name="Google Shape;150;p20"/>
          <p:cNvCxnSpPr/>
          <p:nvPr/>
        </p:nvCxnSpPr>
        <p:spPr>
          <a:xfrm rot="10800000">
            <a:off x="762000" y="826324"/>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151" name="Google Shape;151;p20"/>
          <p:cNvSpPr txBox="1">
            <a:spLocks noGrp="1"/>
          </p:cNvSpPr>
          <p:nvPr>
            <p:ph type="body" idx="1"/>
          </p:nvPr>
        </p:nvSpPr>
        <p:spPr>
          <a:xfrm>
            <a:off x="1024128" y="2286000"/>
            <a:ext cx="5681471" cy="3931920"/>
          </a:xfrm>
          <a:prstGeom prst="rect">
            <a:avLst/>
          </a:prstGeom>
          <a:noFill/>
          <a:ln>
            <a:noFill/>
          </a:ln>
        </p:spPr>
        <p:txBody>
          <a:bodyPr spcFirstLastPara="1" wrap="square" lIns="91425" tIns="45700" rIns="91425" bIns="45700" anchor="t" anchorCtr="0">
            <a:noAutofit/>
          </a:bodyPr>
          <a:lstStyle/>
          <a:p>
            <a:pPr marL="457200" lvl="0" indent="-338137" algn="l" rtl="0">
              <a:lnSpc>
                <a:spcPct val="70000"/>
              </a:lnSpc>
              <a:spcBef>
                <a:spcPts val="0"/>
              </a:spcBef>
              <a:spcAft>
                <a:spcPts val="0"/>
              </a:spcAft>
              <a:buClr>
                <a:schemeClr val="lt1"/>
              </a:buClr>
              <a:buSzPts val="1725"/>
              <a:buChar char="•"/>
            </a:pPr>
            <a:r>
              <a:rPr lang="en-US" sz="1725" b="1">
                <a:solidFill>
                  <a:schemeClr val="lt1"/>
                </a:solidFill>
              </a:rPr>
              <a:t>  U8 Coordinator </a:t>
            </a:r>
            <a:endParaRPr sz="1725" b="1">
              <a:solidFill>
                <a:schemeClr val="lt1"/>
              </a:solidFill>
            </a:endParaRPr>
          </a:p>
          <a:p>
            <a:pPr marL="457200" lvl="0" indent="-338137" algn="l" rtl="0">
              <a:lnSpc>
                <a:spcPct val="70000"/>
              </a:lnSpc>
              <a:spcBef>
                <a:spcPts val="0"/>
              </a:spcBef>
              <a:spcAft>
                <a:spcPts val="0"/>
              </a:spcAft>
              <a:buClr>
                <a:schemeClr val="lt1"/>
              </a:buClr>
              <a:buSzPts val="1725"/>
              <a:buChar char="•"/>
            </a:pPr>
            <a:r>
              <a:rPr lang="en-US" sz="1725" b="1">
                <a:solidFill>
                  <a:schemeClr val="lt1"/>
                </a:solidFill>
              </a:rPr>
              <a:t>  U10 Coordinator </a:t>
            </a:r>
            <a:endParaRPr sz="1725" b="1">
              <a:solidFill>
                <a:schemeClr val="lt1"/>
              </a:solidFill>
            </a:endParaRPr>
          </a:p>
          <a:p>
            <a:pPr marL="457200" lvl="0" indent="-338137" algn="l" rtl="0">
              <a:lnSpc>
                <a:spcPct val="70000"/>
              </a:lnSpc>
              <a:spcBef>
                <a:spcPts val="0"/>
              </a:spcBef>
              <a:spcAft>
                <a:spcPts val="0"/>
              </a:spcAft>
              <a:buClr>
                <a:schemeClr val="lt1"/>
              </a:buClr>
              <a:buSzPts val="1725"/>
              <a:buChar char="•"/>
            </a:pPr>
            <a:r>
              <a:rPr lang="en-US" sz="1725" b="1">
                <a:solidFill>
                  <a:schemeClr val="lt1"/>
                </a:solidFill>
              </a:rPr>
              <a:t>  U12 Coordinator </a:t>
            </a:r>
            <a:endParaRPr sz="1725" b="1">
              <a:solidFill>
                <a:schemeClr val="lt1"/>
              </a:solidFill>
            </a:endParaRPr>
          </a:p>
          <a:p>
            <a:pPr marL="457200" lvl="0" indent="-338137" algn="l" rtl="0">
              <a:lnSpc>
                <a:spcPct val="70000"/>
              </a:lnSpc>
              <a:spcBef>
                <a:spcPts val="0"/>
              </a:spcBef>
              <a:spcAft>
                <a:spcPts val="0"/>
              </a:spcAft>
              <a:buClr>
                <a:schemeClr val="lt1"/>
              </a:buClr>
              <a:buSzPts val="1725"/>
              <a:buChar char="•"/>
            </a:pPr>
            <a:r>
              <a:rPr lang="en-US" sz="1725" b="1">
                <a:solidFill>
                  <a:schemeClr val="lt1"/>
                </a:solidFill>
              </a:rPr>
              <a:t>  Mite Coordinator </a:t>
            </a:r>
            <a:endParaRPr sz="1725" b="1">
              <a:solidFill>
                <a:srgbClr val="FFFFFF"/>
              </a:solidFill>
            </a:endParaRPr>
          </a:p>
          <a:p>
            <a:pPr marL="571500" lvl="0" indent="-509587" algn="l" rtl="0">
              <a:lnSpc>
                <a:spcPct val="70000"/>
              </a:lnSpc>
              <a:spcBef>
                <a:spcPts val="0"/>
              </a:spcBef>
              <a:spcAft>
                <a:spcPts val="0"/>
              </a:spcAft>
              <a:buClr>
                <a:srgbClr val="FFFFFF"/>
              </a:buClr>
              <a:buSzPts val="1725"/>
              <a:buChar char="•"/>
            </a:pPr>
            <a:r>
              <a:rPr lang="en-US" sz="1725" b="1">
                <a:solidFill>
                  <a:srgbClr val="FFFFFF"/>
                </a:solidFill>
              </a:rPr>
              <a:t>Communications Coordinator</a:t>
            </a:r>
            <a:endParaRPr sz="1725" b="1">
              <a:solidFill>
                <a:srgbClr val="FFFFFF"/>
              </a:solidFill>
            </a:endParaRPr>
          </a:p>
          <a:p>
            <a:pPr marL="571500" lvl="0" indent="-509587" algn="l" rtl="0">
              <a:lnSpc>
                <a:spcPct val="70000"/>
              </a:lnSpc>
              <a:spcBef>
                <a:spcPts val="0"/>
              </a:spcBef>
              <a:spcAft>
                <a:spcPts val="0"/>
              </a:spcAft>
              <a:buClr>
                <a:srgbClr val="FFFFFF"/>
              </a:buClr>
              <a:buSzPts val="1725"/>
              <a:buChar char="•"/>
            </a:pPr>
            <a:r>
              <a:rPr lang="en-US" sz="1725" b="1">
                <a:solidFill>
                  <a:srgbClr val="FFFFFF"/>
                </a:solidFill>
              </a:rPr>
              <a:t>Tournament Coordinator</a:t>
            </a:r>
            <a:endParaRPr sz="1725" b="1">
              <a:solidFill>
                <a:srgbClr val="FFFFFF"/>
              </a:solidFill>
            </a:endParaRPr>
          </a:p>
          <a:p>
            <a:pPr marL="571500" lvl="0" indent="-509587" algn="l" rtl="0">
              <a:lnSpc>
                <a:spcPct val="70000"/>
              </a:lnSpc>
              <a:spcBef>
                <a:spcPts val="0"/>
              </a:spcBef>
              <a:spcAft>
                <a:spcPts val="0"/>
              </a:spcAft>
              <a:buClr>
                <a:srgbClr val="FFFFFF"/>
              </a:buClr>
              <a:buSzPts val="1725"/>
              <a:buChar char="•"/>
            </a:pPr>
            <a:r>
              <a:rPr lang="en-US" sz="1725" b="1">
                <a:solidFill>
                  <a:srgbClr val="FFFFFF"/>
                </a:solidFill>
              </a:rPr>
              <a:t>Manager Coordinator </a:t>
            </a:r>
            <a:endParaRPr sz="1725" b="1">
              <a:solidFill>
                <a:srgbClr val="FFFFFF"/>
              </a:solidFill>
            </a:endParaRPr>
          </a:p>
          <a:p>
            <a:pPr marL="571500" lvl="0" indent="-509587" algn="l" rtl="0">
              <a:lnSpc>
                <a:spcPct val="70000"/>
              </a:lnSpc>
              <a:spcBef>
                <a:spcPts val="0"/>
              </a:spcBef>
              <a:spcAft>
                <a:spcPts val="0"/>
              </a:spcAft>
              <a:buClr>
                <a:srgbClr val="FFFFFF"/>
              </a:buClr>
              <a:buSzPts val="1725"/>
              <a:buChar char="•"/>
            </a:pPr>
            <a:r>
              <a:rPr lang="en-US" sz="1725" b="1">
                <a:solidFill>
                  <a:srgbClr val="FFFFFF"/>
                </a:solidFill>
              </a:rPr>
              <a:t>S.K.A.T.E Coordinator </a:t>
            </a:r>
            <a:endParaRPr sz="1725" b="1">
              <a:solidFill>
                <a:srgbClr val="FFFFFF"/>
              </a:solidFill>
            </a:endParaRPr>
          </a:p>
          <a:p>
            <a:pPr marL="571500" lvl="0" indent="-509587" algn="l" rtl="0">
              <a:lnSpc>
                <a:spcPct val="70000"/>
              </a:lnSpc>
              <a:spcBef>
                <a:spcPts val="0"/>
              </a:spcBef>
              <a:spcAft>
                <a:spcPts val="0"/>
              </a:spcAft>
              <a:buClr>
                <a:srgbClr val="FFFFFF"/>
              </a:buClr>
              <a:buSzPts val="1725"/>
              <a:buChar char="•"/>
            </a:pPr>
            <a:r>
              <a:rPr lang="en-US" sz="1725" b="1">
                <a:solidFill>
                  <a:srgbClr val="FFFFFF"/>
                </a:solidFill>
              </a:rPr>
              <a:t>Hockey Fights Cancer </a:t>
            </a:r>
            <a:endParaRPr sz="1725" b="1">
              <a:solidFill>
                <a:srgbClr val="FFFFFF"/>
              </a:solidFill>
            </a:endParaRPr>
          </a:p>
          <a:p>
            <a:pPr marL="571500" lvl="0" indent="-509587" algn="l" rtl="0">
              <a:lnSpc>
                <a:spcPct val="70000"/>
              </a:lnSpc>
              <a:spcBef>
                <a:spcPts val="0"/>
              </a:spcBef>
              <a:spcAft>
                <a:spcPts val="0"/>
              </a:spcAft>
              <a:buClr>
                <a:srgbClr val="FFFFFF"/>
              </a:buClr>
              <a:buSzPts val="1725"/>
              <a:buChar char="•"/>
            </a:pPr>
            <a:r>
              <a:rPr lang="en-US" sz="1725" b="1">
                <a:solidFill>
                  <a:srgbClr val="FFFFFF"/>
                </a:solidFill>
              </a:rPr>
              <a:t>Volunteer Coordinator</a:t>
            </a:r>
            <a:endParaRPr sz="1725" b="1">
              <a:solidFill>
                <a:srgbClr val="FFFFFF"/>
              </a:solidFill>
            </a:endParaRPr>
          </a:p>
          <a:p>
            <a:pPr marL="571500" lvl="0" indent="-509587" algn="l" rtl="0">
              <a:lnSpc>
                <a:spcPct val="70000"/>
              </a:lnSpc>
              <a:spcBef>
                <a:spcPts val="0"/>
              </a:spcBef>
              <a:spcAft>
                <a:spcPts val="0"/>
              </a:spcAft>
              <a:buClr>
                <a:srgbClr val="FFFFFF"/>
              </a:buClr>
              <a:buSzPts val="1725"/>
              <a:buChar char="•"/>
            </a:pPr>
            <a:r>
              <a:rPr lang="en-US" sz="1725" b="1">
                <a:solidFill>
                  <a:srgbClr val="FFFFFF"/>
                </a:solidFill>
              </a:rPr>
              <a:t>Graphic Designers</a:t>
            </a:r>
            <a:endParaRPr sz="1725" b="1">
              <a:solidFill>
                <a:srgbClr val="FFFFFF"/>
              </a:solidFill>
            </a:endParaRPr>
          </a:p>
          <a:p>
            <a:pPr marL="571500" lvl="0" indent="-509587" algn="l" rtl="0">
              <a:lnSpc>
                <a:spcPct val="70000"/>
              </a:lnSpc>
              <a:spcBef>
                <a:spcPts val="0"/>
              </a:spcBef>
              <a:spcAft>
                <a:spcPts val="0"/>
              </a:spcAft>
              <a:buClr>
                <a:srgbClr val="FFFFFF"/>
              </a:buClr>
              <a:buSzPts val="1725"/>
              <a:buChar char="•"/>
            </a:pPr>
            <a:r>
              <a:rPr lang="en-US" sz="1725" b="1">
                <a:solidFill>
                  <a:srgbClr val="FFFFFF"/>
                </a:solidFill>
              </a:rPr>
              <a:t>Finance Manager </a:t>
            </a:r>
            <a:endParaRPr sz="1725" b="1">
              <a:solidFill>
                <a:srgbClr val="FFFFFF"/>
              </a:solidFill>
            </a:endParaRPr>
          </a:p>
          <a:p>
            <a:pPr marL="571500" lvl="0" indent="-509587" algn="l" rtl="0">
              <a:lnSpc>
                <a:spcPct val="70000"/>
              </a:lnSpc>
              <a:spcBef>
                <a:spcPts val="0"/>
              </a:spcBef>
              <a:spcAft>
                <a:spcPts val="0"/>
              </a:spcAft>
              <a:buClr>
                <a:srgbClr val="FFFFFF"/>
              </a:buClr>
              <a:buSzPts val="1725"/>
              <a:buChar char="•"/>
            </a:pPr>
            <a:r>
              <a:rPr lang="en-US" sz="1725" b="1">
                <a:solidFill>
                  <a:srgbClr val="FFFFFF"/>
                </a:solidFill>
              </a:rPr>
              <a:t>Goalie Coordinators</a:t>
            </a:r>
            <a:endParaRPr sz="1725" b="1">
              <a:solidFill>
                <a:srgbClr val="FFFFFF"/>
              </a:solidFill>
            </a:endParaRPr>
          </a:p>
          <a:p>
            <a:pPr marL="571500" lvl="0" indent="-509587" algn="l" rtl="0">
              <a:lnSpc>
                <a:spcPct val="70000"/>
              </a:lnSpc>
              <a:spcBef>
                <a:spcPts val="0"/>
              </a:spcBef>
              <a:spcAft>
                <a:spcPts val="0"/>
              </a:spcAft>
              <a:buClr>
                <a:srgbClr val="FFFFFF"/>
              </a:buClr>
              <a:buSzPts val="1725"/>
              <a:buChar char="•"/>
            </a:pPr>
            <a:r>
              <a:rPr lang="en-US" sz="1725" b="1">
                <a:solidFill>
                  <a:srgbClr val="FFFFFF"/>
                </a:solidFill>
              </a:rPr>
              <a:t>Dryland Coordinator - ETS Performance</a:t>
            </a:r>
            <a:endParaRPr sz="1725" b="1">
              <a:solidFill>
                <a:srgbClr val="FFFFFF"/>
              </a:solidFill>
            </a:endParaRPr>
          </a:p>
          <a:p>
            <a:pPr marL="571500" lvl="0" indent="-509587" algn="l" rtl="0">
              <a:lnSpc>
                <a:spcPct val="70000"/>
              </a:lnSpc>
              <a:spcBef>
                <a:spcPts val="0"/>
              </a:spcBef>
              <a:spcAft>
                <a:spcPts val="0"/>
              </a:spcAft>
              <a:buClr>
                <a:srgbClr val="FFFFFF"/>
              </a:buClr>
              <a:buSzPts val="1725"/>
              <a:buChar char="•"/>
            </a:pPr>
            <a:r>
              <a:rPr lang="en-US" sz="1725" b="1">
                <a:solidFill>
                  <a:srgbClr val="FFFFFF"/>
                </a:solidFill>
              </a:rPr>
              <a:t>Jr Gold Director</a:t>
            </a:r>
            <a:endParaRPr sz="1725" b="1">
              <a:solidFill>
                <a:srgbClr val="FFFFFF"/>
              </a:solidFill>
            </a:endParaRPr>
          </a:p>
          <a:p>
            <a:pPr marL="571500" lvl="0" indent="-509587" algn="l" rtl="0">
              <a:lnSpc>
                <a:spcPct val="70000"/>
              </a:lnSpc>
              <a:spcBef>
                <a:spcPts val="0"/>
              </a:spcBef>
              <a:spcAft>
                <a:spcPts val="0"/>
              </a:spcAft>
              <a:buClr>
                <a:srgbClr val="FFFFFF"/>
              </a:buClr>
              <a:buSzPts val="1725"/>
              <a:buChar char="•"/>
            </a:pPr>
            <a:r>
              <a:rPr lang="en-US" sz="1725" b="1">
                <a:solidFill>
                  <a:srgbClr val="FFFFFF"/>
                </a:solidFill>
              </a:rPr>
              <a:t>Growth Coordinators</a:t>
            </a:r>
            <a:endParaRPr sz="1725" b="1">
              <a:solidFill>
                <a:srgbClr val="FFFFFF"/>
              </a:solidFill>
            </a:endParaRPr>
          </a:p>
          <a:p>
            <a:pPr marL="571500" lvl="0" indent="-509587" algn="l" rtl="0">
              <a:lnSpc>
                <a:spcPct val="70000"/>
              </a:lnSpc>
              <a:spcBef>
                <a:spcPts val="0"/>
              </a:spcBef>
              <a:spcAft>
                <a:spcPts val="0"/>
              </a:spcAft>
              <a:buClr>
                <a:srgbClr val="FFFFFF"/>
              </a:buClr>
              <a:buSzPts val="1725"/>
              <a:buChar char="•"/>
            </a:pPr>
            <a:r>
              <a:rPr lang="en-US" sz="1725" b="1">
                <a:solidFill>
                  <a:srgbClr val="FFFFFF"/>
                </a:solidFill>
              </a:rPr>
              <a:t>Equipment Manager </a:t>
            </a:r>
            <a:endParaRPr sz="1725" b="1">
              <a:solidFill>
                <a:srgbClr val="FFFFFF"/>
              </a:solidFill>
            </a:endParaRPr>
          </a:p>
          <a:p>
            <a:pPr marL="571500" lvl="0" indent="-509587" algn="l" rtl="0">
              <a:lnSpc>
                <a:spcPct val="70000"/>
              </a:lnSpc>
              <a:spcBef>
                <a:spcPts val="0"/>
              </a:spcBef>
              <a:spcAft>
                <a:spcPts val="0"/>
              </a:spcAft>
              <a:buClr>
                <a:srgbClr val="FFFFFF"/>
              </a:buClr>
              <a:buSzPts val="1725"/>
              <a:buChar char="•"/>
            </a:pPr>
            <a:r>
              <a:rPr lang="en-US" sz="1725" b="1">
                <a:solidFill>
                  <a:srgbClr val="FFFFFF"/>
                </a:solidFill>
              </a:rPr>
              <a:t>SafeSport Coordinator</a:t>
            </a:r>
            <a:endParaRPr sz="1725" b="1">
              <a:solidFill>
                <a:srgbClr val="FFFFFF"/>
              </a:solidFill>
            </a:endParaRPr>
          </a:p>
          <a:p>
            <a:pPr marL="457200" lvl="0" indent="0" algn="l" rtl="0">
              <a:lnSpc>
                <a:spcPct val="70000"/>
              </a:lnSpc>
              <a:spcBef>
                <a:spcPts val="0"/>
              </a:spcBef>
              <a:spcAft>
                <a:spcPts val="0"/>
              </a:spcAft>
              <a:buSzPts val="1800"/>
              <a:buNone/>
            </a:pPr>
            <a:endParaRPr sz="1725" b="1">
              <a:solidFill>
                <a:srgbClr val="FFFFFF"/>
              </a:solidFill>
            </a:endParaRPr>
          </a:p>
          <a:p>
            <a:pPr marL="457200" lvl="0" indent="-171450" algn="l" rtl="0">
              <a:lnSpc>
                <a:spcPct val="70000"/>
              </a:lnSpc>
              <a:spcBef>
                <a:spcPts val="0"/>
              </a:spcBef>
              <a:spcAft>
                <a:spcPts val="0"/>
              </a:spcAft>
              <a:buSzPts val="1800"/>
              <a:buNone/>
            </a:pPr>
            <a:endParaRPr sz="1725" b="1">
              <a:solidFill>
                <a:srgbClr val="FFFFFF"/>
              </a:solidFill>
            </a:endParaRPr>
          </a:p>
          <a:p>
            <a:pPr marL="228600" lvl="0" indent="-114300" algn="l" rtl="0">
              <a:lnSpc>
                <a:spcPct val="70000"/>
              </a:lnSpc>
              <a:spcBef>
                <a:spcPts val="1000"/>
              </a:spcBef>
              <a:spcAft>
                <a:spcPts val="0"/>
              </a:spcAft>
              <a:buClr>
                <a:schemeClr val="dk1"/>
              </a:buClr>
              <a:buSzPts val="1125"/>
              <a:buNone/>
            </a:pPr>
            <a:endParaRPr sz="1725">
              <a:solidFill>
                <a:srgbClr val="FFFFFF"/>
              </a:solidFill>
            </a:endParaRPr>
          </a:p>
        </p:txBody>
      </p:sp>
      <p:pic>
        <p:nvPicPr>
          <p:cNvPr id="152" name="Google Shape;152;p20"/>
          <p:cNvPicPr preferRelativeResize="0"/>
          <p:nvPr/>
        </p:nvPicPr>
        <p:blipFill rotWithShape="1">
          <a:blip r:embed="rId3">
            <a:alphaModFix/>
          </a:blip>
          <a:srcRect/>
          <a:stretch/>
        </p:blipFill>
        <p:spPr>
          <a:xfrm>
            <a:off x="7544017" y="1425048"/>
            <a:ext cx="4007904" cy="40079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p2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58" name="Google Shape;158;p21"/>
          <p:cNvGrpSpPr/>
          <p:nvPr/>
        </p:nvGrpSpPr>
        <p:grpSpPr>
          <a:xfrm>
            <a:off x="409710" y="635715"/>
            <a:ext cx="11142208" cy="2482136"/>
            <a:chOff x="409710" y="635715"/>
            <a:chExt cx="11142208" cy="2482136"/>
          </a:xfrm>
        </p:grpSpPr>
        <p:sp>
          <p:nvSpPr>
            <p:cNvPr id="159" name="Google Shape;159;p21"/>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 name="Google Shape;160;p21"/>
            <p:cNvSpPr/>
            <p:nvPr/>
          </p:nvSpPr>
          <p:spPr>
            <a:xfrm>
              <a:off x="409710" y="1022350"/>
              <a:ext cx="709612" cy="2095501"/>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p21"/>
            <p:cNvSpPr/>
            <p:nvPr/>
          </p:nvSpPr>
          <p:spPr>
            <a:xfrm>
              <a:off x="409710" y="837744"/>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 name="Google Shape;162;p21"/>
            <p:cNvSpPr/>
            <p:nvPr/>
          </p:nvSpPr>
          <p:spPr>
            <a:xfrm>
              <a:off x="644660" y="640894"/>
              <a:ext cx="168275" cy="1713195"/>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p21"/>
            <p:cNvSpPr/>
            <p:nvPr/>
          </p:nvSpPr>
          <p:spPr>
            <a:xfrm>
              <a:off x="644055" y="635715"/>
              <a:ext cx="10907863" cy="1541457"/>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4" name="Google Shape;164;p21"/>
          <p:cNvSpPr txBox="1">
            <a:spLocks noGrp="1"/>
          </p:cNvSpPr>
          <p:nvPr>
            <p:ph type="title"/>
          </p:nvPr>
        </p:nvSpPr>
        <p:spPr>
          <a:xfrm>
            <a:off x="1047280" y="759805"/>
            <a:ext cx="1030652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latin typeface="Calibri"/>
                <a:ea typeface="Calibri"/>
                <a:cs typeface="Calibri"/>
                <a:sym typeface="Calibri"/>
              </a:rPr>
              <a:t>HOCKEY DEVELOPMENT TEAM</a:t>
            </a:r>
            <a:endParaRPr/>
          </a:p>
        </p:txBody>
      </p:sp>
      <p:sp>
        <p:nvSpPr>
          <p:cNvPr id="165" name="Google Shape;165;p21"/>
          <p:cNvSpPr txBox="1">
            <a:spLocks noGrp="1"/>
          </p:cNvSpPr>
          <p:nvPr>
            <p:ph type="body" idx="1"/>
          </p:nvPr>
        </p:nvSpPr>
        <p:spPr>
          <a:xfrm>
            <a:off x="1258225" y="2184600"/>
            <a:ext cx="5807100" cy="4604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b="1"/>
              <a:t>Ryan Johnson</a:t>
            </a:r>
            <a:endParaRPr/>
          </a:p>
          <a:p>
            <a:pPr marL="228600" lvl="0" indent="-228600" algn="l" rtl="0">
              <a:lnSpc>
                <a:spcPct val="90000"/>
              </a:lnSpc>
              <a:spcBef>
                <a:spcPts val="1000"/>
              </a:spcBef>
              <a:spcAft>
                <a:spcPts val="0"/>
              </a:spcAft>
              <a:buClr>
                <a:schemeClr val="dk1"/>
              </a:buClr>
              <a:buSzPts val="2800"/>
              <a:buChar char="•"/>
            </a:pPr>
            <a:r>
              <a:rPr lang="en-US" b="1"/>
              <a:t>Gino Guyer</a:t>
            </a:r>
            <a:endParaRPr b="1"/>
          </a:p>
          <a:p>
            <a:pPr marL="228600" lvl="0" indent="-228600" algn="l" rtl="0">
              <a:lnSpc>
                <a:spcPct val="90000"/>
              </a:lnSpc>
              <a:spcBef>
                <a:spcPts val="1000"/>
              </a:spcBef>
              <a:spcAft>
                <a:spcPts val="0"/>
              </a:spcAft>
              <a:buSzPts val="1800"/>
              <a:buChar char="•"/>
            </a:pPr>
            <a:r>
              <a:rPr lang="en-US" b="1"/>
              <a:t>John Groebner</a:t>
            </a:r>
            <a:endParaRPr/>
          </a:p>
          <a:p>
            <a:pPr marL="228600" lvl="0" indent="-228600" algn="l" rtl="0">
              <a:lnSpc>
                <a:spcPct val="90000"/>
              </a:lnSpc>
              <a:spcBef>
                <a:spcPts val="1000"/>
              </a:spcBef>
              <a:spcAft>
                <a:spcPts val="0"/>
              </a:spcAft>
              <a:buClr>
                <a:schemeClr val="dk1"/>
              </a:buClr>
              <a:buSzPts val="2800"/>
              <a:buChar char="•"/>
            </a:pPr>
            <a:r>
              <a:rPr lang="en-US" b="1"/>
              <a:t>Jeff Bredemus</a:t>
            </a:r>
            <a:endParaRPr b="1"/>
          </a:p>
          <a:p>
            <a:pPr marL="228600" lvl="0" indent="-228600" algn="l" rtl="0">
              <a:lnSpc>
                <a:spcPct val="90000"/>
              </a:lnSpc>
              <a:spcBef>
                <a:spcPts val="1000"/>
              </a:spcBef>
              <a:spcAft>
                <a:spcPts val="0"/>
              </a:spcAft>
              <a:buClr>
                <a:schemeClr val="dk1"/>
              </a:buClr>
              <a:buSzPts val="2800"/>
              <a:buChar char="•"/>
            </a:pPr>
            <a:r>
              <a:rPr lang="en-US" b="1"/>
              <a:t>Dan Ritter</a:t>
            </a:r>
            <a:endParaRPr b="1"/>
          </a:p>
          <a:p>
            <a:pPr marL="228600" lvl="0" indent="-228600" algn="l" rtl="0">
              <a:lnSpc>
                <a:spcPct val="90000"/>
              </a:lnSpc>
              <a:spcBef>
                <a:spcPts val="1000"/>
              </a:spcBef>
              <a:spcAft>
                <a:spcPts val="0"/>
              </a:spcAft>
              <a:buClr>
                <a:schemeClr val="dk1"/>
              </a:buClr>
              <a:buSzPts val="2800"/>
              <a:buChar char="•"/>
            </a:pPr>
            <a:r>
              <a:rPr lang="en-US" b="1"/>
              <a:t>Dan Miller</a:t>
            </a:r>
            <a:endParaRPr/>
          </a:p>
          <a:p>
            <a:pPr marL="228600" lvl="0" indent="-228600" algn="l" rtl="0">
              <a:lnSpc>
                <a:spcPct val="90000"/>
              </a:lnSpc>
              <a:spcBef>
                <a:spcPts val="1000"/>
              </a:spcBef>
              <a:spcAft>
                <a:spcPts val="0"/>
              </a:spcAft>
              <a:buClr>
                <a:schemeClr val="dk1"/>
              </a:buClr>
              <a:buSzPts val="2800"/>
              <a:buChar char="•"/>
            </a:pPr>
            <a:r>
              <a:rPr lang="en-US" b="1"/>
              <a:t>Matt Kleinbrook</a:t>
            </a:r>
            <a:endParaRPr b="1"/>
          </a:p>
          <a:p>
            <a:pPr marL="228600" lvl="0" indent="-228600" algn="l" rtl="0">
              <a:lnSpc>
                <a:spcPct val="90000"/>
              </a:lnSpc>
              <a:spcBef>
                <a:spcPts val="1000"/>
              </a:spcBef>
              <a:spcAft>
                <a:spcPts val="0"/>
              </a:spcAft>
              <a:buClr>
                <a:schemeClr val="dk1"/>
              </a:buClr>
              <a:buSzPts val="2800"/>
              <a:buChar char="•"/>
            </a:pPr>
            <a:r>
              <a:rPr lang="en-US" b="1"/>
              <a:t>Andy Pohl</a:t>
            </a:r>
            <a:endParaRPr b="1"/>
          </a:p>
          <a:p>
            <a:pPr marL="228600" lvl="0" indent="-228600" algn="l" rtl="0">
              <a:lnSpc>
                <a:spcPct val="90000"/>
              </a:lnSpc>
              <a:spcBef>
                <a:spcPts val="1000"/>
              </a:spcBef>
              <a:spcAft>
                <a:spcPts val="0"/>
              </a:spcAft>
              <a:buClr>
                <a:schemeClr val="dk1"/>
              </a:buClr>
              <a:buSzPts val="2800"/>
              <a:buChar char="•"/>
            </a:pPr>
            <a:r>
              <a:rPr lang="en-US" b="1"/>
              <a:t>Chad Vukich</a:t>
            </a:r>
            <a:endParaRPr b="1"/>
          </a:p>
        </p:txBody>
      </p:sp>
      <p:pic>
        <p:nvPicPr>
          <p:cNvPr id="166" name="Google Shape;166;p21"/>
          <p:cNvPicPr preferRelativeResize="0"/>
          <p:nvPr/>
        </p:nvPicPr>
        <p:blipFill rotWithShape="1">
          <a:blip r:embed="rId3">
            <a:alphaModFix/>
          </a:blip>
          <a:srcRect/>
          <a:stretch/>
        </p:blipFill>
        <p:spPr>
          <a:xfrm>
            <a:off x="4096562" y="1938325"/>
            <a:ext cx="4660900" cy="4660900"/>
          </a:xfrm>
          <a:prstGeom prst="rect">
            <a:avLst/>
          </a:prstGeom>
          <a:noFill/>
          <a:ln>
            <a:noFill/>
          </a:ln>
        </p:spPr>
      </p:pic>
      <p:sp>
        <p:nvSpPr>
          <p:cNvPr id="167" name="Google Shape;167;p21"/>
          <p:cNvSpPr txBox="1"/>
          <p:nvPr/>
        </p:nvSpPr>
        <p:spPr>
          <a:xfrm>
            <a:off x="4391700" y="887850"/>
            <a:ext cx="46431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highlight>
                <a:srgbClr val="FF0000"/>
              </a:highlight>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2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73" name="Google Shape;173;p22"/>
          <p:cNvGrpSpPr/>
          <p:nvPr/>
        </p:nvGrpSpPr>
        <p:grpSpPr>
          <a:xfrm flipH="1">
            <a:off x="534368" y="563918"/>
            <a:ext cx="4119932" cy="5978614"/>
            <a:chOff x="7513372" y="803186"/>
            <a:chExt cx="4163968" cy="5978614"/>
          </a:xfrm>
        </p:grpSpPr>
        <p:sp>
          <p:nvSpPr>
            <p:cNvPr id="174" name="Google Shape;174;p22"/>
            <p:cNvSpPr/>
            <p:nvPr/>
          </p:nvSpPr>
          <p:spPr>
            <a:xfrm>
              <a:off x="10989586" y="1070835"/>
              <a:ext cx="687754" cy="5710965"/>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22"/>
            <p:cNvSpPr/>
            <p:nvPr/>
          </p:nvSpPr>
          <p:spPr>
            <a:xfrm>
              <a:off x="10988949" y="803186"/>
              <a:ext cx="409371" cy="5521414"/>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22"/>
            <p:cNvSpPr/>
            <p:nvPr/>
          </p:nvSpPr>
          <p:spPr>
            <a:xfrm>
              <a:off x="7513372" y="804101"/>
              <a:ext cx="3880238" cy="525164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7" name="Google Shape;177;p22"/>
          <p:cNvSpPr txBox="1">
            <a:spLocks noGrp="1"/>
          </p:cNvSpPr>
          <p:nvPr>
            <p:ph type="title"/>
          </p:nvPr>
        </p:nvSpPr>
        <p:spPr>
          <a:xfrm>
            <a:off x="1098468" y="885651"/>
            <a:ext cx="3229803" cy="46246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b="1">
                <a:solidFill>
                  <a:srgbClr val="FFFFFF"/>
                </a:solidFill>
                <a:latin typeface="Calibri"/>
                <a:ea typeface="Calibri"/>
                <a:cs typeface="Calibri"/>
                <a:sym typeface="Calibri"/>
              </a:rPr>
              <a:t>BOARD POSITIONS</a:t>
            </a:r>
            <a:endParaRPr/>
          </a:p>
        </p:txBody>
      </p:sp>
      <p:sp>
        <p:nvSpPr>
          <p:cNvPr id="178" name="Google Shape;178;p22"/>
          <p:cNvSpPr txBox="1">
            <a:spLocks noGrp="1"/>
          </p:cNvSpPr>
          <p:nvPr>
            <p:ph type="body" idx="1"/>
          </p:nvPr>
        </p:nvSpPr>
        <p:spPr>
          <a:xfrm>
            <a:off x="4978700" y="0"/>
            <a:ext cx="6525300" cy="6766500"/>
          </a:xfrm>
          <a:prstGeom prst="rect">
            <a:avLst/>
          </a:prstGeom>
          <a:noFill/>
          <a:ln>
            <a:noFill/>
          </a:ln>
        </p:spPr>
        <p:txBody>
          <a:bodyPr spcFirstLastPara="1" wrap="square" lIns="91425" tIns="45700" rIns="91425" bIns="45700" anchor="ctr" anchorCtr="0">
            <a:normAutofit lnSpcReduction="10000"/>
          </a:bodyPr>
          <a:lstStyle/>
          <a:p>
            <a:pPr marL="457200" lvl="0" indent="-374650" algn="l" rtl="0">
              <a:lnSpc>
                <a:spcPct val="90000"/>
              </a:lnSpc>
              <a:spcBef>
                <a:spcPts val="0"/>
              </a:spcBef>
              <a:spcAft>
                <a:spcPts val="0"/>
              </a:spcAft>
              <a:buSzPts val="2300"/>
              <a:buChar char="•"/>
            </a:pPr>
            <a:r>
              <a:rPr lang="en-US" sz="2300"/>
              <a:t>All Voting Positions are currently filled!</a:t>
            </a:r>
            <a:endParaRPr sz="2300"/>
          </a:p>
          <a:p>
            <a:pPr marL="457200" lvl="0" indent="0" algn="l" rtl="0">
              <a:lnSpc>
                <a:spcPct val="90000"/>
              </a:lnSpc>
              <a:spcBef>
                <a:spcPts val="0"/>
              </a:spcBef>
              <a:spcAft>
                <a:spcPts val="0"/>
              </a:spcAft>
              <a:buNone/>
            </a:pPr>
            <a:endParaRPr sz="2300"/>
          </a:p>
          <a:p>
            <a:pPr marL="457200" lvl="0" indent="-374650" algn="l" rtl="0">
              <a:lnSpc>
                <a:spcPct val="90000"/>
              </a:lnSpc>
              <a:spcBef>
                <a:spcPts val="0"/>
              </a:spcBef>
              <a:spcAft>
                <a:spcPts val="0"/>
              </a:spcAft>
              <a:buSzPts val="2300"/>
              <a:buChar char="•"/>
            </a:pPr>
            <a:r>
              <a:rPr lang="en-US" sz="2300"/>
              <a:t>This has not been the case in the past, so we want to keep this momentum going and thank you for your support.</a:t>
            </a:r>
            <a:endParaRPr sz="2300"/>
          </a:p>
          <a:p>
            <a:pPr marL="457200" lvl="0" indent="0" algn="l" rtl="0">
              <a:lnSpc>
                <a:spcPct val="90000"/>
              </a:lnSpc>
              <a:spcBef>
                <a:spcPts val="0"/>
              </a:spcBef>
              <a:spcAft>
                <a:spcPts val="0"/>
              </a:spcAft>
              <a:buNone/>
            </a:pPr>
            <a:endParaRPr sz="2300"/>
          </a:p>
          <a:p>
            <a:pPr marL="457200" lvl="0" indent="-374650" algn="l" rtl="0">
              <a:lnSpc>
                <a:spcPct val="90000"/>
              </a:lnSpc>
              <a:spcBef>
                <a:spcPts val="0"/>
              </a:spcBef>
              <a:spcAft>
                <a:spcPts val="0"/>
              </a:spcAft>
              <a:buSzPts val="2300"/>
              <a:buChar char="•"/>
            </a:pPr>
            <a:r>
              <a:rPr lang="en-US" sz="2300"/>
              <a:t>RYHA is growing and with growth comes the need for more opportunities to divide and conquer.  We will be adding supporting roles in the future with coordinator positions.</a:t>
            </a:r>
            <a:endParaRPr sz="2300"/>
          </a:p>
          <a:p>
            <a:pPr marL="457200" lvl="0" indent="0" algn="l" rtl="0">
              <a:lnSpc>
                <a:spcPct val="90000"/>
              </a:lnSpc>
              <a:spcBef>
                <a:spcPts val="0"/>
              </a:spcBef>
              <a:spcAft>
                <a:spcPts val="0"/>
              </a:spcAft>
              <a:buNone/>
            </a:pPr>
            <a:endParaRPr sz="2300"/>
          </a:p>
          <a:p>
            <a:pPr marL="457200" lvl="0" indent="-374650" algn="l" rtl="0">
              <a:lnSpc>
                <a:spcPct val="90000"/>
              </a:lnSpc>
              <a:spcBef>
                <a:spcPts val="0"/>
              </a:spcBef>
              <a:spcAft>
                <a:spcPts val="0"/>
              </a:spcAft>
              <a:buSzPts val="2300"/>
              <a:buChar char="•"/>
            </a:pPr>
            <a:r>
              <a:rPr lang="en-US" sz="2300"/>
              <a:t>Communication is Key – If you feel there are areas that seem to have gaps or could be improved, please communicate with your board members, remember this is a volunteer organization and there are over 500 kids in our association now!  </a:t>
            </a:r>
            <a:endParaRPr sz="2300"/>
          </a:p>
          <a:p>
            <a:pPr marL="457200" lvl="0" indent="0" algn="l" rtl="0">
              <a:lnSpc>
                <a:spcPct val="90000"/>
              </a:lnSpc>
              <a:spcBef>
                <a:spcPts val="0"/>
              </a:spcBef>
              <a:spcAft>
                <a:spcPts val="0"/>
              </a:spcAft>
              <a:buNone/>
            </a:pPr>
            <a:endParaRPr sz="2300"/>
          </a:p>
          <a:p>
            <a:pPr marL="457200" lvl="0" indent="-374650" algn="l" rtl="0">
              <a:lnSpc>
                <a:spcPct val="90000"/>
              </a:lnSpc>
              <a:spcBef>
                <a:spcPts val="0"/>
              </a:spcBef>
              <a:spcAft>
                <a:spcPts val="0"/>
              </a:spcAft>
              <a:buSzPts val="2300"/>
              <a:buChar char="•"/>
            </a:pPr>
            <a:r>
              <a:rPr lang="en-US" sz="2300"/>
              <a:t>Our goal is to make this experience a good one for your son/daughter and your family!  </a:t>
            </a:r>
            <a:endParaRPr sz="2300"/>
          </a:p>
          <a:p>
            <a:pPr marL="228600" lvl="0" indent="-10160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Google Shape;183;p23"/>
          <p:cNvSpPr/>
          <p:nvPr/>
        </p:nvSpPr>
        <p:spPr>
          <a:xfrm>
            <a:off x="0" y="0"/>
            <a:ext cx="6885216"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23"/>
          <p:cNvSpPr txBox="1">
            <a:spLocks noGrp="1"/>
          </p:cNvSpPr>
          <p:nvPr>
            <p:ph type="title"/>
          </p:nvPr>
        </p:nvSpPr>
        <p:spPr>
          <a:xfrm>
            <a:off x="1024129" y="585216"/>
            <a:ext cx="5062511" cy="14996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a:solidFill>
                  <a:srgbClr val="FFFFFF"/>
                </a:solidFill>
                <a:latin typeface="Calibri"/>
                <a:ea typeface="Calibri"/>
                <a:cs typeface="Calibri"/>
                <a:sym typeface="Calibri"/>
              </a:rPr>
              <a:t>AGENDA</a:t>
            </a:r>
            <a:endParaRPr/>
          </a:p>
        </p:txBody>
      </p:sp>
      <p:cxnSp>
        <p:nvCxnSpPr>
          <p:cNvPr id="185" name="Google Shape;185;p23"/>
          <p:cNvCxnSpPr/>
          <p:nvPr/>
        </p:nvCxnSpPr>
        <p:spPr>
          <a:xfrm rot="10800000">
            <a:off x="762000" y="826324"/>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186" name="Google Shape;186;p23"/>
          <p:cNvSpPr txBox="1">
            <a:spLocks noGrp="1"/>
          </p:cNvSpPr>
          <p:nvPr>
            <p:ph type="body" idx="1"/>
          </p:nvPr>
        </p:nvSpPr>
        <p:spPr>
          <a:xfrm>
            <a:off x="1024129" y="2286000"/>
            <a:ext cx="5081232" cy="393192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FFFF"/>
              </a:buClr>
              <a:buSzPts val="2800"/>
              <a:buChar char="•"/>
            </a:pPr>
            <a:r>
              <a:rPr lang="en-US">
                <a:solidFill>
                  <a:srgbClr val="FFFFFF"/>
                </a:solidFill>
              </a:rPr>
              <a:t>Welcome</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Board and Coordinator Roles</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DIBS Information</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Fundraising</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President Updates</a:t>
            </a:r>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Hockey Development &amp; Training Camp</a:t>
            </a:r>
            <a:endParaRPr/>
          </a:p>
        </p:txBody>
      </p:sp>
      <p:pic>
        <p:nvPicPr>
          <p:cNvPr id="187" name="Google Shape;187;p23"/>
          <p:cNvPicPr preferRelativeResize="0"/>
          <p:nvPr/>
        </p:nvPicPr>
        <p:blipFill rotWithShape="1">
          <a:blip r:embed="rId3">
            <a:alphaModFix/>
          </a:blip>
          <a:srcRect/>
          <a:stretch/>
        </p:blipFill>
        <p:spPr>
          <a:xfrm>
            <a:off x="7544017" y="1354153"/>
            <a:ext cx="4007904" cy="4149693"/>
          </a:xfrm>
          <a:prstGeom prst="rect">
            <a:avLst/>
          </a:prstGeom>
          <a:noFill/>
          <a:ln>
            <a:noFill/>
          </a:ln>
        </p:spPr>
      </p:pic>
      <p:sp>
        <p:nvSpPr>
          <p:cNvPr id="188" name="Google Shape;188;p23"/>
          <p:cNvSpPr/>
          <p:nvPr/>
        </p:nvSpPr>
        <p:spPr>
          <a:xfrm>
            <a:off x="914400" y="2197099"/>
            <a:ext cx="5081232" cy="980815"/>
          </a:xfrm>
          <a:prstGeom prst="rect">
            <a:avLst/>
          </a:prstGeom>
          <a:solidFill>
            <a:schemeClr val="accent1">
              <a:alpha val="6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2335</Words>
  <Application>Microsoft Office PowerPoint</Application>
  <PresentationFormat>Widescreen</PresentationFormat>
  <Paragraphs>377</Paragraphs>
  <Slides>48</Slides>
  <Notes>48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48</vt:i4>
      </vt:variant>
    </vt:vector>
  </HeadingPairs>
  <TitlesOfParts>
    <vt:vector size="56" baseType="lpstr">
      <vt:lpstr>Arial</vt:lpstr>
      <vt:lpstr>Play</vt:lpstr>
      <vt:lpstr>Roboto Medium</vt:lpstr>
      <vt:lpstr>Roboto</vt:lpstr>
      <vt:lpstr>Nunito Sans</vt:lpstr>
      <vt:lpstr>Calibri</vt:lpstr>
      <vt:lpstr>Office Theme</vt:lpstr>
      <vt:lpstr>Office Theme</vt:lpstr>
      <vt:lpstr>2025-2026  RYHA Mite Season</vt:lpstr>
      <vt:lpstr>AGENDA</vt:lpstr>
      <vt:lpstr>WELCOME</vt:lpstr>
      <vt:lpstr>AGENDA</vt:lpstr>
      <vt:lpstr>ASSOCIATION BOARD MEMBERS Monthly Meeting every 3rd Monday of the Month - ALL ARE WELCOME!</vt:lpstr>
      <vt:lpstr>ASSOCIATION COORDINATORS</vt:lpstr>
      <vt:lpstr>HOCKEY DEVELOPMENT TEAM</vt:lpstr>
      <vt:lpstr>BOARD POSITIONS</vt:lpstr>
      <vt:lpstr>AGENDA</vt:lpstr>
      <vt:lpstr>REGISTRATION / DIBS</vt:lpstr>
      <vt:lpstr>TOURNAMENTS</vt:lpstr>
      <vt:lpstr>Important Registration Information</vt:lpstr>
      <vt:lpstr>AGENDA</vt:lpstr>
      <vt:lpstr>FUNDRAISING</vt:lpstr>
      <vt:lpstr>FUNDRAISING &amp; SPONSORSHIPS</vt:lpstr>
      <vt:lpstr>FUNDRAISING &amp; SPONSORSHIPS</vt:lpstr>
      <vt:lpstr>AGENDA</vt:lpstr>
      <vt:lpstr>PRESIDENT TOPICS</vt:lpstr>
      <vt:lpstr>PRESIDENT TOPICS: SAFESPORT</vt:lpstr>
      <vt:lpstr>PRESIDENT TOPICS: CELL PHONE POLICY</vt:lpstr>
      <vt:lpstr>PRESIDENT TOPICS: APPAREL</vt:lpstr>
      <vt:lpstr>PRESIDENT TOPICS: MISC</vt:lpstr>
      <vt:lpstr>Team Managers</vt:lpstr>
      <vt:lpstr>PRESIDENT TOPICS: Updates</vt:lpstr>
      <vt:lpstr>RYHA Rink Drive Expand the RAC</vt:lpstr>
      <vt:lpstr>We have 9.9 million secured for the rink but just need 5 million more!</vt:lpstr>
      <vt:lpstr>How are we doing this?</vt:lpstr>
      <vt:lpstr>What are we offering large donor sponsors?</vt:lpstr>
      <vt:lpstr>What are we offering RYHA members?</vt:lpstr>
      <vt:lpstr>Brick Donations, $1,000 over 40 months </vt:lpstr>
      <vt:lpstr>How can you help?</vt:lpstr>
      <vt:lpstr>AGENDA</vt:lpstr>
      <vt:lpstr>MITE PROGRAM &amp; DEVELOPMENT 2025-2026</vt:lpstr>
      <vt:lpstr>Mite Program Focus</vt:lpstr>
      <vt:lpstr>PowerPoint Presentation</vt:lpstr>
      <vt:lpstr>Season Prep</vt:lpstr>
      <vt:lpstr>Mite Season Structure</vt:lpstr>
      <vt:lpstr>Training Camp Process</vt:lpstr>
      <vt:lpstr>Training Camp Structure</vt:lpstr>
      <vt:lpstr>Practice Structure</vt:lpstr>
      <vt:lpstr>Additional Practices</vt:lpstr>
      <vt:lpstr>Mite Coaches</vt:lpstr>
      <vt:lpstr>Team Information</vt:lpstr>
      <vt:lpstr>Team Information</vt:lpstr>
      <vt:lpstr>Important Parent Information</vt:lpstr>
      <vt:lpstr>High School Partnership </vt:lpstr>
      <vt:lpstr>Thank You!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Amanda Spilde</dc:creator>
  <cp:lastModifiedBy>Amanda Spilde</cp:lastModifiedBy>
  <cp:revision>1</cp:revision>
  <dcterms:modified xsi:type="dcterms:W3CDTF">2025-09-19T13:16:09Z</dcterms:modified>
</cp:coreProperties>
</file>