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6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0FD2F5-B6B3-4838-8059-30432E1253CD}" type="doc">
      <dgm:prSet loTypeId="urn:microsoft.com/office/officeart/2005/8/layout/vList2" loCatId="list" qsTypeId="urn:microsoft.com/office/officeart/2005/8/quickstyle/simple4" qsCatId="simple" csTypeId="urn:microsoft.com/office/officeart/2005/8/colors/accent5_1" csCatId="accent5"/>
      <dgm:spPr/>
      <dgm:t>
        <a:bodyPr/>
        <a:lstStyle/>
        <a:p>
          <a:endParaRPr lang="en-US"/>
        </a:p>
      </dgm:t>
    </dgm:pt>
    <dgm:pt modelId="{B9827669-7651-40B9-98E7-1A18090A411D}">
      <dgm:prSet/>
      <dgm:spPr/>
      <dgm:t>
        <a:bodyPr/>
        <a:lstStyle/>
        <a:p>
          <a:r>
            <a:rPr lang="en-US"/>
            <a:t>Keeps Field Firm</a:t>
          </a:r>
        </a:p>
      </dgm:t>
    </dgm:pt>
    <dgm:pt modelId="{2FCBB20A-6323-4B21-BBAD-B358F359E2FE}" type="parTrans" cxnId="{EEA1C454-BE05-487E-98BA-E606DB26E9F1}">
      <dgm:prSet/>
      <dgm:spPr/>
      <dgm:t>
        <a:bodyPr/>
        <a:lstStyle/>
        <a:p>
          <a:endParaRPr lang="en-US"/>
        </a:p>
      </dgm:t>
    </dgm:pt>
    <dgm:pt modelId="{B0EA29A8-C23A-41F5-A222-6DB897A0409C}" type="sibTrans" cxnId="{EEA1C454-BE05-487E-98BA-E606DB26E9F1}">
      <dgm:prSet/>
      <dgm:spPr/>
      <dgm:t>
        <a:bodyPr/>
        <a:lstStyle/>
        <a:p>
          <a:endParaRPr lang="en-US"/>
        </a:p>
      </dgm:t>
    </dgm:pt>
    <dgm:pt modelId="{8C8FF55D-0D3F-4923-9DA9-5CD8BA0AA39C}">
      <dgm:prSet/>
      <dgm:spPr/>
      <dgm:t>
        <a:bodyPr/>
        <a:lstStyle/>
        <a:p>
          <a:r>
            <a:rPr lang="en-US"/>
            <a:t>Spring Rolling firms back up after frost puffs the field up</a:t>
          </a:r>
        </a:p>
      </dgm:t>
    </dgm:pt>
    <dgm:pt modelId="{F7A4A411-A5D9-4893-8FAA-1C20DED3706E}" type="parTrans" cxnId="{C476EB04-61BD-440F-93E1-23074EAC5CAD}">
      <dgm:prSet/>
      <dgm:spPr/>
      <dgm:t>
        <a:bodyPr/>
        <a:lstStyle/>
        <a:p>
          <a:endParaRPr lang="en-US"/>
        </a:p>
      </dgm:t>
    </dgm:pt>
    <dgm:pt modelId="{80D6158D-2433-4BDF-9638-F6183CBDA947}" type="sibTrans" cxnId="{C476EB04-61BD-440F-93E1-23074EAC5CAD}">
      <dgm:prSet/>
      <dgm:spPr/>
      <dgm:t>
        <a:bodyPr/>
        <a:lstStyle/>
        <a:p>
          <a:endParaRPr lang="en-US"/>
        </a:p>
      </dgm:t>
    </dgm:pt>
    <dgm:pt modelId="{ADB741AC-D2C7-495D-91DC-A8656165850E}">
      <dgm:prSet/>
      <dgm:spPr/>
      <dgm:t>
        <a:bodyPr/>
        <a:lstStyle/>
        <a:p>
          <a:r>
            <a:rPr lang="en-US"/>
            <a:t>Footing and Ball Roll Consistency</a:t>
          </a:r>
        </a:p>
      </dgm:t>
    </dgm:pt>
    <dgm:pt modelId="{52AEF708-AA85-491E-BDD5-3FA3517A7DD1}" type="parTrans" cxnId="{0C1F480D-B958-4994-916A-FD6E22C1EF8E}">
      <dgm:prSet/>
      <dgm:spPr/>
      <dgm:t>
        <a:bodyPr/>
        <a:lstStyle/>
        <a:p>
          <a:endParaRPr lang="en-US"/>
        </a:p>
      </dgm:t>
    </dgm:pt>
    <dgm:pt modelId="{CB5B8EBB-4D16-4947-9FD8-9893ADCF1493}" type="sibTrans" cxnId="{0C1F480D-B958-4994-916A-FD6E22C1EF8E}">
      <dgm:prSet/>
      <dgm:spPr/>
      <dgm:t>
        <a:bodyPr/>
        <a:lstStyle/>
        <a:p>
          <a:endParaRPr lang="en-US"/>
        </a:p>
      </dgm:t>
    </dgm:pt>
    <dgm:pt modelId="{D764377D-9116-4635-A0B9-84C3B7760195}">
      <dgm:prSet/>
      <dgm:spPr/>
      <dgm:t>
        <a:bodyPr/>
        <a:lstStyle/>
        <a:p>
          <a:r>
            <a:rPr lang="en-US"/>
            <a:t>Keeps compacted and doesn’t allow excess water to infiltrate.</a:t>
          </a:r>
        </a:p>
      </dgm:t>
    </dgm:pt>
    <dgm:pt modelId="{3E342063-2908-4089-9954-99B3CB025E20}" type="parTrans" cxnId="{293AE0BA-E036-46EA-A94D-C27398A053F0}">
      <dgm:prSet/>
      <dgm:spPr/>
      <dgm:t>
        <a:bodyPr/>
        <a:lstStyle/>
        <a:p>
          <a:endParaRPr lang="en-US"/>
        </a:p>
      </dgm:t>
    </dgm:pt>
    <dgm:pt modelId="{E1664501-D7BC-493C-A790-26DBFE6D4BA8}" type="sibTrans" cxnId="{293AE0BA-E036-46EA-A94D-C27398A053F0}">
      <dgm:prSet/>
      <dgm:spPr/>
      <dgm:t>
        <a:bodyPr/>
        <a:lstStyle/>
        <a:p>
          <a:endParaRPr lang="en-US"/>
        </a:p>
      </dgm:t>
    </dgm:pt>
    <dgm:pt modelId="{7BC68EB8-9D28-4545-82F9-30DBE7BC8D37}" type="pres">
      <dgm:prSet presAssocID="{750FD2F5-B6B3-4838-8059-30432E1253CD}" presName="linear" presStyleCnt="0">
        <dgm:presLayoutVars>
          <dgm:animLvl val="lvl"/>
          <dgm:resizeHandles val="exact"/>
        </dgm:presLayoutVars>
      </dgm:prSet>
      <dgm:spPr/>
    </dgm:pt>
    <dgm:pt modelId="{0E343594-4109-4455-AEAA-2A4689D7BD23}" type="pres">
      <dgm:prSet presAssocID="{B9827669-7651-40B9-98E7-1A18090A411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6B5FF4A-A0E8-458F-9AE9-BFB230D94177}" type="pres">
      <dgm:prSet presAssocID="{B0EA29A8-C23A-41F5-A222-6DB897A0409C}" presName="spacer" presStyleCnt="0"/>
      <dgm:spPr/>
    </dgm:pt>
    <dgm:pt modelId="{BC2655FF-B724-4D6E-95A1-89F1963DAF61}" type="pres">
      <dgm:prSet presAssocID="{8C8FF55D-0D3F-4923-9DA9-5CD8BA0AA39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B5273A9-1D2C-4808-B677-AE1F88670B10}" type="pres">
      <dgm:prSet presAssocID="{80D6158D-2433-4BDF-9638-F6183CBDA947}" presName="spacer" presStyleCnt="0"/>
      <dgm:spPr/>
    </dgm:pt>
    <dgm:pt modelId="{7822A786-68C5-43AF-BC51-69E111E99717}" type="pres">
      <dgm:prSet presAssocID="{ADB741AC-D2C7-495D-91DC-A8656165850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F34069C-D0EC-45E5-B5FC-5B87F871F2D7}" type="pres">
      <dgm:prSet presAssocID="{CB5B8EBB-4D16-4947-9FD8-9893ADCF1493}" presName="spacer" presStyleCnt="0"/>
      <dgm:spPr/>
    </dgm:pt>
    <dgm:pt modelId="{A8F7CB08-D673-4D95-9D66-44CC4AD16F31}" type="pres">
      <dgm:prSet presAssocID="{D764377D-9116-4635-A0B9-84C3B776019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476EB04-61BD-440F-93E1-23074EAC5CAD}" srcId="{750FD2F5-B6B3-4838-8059-30432E1253CD}" destId="{8C8FF55D-0D3F-4923-9DA9-5CD8BA0AA39C}" srcOrd="1" destOrd="0" parTransId="{F7A4A411-A5D9-4893-8FAA-1C20DED3706E}" sibTransId="{80D6158D-2433-4BDF-9638-F6183CBDA947}"/>
    <dgm:cxn modelId="{0C1F480D-B958-4994-916A-FD6E22C1EF8E}" srcId="{750FD2F5-B6B3-4838-8059-30432E1253CD}" destId="{ADB741AC-D2C7-495D-91DC-A8656165850E}" srcOrd="2" destOrd="0" parTransId="{52AEF708-AA85-491E-BDD5-3FA3517A7DD1}" sibTransId="{CB5B8EBB-4D16-4947-9FD8-9893ADCF1493}"/>
    <dgm:cxn modelId="{B2BB5821-2EB3-4A8F-938C-7E22D8A14F93}" type="presOf" srcId="{B9827669-7651-40B9-98E7-1A18090A411D}" destId="{0E343594-4109-4455-AEAA-2A4689D7BD23}" srcOrd="0" destOrd="0" presId="urn:microsoft.com/office/officeart/2005/8/layout/vList2"/>
    <dgm:cxn modelId="{7B0D692E-8139-4A3D-B67B-6E9023106640}" type="presOf" srcId="{D764377D-9116-4635-A0B9-84C3B7760195}" destId="{A8F7CB08-D673-4D95-9D66-44CC4AD16F31}" srcOrd="0" destOrd="0" presId="urn:microsoft.com/office/officeart/2005/8/layout/vList2"/>
    <dgm:cxn modelId="{7B426365-683C-40E5-8E4C-0B47C907EF2E}" type="presOf" srcId="{750FD2F5-B6B3-4838-8059-30432E1253CD}" destId="{7BC68EB8-9D28-4545-82F9-30DBE7BC8D37}" srcOrd="0" destOrd="0" presId="urn:microsoft.com/office/officeart/2005/8/layout/vList2"/>
    <dgm:cxn modelId="{583A074A-461E-46D8-ADCA-0A2CEF108428}" type="presOf" srcId="{8C8FF55D-0D3F-4923-9DA9-5CD8BA0AA39C}" destId="{BC2655FF-B724-4D6E-95A1-89F1963DAF61}" srcOrd="0" destOrd="0" presId="urn:microsoft.com/office/officeart/2005/8/layout/vList2"/>
    <dgm:cxn modelId="{EEA1C454-BE05-487E-98BA-E606DB26E9F1}" srcId="{750FD2F5-B6B3-4838-8059-30432E1253CD}" destId="{B9827669-7651-40B9-98E7-1A18090A411D}" srcOrd="0" destOrd="0" parTransId="{2FCBB20A-6323-4B21-BBAD-B358F359E2FE}" sibTransId="{B0EA29A8-C23A-41F5-A222-6DB897A0409C}"/>
    <dgm:cxn modelId="{6DF64F7E-AC31-4F69-B10A-FACD33FB05C2}" type="presOf" srcId="{ADB741AC-D2C7-495D-91DC-A8656165850E}" destId="{7822A786-68C5-43AF-BC51-69E111E99717}" srcOrd="0" destOrd="0" presId="urn:microsoft.com/office/officeart/2005/8/layout/vList2"/>
    <dgm:cxn modelId="{293AE0BA-E036-46EA-A94D-C27398A053F0}" srcId="{750FD2F5-B6B3-4838-8059-30432E1253CD}" destId="{D764377D-9116-4635-A0B9-84C3B7760195}" srcOrd="3" destOrd="0" parTransId="{3E342063-2908-4089-9954-99B3CB025E20}" sibTransId="{E1664501-D7BC-493C-A790-26DBFE6D4BA8}"/>
    <dgm:cxn modelId="{742EFBCA-6B70-4BAD-B157-946B921232A4}" type="presParOf" srcId="{7BC68EB8-9D28-4545-82F9-30DBE7BC8D37}" destId="{0E343594-4109-4455-AEAA-2A4689D7BD23}" srcOrd="0" destOrd="0" presId="urn:microsoft.com/office/officeart/2005/8/layout/vList2"/>
    <dgm:cxn modelId="{0A3D7E29-418D-43AC-B80C-B087FF8D4A57}" type="presParOf" srcId="{7BC68EB8-9D28-4545-82F9-30DBE7BC8D37}" destId="{C6B5FF4A-A0E8-458F-9AE9-BFB230D94177}" srcOrd="1" destOrd="0" presId="urn:microsoft.com/office/officeart/2005/8/layout/vList2"/>
    <dgm:cxn modelId="{656D1473-6A54-4E80-ABB9-58567329F715}" type="presParOf" srcId="{7BC68EB8-9D28-4545-82F9-30DBE7BC8D37}" destId="{BC2655FF-B724-4D6E-95A1-89F1963DAF61}" srcOrd="2" destOrd="0" presId="urn:microsoft.com/office/officeart/2005/8/layout/vList2"/>
    <dgm:cxn modelId="{C14EFC53-A77C-461D-8331-F0A30F8519D5}" type="presParOf" srcId="{7BC68EB8-9D28-4545-82F9-30DBE7BC8D37}" destId="{5B5273A9-1D2C-4808-B677-AE1F88670B10}" srcOrd="3" destOrd="0" presId="urn:microsoft.com/office/officeart/2005/8/layout/vList2"/>
    <dgm:cxn modelId="{72DA6B96-FB45-43F3-A515-66533E79D737}" type="presParOf" srcId="{7BC68EB8-9D28-4545-82F9-30DBE7BC8D37}" destId="{7822A786-68C5-43AF-BC51-69E111E99717}" srcOrd="4" destOrd="0" presId="urn:microsoft.com/office/officeart/2005/8/layout/vList2"/>
    <dgm:cxn modelId="{D4965028-406B-4E13-8BCF-0462E3D06CFA}" type="presParOf" srcId="{7BC68EB8-9D28-4545-82F9-30DBE7BC8D37}" destId="{BF34069C-D0EC-45E5-B5FC-5B87F871F2D7}" srcOrd="5" destOrd="0" presId="urn:microsoft.com/office/officeart/2005/8/layout/vList2"/>
    <dgm:cxn modelId="{60060794-AB48-4CBD-A3E5-B1A02F0791DE}" type="presParOf" srcId="{7BC68EB8-9D28-4545-82F9-30DBE7BC8D37}" destId="{A8F7CB08-D673-4D95-9D66-44CC4AD16F3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343594-4109-4455-AEAA-2A4689D7BD23}">
      <dsp:nvSpPr>
        <dsp:cNvPr id="0" name=""/>
        <dsp:cNvSpPr/>
      </dsp:nvSpPr>
      <dsp:spPr>
        <a:xfrm>
          <a:off x="0" y="24201"/>
          <a:ext cx="6496050" cy="10725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Keeps Field Firm</a:t>
          </a:r>
        </a:p>
      </dsp:txBody>
      <dsp:txXfrm>
        <a:off x="52359" y="76560"/>
        <a:ext cx="6391332" cy="967861"/>
      </dsp:txXfrm>
    </dsp:sp>
    <dsp:sp modelId="{BC2655FF-B724-4D6E-95A1-89F1963DAF61}">
      <dsp:nvSpPr>
        <dsp:cNvPr id="0" name=""/>
        <dsp:cNvSpPr/>
      </dsp:nvSpPr>
      <dsp:spPr>
        <a:xfrm>
          <a:off x="0" y="1174540"/>
          <a:ext cx="6496050" cy="10725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Spring Rolling firms back up after frost puffs the field up</a:t>
          </a:r>
        </a:p>
      </dsp:txBody>
      <dsp:txXfrm>
        <a:off x="52359" y="1226899"/>
        <a:ext cx="6391332" cy="967861"/>
      </dsp:txXfrm>
    </dsp:sp>
    <dsp:sp modelId="{7822A786-68C5-43AF-BC51-69E111E99717}">
      <dsp:nvSpPr>
        <dsp:cNvPr id="0" name=""/>
        <dsp:cNvSpPr/>
      </dsp:nvSpPr>
      <dsp:spPr>
        <a:xfrm>
          <a:off x="0" y="2324880"/>
          <a:ext cx="6496050" cy="10725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Footing and Ball Roll Consistency</a:t>
          </a:r>
        </a:p>
      </dsp:txBody>
      <dsp:txXfrm>
        <a:off x="52359" y="2377239"/>
        <a:ext cx="6391332" cy="967861"/>
      </dsp:txXfrm>
    </dsp:sp>
    <dsp:sp modelId="{A8F7CB08-D673-4D95-9D66-44CC4AD16F31}">
      <dsp:nvSpPr>
        <dsp:cNvPr id="0" name=""/>
        <dsp:cNvSpPr/>
      </dsp:nvSpPr>
      <dsp:spPr>
        <a:xfrm>
          <a:off x="0" y="3475219"/>
          <a:ext cx="6496050" cy="107257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Keeps compacted and doesn’t allow excess water to infiltrate.</a:t>
          </a:r>
        </a:p>
      </dsp:txBody>
      <dsp:txXfrm>
        <a:off x="52359" y="3527578"/>
        <a:ext cx="6391332" cy="967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09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76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44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0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08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454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30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18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85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90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510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42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23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04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444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5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C6C93B4-D62D-4C38-A304-5DC344F4F34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7BA55-6BEE-41BE-BFE3-BF8BB371D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760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1.xml"/><Relationship Id="rId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BD450-E54F-4E10-8EC3-4FAAFCC34C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Baseball/Softball Infield Maintenance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8DADEF-C1F6-4E8E-95ED-E7A2C103A4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Basic Practices to achieve the best infield Conditions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165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872529-2882-48E0-90EF-CB35CB62FC5A}"/>
              </a:ext>
            </a:extLst>
          </p:cNvPr>
          <p:cNvSpPr txBox="1"/>
          <p:nvPr/>
        </p:nvSpPr>
        <p:spPr>
          <a:xfrm>
            <a:off x="1524000" y="1166191"/>
            <a:ext cx="89982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Infield Dragging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Clay Maintenance (Batter’s Boxes and Mound Clay)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Moisture Maintenance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High Traffic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Grass Edge Maintenance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Topdressing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Rolling</a:t>
            </a:r>
          </a:p>
        </p:txBody>
      </p:sp>
    </p:spTree>
    <p:extLst>
      <p:ext uri="{BB962C8B-B14F-4D97-AF65-F5344CB8AC3E}">
        <p14:creationId xmlns:p14="http://schemas.microsoft.com/office/powerpoint/2010/main" val="2282618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6D180-BC74-4EDF-9573-B04558ACE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Topdressing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B257B8-EEF1-4C9B-9798-6815019E15CF}"/>
              </a:ext>
            </a:extLst>
          </p:cNvPr>
          <p:cNvSpPr txBox="1"/>
          <p:nvPr/>
        </p:nvSpPr>
        <p:spPr>
          <a:xfrm>
            <a:off x="689113" y="2266122"/>
            <a:ext cx="84018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How Much and What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       Moisture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       Playability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C97DE6-9656-4C79-A863-2073372D03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97878" y="988524"/>
            <a:ext cx="2926080" cy="817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40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7543-C1F0-4A75-8FCE-1E6EE0457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Topdressing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AE327E-7315-4701-9612-16652D85AB34}"/>
              </a:ext>
            </a:extLst>
          </p:cNvPr>
          <p:cNvSpPr txBox="1"/>
          <p:nvPr/>
        </p:nvSpPr>
        <p:spPr>
          <a:xfrm>
            <a:off x="742122" y="2463175"/>
            <a:ext cx="106812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Try to maintain 1/8” to ¼” of depth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Apply on an as needed basis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Many factors play a role in amount and frequency of topdressing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Types of recommended topdressings: Infield Conditioner Red, Calcined Clay Topdressing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NOT RECOMMENDED: Quick Dry</a:t>
            </a:r>
          </a:p>
        </p:txBody>
      </p:sp>
    </p:spTree>
    <p:extLst>
      <p:ext uri="{BB962C8B-B14F-4D97-AF65-F5344CB8AC3E}">
        <p14:creationId xmlns:p14="http://schemas.microsoft.com/office/powerpoint/2010/main" val="3094797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F68F1-563C-4087-BF13-B2BF130F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Infield Dragging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855A73-6216-45F5-B0C8-796A1CB64CD1}"/>
              </a:ext>
            </a:extLst>
          </p:cNvPr>
          <p:cNvSpPr txBox="1"/>
          <p:nvPr/>
        </p:nvSpPr>
        <p:spPr>
          <a:xfrm>
            <a:off x="954157" y="1853248"/>
            <a:ext cx="10734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Drag Very Slow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Change Dragging Directions Daily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Stay away from the grass and fence edges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Pick drag up on the infield. Do not drag into the grass.</a:t>
            </a:r>
          </a:p>
        </p:txBody>
      </p:sp>
    </p:spTree>
    <p:extLst>
      <p:ext uri="{BB962C8B-B14F-4D97-AF65-F5344CB8AC3E}">
        <p14:creationId xmlns:p14="http://schemas.microsoft.com/office/powerpoint/2010/main" val="383240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23180F-5E36-4BB6-BDD3-CCCEDD0B1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5" y="331305"/>
            <a:ext cx="5366625" cy="34323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BA65BE-DEDB-4B5B-98AC-D810C0E06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727" y="331305"/>
            <a:ext cx="5161983" cy="3432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145AC7-B4F5-4CA7-BB53-62F590315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4" y="3834277"/>
            <a:ext cx="5366625" cy="30237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4BA785-5A3A-4490-8A5D-E49DD6B355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726" y="3763619"/>
            <a:ext cx="5161983" cy="309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99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1ADF5-2E82-46F2-9B89-9752E48A3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Clay Maintenance</a:t>
            </a:r>
            <a:br>
              <a:rPr lang="en-US" dirty="0"/>
            </a:br>
            <a:r>
              <a:rPr lang="en-US" dirty="0"/>
              <a:t>(Batter’s Boxes and Mound Areas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0BF4B8-D289-4188-B8F1-6401AB8520FF}"/>
              </a:ext>
            </a:extLst>
          </p:cNvPr>
          <p:cNvSpPr txBox="1"/>
          <p:nvPr/>
        </p:nvSpPr>
        <p:spPr>
          <a:xfrm>
            <a:off x="861391" y="2305878"/>
            <a:ext cx="9846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Sweep all topdressing and infield mix away from the top of the clay.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ACC255-4DFF-475C-8E6B-46D9DD762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64" y="4338636"/>
            <a:ext cx="2143125" cy="2143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2C788D-243F-463D-9F40-75765772A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271" y="4338636"/>
            <a:ext cx="2143125" cy="2143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BA6AFB-88C2-44A9-8283-7EB63E91E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229" y="2866361"/>
            <a:ext cx="528637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13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7CF7-0D5B-4210-B3D5-3B789E2FD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Clay Maintenance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569F3C-FE45-4FA7-A6BC-ACEA96160D76}"/>
              </a:ext>
            </a:extLst>
          </p:cNvPr>
          <p:cNvSpPr txBox="1"/>
          <p:nvPr/>
        </p:nvSpPr>
        <p:spPr>
          <a:xfrm>
            <a:off x="874642" y="1961322"/>
            <a:ext cx="9024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Lightly water the clay to allow new clay to bond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F25A65-1BE7-435B-82B5-46FB17087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166" y="3079254"/>
            <a:ext cx="2933495" cy="271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52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26C9-BB2F-4A0B-B1D4-CD4CEECBF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Clay Maintenance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4FCF4-F4C4-4DA3-9EE8-6E789D29AEE6}"/>
              </a:ext>
            </a:extLst>
          </p:cNvPr>
          <p:cNvSpPr txBox="1"/>
          <p:nvPr/>
        </p:nvSpPr>
        <p:spPr>
          <a:xfrm>
            <a:off x="689113" y="2425148"/>
            <a:ext cx="9939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Score the clay for best bond of the new clay to the existing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5A7E7C-CBF4-4116-8882-869F50D86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766" y="3127514"/>
            <a:ext cx="4532243" cy="337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11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4A0F-D8C4-4B71-BD73-F1BCCBC29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Clay Maintenance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50DB82-2BB1-4A11-867D-C6BB47F5AEDD}"/>
              </a:ext>
            </a:extLst>
          </p:cNvPr>
          <p:cNvSpPr txBox="1"/>
          <p:nvPr/>
        </p:nvSpPr>
        <p:spPr>
          <a:xfrm>
            <a:off x="768626" y="1853248"/>
            <a:ext cx="8322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Add the New Clay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Always use the same type of clay as the clay 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This gives it a much better bond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0BE38B-C25F-4C0A-A1A1-8B37A68B6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01" y="3253778"/>
            <a:ext cx="3747260" cy="30089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822A4F-56DF-4B12-BA0D-1F0395418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212" y="3253777"/>
            <a:ext cx="3747260" cy="300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29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2E64A-A5C7-4C60-828A-FB3FA28E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Clay Maintenance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541616-0EE4-4BBE-B2C6-9BDEEEEE14EE}"/>
              </a:ext>
            </a:extLst>
          </p:cNvPr>
          <p:cNvSpPr txBox="1"/>
          <p:nvPr/>
        </p:nvSpPr>
        <p:spPr>
          <a:xfrm>
            <a:off x="821635" y="2398643"/>
            <a:ext cx="8878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Aggressively pack the clay with a tamp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Re-apply the topdressing over the clay to help hold moisture.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A1FA71-1510-4FB0-A581-870E4078F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487" y="3722204"/>
            <a:ext cx="4238211" cy="30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3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FB725-B7E8-4DF1-B236-84DD24CA0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Moisture Maintenance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5D565A-7F4A-450F-82EE-C324BF48CD0F}"/>
              </a:ext>
            </a:extLst>
          </p:cNvPr>
          <p:cNvSpPr txBox="1"/>
          <p:nvPr/>
        </p:nvSpPr>
        <p:spPr>
          <a:xfrm>
            <a:off x="609600" y="2358887"/>
            <a:ext cx="103234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Moisture is a glue that holds dirt together.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Maintain the proper amount (especially in the clay areas)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Tarps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Topdressing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585825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FA1AF-DED5-419A-853D-6731E6C7B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Moisture Maintenance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457DB-027F-468A-BB94-6890877C5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875723"/>
            <a:ext cx="3761753" cy="2672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3D13C9-689C-4BF0-9E2A-BF9FD4DC2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537" y="2875723"/>
            <a:ext cx="4435959" cy="267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32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E92FF-DEA2-4BB2-B870-138D24E7D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Moisture Maintenance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7BBC64-98C0-4162-8951-D4D1268EA8B3}"/>
              </a:ext>
            </a:extLst>
          </p:cNvPr>
          <p:cNvSpPr txBox="1"/>
          <p:nvPr/>
        </p:nvSpPr>
        <p:spPr>
          <a:xfrm>
            <a:off x="808383" y="1853248"/>
            <a:ext cx="10018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Topdressing Clay areas and infield skins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E250EE-1DC3-4E87-A142-028E1C6E8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4" y="2506117"/>
            <a:ext cx="2862468" cy="3899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3BF643-DEC6-4885-B90D-CC60B89A0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148" y="2528887"/>
            <a:ext cx="2557669" cy="38991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12B8A2-2ADE-447D-9500-51E020E103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113" y="2528887"/>
            <a:ext cx="5009321" cy="389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11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505AD-C373-4EAE-A035-D871931F8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Grass Edge Maintenance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BB24BF-6D3D-4303-A51F-D2B25C5CBF67}"/>
              </a:ext>
            </a:extLst>
          </p:cNvPr>
          <p:cNvSpPr txBox="1"/>
          <p:nvPr/>
        </p:nvSpPr>
        <p:spPr>
          <a:xfrm>
            <a:off x="914400" y="1709530"/>
            <a:ext cx="88922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Causes of Lip Buildup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Wind Erosion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Water Erosion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Natural Course of Play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Dragging Too Fast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Raking in the Wrong Direction</a:t>
            </a:r>
          </a:p>
        </p:txBody>
      </p:sp>
    </p:spTree>
    <p:extLst>
      <p:ext uri="{BB962C8B-B14F-4D97-AF65-F5344CB8AC3E}">
        <p14:creationId xmlns:p14="http://schemas.microsoft.com/office/powerpoint/2010/main" val="1436855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3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4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6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7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794067-AF03-44B8-A463-98DAE31C972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2" r="3407"/>
          <a:stretch/>
        </p:blipFill>
        <p:spPr>
          <a:xfrm>
            <a:off x="4634682" y="10"/>
            <a:ext cx="7557319" cy="6857990"/>
          </a:xfrm>
          <a:prstGeom prst="rect">
            <a:avLst/>
          </a:prstGeom>
        </p:spPr>
      </p:pic>
      <p:sp>
        <p:nvSpPr>
          <p:cNvPr id="38" name="Rectangle 20">
            <a:extLst>
              <a:ext uri="{FF2B5EF4-FFF2-40B4-BE49-F238E27FC236}">
                <a16:creationId xmlns:a16="http://schemas.microsoft.com/office/drawing/2014/main" id="{BFEFF673-A9DE-416D-A04E-1D50904542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C4CB7-9536-44DD-845B-D3799732A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454964"/>
            <a:ext cx="3339281" cy="330884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/>
              <a:t>Grass Edge Maintenance</a:t>
            </a:r>
          </a:p>
        </p:txBody>
      </p:sp>
    </p:spTree>
    <p:extLst>
      <p:ext uri="{BB962C8B-B14F-4D97-AF65-F5344CB8AC3E}">
        <p14:creationId xmlns:p14="http://schemas.microsoft.com/office/powerpoint/2010/main" val="3558710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2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3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4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5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D86F8C-1C9C-449C-BAC4-0133208DD32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94" r="-1" b="-1"/>
          <a:stretch/>
        </p:blipFill>
        <p:spPr>
          <a:xfrm>
            <a:off x="635458" y="640080"/>
            <a:ext cx="9186063" cy="360273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0D1EE3-2663-481D-969A-A009DB310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16" y="4542503"/>
            <a:ext cx="9184606" cy="1179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/>
              <a:t>Grass Edge Maintenance</a:t>
            </a:r>
          </a:p>
        </p:txBody>
      </p:sp>
    </p:spTree>
    <p:extLst>
      <p:ext uri="{BB962C8B-B14F-4D97-AF65-F5344CB8AC3E}">
        <p14:creationId xmlns:p14="http://schemas.microsoft.com/office/powerpoint/2010/main" val="2865135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0619DB-6159-45F5-B9B1-37F153D6602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00" r="2" b="12327"/>
          <a:stretch/>
        </p:blipFill>
        <p:spPr>
          <a:xfrm>
            <a:off x="4634682" y="10"/>
            <a:ext cx="7557319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FEFF673-A9DE-416D-A04E-1D50904542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B8BEFC-A94C-497A-9379-5D7F0F80D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454964"/>
            <a:ext cx="3339281" cy="330884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/>
              <a:t>Grass Edge Maintenance</a:t>
            </a:r>
          </a:p>
        </p:txBody>
      </p:sp>
    </p:spTree>
    <p:extLst>
      <p:ext uri="{BB962C8B-B14F-4D97-AF65-F5344CB8AC3E}">
        <p14:creationId xmlns:p14="http://schemas.microsoft.com/office/powerpoint/2010/main" val="2309237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AEBD0-B6BF-4B2D-A72D-C1B1F1913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Grass Edge Maintenance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8CF5ED-7A01-453A-87DD-9327A7A18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" y="1642782"/>
            <a:ext cx="9525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84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F19BAF3-7E20-4B9D-B544-BABAEEA1FA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0648F4-ABCD-4DF0-8641-76CFB23547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89BE678-777B-482A-A616-FEDC47B162E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F1EB4BD-9C7E-4AA3-9681-C7EB0DA625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AAE3AA-3759-4D28-B0EF-575F25A514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28BE0C3-2102-4820-B88B-A448B1840D1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67D830-2B84-40FC-B9B9-2078098CD03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6" b="10244"/>
          <a:stretch/>
        </p:blipFill>
        <p:spPr>
          <a:xfrm>
            <a:off x="4634682" y="10"/>
            <a:ext cx="7557319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FEFF673-A9DE-416D-A04E-1D50904542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C162D9-005A-4254-AA59-9208065DD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454964"/>
            <a:ext cx="3339281" cy="33088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/>
              <a:t>Rolling the Field</a:t>
            </a:r>
          </a:p>
        </p:txBody>
      </p:sp>
    </p:spTree>
    <p:extLst>
      <p:ext uri="{BB962C8B-B14F-4D97-AF65-F5344CB8AC3E}">
        <p14:creationId xmlns:p14="http://schemas.microsoft.com/office/powerpoint/2010/main" val="3196371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1B8F9CB-890B-4CB8-B503-188A763E2F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632AB4-3837-4FD0-8B62-0A18B573F4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C393B4A7-6ABF-423D-A762-3CDB4897A83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CD2319A-6FA9-4EFB-9EDF-7304467425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692A93-3514-4486-8B67-CCA4E0259B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1AD250C-F2EA-449F-9B14-DF5BB674C50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78424C-6FD0-41F8-9CAA-5DC19C42359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D136760-57DC-4301-8BEA-B71AD2D139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9B912D-1E4B-42AF-A2BE-CFEFEC916E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93731A-A631-47E5-B862-59B295E0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>
                <a:solidFill>
                  <a:srgbClr val="F2F2F2"/>
                </a:solidFill>
              </a:rPr>
              <a:t>Rolling Benefits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D3C149E4-8CDB-4493-9078-17F2CFAAB1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9727348"/>
              </p:ext>
            </p:extLst>
          </p:nvPr>
        </p:nvGraphicFramePr>
        <p:xfrm>
          <a:off x="5048250" y="1447800"/>
          <a:ext cx="64960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30186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28D0172-F2E0-4763-9C35-F022664959D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9F2851FB-E841-4509-8A6D-A416376EA3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F6FB2B2-CE21-407F-B22E-302DADC2C3D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A8339-A0C9-4323-AA1E-3AAA39818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05" y="623571"/>
            <a:ext cx="10260990" cy="35238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7387320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1452</TotalTime>
  <Words>322</Words>
  <Application>Microsoft Office PowerPoint</Application>
  <PresentationFormat>Widescreen</PresentationFormat>
  <Paragraphs>64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Ion</vt:lpstr>
      <vt:lpstr>Baseball/Softball Infield Maintenance</vt:lpstr>
      <vt:lpstr>PowerPoint Presentation</vt:lpstr>
      <vt:lpstr>Topdressing</vt:lpstr>
      <vt:lpstr>Topdressing</vt:lpstr>
      <vt:lpstr>Infield Dragging</vt:lpstr>
      <vt:lpstr>PowerPoint Presentation</vt:lpstr>
      <vt:lpstr>Clay Maintenance (Batter’s Boxes and Mound Areas</vt:lpstr>
      <vt:lpstr>Clay Maintenance</vt:lpstr>
      <vt:lpstr>Clay Maintenance</vt:lpstr>
      <vt:lpstr>Clay Maintenance</vt:lpstr>
      <vt:lpstr>Clay Maintenance</vt:lpstr>
      <vt:lpstr>Moisture Maintenance </vt:lpstr>
      <vt:lpstr>Moisture Maintenance</vt:lpstr>
      <vt:lpstr>Moisture Maintenance </vt:lpstr>
      <vt:lpstr>Grass Edge Maintenance</vt:lpstr>
      <vt:lpstr>Grass Edge Maintenance</vt:lpstr>
      <vt:lpstr>Grass Edge Maintenance</vt:lpstr>
      <vt:lpstr>Grass Edge Maintenance</vt:lpstr>
      <vt:lpstr>Grass Edge Maintenance</vt:lpstr>
      <vt:lpstr>Rolling the Field</vt:lpstr>
      <vt:lpstr>Rolling Benefits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Baseball/Softball Infield Maintenance</dc:title>
  <dc:creator>Josh Viet</dc:creator>
  <cp:lastModifiedBy>Rob Young</cp:lastModifiedBy>
  <cp:revision>12</cp:revision>
  <dcterms:created xsi:type="dcterms:W3CDTF">2018-02-26T20:23:07Z</dcterms:created>
  <dcterms:modified xsi:type="dcterms:W3CDTF">2022-02-12T02:53:29Z</dcterms:modified>
</cp:coreProperties>
</file>