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8" r:id="rId5"/>
    <p:sldId id="310" r:id="rId6"/>
    <p:sldId id="311" r:id="rId7"/>
    <p:sldId id="312" r:id="rId8"/>
    <p:sldId id="313" r:id="rId9"/>
    <p:sldId id="318" r:id="rId10"/>
    <p:sldId id="329" r:id="rId11"/>
    <p:sldId id="317" r:id="rId12"/>
    <p:sldId id="328" r:id="rId13"/>
    <p:sldId id="330" r:id="rId14"/>
    <p:sldId id="327" r:id="rId15"/>
    <p:sldId id="326" r:id="rId16"/>
    <p:sldId id="322" r:id="rId17"/>
    <p:sldId id="323" r:id="rId18"/>
    <p:sldId id="324" r:id="rId19"/>
    <p:sldId id="319" r:id="rId20"/>
    <p:sldId id="321" r:id="rId21"/>
    <p:sldId id="315" r:id="rId22"/>
    <p:sldId id="3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Kelly (ES)" initials="JK(" lastIdx="1" clrIdx="0">
    <p:extLst>
      <p:ext uri="{19B8F6BF-5375-455C-9EA6-DF929625EA0E}">
        <p15:presenceInfo xmlns:p15="http://schemas.microsoft.com/office/powerpoint/2012/main" userId="S::johnsok0@ES.AD.ADP.COM::8c9f514e-c513-4d59-821e-0df715372e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19" autoAdjust="0"/>
  </p:normalViewPr>
  <p:slideViewPr>
    <p:cSldViewPr snapToGrid="0">
      <p:cViewPr varScale="1">
        <p:scale>
          <a:sx n="114" d="100"/>
          <a:sy n="114" d="100"/>
        </p:scale>
        <p:origin x="4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hyperlink" Target="https://www.datigers.com/board" TargetMode="Externa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hyperlink" Target="https://www.datigers.com/board"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C50A61-9617-4345-8460-F4B0C7B44D9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C0967BC-AF9C-488F-93CF-77BAC3A90F0D}">
      <dgm:prSet/>
      <dgm:spPr/>
      <dgm:t>
        <a:bodyPr/>
        <a:lstStyle/>
        <a:p>
          <a:r>
            <a:rPr lang="en-US" dirty="0"/>
            <a:t>DAYHA – Delano Area Youth Hockey Association.  We are a non –profit organization that promotes youth hockey in the cities of Delano, Loretto and Rockford. Our vision is to create a youth hockey experience that will enhance the individual skills and character of all who participate.  </a:t>
          </a:r>
        </a:p>
      </dgm:t>
    </dgm:pt>
    <dgm:pt modelId="{D8E41AE1-9EAA-4CC2-B021-80CDE99067E1}" type="parTrans" cxnId="{F14C4AFC-140B-495F-8FE5-B61947F849F2}">
      <dgm:prSet/>
      <dgm:spPr/>
      <dgm:t>
        <a:bodyPr/>
        <a:lstStyle/>
        <a:p>
          <a:endParaRPr lang="en-US"/>
        </a:p>
      </dgm:t>
    </dgm:pt>
    <dgm:pt modelId="{C8F76F2F-5220-498D-8E08-3FA0CA60E241}" type="sibTrans" cxnId="{F14C4AFC-140B-495F-8FE5-B61947F849F2}">
      <dgm:prSet/>
      <dgm:spPr/>
      <dgm:t>
        <a:bodyPr/>
        <a:lstStyle/>
        <a:p>
          <a:endParaRPr lang="en-US"/>
        </a:p>
      </dgm:t>
    </dgm:pt>
    <dgm:pt modelId="{CD6DDD99-7B8C-45F2-B352-059B50B78AAF}">
      <dgm:prSet/>
      <dgm:spPr/>
      <dgm:t>
        <a:bodyPr/>
        <a:lstStyle/>
        <a:p>
          <a:r>
            <a:rPr lang="en-US" dirty="0"/>
            <a:t>We are affiliated with District 3 (D3) of Minnesota Hockey which is an affiliation of USA Hockey.  We have over 300 children in our program ranging from kindergarten to high school. </a:t>
          </a:r>
        </a:p>
      </dgm:t>
    </dgm:pt>
    <dgm:pt modelId="{0C569714-46A2-43DB-B2D3-58B9074786AA}" type="parTrans" cxnId="{86B42316-E6D9-4D5E-B44B-45CBBFCAA706}">
      <dgm:prSet/>
      <dgm:spPr/>
      <dgm:t>
        <a:bodyPr/>
        <a:lstStyle/>
        <a:p>
          <a:endParaRPr lang="en-US"/>
        </a:p>
      </dgm:t>
    </dgm:pt>
    <dgm:pt modelId="{E2CE9C56-4C53-4087-B521-5C3566B863A9}" type="sibTrans" cxnId="{86B42316-E6D9-4D5E-B44B-45CBBFCAA706}">
      <dgm:prSet/>
      <dgm:spPr/>
      <dgm:t>
        <a:bodyPr/>
        <a:lstStyle/>
        <a:p>
          <a:endParaRPr lang="en-US"/>
        </a:p>
      </dgm:t>
    </dgm:pt>
    <dgm:pt modelId="{5926017E-E7F2-4A7A-8966-B935F1D929ED}" type="pres">
      <dgm:prSet presAssocID="{EDC50A61-9617-4345-8460-F4B0C7B44D97}" presName="linear" presStyleCnt="0">
        <dgm:presLayoutVars>
          <dgm:animLvl val="lvl"/>
          <dgm:resizeHandles val="exact"/>
        </dgm:presLayoutVars>
      </dgm:prSet>
      <dgm:spPr/>
    </dgm:pt>
    <dgm:pt modelId="{6E688F2C-2C21-4DC5-812A-223083E7B9BB}" type="pres">
      <dgm:prSet presAssocID="{4C0967BC-AF9C-488F-93CF-77BAC3A90F0D}" presName="parentText" presStyleLbl="node1" presStyleIdx="0" presStyleCnt="2" custScaleY="50382" custLinFactY="-18962" custLinFactNeighborY="-100000">
        <dgm:presLayoutVars>
          <dgm:chMax val="0"/>
          <dgm:bulletEnabled val="1"/>
        </dgm:presLayoutVars>
      </dgm:prSet>
      <dgm:spPr/>
    </dgm:pt>
    <dgm:pt modelId="{A8C08FC3-7D63-4C3E-8321-FF234F221576}" type="pres">
      <dgm:prSet presAssocID="{C8F76F2F-5220-498D-8E08-3FA0CA60E241}" presName="spacer" presStyleCnt="0"/>
      <dgm:spPr/>
    </dgm:pt>
    <dgm:pt modelId="{94A7510A-E833-40EC-9694-9C142828C59A}" type="pres">
      <dgm:prSet presAssocID="{CD6DDD99-7B8C-45F2-B352-059B50B78AAF}" presName="parentText" presStyleLbl="node1" presStyleIdx="1" presStyleCnt="2" custScaleY="47998" custLinFactY="-1915" custLinFactNeighborX="2031" custLinFactNeighborY="-100000">
        <dgm:presLayoutVars>
          <dgm:chMax val="0"/>
          <dgm:bulletEnabled val="1"/>
        </dgm:presLayoutVars>
      </dgm:prSet>
      <dgm:spPr/>
    </dgm:pt>
  </dgm:ptLst>
  <dgm:cxnLst>
    <dgm:cxn modelId="{86B42316-E6D9-4D5E-B44B-45CBBFCAA706}" srcId="{EDC50A61-9617-4345-8460-F4B0C7B44D97}" destId="{CD6DDD99-7B8C-45F2-B352-059B50B78AAF}" srcOrd="1" destOrd="0" parTransId="{0C569714-46A2-43DB-B2D3-58B9074786AA}" sibTransId="{E2CE9C56-4C53-4087-B521-5C3566B863A9}"/>
    <dgm:cxn modelId="{38F0FA26-D727-4693-9BEB-E9CA71201CA1}" type="presOf" srcId="{CD6DDD99-7B8C-45F2-B352-059B50B78AAF}" destId="{94A7510A-E833-40EC-9694-9C142828C59A}" srcOrd="0" destOrd="0" presId="urn:microsoft.com/office/officeart/2005/8/layout/vList2"/>
    <dgm:cxn modelId="{546A3AAB-BF90-4536-AB3E-7D13CB13389C}" type="presOf" srcId="{EDC50A61-9617-4345-8460-F4B0C7B44D97}" destId="{5926017E-E7F2-4A7A-8966-B935F1D929ED}" srcOrd="0" destOrd="0" presId="urn:microsoft.com/office/officeart/2005/8/layout/vList2"/>
    <dgm:cxn modelId="{59EE2EE2-F09E-4FF1-93F1-7EFB6DAA6CD2}" type="presOf" srcId="{4C0967BC-AF9C-488F-93CF-77BAC3A90F0D}" destId="{6E688F2C-2C21-4DC5-812A-223083E7B9BB}" srcOrd="0" destOrd="0" presId="urn:microsoft.com/office/officeart/2005/8/layout/vList2"/>
    <dgm:cxn modelId="{F14C4AFC-140B-495F-8FE5-B61947F849F2}" srcId="{EDC50A61-9617-4345-8460-F4B0C7B44D97}" destId="{4C0967BC-AF9C-488F-93CF-77BAC3A90F0D}" srcOrd="0" destOrd="0" parTransId="{D8E41AE1-9EAA-4CC2-B021-80CDE99067E1}" sibTransId="{C8F76F2F-5220-498D-8E08-3FA0CA60E241}"/>
    <dgm:cxn modelId="{DF8751E6-EA83-40A4-9351-A1339C26DEC7}" type="presParOf" srcId="{5926017E-E7F2-4A7A-8966-B935F1D929ED}" destId="{6E688F2C-2C21-4DC5-812A-223083E7B9BB}" srcOrd="0" destOrd="0" presId="urn:microsoft.com/office/officeart/2005/8/layout/vList2"/>
    <dgm:cxn modelId="{65EFBB07-1543-4864-9854-CCEC77D4FB50}" type="presParOf" srcId="{5926017E-E7F2-4A7A-8966-B935F1D929ED}" destId="{A8C08FC3-7D63-4C3E-8321-FF234F221576}" srcOrd="1" destOrd="0" presId="urn:microsoft.com/office/officeart/2005/8/layout/vList2"/>
    <dgm:cxn modelId="{F7FE81D1-1BC3-40E0-8AC9-034000BEDAAA}" type="presParOf" srcId="{5926017E-E7F2-4A7A-8966-B935F1D929ED}" destId="{94A7510A-E833-40EC-9694-9C142828C59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AB36EE-D3A5-4038-8592-A89A5D7FB10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264A53E-CDD4-4860-8674-83D09D79D81D}">
      <dgm:prSet/>
      <dgm:spPr/>
      <dgm:t>
        <a:bodyPr/>
        <a:lstStyle/>
        <a:p>
          <a:r>
            <a:rPr lang="en-US"/>
            <a:t>DAYHA is a 501 (c ) (3) non-profit organization managed by a board of directions:</a:t>
          </a:r>
        </a:p>
      </dgm:t>
    </dgm:pt>
    <dgm:pt modelId="{13478D36-F112-423A-8F68-1B9C83EA509D}" type="parTrans" cxnId="{88E9E163-9903-4761-B370-E05C40602E76}">
      <dgm:prSet/>
      <dgm:spPr/>
      <dgm:t>
        <a:bodyPr/>
        <a:lstStyle/>
        <a:p>
          <a:endParaRPr lang="en-US"/>
        </a:p>
      </dgm:t>
    </dgm:pt>
    <dgm:pt modelId="{80F3DA9E-8ABA-4E83-8F72-BF39C93F3CB9}" type="sibTrans" cxnId="{88E9E163-9903-4761-B370-E05C40602E76}">
      <dgm:prSet/>
      <dgm:spPr/>
      <dgm:t>
        <a:bodyPr/>
        <a:lstStyle/>
        <a:p>
          <a:endParaRPr lang="en-US"/>
        </a:p>
      </dgm:t>
    </dgm:pt>
    <dgm:pt modelId="{737E8857-F4C9-4CF9-9731-CC567B8DB7CF}">
      <dgm:prSet/>
      <dgm:spPr/>
      <dgm:t>
        <a:bodyPr/>
        <a:lstStyle/>
        <a:p>
          <a:r>
            <a:rPr lang="en-US"/>
            <a:t>- elected by association members</a:t>
          </a:r>
        </a:p>
      </dgm:t>
    </dgm:pt>
    <dgm:pt modelId="{209BFBBE-0A13-45E4-AC2D-51A1323284C1}" type="parTrans" cxnId="{D9D6A058-849A-4692-A25E-95333A8CD56D}">
      <dgm:prSet/>
      <dgm:spPr/>
      <dgm:t>
        <a:bodyPr/>
        <a:lstStyle/>
        <a:p>
          <a:endParaRPr lang="en-US"/>
        </a:p>
      </dgm:t>
    </dgm:pt>
    <dgm:pt modelId="{686F2829-58DC-45D5-BE9A-26FBA2973F98}" type="sibTrans" cxnId="{D9D6A058-849A-4692-A25E-95333A8CD56D}">
      <dgm:prSet/>
      <dgm:spPr/>
      <dgm:t>
        <a:bodyPr/>
        <a:lstStyle/>
        <a:p>
          <a:endParaRPr lang="en-US"/>
        </a:p>
      </dgm:t>
    </dgm:pt>
    <dgm:pt modelId="{7B1B9E28-6593-46DB-B192-55F2B128408B}">
      <dgm:prSet/>
      <dgm:spPr/>
      <dgm:t>
        <a:bodyPr/>
        <a:lstStyle/>
        <a:p>
          <a:r>
            <a:rPr lang="en-US"/>
            <a:t>Meets first Monday of each month</a:t>
          </a:r>
        </a:p>
      </dgm:t>
    </dgm:pt>
    <dgm:pt modelId="{F8BC0E39-1AE9-44F2-AA3A-834F336909D1}" type="parTrans" cxnId="{976D9DE8-77E5-4BE5-984E-B132A812C37F}">
      <dgm:prSet/>
      <dgm:spPr/>
      <dgm:t>
        <a:bodyPr/>
        <a:lstStyle/>
        <a:p>
          <a:endParaRPr lang="en-US"/>
        </a:p>
      </dgm:t>
    </dgm:pt>
    <dgm:pt modelId="{59CE85EB-2549-4C17-9BCB-8DF65145108E}" type="sibTrans" cxnId="{976D9DE8-77E5-4BE5-984E-B132A812C37F}">
      <dgm:prSet/>
      <dgm:spPr/>
      <dgm:t>
        <a:bodyPr/>
        <a:lstStyle/>
        <a:p>
          <a:endParaRPr lang="en-US"/>
        </a:p>
      </dgm:t>
    </dgm:pt>
    <dgm:pt modelId="{899D69EF-249E-437E-AC30-2CBE4802660D}">
      <dgm:prSet/>
      <dgm:spPr/>
      <dgm:t>
        <a:bodyPr/>
        <a:lstStyle/>
        <a:p>
          <a:r>
            <a:rPr lang="en-US"/>
            <a:t>Meetings are open to members</a:t>
          </a:r>
        </a:p>
      </dgm:t>
    </dgm:pt>
    <dgm:pt modelId="{3286EAD5-C280-422A-817A-97BBCF81663B}" type="parTrans" cxnId="{0EAAEE41-15E0-4096-B777-D515891424E1}">
      <dgm:prSet/>
      <dgm:spPr/>
      <dgm:t>
        <a:bodyPr/>
        <a:lstStyle/>
        <a:p>
          <a:endParaRPr lang="en-US"/>
        </a:p>
      </dgm:t>
    </dgm:pt>
    <dgm:pt modelId="{3EECF740-65B6-41F1-9422-792E28CF1E72}" type="sibTrans" cxnId="{0EAAEE41-15E0-4096-B777-D515891424E1}">
      <dgm:prSet/>
      <dgm:spPr/>
      <dgm:t>
        <a:bodyPr/>
        <a:lstStyle/>
        <a:p>
          <a:endParaRPr lang="en-US"/>
        </a:p>
      </dgm:t>
    </dgm:pt>
    <dgm:pt modelId="{D356B911-A36F-471D-A154-A00797FD9595}">
      <dgm:prSet/>
      <dgm:spPr/>
      <dgm:t>
        <a:bodyPr/>
        <a:lstStyle/>
        <a:p>
          <a:r>
            <a:rPr lang="en-US"/>
            <a:t>Made of up volunteers</a:t>
          </a:r>
        </a:p>
      </dgm:t>
    </dgm:pt>
    <dgm:pt modelId="{F1848E5E-4A11-44B3-804E-790E7C84D397}" type="parTrans" cxnId="{1B92F361-6CE3-4216-8360-B729D52133E9}">
      <dgm:prSet/>
      <dgm:spPr/>
      <dgm:t>
        <a:bodyPr/>
        <a:lstStyle/>
        <a:p>
          <a:endParaRPr lang="en-US"/>
        </a:p>
      </dgm:t>
    </dgm:pt>
    <dgm:pt modelId="{F261BCF4-9C0A-4DE2-BED1-A8B23DB0B944}" type="sibTrans" cxnId="{1B92F361-6CE3-4216-8360-B729D52133E9}">
      <dgm:prSet/>
      <dgm:spPr/>
      <dgm:t>
        <a:bodyPr/>
        <a:lstStyle/>
        <a:p>
          <a:endParaRPr lang="en-US"/>
        </a:p>
      </dgm:t>
    </dgm:pt>
    <dgm:pt modelId="{27AABE50-1F0C-406F-AEA7-C339A48EA4CA}">
      <dgm:prSet/>
      <dgm:spPr/>
      <dgm:t>
        <a:bodyPr/>
        <a:lstStyle/>
        <a:p>
          <a:r>
            <a:rPr lang="en-US" u="sng">
              <a:hlinkClick xmlns:r="http://schemas.openxmlformats.org/officeDocument/2006/relationships" r:id="rId1"/>
            </a:rPr>
            <a:t>https://www.datigers.com/board</a:t>
          </a:r>
          <a:endParaRPr lang="en-US"/>
        </a:p>
      </dgm:t>
    </dgm:pt>
    <dgm:pt modelId="{0487C5AD-D4D9-4E38-A181-63AA0EA045BB}" type="parTrans" cxnId="{FE63BF14-4D4F-4FCA-9380-9A6162C491D6}">
      <dgm:prSet/>
      <dgm:spPr/>
      <dgm:t>
        <a:bodyPr/>
        <a:lstStyle/>
        <a:p>
          <a:endParaRPr lang="en-US"/>
        </a:p>
      </dgm:t>
    </dgm:pt>
    <dgm:pt modelId="{364720F7-4EF0-4250-B2B3-2BD39DE36E0C}" type="sibTrans" cxnId="{FE63BF14-4D4F-4FCA-9380-9A6162C491D6}">
      <dgm:prSet/>
      <dgm:spPr/>
      <dgm:t>
        <a:bodyPr/>
        <a:lstStyle/>
        <a:p>
          <a:endParaRPr lang="en-US"/>
        </a:p>
      </dgm:t>
    </dgm:pt>
    <dgm:pt modelId="{65086A8A-603C-436A-B02E-A6B1DBCF3637}" type="pres">
      <dgm:prSet presAssocID="{19AB36EE-D3A5-4038-8592-A89A5D7FB105}" presName="root" presStyleCnt="0">
        <dgm:presLayoutVars>
          <dgm:dir/>
          <dgm:resizeHandles val="exact"/>
        </dgm:presLayoutVars>
      </dgm:prSet>
      <dgm:spPr/>
    </dgm:pt>
    <dgm:pt modelId="{C29AA14C-AC9A-434E-85EF-C513E04AC416}" type="pres">
      <dgm:prSet presAssocID="{3264A53E-CDD4-4860-8674-83D09D79D81D}" presName="compNode" presStyleCnt="0"/>
      <dgm:spPr/>
    </dgm:pt>
    <dgm:pt modelId="{B9F19CF8-CB6A-454D-ADC1-FB5D08A71CE9}" type="pres">
      <dgm:prSet presAssocID="{3264A53E-CDD4-4860-8674-83D09D79D81D}" presName="bgRect" presStyleLbl="bgShp" presStyleIdx="0" presStyleCnt="6"/>
      <dgm:spPr/>
    </dgm:pt>
    <dgm:pt modelId="{EA435E08-4358-4B96-95DF-A8B6F666719E}" type="pres">
      <dgm:prSet presAssocID="{3264A53E-CDD4-4860-8674-83D09D79D81D}" presName="iconRect" presStyleLbl="node1" presStyleIdx="0" presStyleCnt="6"/>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anching Diagram"/>
        </a:ext>
      </dgm:extLst>
    </dgm:pt>
    <dgm:pt modelId="{C7AF3A81-41B3-474D-9852-409F6D52F694}" type="pres">
      <dgm:prSet presAssocID="{3264A53E-CDD4-4860-8674-83D09D79D81D}" presName="spaceRect" presStyleCnt="0"/>
      <dgm:spPr/>
    </dgm:pt>
    <dgm:pt modelId="{581A9176-9D65-4CE3-9537-F9525E7A053E}" type="pres">
      <dgm:prSet presAssocID="{3264A53E-CDD4-4860-8674-83D09D79D81D}" presName="parTx" presStyleLbl="revTx" presStyleIdx="0" presStyleCnt="6">
        <dgm:presLayoutVars>
          <dgm:chMax val="0"/>
          <dgm:chPref val="0"/>
        </dgm:presLayoutVars>
      </dgm:prSet>
      <dgm:spPr/>
    </dgm:pt>
    <dgm:pt modelId="{05D6BEBB-F823-4949-BB43-D5D760668F05}" type="pres">
      <dgm:prSet presAssocID="{80F3DA9E-8ABA-4E83-8F72-BF39C93F3CB9}" presName="sibTrans" presStyleCnt="0"/>
      <dgm:spPr/>
    </dgm:pt>
    <dgm:pt modelId="{13AFC461-117A-4F65-BD88-B957AEA5D029}" type="pres">
      <dgm:prSet presAssocID="{737E8857-F4C9-4CF9-9731-CC567B8DB7CF}" presName="compNode" presStyleCnt="0"/>
      <dgm:spPr/>
    </dgm:pt>
    <dgm:pt modelId="{45F6D21F-67E0-4B6B-B05B-D436D2842630}" type="pres">
      <dgm:prSet presAssocID="{737E8857-F4C9-4CF9-9731-CC567B8DB7CF}" presName="bgRect" presStyleLbl="bgShp" presStyleIdx="1" presStyleCnt="6"/>
      <dgm:spPr/>
    </dgm:pt>
    <dgm:pt modelId="{E637AF1A-7E31-424A-8292-A1214D93355C}" type="pres">
      <dgm:prSet presAssocID="{737E8857-F4C9-4CF9-9731-CC567B8DB7CF}" presName="iconRect" presStyleLbl="node1" presStyleIdx="1"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Lecturer"/>
        </a:ext>
      </dgm:extLst>
    </dgm:pt>
    <dgm:pt modelId="{69AE7D68-ACA1-4C92-8319-D1C42C5AD08B}" type="pres">
      <dgm:prSet presAssocID="{737E8857-F4C9-4CF9-9731-CC567B8DB7CF}" presName="spaceRect" presStyleCnt="0"/>
      <dgm:spPr/>
    </dgm:pt>
    <dgm:pt modelId="{61E93071-7EAB-4AE5-A324-D6B700910939}" type="pres">
      <dgm:prSet presAssocID="{737E8857-F4C9-4CF9-9731-CC567B8DB7CF}" presName="parTx" presStyleLbl="revTx" presStyleIdx="1" presStyleCnt="6">
        <dgm:presLayoutVars>
          <dgm:chMax val="0"/>
          <dgm:chPref val="0"/>
        </dgm:presLayoutVars>
      </dgm:prSet>
      <dgm:spPr/>
    </dgm:pt>
    <dgm:pt modelId="{38ACC2CF-6035-4BE8-A118-09830A0D2A9C}" type="pres">
      <dgm:prSet presAssocID="{686F2829-58DC-45D5-BE9A-26FBA2973F98}" presName="sibTrans" presStyleCnt="0"/>
      <dgm:spPr/>
    </dgm:pt>
    <dgm:pt modelId="{42E37A51-48E7-47C8-909F-11BC5752A61D}" type="pres">
      <dgm:prSet presAssocID="{7B1B9E28-6593-46DB-B192-55F2B128408B}" presName="compNode" presStyleCnt="0"/>
      <dgm:spPr/>
    </dgm:pt>
    <dgm:pt modelId="{CF143E95-E1E2-4201-BEBF-CD532B69CD2D}" type="pres">
      <dgm:prSet presAssocID="{7B1B9E28-6593-46DB-B192-55F2B128408B}" presName="bgRect" presStyleLbl="bgShp" presStyleIdx="2" presStyleCnt="6"/>
      <dgm:spPr/>
    </dgm:pt>
    <dgm:pt modelId="{D8DD6C84-83E1-4D37-BE92-0AE704FBBB42}" type="pres">
      <dgm:prSet presAssocID="{7B1B9E28-6593-46DB-B192-55F2B128408B}" presName="iconRect" presStyleLbl="node1" presStyleIdx="2"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onthly calendar"/>
        </a:ext>
      </dgm:extLst>
    </dgm:pt>
    <dgm:pt modelId="{717783CC-1899-4494-A0C1-3299B51FBCD6}" type="pres">
      <dgm:prSet presAssocID="{7B1B9E28-6593-46DB-B192-55F2B128408B}" presName="spaceRect" presStyleCnt="0"/>
      <dgm:spPr/>
    </dgm:pt>
    <dgm:pt modelId="{6AC77CC8-E4BD-4144-B234-9EBC7E07AF1C}" type="pres">
      <dgm:prSet presAssocID="{7B1B9E28-6593-46DB-B192-55F2B128408B}" presName="parTx" presStyleLbl="revTx" presStyleIdx="2" presStyleCnt="6">
        <dgm:presLayoutVars>
          <dgm:chMax val="0"/>
          <dgm:chPref val="0"/>
        </dgm:presLayoutVars>
      </dgm:prSet>
      <dgm:spPr/>
    </dgm:pt>
    <dgm:pt modelId="{E362D83C-1D7D-4428-857B-000AFCD642BC}" type="pres">
      <dgm:prSet presAssocID="{59CE85EB-2549-4C17-9BCB-8DF65145108E}" presName="sibTrans" presStyleCnt="0"/>
      <dgm:spPr/>
    </dgm:pt>
    <dgm:pt modelId="{B7F5E538-0CD5-4E82-8861-15B48AECD26B}" type="pres">
      <dgm:prSet presAssocID="{899D69EF-249E-437E-AC30-2CBE4802660D}" presName="compNode" presStyleCnt="0"/>
      <dgm:spPr/>
    </dgm:pt>
    <dgm:pt modelId="{A8130ECD-323B-4AF7-85D4-EC5808BC0F43}" type="pres">
      <dgm:prSet presAssocID="{899D69EF-249E-437E-AC30-2CBE4802660D}" presName="bgRect" presStyleLbl="bgShp" presStyleIdx="3" presStyleCnt="6"/>
      <dgm:spPr/>
    </dgm:pt>
    <dgm:pt modelId="{9CFD0184-C7DE-4D0A-98FF-0A8653243355}" type="pres">
      <dgm:prSet presAssocID="{899D69EF-249E-437E-AC30-2CBE4802660D}" presName="iconRect" presStyleLbl="node1" presStyleIdx="3"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eeting"/>
        </a:ext>
      </dgm:extLst>
    </dgm:pt>
    <dgm:pt modelId="{7138B032-4109-476B-94E2-8FB4AE936EA2}" type="pres">
      <dgm:prSet presAssocID="{899D69EF-249E-437E-AC30-2CBE4802660D}" presName="spaceRect" presStyleCnt="0"/>
      <dgm:spPr/>
    </dgm:pt>
    <dgm:pt modelId="{1FF08AA8-2FE3-4FAA-821B-81E11AE4F58F}" type="pres">
      <dgm:prSet presAssocID="{899D69EF-249E-437E-AC30-2CBE4802660D}" presName="parTx" presStyleLbl="revTx" presStyleIdx="3" presStyleCnt="6">
        <dgm:presLayoutVars>
          <dgm:chMax val="0"/>
          <dgm:chPref val="0"/>
        </dgm:presLayoutVars>
      </dgm:prSet>
      <dgm:spPr/>
    </dgm:pt>
    <dgm:pt modelId="{5C072B13-4A60-44AC-90A3-411901536F5E}" type="pres">
      <dgm:prSet presAssocID="{3EECF740-65B6-41F1-9422-792E28CF1E72}" presName="sibTrans" presStyleCnt="0"/>
      <dgm:spPr/>
    </dgm:pt>
    <dgm:pt modelId="{40A1249B-D912-4B3C-9A68-8CF150CFDBED}" type="pres">
      <dgm:prSet presAssocID="{D356B911-A36F-471D-A154-A00797FD9595}" presName="compNode" presStyleCnt="0"/>
      <dgm:spPr/>
    </dgm:pt>
    <dgm:pt modelId="{29EB4D28-A80F-4974-8868-DE2EA119B9D6}" type="pres">
      <dgm:prSet presAssocID="{D356B911-A36F-471D-A154-A00797FD9595}" presName="bgRect" presStyleLbl="bgShp" presStyleIdx="4" presStyleCnt="6"/>
      <dgm:spPr/>
    </dgm:pt>
    <dgm:pt modelId="{F6FA4D96-9448-4FAF-B90C-603FFDF31237}" type="pres">
      <dgm:prSet presAssocID="{D356B911-A36F-471D-A154-A00797FD9595}" presName="iconRect" presStyleLbl="node1" presStyleIdx="4"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Group"/>
        </a:ext>
      </dgm:extLst>
    </dgm:pt>
    <dgm:pt modelId="{9C9E6860-2A2E-4B2C-9DB4-90AFF0E9C37F}" type="pres">
      <dgm:prSet presAssocID="{D356B911-A36F-471D-A154-A00797FD9595}" presName="spaceRect" presStyleCnt="0"/>
      <dgm:spPr/>
    </dgm:pt>
    <dgm:pt modelId="{F21ECE98-17CD-4196-8BD2-0606F425C30C}" type="pres">
      <dgm:prSet presAssocID="{D356B911-A36F-471D-A154-A00797FD9595}" presName="parTx" presStyleLbl="revTx" presStyleIdx="4" presStyleCnt="6">
        <dgm:presLayoutVars>
          <dgm:chMax val="0"/>
          <dgm:chPref val="0"/>
        </dgm:presLayoutVars>
      </dgm:prSet>
      <dgm:spPr/>
    </dgm:pt>
    <dgm:pt modelId="{DB97DC8D-E681-4335-89C6-FB3B5BBE1F5A}" type="pres">
      <dgm:prSet presAssocID="{F261BCF4-9C0A-4DE2-BED1-A8B23DB0B944}" presName="sibTrans" presStyleCnt="0"/>
      <dgm:spPr/>
    </dgm:pt>
    <dgm:pt modelId="{9F0BB828-6DB9-44E9-8494-F2AE97EC5F61}" type="pres">
      <dgm:prSet presAssocID="{27AABE50-1F0C-406F-AEA7-C339A48EA4CA}" presName="compNode" presStyleCnt="0"/>
      <dgm:spPr/>
    </dgm:pt>
    <dgm:pt modelId="{6020E97E-888F-4B64-9EC0-9FA1976FFA91}" type="pres">
      <dgm:prSet presAssocID="{27AABE50-1F0C-406F-AEA7-C339A48EA4CA}" presName="bgRect" presStyleLbl="bgShp" presStyleIdx="5" presStyleCnt="6"/>
      <dgm:spPr/>
    </dgm:pt>
    <dgm:pt modelId="{694CAA97-0102-4A2E-9B98-3D45126E0B6C}" type="pres">
      <dgm:prSet presAssocID="{27AABE50-1F0C-406F-AEA7-C339A48EA4CA}" presName="iconRect" presStyleLbl="node1" presStyleIdx="5" presStyleCnt="6"/>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Earth Globe Americas"/>
        </a:ext>
      </dgm:extLst>
    </dgm:pt>
    <dgm:pt modelId="{376F8C9F-E7AD-4577-A4B6-316BE6E3DA64}" type="pres">
      <dgm:prSet presAssocID="{27AABE50-1F0C-406F-AEA7-C339A48EA4CA}" presName="spaceRect" presStyleCnt="0"/>
      <dgm:spPr/>
    </dgm:pt>
    <dgm:pt modelId="{78194F14-760E-4443-8DA9-906845FC572C}" type="pres">
      <dgm:prSet presAssocID="{27AABE50-1F0C-406F-AEA7-C339A48EA4CA}" presName="parTx" presStyleLbl="revTx" presStyleIdx="5" presStyleCnt="6">
        <dgm:presLayoutVars>
          <dgm:chMax val="0"/>
          <dgm:chPref val="0"/>
        </dgm:presLayoutVars>
      </dgm:prSet>
      <dgm:spPr/>
    </dgm:pt>
  </dgm:ptLst>
  <dgm:cxnLst>
    <dgm:cxn modelId="{FE63BF14-4D4F-4FCA-9380-9A6162C491D6}" srcId="{19AB36EE-D3A5-4038-8592-A89A5D7FB105}" destId="{27AABE50-1F0C-406F-AEA7-C339A48EA4CA}" srcOrd="5" destOrd="0" parTransId="{0487C5AD-D4D9-4E38-A181-63AA0EA045BB}" sibTransId="{364720F7-4EF0-4250-B2B3-2BD39DE36E0C}"/>
    <dgm:cxn modelId="{0984A635-3D2F-4676-B025-60792BCB235A}" type="presOf" srcId="{899D69EF-249E-437E-AC30-2CBE4802660D}" destId="{1FF08AA8-2FE3-4FAA-821B-81E11AE4F58F}" srcOrd="0" destOrd="0" presId="urn:microsoft.com/office/officeart/2018/2/layout/IconVerticalSolidList"/>
    <dgm:cxn modelId="{0EAAEE41-15E0-4096-B777-D515891424E1}" srcId="{19AB36EE-D3A5-4038-8592-A89A5D7FB105}" destId="{899D69EF-249E-437E-AC30-2CBE4802660D}" srcOrd="3" destOrd="0" parTransId="{3286EAD5-C280-422A-817A-97BBCF81663B}" sibTransId="{3EECF740-65B6-41F1-9422-792E28CF1E72}"/>
    <dgm:cxn modelId="{1B92F361-6CE3-4216-8360-B729D52133E9}" srcId="{19AB36EE-D3A5-4038-8592-A89A5D7FB105}" destId="{D356B911-A36F-471D-A154-A00797FD9595}" srcOrd="4" destOrd="0" parTransId="{F1848E5E-4A11-44B3-804E-790E7C84D397}" sibTransId="{F261BCF4-9C0A-4DE2-BED1-A8B23DB0B944}"/>
    <dgm:cxn modelId="{88E9E163-9903-4761-B370-E05C40602E76}" srcId="{19AB36EE-D3A5-4038-8592-A89A5D7FB105}" destId="{3264A53E-CDD4-4860-8674-83D09D79D81D}" srcOrd="0" destOrd="0" parTransId="{13478D36-F112-423A-8F68-1B9C83EA509D}" sibTransId="{80F3DA9E-8ABA-4E83-8F72-BF39C93F3CB9}"/>
    <dgm:cxn modelId="{D5CC1552-E9C9-4343-9FAC-F40E21719783}" type="presOf" srcId="{3264A53E-CDD4-4860-8674-83D09D79D81D}" destId="{581A9176-9D65-4CE3-9537-F9525E7A053E}" srcOrd="0" destOrd="0" presId="urn:microsoft.com/office/officeart/2018/2/layout/IconVerticalSolidList"/>
    <dgm:cxn modelId="{65638D76-0B55-4B1C-8E07-0B32EE63F98A}" type="presOf" srcId="{737E8857-F4C9-4CF9-9731-CC567B8DB7CF}" destId="{61E93071-7EAB-4AE5-A324-D6B700910939}" srcOrd="0" destOrd="0" presId="urn:microsoft.com/office/officeart/2018/2/layout/IconVerticalSolidList"/>
    <dgm:cxn modelId="{F10FCC56-8993-4D35-834E-683B65589AC8}" type="presOf" srcId="{7B1B9E28-6593-46DB-B192-55F2B128408B}" destId="{6AC77CC8-E4BD-4144-B234-9EBC7E07AF1C}" srcOrd="0" destOrd="0" presId="urn:microsoft.com/office/officeart/2018/2/layout/IconVerticalSolidList"/>
    <dgm:cxn modelId="{D9D6A058-849A-4692-A25E-95333A8CD56D}" srcId="{19AB36EE-D3A5-4038-8592-A89A5D7FB105}" destId="{737E8857-F4C9-4CF9-9731-CC567B8DB7CF}" srcOrd="1" destOrd="0" parTransId="{209BFBBE-0A13-45E4-AC2D-51A1323284C1}" sibTransId="{686F2829-58DC-45D5-BE9A-26FBA2973F98}"/>
    <dgm:cxn modelId="{80AB25D2-9FD1-4AE3-8594-37A9139EEA4F}" type="presOf" srcId="{D356B911-A36F-471D-A154-A00797FD9595}" destId="{F21ECE98-17CD-4196-8BD2-0606F425C30C}" srcOrd="0" destOrd="0" presId="urn:microsoft.com/office/officeart/2018/2/layout/IconVerticalSolidList"/>
    <dgm:cxn modelId="{976D9DE8-77E5-4BE5-984E-B132A812C37F}" srcId="{19AB36EE-D3A5-4038-8592-A89A5D7FB105}" destId="{7B1B9E28-6593-46DB-B192-55F2B128408B}" srcOrd="2" destOrd="0" parTransId="{F8BC0E39-1AE9-44F2-AA3A-834F336909D1}" sibTransId="{59CE85EB-2549-4C17-9BCB-8DF65145108E}"/>
    <dgm:cxn modelId="{C2DD82EA-E853-46AD-99D8-E57CA0EC58D8}" type="presOf" srcId="{19AB36EE-D3A5-4038-8592-A89A5D7FB105}" destId="{65086A8A-603C-436A-B02E-A6B1DBCF3637}" srcOrd="0" destOrd="0" presId="urn:microsoft.com/office/officeart/2018/2/layout/IconVerticalSolidList"/>
    <dgm:cxn modelId="{68914CEB-6F3F-4D09-9EA3-B632C95FA79B}" type="presOf" srcId="{27AABE50-1F0C-406F-AEA7-C339A48EA4CA}" destId="{78194F14-760E-4443-8DA9-906845FC572C}" srcOrd="0" destOrd="0" presId="urn:microsoft.com/office/officeart/2018/2/layout/IconVerticalSolidList"/>
    <dgm:cxn modelId="{AB9E6E86-5B0B-4547-98B2-8A889526F4D1}" type="presParOf" srcId="{65086A8A-603C-436A-B02E-A6B1DBCF3637}" destId="{C29AA14C-AC9A-434E-85EF-C513E04AC416}" srcOrd="0" destOrd="0" presId="urn:microsoft.com/office/officeart/2018/2/layout/IconVerticalSolidList"/>
    <dgm:cxn modelId="{0819EB43-D5C1-4267-9B6C-55EE462686B0}" type="presParOf" srcId="{C29AA14C-AC9A-434E-85EF-C513E04AC416}" destId="{B9F19CF8-CB6A-454D-ADC1-FB5D08A71CE9}" srcOrd="0" destOrd="0" presId="urn:microsoft.com/office/officeart/2018/2/layout/IconVerticalSolidList"/>
    <dgm:cxn modelId="{FEC0FD4A-87FA-4F64-8E22-8E497B6375E2}" type="presParOf" srcId="{C29AA14C-AC9A-434E-85EF-C513E04AC416}" destId="{EA435E08-4358-4B96-95DF-A8B6F666719E}" srcOrd="1" destOrd="0" presId="urn:microsoft.com/office/officeart/2018/2/layout/IconVerticalSolidList"/>
    <dgm:cxn modelId="{A7A7A00F-4E95-4F69-9AD4-CD86F5083C39}" type="presParOf" srcId="{C29AA14C-AC9A-434E-85EF-C513E04AC416}" destId="{C7AF3A81-41B3-474D-9852-409F6D52F694}" srcOrd="2" destOrd="0" presId="urn:microsoft.com/office/officeart/2018/2/layout/IconVerticalSolidList"/>
    <dgm:cxn modelId="{350A443C-4BE8-4A36-8800-CB5C0249CE83}" type="presParOf" srcId="{C29AA14C-AC9A-434E-85EF-C513E04AC416}" destId="{581A9176-9D65-4CE3-9537-F9525E7A053E}" srcOrd="3" destOrd="0" presId="urn:microsoft.com/office/officeart/2018/2/layout/IconVerticalSolidList"/>
    <dgm:cxn modelId="{954F10A1-01CD-41F7-BC6B-2481154FB789}" type="presParOf" srcId="{65086A8A-603C-436A-B02E-A6B1DBCF3637}" destId="{05D6BEBB-F823-4949-BB43-D5D760668F05}" srcOrd="1" destOrd="0" presId="urn:microsoft.com/office/officeart/2018/2/layout/IconVerticalSolidList"/>
    <dgm:cxn modelId="{B0A8E948-6353-4541-A201-2397DBC3B78F}" type="presParOf" srcId="{65086A8A-603C-436A-B02E-A6B1DBCF3637}" destId="{13AFC461-117A-4F65-BD88-B957AEA5D029}" srcOrd="2" destOrd="0" presId="urn:microsoft.com/office/officeart/2018/2/layout/IconVerticalSolidList"/>
    <dgm:cxn modelId="{27B890C1-4526-4BC0-9DF7-378BED05B189}" type="presParOf" srcId="{13AFC461-117A-4F65-BD88-B957AEA5D029}" destId="{45F6D21F-67E0-4B6B-B05B-D436D2842630}" srcOrd="0" destOrd="0" presId="urn:microsoft.com/office/officeart/2018/2/layout/IconVerticalSolidList"/>
    <dgm:cxn modelId="{0090E5D9-C773-44DB-8FE4-3C80616F99E1}" type="presParOf" srcId="{13AFC461-117A-4F65-BD88-B957AEA5D029}" destId="{E637AF1A-7E31-424A-8292-A1214D93355C}" srcOrd="1" destOrd="0" presId="urn:microsoft.com/office/officeart/2018/2/layout/IconVerticalSolidList"/>
    <dgm:cxn modelId="{4013AC5E-1E1E-48EE-9805-1A1BB3BBB9F1}" type="presParOf" srcId="{13AFC461-117A-4F65-BD88-B957AEA5D029}" destId="{69AE7D68-ACA1-4C92-8319-D1C42C5AD08B}" srcOrd="2" destOrd="0" presId="urn:microsoft.com/office/officeart/2018/2/layout/IconVerticalSolidList"/>
    <dgm:cxn modelId="{8E5689A0-A10D-4375-889B-3148D8591C7A}" type="presParOf" srcId="{13AFC461-117A-4F65-BD88-B957AEA5D029}" destId="{61E93071-7EAB-4AE5-A324-D6B700910939}" srcOrd="3" destOrd="0" presId="urn:microsoft.com/office/officeart/2018/2/layout/IconVerticalSolidList"/>
    <dgm:cxn modelId="{AD86FD3F-5E99-4D68-98FD-18F1E2E03B0D}" type="presParOf" srcId="{65086A8A-603C-436A-B02E-A6B1DBCF3637}" destId="{38ACC2CF-6035-4BE8-A118-09830A0D2A9C}" srcOrd="3" destOrd="0" presId="urn:microsoft.com/office/officeart/2018/2/layout/IconVerticalSolidList"/>
    <dgm:cxn modelId="{E3BEE2E3-4D72-47F9-976A-B529DD633B8B}" type="presParOf" srcId="{65086A8A-603C-436A-B02E-A6B1DBCF3637}" destId="{42E37A51-48E7-47C8-909F-11BC5752A61D}" srcOrd="4" destOrd="0" presId="urn:microsoft.com/office/officeart/2018/2/layout/IconVerticalSolidList"/>
    <dgm:cxn modelId="{57F54A3F-5496-4068-A780-42D76EF233E5}" type="presParOf" srcId="{42E37A51-48E7-47C8-909F-11BC5752A61D}" destId="{CF143E95-E1E2-4201-BEBF-CD532B69CD2D}" srcOrd="0" destOrd="0" presId="urn:microsoft.com/office/officeart/2018/2/layout/IconVerticalSolidList"/>
    <dgm:cxn modelId="{30A6E455-951A-42E7-A088-E6D4212848AD}" type="presParOf" srcId="{42E37A51-48E7-47C8-909F-11BC5752A61D}" destId="{D8DD6C84-83E1-4D37-BE92-0AE704FBBB42}" srcOrd="1" destOrd="0" presId="urn:microsoft.com/office/officeart/2018/2/layout/IconVerticalSolidList"/>
    <dgm:cxn modelId="{DCB7A570-ABCB-4EC6-8DBE-2A49CAFCE6DD}" type="presParOf" srcId="{42E37A51-48E7-47C8-909F-11BC5752A61D}" destId="{717783CC-1899-4494-A0C1-3299B51FBCD6}" srcOrd="2" destOrd="0" presId="urn:microsoft.com/office/officeart/2018/2/layout/IconVerticalSolidList"/>
    <dgm:cxn modelId="{C0FF52B9-A7C0-4230-AECD-6C568E94230F}" type="presParOf" srcId="{42E37A51-48E7-47C8-909F-11BC5752A61D}" destId="{6AC77CC8-E4BD-4144-B234-9EBC7E07AF1C}" srcOrd="3" destOrd="0" presId="urn:microsoft.com/office/officeart/2018/2/layout/IconVerticalSolidList"/>
    <dgm:cxn modelId="{65A8B6D1-2CC2-4E28-8B62-DEAED533AF75}" type="presParOf" srcId="{65086A8A-603C-436A-B02E-A6B1DBCF3637}" destId="{E362D83C-1D7D-4428-857B-000AFCD642BC}" srcOrd="5" destOrd="0" presId="urn:microsoft.com/office/officeart/2018/2/layout/IconVerticalSolidList"/>
    <dgm:cxn modelId="{53A9C5EA-F2D8-471A-A5D3-4E303508DDA8}" type="presParOf" srcId="{65086A8A-603C-436A-B02E-A6B1DBCF3637}" destId="{B7F5E538-0CD5-4E82-8861-15B48AECD26B}" srcOrd="6" destOrd="0" presId="urn:microsoft.com/office/officeart/2018/2/layout/IconVerticalSolidList"/>
    <dgm:cxn modelId="{BF016BAB-BBCB-4CC5-8946-333E51F2DE04}" type="presParOf" srcId="{B7F5E538-0CD5-4E82-8861-15B48AECD26B}" destId="{A8130ECD-323B-4AF7-85D4-EC5808BC0F43}" srcOrd="0" destOrd="0" presId="urn:microsoft.com/office/officeart/2018/2/layout/IconVerticalSolidList"/>
    <dgm:cxn modelId="{DBC0049B-8975-48AC-B65C-D9501FC727C2}" type="presParOf" srcId="{B7F5E538-0CD5-4E82-8861-15B48AECD26B}" destId="{9CFD0184-C7DE-4D0A-98FF-0A8653243355}" srcOrd="1" destOrd="0" presId="urn:microsoft.com/office/officeart/2018/2/layout/IconVerticalSolidList"/>
    <dgm:cxn modelId="{D6BC7A1D-35F4-4F22-A39A-7EC4A5FFFFF5}" type="presParOf" srcId="{B7F5E538-0CD5-4E82-8861-15B48AECD26B}" destId="{7138B032-4109-476B-94E2-8FB4AE936EA2}" srcOrd="2" destOrd="0" presId="urn:microsoft.com/office/officeart/2018/2/layout/IconVerticalSolidList"/>
    <dgm:cxn modelId="{0037BCAC-C0E8-4790-948F-4A4E497A217D}" type="presParOf" srcId="{B7F5E538-0CD5-4E82-8861-15B48AECD26B}" destId="{1FF08AA8-2FE3-4FAA-821B-81E11AE4F58F}" srcOrd="3" destOrd="0" presId="urn:microsoft.com/office/officeart/2018/2/layout/IconVerticalSolidList"/>
    <dgm:cxn modelId="{6B1CFB39-1E87-4469-BFC1-CC0B6FC64E73}" type="presParOf" srcId="{65086A8A-603C-436A-B02E-A6B1DBCF3637}" destId="{5C072B13-4A60-44AC-90A3-411901536F5E}" srcOrd="7" destOrd="0" presId="urn:microsoft.com/office/officeart/2018/2/layout/IconVerticalSolidList"/>
    <dgm:cxn modelId="{10B9F287-3FEF-4E8D-9C7E-939C5B00BFF2}" type="presParOf" srcId="{65086A8A-603C-436A-B02E-A6B1DBCF3637}" destId="{40A1249B-D912-4B3C-9A68-8CF150CFDBED}" srcOrd="8" destOrd="0" presId="urn:microsoft.com/office/officeart/2018/2/layout/IconVerticalSolidList"/>
    <dgm:cxn modelId="{2B0EE5B8-157E-49C9-8C1E-7C911FDCC7BB}" type="presParOf" srcId="{40A1249B-D912-4B3C-9A68-8CF150CFDBED}" destId="{29EB4D28-A80F-4974-8868-DE2EA119B9D6}" srcOrd="0" destOrd="0" presId="urn:microsoft.com/office/officeart/2018/2/layout/IconVerticalSolidList"/>
    <dgm:cxn modelId="{CAAFC5AB-6DEA-4184-8540-317B4BC39A4F}" type="presParOf" srcId="{40A1249B-D912-4B3C-9A68-8CF150CFDBED}" destId="{F6FA4D96-9448-4FAF-B90C-603FFDF31237}" srcOrd="1" destOrd="0" presId="urn:microsoft.com/office/officeart/2018/2/layout/IconVerticalSolidList"/>
    <dgm:cxn modelId="{30B2EEE7-2E53-437C-8CB9-2CC7252A2A18}" type="presParOf" srcId="{40A1249B-D912-4B3C-9A68-8CF150CFDBED}" destId="{9C9E6860-2A2E-4B2C-9DB4-90AFF0E9C37F}" srcOrd="2" destOrd="0" presId="urn:microsoft.com/office/officeart/2018/2/layout/IconVerticalSolidList"/>
    <dgm:cxn modelId="{D7379288-9F53-46E2-8AA0-24532B3B0DC1}" type="presParOf" srcId="{40A1249B-D912-4B3C-9A68-8CF150CFDBED}" destId="{F21ECE98-17CD-4196-8BD2-0606F425C30C}" srcOrd="3" destOrd="0" presId="urn:microsoft.com/office/officeart/2018/2/layout/IconVerticalSolidList"/>
    <dgm:cxn modelId="{F7EFF175-332E-42E4-91D6-780E5E9009B8}" type="presParOf" srcId="{65086A8A-603C-436A-B02E-A6B1DBCF3637}" destId="{DB97DC8D-E681-4335-89C6-FB3B5BBE1F5A}" srcOrd="9" destOrd="0" presId="urn:microsoft.com/office/officeart/2018/2/layout/IconVerticalSolidList"/>
    <dgm:cxn modelId="{09D40A2B-DB2D-40CA-89A8-5F2A45C857AE}" type="presParOf" srcId="{65086A8A-603C-436A-B02E-A6B1DBCF3637}" destId="{9F0BB828-6DB9-44E9-8494-F2AE97EC5F61}" srcOrd="10" destOrd="0" presId="urn:microsoft.com/office/officeart/2018/2/layout/IconVerticalSolidList"/>
    <dgm:cxn modelId="{DC5F9D84-70F0-4E17-BC9A-3A2B55802946}" type="presParOf" srcId="{9F0BB828-6DB9-44E9-8494-F2AE97EC5F61}" destId="{6020E97E-888F-4B64-9EC0-9FA1976FFA91}" srcOrd="0" destOrd="0" presId="urn:microsoft.com/office/officeart/2018/2/layout/IconVerticalSolidList"/>
    <dgm:cxn modelId="{71BAECBC-D03C-4F77-BF25-FBEBF5BB65CC}" type="presParOf" srcId="{9F0BB828-6DB9-44E9-8494-F2AE97EC5F61}" destId="{694CAA97-0102-4A2E-9B98-3D45126E0B6C}" srcOrd="1" destOrd="0" presId="urn:microsoft.com/office/officeart/2018/2/layout/IconVerticalSolidList"/>
    <dgm:cxn modelId="{D1E0C4E0-0B18-4673-BA14-58A0F1CE1FB6}" type="presParOf" srcId="{9F0BB828-6DB9-44E9-8494-F2AE97EC5F61}" destId="{376F8C9F-E7AD-4577-A4B6-316BE6E3DA64}" srcOrd="2" destOrd="0" presId="urn:microsoft.com/office/officeart/2018/2/layout/IconVerticalSolidList"/>
    <dgm:cxn modelId="{D22D6BC8-B3DA-463C-A38A-FCF56B00A40D}" type="presParOf" srcId="{9F0BB828-6DB9-44E9-8494-F2AE97EC5F61}" destId="{78194F14-760E-4443-8DA9-906845FC57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756EF2-88C5-4D24-A446-8DF4D4F02F5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02F11E5-F80B-4010-9B6E-F9964DD773A3}">
      <dgm:prSet/>
      <dgm:spPr/>
      <dgm:t>
        <a:bodyPr/>
        <a:lstStyle/>
        <a:p>
          <a:r>
            <a:rPr lang="en-US" b="0" i="0" baseline="0"/>
            <a:t>Don’t be shy!  There is a lot to take in as you start this new adventure.  You’ll find that people are more than helpful if you take the time to ask them.</a:t>
          </a:r>
          <a:endParaRPr lang="en-US"/>
        </a:p>
      </dgm:t>
    </dgm:pt>
    <dgm:pt modelId="{424C7B5B-5574-44CB-B307-952E22E894FC}" type="parTrans" cxnId="{5637EDD1-B4CF-487E-9C7B-C7749EDB43BA}">
      <dgm:prSet/>
      <dgm:spPr/>
      <dgm:t>
        <a:bodyPr/>
        <a:lstStyle/>
        <a:p>
          <a:endParaRPr lang="en-US"/>
        </a:p>
      </dgm:t>
    </dgm:pt>
    <dgm:pt modelId="{62A9D1A3-B4C5-45FB-9D47-3E168C2D676E}" type="sibTrans" cxnId="{5637EDD1-B4CF-487E-9C7B-C7749EDB43BA}">
      <dgm:prSet/>
      <dgm:spPr/>
      <dgm:t>
        <a:bodyPr/>
        <a:lstStyle/>
        <a:p>
          <a:endParaRPr lang="en-US"/>
        </a:p>
      </dgm:t>
    </dgm:pt>
    <dgm:pt modelId="{5F12AD2C-53C8-4C46-A96D-3BDD12798464}">
      <dgm:prSet/>
      <dgm:spPr/>
      <dgm:t>
        <a:bodyPr/>
        <a:lstStyle/>
        <a:p>
          <a:r>
            <a:rPr lang="en-US"/>
            <a:t>Schedules – The practice schedules will change often and in many cases very last minute.  While we know this can be very frustrating to work around your other family obligations, we make every attempt to get your player as much ice time as possible.  Typically, the reasons for the change is not poor planning but some other last minute change (Like a HS game or practice cancelling) that creates an opportunity for more ice time.  </a:t>
          </a:r>
        </a:p>
      </dgm:t>
    </dgm:pt>
    <dgm:pt modelId="{6BBC8A45-3A1A-4FFA-B693-AF6417F4F20D}" type="parTrans" cxnId="{5ABBE192-AA99-4701-B57A-A15699B43081}">
      <dgm:prSet/>
      <dgm:spPr/>
      <dgm:t>
        <a:bodyPr/>
        <a:lstStyle/>
        <a:p>
          <a:endParaRPr lang="en-US"/>
        </a:p>
      </dgm:t>
    </dgm:pt>
    <dgm:pt modelId="{2B2E5D89-3E80-428A-B64A-F3A1B562BD8C}" type="sibTrans" cxnId="{5ABBE192-AA99-4701-B57A-A15699B43081}">
      <dgm:prSet/>
      <dgm:spPr/>
      <dgm:t>
        <a:bodyPr/>
        <a:lstStyle/>
        <a:p>
          <a:endParaRPr lang="en-US"/>
        </a:p>
      </dgm:t>
    </dgm:pt>
    <dgm:pt modelId="{2A534B17-EA13-4F97-96F1-08A6DFDA547C}">
      <dgm:prSet/>
      <dgm:spPr/>
      <dgm:t>
        <a:bodyPr/>
        <a:lstStyle/>
        <a:p>
          <a:r>
            <a:rPr lang="en-US" b="0" i="0" baseline="0" dirty="0"/>
            <a:t>Ice Time – we struggle in Delano to get </a:t>
          </a:r>
          <a:r>
            <a:rPr lang="en-US" dirty="0"/>
            <a:t>as much as time as possible for all teams.  We have more skaters and teams than we have ice.  This leads to having less than ideal practice times.  Never feel obligated to choose hockey over another event (like a family birthday or church) if that’s what you feel is best for your player and family.  </a:t>
          </a:r>
        </a:p>
      </dgm:t>
    </dgm:pt>
    <dgm:pt modelId="{40E03F1A-F91C-4E33-8457-82D68936B6CE}" type="parTrans" cxnId="{E9EB4F5D-3082-437C-9D2A-3BAA4EF960CA}">
      <dgm:prSet/>
      <dgm:spPr/>
      <dgm:t>
        <a:bodyPr/>
        <a:lstStyle/>
        <a:p>
          <a:endParaRPr lang="en-US"/>
        </a:p>
      </dgm:t>
    </dgm:pt>
    <dgm:pt modelId="{667C596B-7E98-4643-B3E1-BE9E774B5663}" type="sibTrans" cxnId="{E9EB4F5D-3082-437C-9D2A-3BAA4EF960CA}">
      <dgm:prSet/>
      <dgm:spPr/>
      <dgm:t>
        <a:bodyPr/>
        <a:lstStyle/>
        <a:p>
          <a:endParaRPr lang="en-US"/>
        </a:p>
      </dgm:t>
    </dgm:pt>
    <dgm:pt modelId="{A9F897A8-7D86-4641-9EC7-E93307EEBB0B}" type="pres">
      <dgm:prSet presAssocID="{23756EF2-88C5-4D24-A446-8DF4D4F02F5C}" presName="linear" presStyleCnt="0">
        <dgm:presLayoutVars>
          <dgm:animLvl val="lvl"/>
          <dgm:resizeHandles val="exact"/>
        </dgm:presLayoutVars>
      </dgm:prSet>
      <dgm:spPr/>
    </dgm:pt>
    <dgm:pt modelId="{2548153B-E74E-4D4F-9246-3FC1DB9E7E07}" type="pres">
      <dgm:prSet presAssocID="{C02F11E5-F80B-4010-9B6E-F9964DD773A3}" presName="parentText" presStyleLbl="node1" presStyleIdx="0" presStyleCnt="3">
        <dgm:presLayoutVars>
          <dgm:chMax val="0"/>
          <dgm:bulletEnabled val="1"/>
        </dgm:presLayoutVars>
      </dgm:prSet>
      <dgm:spPr/>
    </dgm:pt>
    <dgm:pt modelId="{771E6E46-230C-498A-B362-B95C84ED2BB6}" type="pres">
      <dgm:prSet presAssocID="{62A9D1A3-B4C5-45FB-9D47-3E168C2D676E}" presName="spacer" presStyleCnt="0"/>
      <dgm:spPr/>
    </dgm:pt>
    <dgm:pt modelId="{7DBBC80C-39E0-4A5F-AA9D-9313B9FD18AB}" type="pres">
      <dgm:prSet presAssocID="{5F12AD2C-53C8-4C46-A96D-3BDD12798464}" presName="parentText" presStyleLbl="node1" presStyleIdx="1" presStyleCnt="3">
        <dgm:presLayoutVars>
          <dgm:chMax val="0"/>
          <dgm:bulletEnabled val="1"/>
        </dgm:presLayoutVars>
      </dgm:prSet>
      <dgm:spPr/>
    </dgm:pt>
    <dgm:pt modelId="{E5107FA5-ED02-4796-BE3F-D378D9CAE891}" type="pres">
      <dgm:prSet presAssocID="{2B2E5D89-3E80-428A-B64A-F3A1B562BD8C}" presName="spacer" presStyleCnt="0"/>
      <dgm:spPr/>
    </dgm:pt>
    <dgm:pt modelId="{AFC2E0C3-3983-4626-8E70-B4A55BFD3728}" type="pres">
      <dgm:prSet presAssocID="{2A534B17-EA13-4F97-96F1-08A6DFDA547C}" presName="parentText" presStyleLbl="node1" presStyleIdx="2" presStyleCnt="3">
        <dgm:presLayoutVars>
          <dgm:chMax val="0"/>
          <dgm:bulletEnabled val="1"/>
        </dgm:presLayoutVars>
      </dgm:prSet>
      <dgm:spPr/>
    </dgm:pt>
  </dgm:ptLst>
  <dgm:cxnLst>
    <dgm:cxn modelId="{6AFBCB0F-3430-4F59-BD71-D0268D557D33}" type="presOf" srcId="{5F12AD2C-53C8-4C46-A96D-3BDD12798464}" destId="{7DBBC80C-39E0-4A5F-AA9D-9313B9FD18AB}" srcOrd="0" destOrd="0" presId="urn:microsoft.com/office/officeart/2005/8/layout/vList2"/>
    <dgm:cxn modelId="{48985722-6359-4E50-86B2-904BDAFF9CC7}" type="presOf" srcId="{2A534B17-EA13-4F97-96F1-08A6DFDA547C}" destId="{AFC2E0C3-3983-4626-8E70-B4A55BFD3728}" srcOrd="0" destOrd="0" presId="urn:microsoft.com/office/officeart/2005/8/layout/vList2"/>
    <dgm:cxn modelId="{E9EB4F5D-3082-437C-9D2A-3BAA4EF960CA}" srcId="{23756EF2-88C5-4D24-A446-8DF4D4F02F5C}" destId="{2A534B17-EA13-4F97-96F1-08A6DFDA547C}" srcOrd="2" destOrd="0" parTransId="{40E03F1A-F91C-4E33-8457-82D68936B6CE}" sibTransId="{667C596B-7E98-4643-B3E1-BE9E774B5663}"/>
    <dgm:cxn modelId="{5ABBE192-AA99-4701-B57A-A15699B43081}" srcId="{23756EF2-88C5-4D24-A446-8DF4D4F02F5C}" destId="{5F12AD2C-53C8-4C46-A96D-3BDD12798464}" srcOrd="1" destOrd="0" parTransId="{6BBC8A45-3A1A-4FFA-B693-AF6417F4F20D}" sibTransId="{2B2E5D89-3E80-428A-B64A-F3A1B562BD8C}"/>
    <dgm:cxn modelId="{B8B469BD-58BD-4E0A-A0E0-670609461D05}" type="presOf" srcId="{C02F11E5-F80B-4010-9B6E-F9964DD773A3}" destId="{2548153B-E74E-4D4F-9246-3FC1DB9E7E07}" srcOrd="0" destOrd="0" presId="urn:microsoft.com/office/officeart/2005/8/layout/vList2"/>
    <dgm:cxn modelId="{5637EDD1-B4CF-487E-9C7B-C7749EDB43BA}" srcId="{23756EF2-88C5-4D24-A446-8DF4D4F02F5C}" destId="{C02F11E5-F80B-4010-9B6E-F9964DD773A3}" srcOrd="0" destOrd="0" parTransId="{424C7B5B-5574-44CB-B307-952E22E894FC}" sibTransId="{62A9D1A3-B4C5-45FB-9D47-3E168C2D676E}"/>
    <dgm:cxn modelId="{E574F5F0-66DB-4079-93A7-9B1204FD92C8}" type="presOf" srcId="{23756EF2-88C5-4D24-A446-8DF4D4F02F5C}" destId="{A9F897A8-7D86-4641-9EC7-E93307EEBB0B}" srcOrd="0" destOrd="0" presId="urn:microsoft.com/office/officeart/2005/8/layout/vList2"/>
    <dgm:cxn modelId="{A95BBF30-FAE4-49C8-AAF3-B7C127775F95}" type="presParOf" srcId="{A9F897A8-7D86-4641-9EC7-E93307EEBB0B}" destId="{2548153B-E74E-4D4F-9246-3FC1DB9E7E07}" srcOrd="0" destOrd="0" presId="urn:microsoft.com/office/officeart/2005/8/layout/vList2"/>
    <dgm:cxn modelId="{FD8BABB6-ED68-4DE2-ABA7-2373DBFAB988}" type="presParOf" srcId="{A9F897A8-7D86-4641-9EC7-E93307EEBB0B}" destId="{771E6E46-230C-498A-B362-B95C84ED2BB6}" srcOrd="1" destOrd="0" presId="urn:microsoft.com/office/officeart/2005/8/layout/vList2"/>
    <dgm:cxn modelId="{237972AE-920B-4DC3-A2AF-69EB3C8321D2}" type="presParOf" srcId="{A9F897A8-7D86-4641-9EC7-E93307EEBB0B}" destId="{7DBBC80C-39E0-4A5F-AA9D-9313B9FD18AB}" srcOrd="2" destOrd="0" presId="urn:microsoft.com/office/officeart/2005/8/layout/vList2"/>
    <dgm:cxn modelId="{7A34F3BF-A655-42B0-B106-0A60F596AF8C}" type="presParOf" srcId="{A9F897A8-7D86-4641-9EC7-E93307EEBB0B}" destId="{E5107FA5-ED02-4796-BE3F-D378D9CAE891}" srcOrd="3" destOrd="0" presId="urn:microsoft.com/office/officeart/2005/8/layout/vList2"/>
    <dgm:cxn modelId="{941B369C-1EC6-4D9A-8A72-01FE53A9FC4E}" type="presParOf" srcId="{A9F897A8-7D86-4641-9EC7-E93307EEBB0B}" destId="{AFC2E0C3-3983-4626-8E70-B4A55BFD372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B91F01-091B-4226-94AC-5DEE8FEB38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22B3A5A-10D4-424B-A78C-85C7CB71B0DD}">
      <dgm:prSet/>
      <dgm:spPr/>
      <dgm:t>
        <a:bodyPr/>
        <a:lstStyle/>
        <a:p>
          <a:r>
            <a:rPr lang="en-US" dirty="0"/>
            <a:t>Mite/8U and Above:  Background Screening is needed every 2 years for the parent of the same sex as the player. </a:t>
          </a:r>
        </a:p>
      </dgm:t>
    </dgm:pt>
    <dgm:pt modelId="{5B1FDFF5-CC6B-4E3D-A50F-35254DE27D9F}" type="parTrans" cxnId="{FC06AA22-A2C0-4594-B1F9-241A0B453342}">
      <dgm:prSet/>
      <dgm:spPr/>
      <dgm:t>
        <a:bodyPr/>
        <a:lstStyle/>
        <a:p>
          <a:endParaRPr lang="en-US"/>
        </a:p>
      </dgm:t>
    </dgm:pt>
    <dgm:pt modelId="{C7E22187-64C6-45B5-9FBC-8637CC1DBD90}" type="sibTrans" cxnId="{FC06AA22-A2C0-4594-B1F9-241A0B453342}">
      <dgm:prSet/>
      <dgm:spPr/>
      <dgm:t>
        <a:bodyPr/>
        <a:lstStyle/>
        <a:p>
          <a:endParaRPr lang="en-US"/>
        </a:p>
      </dgm:t>
    </dgm:pt>
    <dgm:pt modelId="{825657A9-A12A-44E8-B77F-289DB19E6308}">
      <dgm:prSet/>
      <dgm:spPr/>
      <dgm:t>
        <a:bodyPr/>
        <a:lstStyle/>
        <a:p>
          <a:r>
            <a:rPr lang="en-US" dirty="0"/>
            <a:t>Mite/8U and Above:  SafeSport requirement for same sex parent as player.</a:t>
          </a:r>
        </a:p>
      </dgm:t>
    </dgm:pt>
    <dgm:pt modelId="{2ADB29AE-99A1-4ED0-A216-9AD2B1060FFE}" type="parTrans" cxnId="{EB882036-5751-422F-8151-46A159596F07}">
      <dgm:prSet/>
      <dgm:spPr/>
      <dgm:t>
        <a:bodyPr/>
        <a:lstStyle/>
        <a:p>
          <a:endParaRPr lang="en-US"/>
        </a:p>
      </dgm:t>
    </dgm:pt>
    <dgm:pt modelId="{CEF02F72-6691-474B-AA0D-238A6D961A18}" type="sibTrans" cxnId="{EB882036-5751-422F-8151-46A159596F07}">
      <dgm:prSet/>
      <dgm:spPr/>
      <dgm:t>
        <a:bodyPr/>
        <a:lstStyle/>
        <a:p>
          <a:endParaRPr lang="en-US"/>
        </a:p>
      </dgm:t>
    </dgm:pt>
    <dgm:pt modelId="{1C6170F8-F148-4C91-9F2F-16EC233D750A}">
      <dgm:prSet/>
      <dgm:spPr/>
      <dgm:t>
        <a:bodyPr/>
        <a:lstStyle/>
        <a:p>
          <a:r>
            <a:rPr lang="en-US" b="0" i="0" baseline="0" dirty="0"/>
            <a:t>Mite/8U and Above:  Volunteer requirement per family is 10 hours for single player/15 for multiple players PLUS 1 tournament hour </a:t>
          </a:r>
          <a:r>
            <a:rPr lang="en-US" b="1" i="0" baseline="0" dirty="0"/>
            <a:t>(See slide below about DIBS)</a:t>
          </a:r>
          <a:endParaRPr lang="en-US" dirty="0"/>
        </a:p>
      </dgm:t>
    </dgm:pt>
    <dgm:pt modelId="{9F2F8E23-CCF8-41C4-9B23-526B1DA1175A}" type="parTrans" cxnId="{69A379D3-6C61-4E15-BB3D-FD63D7B65EE2}">
      <dgm:prSet/>
      <dgm:spPr/>
      <dgm:t>
        <a:bodyPr/>
        <a:lstStyle/>
        <a:p>
          <a:endParaRPr lang="en-US"/>
        </a:p>
      </dgm:t>
    </dgm:pt>
    <dgm:pt modelId="{19EDDB65-E2E6-4710-B926-4E1AAB763F38}" type="sibTrans" cxnId="{69A379D3-6C61-4E15-BB3D-FD63D7B65EE2}">
      <dgm:prSet/>
      <dgm:spPr/>
      <dgm:t>
        <a:bodyPr/>
        <a:lstStyle/>
        <a:p>
          <a:endParaRPr lang="en-US"/>
        </a:p>
      </dgm:t>
    </dgm:pt>
    <dgm:pt modelId="{FA2CC8B9-6CC7-40D1-BBD3-8F6065FE1B2A}">
      <dgm:prSet/>
      <dgm:spPr/>
      <dgm:t>
        <a:bodyPr/>
        <a:lstStyle/>
        <a:p>
          <a:r>
            <a:rPr lang="en-US" b="0" i="0" baseline="0" dirty="0"/>
            <a:t>Squirts/10U and Above (Travel Teams):  Penalty box/clock/scorekeeper/locker room monitor for games to be assigned by manager.  This time is considered part of the team requirement and will not count towards volunteer hour requirements.  </a:t>
          </a:r>
          <a:endParaRPr lang="en-US" dirty="0"/>
        </a:p>
      </dgm:t>
    </dgm:pt>
    <dgm:pt modelId="{1E9E806C-28D1-4124-A189-8923B41B9AC5}" type="parTrans" cxnId="{5CE5C08F-B498-4A0E-BBD6-3D330E3372EC}">
      <dgm:prSet/>
      <dgm:spPr/>
      <dgm:t>
        <a:bodyPr/>
        <a:lstStyle/>
        <a:p>
          <a:endParaRPr lang="en-US"/>
        </a:p>
      </dgm:t>
    </dgm:pt>
    <dgm:pt modelId="{7F0D4C58-E729-471B-9F98-8CB4A52EAAFF}" type="sibTrans" cxnId="{5CE5C08F-B498-4A0E-BBD6-3D330E3372EC}">
      <dgm:prSet/>
      <dgm:spPr/>
      <dgm:t>
        <a:bodyPr/>
        <a:lstStyle/>
        <a:p>
          <a:endParaRPr lang="en-US"/>
        </a:p>
      </dgm:t>
    </dgm:pt>
    <dgm:pt modelId="{48B78CFC-34C7-40C4-9891-9FF69A54298E}">
      <dgm:prSet/>
      <dgm:spPr/>
      <dgm:t>
        <a:bodyPr/>
        <a:lstStyle/>
        <a:p>
          <a:r>
            <a:rPr lang="en-US" b="0" i="0" baseline="0" dirty="0"/>
            <a:t>All Levels: optional opportunity to reduce registration fees by selling wreaths through our program, $5 off fees for each item sold.</a:t>
          </a:r>
          <a:endParaRPr lang="en-US" dirty="0"/>
        </a:p>
      </dgm:t>
    </dgm:pt>
    <dgm:pt modelId="{3BE0535E-0894-47C9-83EA-577CD9B568B4}" type="parTrans" cxnId="{B4B6F4CC-C520-4C77-A726-4074EB3F1276}">
      <dgm:prSet/>
      <dgm:spPr/>
      <dgm:t>
        <a:bodyPr/>
        <a:lstStyle/>
        <a:p>
          <a:endParaRPr lang="en-US"/>
        </a:p>
      </dgm:t>
    </dgm:pt>
    <dgm:pt modelId="{5BD046F6-DD90-4D9A-9404-E1F394D7630E}" type="sibTrans" cxnId="{B4B6F4CC-C520-4C77-A726-4074EB3F1276}">
      <dgm:prSet/>
      <dgm:spPr/>
      <dgm:t>
        <a:bodyPr/>
        <a:lstStyle/>
        <a:p>
          <a:endParaRPr lang="en-US"/>
        </a:p>
      </dgm:t>
    </dgm:pt>
    <dgm:pt modelId="{94751E77-0172-4DD8-982B-747A8C070E82}">
      <dgm:prSet/>
      <dgm:spPr/>
      <dgm:t>
        <a:bodyPr/>
        <a:lstStyle/>
        <a:p>
          <a:r>
            <a:rPr lang="en-US" b="0" i="0" baseline="0" dirty="0"/>
            <a:t>Mite/8U and Above:  Each family must sell or purchase $200 worth of raffle tickets.  This is typically distributed in November.  </a:t>
          </a:r>
          <a:endParaRPr lang="en-US" dirty="0"/>
        </a:p>
      </dgm:t>
    </dgm:pt>
    <dgm:pt modelId="{8EF4CEEC-2834-46DC-AE9D-6915D4F0C133}" type="parTrans" cxnId="{7AD4841D-9023-4ED6-B7F5-7A60D723449B}">
      <dgm:prSet/>
      <dgm:spPr/>
      <dgm:t>
        <a:bodyPr/>
        <a:lstStyle/>
        <a:p>
          <a:endParaRPr lang="en-US"/>
        </a:p>
      </dgm:t>
    </dgm:pt>
    <dgm:pt modelId="{0F8B4926-A825-4518-98D3-57B39700392E}" type="sibTrans" cxnId="{7AD4841D-9023-4ED6-B7F5-7A60D723449B}">
      <dgm:prSet/>
      <dgm:spPr/>
      <dgm:t>
        <a:bodyPr/>
        <a:lstStyle/>
        <a:p>
          <a:endParaRPr lang="en-US"/>
        </a:p>
      </dgm:t>
    </dgm:pt>
    <dgm:pt modelId="{27DB4BD8-C4ED-4E3F-AEA2-AF9DC0510D08}" type="pres">
      <dgm:prSet presAssocID="{2FB91F01-091B-4226-94AC-5DEE8FEB38E9}" presName="linear" presStyleCnt="0">
        <dgm:presLayoutVars>
          <dgm:animLvl val="lvl"/>
          <dgm:resizeHandles val="exact"/>
        </dgm:presLayoutVars>
      </dgm:prSet>
      <dgm:spPr/>
    </dgm:pt>
    <dgm:pt modelId="{B6D01BBE-1122-4C20-9E34-3D588DB76C7D}" type="pres">
      <dgm:prSet presAssocID="{C22B3A5A-10D4-424B-A78C-85C7CB71B0DD}" presName="parentText" presStyleLbl="node1" presStyleIdx="0" presStyleCnt="6">
        <dgm:presLayoutVars>
          <dgm:chMax val="0"/>
          <dgm:bulletEnabled val="1"/>
        </dgm:presLayoutVars>
      </dgm:prSet>
      <dgm:spPr/>
    </dgm:pt>
    <dgm:pt modelId="{B7C2EED4-5515-4D40-A888-4434136AD4EB}" type="pres">
      <dgm:prSet presAssocID="{C7E22187-64C6-45B5-9FBC-8637CC1DBD90}" presName="spacer" presStyleCnt="0"/>
      <dgm:spPr/>
    </dgm:pt>
    <dgm:pt modelId="{6E9149F9-8680-45DF-A766-697A36655C2B}" type="pres">
      <dgm:prSet presAssocID="{825657A9-A12A-44E8-B77F-289DB19E6308}" presName="parentText" presStyleLbl="node1" presStyleIdx="1" presStyleCnt="6">
        <dgm:presLayoutVars>
          <dgm:chMax val="0"/>
          <dgm:bulletEnabled val="1"/>
        </dgm:presLayoutVars>
      </dgm:prSet>
      <dgm:spPr/>
    </dgm:pt>
    <dgm:pt modelId="{61D2F180-450C-455B-B50E-DB1F3058B35D}" type="pres">
      <dgm:prSet presAssocID="{CEF02F72-6691-474B-AA0D-238A6D961A18}" presName="spacer" presStyleCnt="0"/>
      <dgm:spPr/>
    </dgm:pt>
    <dgm:pt modelId="{A4021985-AB6D-4671-B1E8-E3D2F2FCB5E2}" type="pres">
      <dgm:prSet presAssocID="{1C6170F8-F148-4C91-9F2F-16EC233D750A}" presName="parentText" presStyleLbl="node1" presStyleIdx="2" presStyleCnt="6">
        <dgm:presLayoutVars>
          <dgm:chMax val="0"/>
          <dgm:bulletEnabled val="1"/>
        </dgm:presLayoutVars>
      </dgm:prSet>
      <dgm:spPr/>
    </dgm:pt>
    <dgm:pt modelId="{C97B6790-127C-486B-9AFD-0FD0BB69B972}" type="pres">
      <dgm:prSet presAssocID="{19EDDB65-E2E6-4710-B926-4E1AAB763F38}" presName="spacer" presStyleCnt="0"/>
      <dgm:spPr/>
    </dgm:pt>
    <dgm:pt modelId="{7ECA69D0-7DD4-46C3-AF69-2E6D4D7062C1}" type="pres">
      <dgm:prSet presAssocID="{94751E77-0172-4DD8-982B-747A8C070E82}" presName="parentText" presStyleLbl="node1" presStyleIdx="3" presStyleCnt="6" custScaleY="108284">
        <dgm:presLayoutVars>
          <dgm:chMax val="0"/>
          <dgm:bulletEnabled val="1"/>
        </dgm:presLayoutVars>
      </dgm:prSet>
      <dgm:spPr/>
    </dgm:pt>
    <dgm:pt modelId="{7D79738B-6D04-44C2-8857-A6D7C1396FC2}" type="pres">
      <dgm:prSet presAssocID="{0F8B4926-A825-4518-98D3-57B39700392E}" presName="spacer" presStyleCnt="0"/>
      <dgm:spPr/>
    </dgm:pt>
    <dgm:pt modelId="{B5E03058-FE4B-4A15-B88E-9AD55561F32A}" type="pres">
      <dgm:prSet presAssocID="{FA2CC8B9-6CC7-40D1-BBD3-8F6065FE1B2A}" presName="parentText" presStyleLbl="node1" presStyleIdx="4" presStyleCnt="6">
        <dgm:presLayoutVars>
          <dgm:chMax val="0"/>
          <dgm:bulletEnabled val="1"/>
        </dgm:presLayoutVars>
      </dgm:prSet>
      <dgm:spPr/>
    </dgm:pt>
    <dgm:pt modelId="{BF861FB0-D78F-4B42-8DF6-2349046DC58A}" type="pres">
      <dgm:prSet presAssocID="{7F0D4C58-E729-471B-9F98-8CB4A52EAAFF}" presName="spacer" presStyleCnt="0"/>
      <dgm:spPr/>
    </dgm:pt>
    <dgm:pt modelId="{F5144491-8509-469B-92A3-DBE690BE47B6}" type="pres">
      <dgm:prSet presAssocID="{48B78CFC-34C7-40C4-9891-9FF69A54298E}" presName="parentText" presStyleLbl="node1" presStyleIdx="5" presStyleCnt="6">
        <dgm:presLayoutVars>
          <dgm:chMax val="0"/>
          <dgm:bulletEnabled val="1"/>
        </dgm:presLayoutVars>
      </dgm:prSet>
      <dgm:spPr/>
    </dgm:pt>
  </dgm:ptLst>
  <dgm:cxnLst>
    <dgm:cxn modelId="{7AD4841D-9023-4ED6-B7F5-7A60D723449B}" srcId="{2FB91F01-091B-4226-94AC-5DEE8FEB38E9}" destId="{94751E77-0172-4DD8-982B-747A8C070E82}" srcOrd="3" destOrd="0" parTransId="{8EF4CEEC-2834-46DC-AE9D-6915D4F0C133}" sibTransId="{0F8B4926-A825-4518-98D3-57B39700392E}"/>
    <dgm:cxn modelId="{FC06AA22-A2C0-4594-B1F9-241A0B453342}" srcId="{2FB91F01-091B-4226-94AC-5DEE8FEB38E9}" destId="{C22B3A5A-10D4-424B-A78C-85C7CB71B0DD}" srcOrd="0" destOrd="0" parTransId="{5B1FDFF5-CC6B-4E3D-A50F-35254DE27D9F}" sibTransId="{C7E22187-64C6-45B5-9FBC-8637CC1DBD90}"/>
    <dgm:cxn modelId="{86991E29-D5C6-4CEB-B411-FDF647B32D9A}" type="presOf" srcId="{825657A9-A12A-44E8-B77F-289DB19E6308}" destId="{6E9149F9-8680-45DF-A766-697A36655C2B}" srcOrd="0" destOrd="0" presId="urn:microsoft.com/office/officeart/2005/8/layout/vList2"/>
    <dgm:cxn modelId="{EB882036-5751-422F-8151-46A159596F07}" srcId="{2FB91F01-091B-4226-94AC-5DEE8FEB38E9}" destId="{825657A9-A12A-44E8-B77F-289DB19E6308}" srcOrd="1" destOrd="0" parTransId="{2ADB29AE-99A1-4ED0-A216-9AD2B1060FFE}" sibTransId="{CEF02F72-6691-474B-AA0D-238A6D961A18}"/>
    <dgm:cxn modelId="{F587455D-081E-415A-9EF8-0DD005A551AB}" type="presOf" srcId="{48B78CFC-34C7-40C4-9891-9FF69A54298E}" destId="{F5144491-8509-469B-92A3-DBE690BE47B6}" srcOrd="0" destOrd="0" presId="urn:microsoft.com/office/officeart/2005/8/layout/vList2"/>
    <dgm:cxn modelId="{5CE5C08F-B498-4A0E-BBD6-3D330E3372EC}" srcId="{2FB91F01-091B-4226-94AC-5DEE8FEB38E9}" destId="{FA2CC8B9-6CC7-40D1-BBD3-8F6065FE1B2A}" srcOrd="4" destOrd="0" parTransId="{1E9E806C-28D1-4124-A189-8923B41B9AC5}" sibTransId="{7F0D4C58-E729-471B-9F98-8CB4A52EAAFF}"/>
    <dgm:cxn modelId="{46A58194-DB68-4E55-AB57-4B31470394EF}" type="presOf" srcId="{2FB91F01-091B-4226-94AC-5DEE8FEB38E9}" destId="{27DB4BD8-C4ED-4E3F-AEA2-AF9DC0510D08}" srcOrd="0" destOrd="0" presId="urn:microsoft.com/office/officeart/2005/8/layout/vList2"/>
    <dgm:cxn modelId="{4BE952A8-11C7-43EE-A861-638FD8448DDB}" type="presOf" srcId="{C22B3A5A-10D4-424B-A78C-85C7CB71B0DD}" destId="{B6D01BBE-1122-4C20-9E34-3D588DB76C7D}" srcOrd="0" destOrd="0" presId="urn:microsoft.com/office/officeart/2005/8/layout/vList2"/>
    <dgm:cxn modelId="{504F3FB8-9D98-4487-96E6-EC17F5DE0975}" type="presOf" srcId="{94751E77-0172-4DD8-982B-747A8C070E82}" destId="{7ECA69D0-7DD4-46C3-AF69-2E6D4D7062C1}" srcOrd="0" destOrd="0" presId="urn:microsoft.com/office/officeart/2005/8/layout/vList2"/>
    <dgm:cxn modelId="{B4B6F4CC-C520-4C77-A726-4074EB3F1276}" srcId="{2FB91F01-091B-4226-94AC-5DEE8FEB38E9}" destId="{48B78CFC-34C7-40C4-9891-9FF69A54298E}" srcOrd="5" destOrd="0" parTransId="{3BE0535E-0894-47C9-83EA-577CD9B568B4}" sibTransId="{5BD046F6-DD90-4D9A-9404-E1F394D7630E}"/>
    <dgm:cxn modelId="{69A379D3-6C61-4E15-BB3D-FD63D7B65EE2}" srcId="{2FB91F01-091B-4226-94AC-5DEE8FEB38E9}" destId="{1C6170F8-F148-4C91-9F2F-16EC233D750A}" srcOrd="2" destOrd="0" parTransId="{9F2F8E23-CCF8-41C4-9B23-526B1DA1175A}" sibTransId="{19EDDB65-E2E6-4710-B926-4E1AAB763F38}"/>
    <dgm:cxn modelId="{D22B40E2-D43A-4785-B9D4-9756FAC34531}" type="presOf" srcId="{1C6170F8-F148-4C91-9F2F-16EC233D750A}" destId="{A4021985-AB6D-4671-B1E8-E3D2F2FCB5E2}" srcOrd="0" destOrd="0" presId="urn:microsoft.com/office/officeart/2005/8/layout/vList2"/>
    <dgm:cxn modelId="{E7AFDFED-562D-4CDA-975C-AECE40C3817F}" type="presOf" srcId="{FA2CC8B9-6CC7-40D1-BBD3-8F6065FE1B2A}" destId="{B5E03058-FE4B-4A15-B88E-9AD55561F32A}" srcOrd="0" destOrd="0" presId="urn:microsoft.com/office/officeart/2005/8/layout/vList2"/>
    <dgm:cxn modelId="{EE693906-FC56-43E8-8DCC-A838CC28E876}" type="presParOf" srcId="{27DB4BD8-C4ED-4E3F-AEA2-AF9DC0510D08}" destId="{B6D01BBE-1122-4C20-9E34-3D588DB76C7D}" srcOrd="0" destOrd="0" presId="urn:microsoft.com/office/officeart/2005/8/layout/vList2"/>
    <dgm:cxn modelId="{6B0A64F2-0E93-4581-BE6D-8A2ACDB0C487}" type="presParOf" srcId="{27DB4BD8-C4ED-4E3F-AEA2-AF9DC0510D08}" destId="{B7C2EED4-5515-4D40-A888-4434136AD4EB}" srcOrd="1" destOrd="0" presId="urn:microsoft.com/office/officeart/2005/8/layout/vList2"/>
    <dgm:cxn modelId="{84E4B902-9E1A-41A1-AB20-0D462779EB6F}" type="presParOf" srcId="{27DB4BD8-C4ED-4E3F-AEA2-AF9DC0510D08}" destId="{6E9149F9-8680-45DF-A766-697A36655C2B}" srcOrd="2" destOrd="0" presId="urn:microsoft.com/office/officeart/2005/8/layout/vList2"/>
    <dgm:cxn modelId="{9E54846F-E388-42E3-9B2A-576B04E92DAD}" type="presParOf" srcId="{27DB4BD8-C4ED-4E3F-AEA2-AF9DC0510D08}" destId="{61D2F180-450C-455B-B50E-DB1F3058B35D}" srcOrd="3" destOrd="0" presId="urn:microsoft.com/office/officeart/2005/8/layout/vList2"/>
    <dgm:cxn modelId="{21FFF77E-B1EE-4F65-BF71-4901BC4BC88C}" type="presParOf" srcId="{27DB4BD8-C4ED-4E3F-AEA2-AF9DC0510D08}" destId="{A4021985-AB6D-4671-B1E8-E3D2F2FCB5E2}" srcOrd="4" destOrd="0" presId="urn:microsoft.com/office/officeart/2005/8/layout/vList2"/>
    <dgm:cxn modelId="{E809E1A3-AACF-47F8-B5FF-95261FA9932B}" type="presParOf" srcId="{27DB4BD8-C4ED-4E3F-AEA2-AF9DC0510D08}" destId="{C97B6790-127C-486B-9AFD-0FD0BB69B972}" srcOrd="5" destOrd="0" presId="urn:microsoft.com/office/officeart/2005/8/layout/vList2"/>
    <dgm:cxn modelId="{D95F9536-AEB9-4AEA-B792-409A2F74ABD1}" type="presParOf" srcId="{27DB4BD8-C4ED-4E3F-AEA2-AF9DC0510D08}" destId="{7ECA69D0-7DD4-46C3-AF69-2E6D4D7062C1}" srcOrd="6" destOrd="0" presId="urn:microsoft.com/office/officeart/2005/8/layout/vList2"/>
    <dgm:cxn modelId="{F58EF5D1-0049-43A2-94DF-406BDFF4F3E6}" type="presParOf" srcId="{27DB4BD8-C4ED-4E3F-AEA2-AF9DC0510D08}" destId="{7D79738B-6D04-44C2-8857-A6D7C1396FC2}" srcOrd="7" destOrd="0" presId="urn:microsoft.com/office/officeart/2005/8/layout/vList2"/>
    <dgm:cxn modelId="{CABF7B5B-AC9B-46BE-8073-1CBEB7B2C213}" type="presParOf" srcId="{27DB4BD8-C4ED-4E3F-AEA2-AF9DC0510D08}" destId="{B5E03058-FE4B-4A15-B88E-9AD55561F32A}" srcOrd="8" destOrd="0" presId="urn:microsoft.com/office/officeart/2005/8/layout/vList2"/>
    <dgm:cxn modelId="{07D71A0C-6C04-4C90-B958-B57EF41BCE7C}" type="presParOf" srcId="{27DB4BD8-C4ED-4E3F-AEA2-AF9DC0510D08}" destId="{BF861FB0-D78F-4B42-8DF6-2349046DC58A}" srcOrd="9" destOrd="0" presId="urn:microsoft.com/office/officeart/2005/8/layout/vList2"/>
    <dgm:cxn modelId="{65248990-9B73-4462-BC37-1C629224D437}" type="presParOf" srcId="{27DB4BD8-C4ED-4E3F-AEA2-AF9DC0510D08}" destId="{F5144491-8509-469B-92A3-DBE690BE47B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6DC590-D8D5-4D1D-8461-BDF31E6306E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76D4E8C-09EB-4ECC-8F71-D4BA3BF81809}">
      <dgm:prSet/>
      <dgm:spPr/>
      <dgm:t>
        <a:bodyPr/>
        <a:lstStyle/>
        <a:p>
          <a:r>
            <a:rPr lang="en-US" dirty="0"/>
            <a:t>DAYHA is a non-profit/non-school funded organization. Parent/Guardian volunteerism is a critical component to the success of the program.</a:t>
          </a:r>
        </a:p>
      </dgm:t>
    </dgm:pt>
    <dgm:pt modelId="{59BF4703-439D-48B4-AF45-0323FAF6B690}" type="parTrans" cxnId="{CE805149-A31F-4C31-A9F7-C006854444ED}">
      <dgm:prSet/>
      <dgm:spPr/>
      <dgm:t>
        <a:bodyPr/>
        <a:lstStyle/>
        <a:p>
          <a:endParaRPr lang="en-US"/>
        </a:p>
      </dgm:t>
    </dgm:pt>
    <dgm:pt modelId="{F2C11EB3-177C-40EE-8FEC-57337202D90C}" type="sibTrans" cxnId="{CE805149-A31F-4C31-A9F7-C006854444ED}">
      <dgm:prSet/>
      <dgm:spPr/>
      <dgm:t>
        <a:bodyPr/>
        <a:lstStyle/>
        <a:p>
          <a:endParaRPr lang="en-US"/>
        </a:p>
      </dgm:t>
    </dgm:pt>
    <dgm:pt modelId="{BE0522C6-4372-4FE2-B329-37428952DEF8}">
      <dgm:prSet/>
      <dgm:spPr/>
      <dgm:t>
        <a:bodyPr/>
        <a:lstStyle/>
        <a:p>
          <a:r>
            <a:rPr lang="en-US" dirty="0"/>
            <a:t>Who volunteers: all parents and guardians are welcomed to volunteer. Volunteer hours are part of the way we keep costs down for our players and therefore a select number of hours are required for each player except those in (Termite and Intro to Hockey levels)</a:t>
          </a:r>
        </a:p>
      </dgm:t>
    </dgm:pt>
    <dgm:pt modelId="{A73EB428-927E-4CA8-96B0-12107F4C743D}" type="parTrans" cxnId="{8CBDD9B7-7751-4234-B38A-4A1C5DCEF943}">
      <dgm:prSet/>
      <dgm:spPr/>
      <dgm:t>
        <a:bodyPr/>
        <a:lstStyle/>
        <a:p>
          <a:endParaRPr lang="en-US"/>
        </a:p>
      </dgm:t>
    </dgm:pt>
    <dgm:pt modelId="{3AAFA932-A82E-460C-9565-F53A25B67564}" type="sibTrans" cxnId="{8CBDD9B7-7751-4234-B38A-4A1C5DCEF943}">
      <dgm:prSet/>
      <dgm:spPr/>
      <dgm:t>
        <a:bodyPr/>
        <a:lstStyle/>
        <a:p>
          <a:endParaRPr lang="en-US"/>
        </a:p>
      </dgm:t>
    </dgm:pt>
    <dgm:pt modelId="{8B9F97A5-C652-4A5D-B4B1-DBE54725AC61}" type="pres">
      <dgm:prSet presAssocID="{B36DC590-D8D5-4D1D-8461-BDF31E6306EB}" presName="root" presStyleCnt="0">
        <dgm:presLayoutVars>
          <dgm:dir/>
          <dgm:resizeHandles val="exact"/>
        </dgm:presLayoutVars>
      </dgm:prSet>
      <dgm:spPr/>
    </dgm:pt>
    <dgm:pt modelId="{AC7B3D33-40FC-47B3-9FCD-CB3A33B5F3BB}" type="pres">
      <dgm:prSet presAssocID="{D76D4E8C-09EB-4ECC-8F71-D4BA3BF81809}" presName="compNode" presStyleCnt="0"/>
      <dgm:spPr/>
    </dgm:pt>
    <dgm:pt modelId="{16A8A8F5-523B-4DFD-A824-627543330CD3}" type="pres">
      <dgm:prSet presAssocID="{D76D4E8C-09EB-4ECC-8F71-D4BA3BF81809}" presName="bgRect" presStyleLbl="bgShp" presStyleIdx="0" presStyleCnt="2"/>
      <dgm:spPr/>
    </dgm:pt>
    <dgm:pt modelId="{2F42C709-6911-4262-9119-91EC092BA332}" type="pres">
      <dgm:prSet presAssocID="{D76D4E8C-09EB-4ECC-8F71-D4BA3BF8180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4AF6059A-20AE-4430-8ADB-8FD43ABB308D}" type="pres">
      <dgm:prSet presAssocID="{D76D4E8C-09EB-4ECC-8F71-D4BA3BF81809}" presName="spaceRect" presStyleCnt="0"/>
      <dgm:spPr/>
    </dgm:pt>
    <dgm:pt modelId="{31F644F2-55D4-4C91-929F-CD7552E1EA75}" type="pres">
      <dgm:prSet presAssocID="{D76D4E8C-09EB-4ECC-8F71-D4BA3BF81809}" presName="parTx" presStyleLbl="revTx" presStyleIdx="0" presStyleCnt="2">
        <dgm:presLayoutVars>
          <dgm:chMax val="0"/>
          <dgm:chPref val="0"/>
        </dgm:presLayoutVars>
      </dgm:prSet>
      <dgm:spPr/>
    </dgm:pt>
    <dgm:pt modelId="{191E9F1D-5BE1-4709-9DE5-8E1007EAE21A}" type="pres">
      <dgm:prSet presAssocID="{F2C11EB3-177C-40EE-8FEC-57337202D90C}" presName="sibTrans" presStyleCnt="0"/>
      <dgm:spPr/>
    </dgm:pt>
    <dgm:pt modelId="{04F4BCDE-A172-48D3-9ECD-7C039F176155}" type="pres">
      <dgm:prSet presAssocID="{BE0522C6-4372-4FE2-B329-37428952DEF8}" presName="compNode" presStyleCnt="0"/>
      <dgm:spPr/>
    </dgm:pt>
    <dgm:pt modelId="{785A4FBC-822D-4705-9B09-41917A8A01BA}" type="pres">
      <dgm:prSet presAssocID="{BE0522C6-4372-4FE2-B329-37428952DEF8}" presName="bgRect" presStyleLbl="bgShp" presStyleIdx="1" presStyleCnt="2"/>
      <dgm:spPr/>
    </dgm:pt>
    <dgm:pt modelId="{26FF78C8-907B-4560-9F87-7E8519CFA6F4}" type="pres">
      <dgm:prSet presAssocID="{BE0522C6-4372-4FE2-B329-37428952DEF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80AFA38A-2125-4BA0-8CE2-6FBCDCAE8C32}" type="pres">
      <dgm:prSet presAssocID="{BE0522C6-4372-4FE2-B329-37428952DEF8}" presName="spaceRect" presStyleCnt="0"/>
      <dgm:spPr/>
    </dgm:pt>
    <dgm:pt modelId="{DF726D32-D7B0-4ABE-9356-C76AF30363FE}" type="pres">
      <dgm:prSet presAssocID="{BE0522C6-4372-4FE2-B329-37428952DEF8}" presName="parTx" presStyleLbl="revTx" presStyleIdx="1" presStyleCnt="2">
        <dgm:presLayoutVars>
          <dgm:chMax val="0"/>
          <dgm:chPref val="0"/>
        </dgm:presLayoutVars>
      </dgm:prSet>
      <dgm:spPr/>
    </dgm:pt>
  </dgm:ptLst>
  <dgm:cxnLst>
    <dgm:cxn modelId="{426BDD27-967B-4CB5-A025-A6F6D9E87739}" type="presOf" srcId="{B36DC590-D8D5-4D1D-8461-BDF31E6306EB}" destId="{8B9F97A5-C652-4A5D-B4B1-DBE54725AC61}" srcOrd="0" destOrd="0" presId="urn:microsoft.com/office/officeart/2018/2/layout/IconVerticalSolidList"/>
    <dgm:cxn modelId="{6FC0033C-5943-4322-93F0-0BE8E9835029}" type="presOf" srcId="{BE0522C6-4372-4FE2-B329-37428952DEF8}" destId="{DF726D32-D7B0-4ABE-9356-C76AF30363FE}" srcOrd="0" destOrd="0" presId="urn:microsoft.com/office/officeart/2018/2/layout/IconVerticalSolidList"/>
    <dgm:cxn modelId="{CE805149-A31F-4C31-A9F7-C006854444ED}" srcId="{B36DC590-D8D5-4D1D-8461-BDF31E6306EB}" destId="{D76D4E8C-09EB-4ECC-8F71-D4BA3BF81809}" srcOrd="0" destOrd="0" parTransId="{59BF4703-439D-48B4-AF45-0323FAF6B690}" sibTransId="{F2C11EB3-177C-40EE-8FEC-57337202D90C}"/>
    <dgm:cxn modelId="{998F2571-743E-494F-8E63-7FD441F04196}" type="presOf" srcId="{D76D4E8C-09EB-4ECC-8F71-D4BA3BF81809}" destId="{31F644F2-55D4-4C91-929F-CD7552E1EA75}" srcOrd="0" destOrd="0" presId="urn:microsoft.com/office/officeart/2018/2/layout/IconVerticalSolidList"/>
    <dgm:cxn modelId="{8CBDD9B7-7751-4234-B38A-4A1C5DCEF943}" srcId="{B36DC590-D8D5-4D1D-8461-BDF31E6306EB}" destId="{BE0522C6-4372-4FE2-B329-37428952DEF8}" srcOrd="1" destOrd="0" parTransId="{A73EB428-927E-4CA8-96B0-12107F4C743D}" sibTransId="{3AAFA932-A82E-460C-9565-F53A25B67564}"/>
    <dgm:cxn modelId="{CAD73B93-84A1-4307-B7E4-AC2A9E62F6F1}" type="presParOf" srcId="{8B9F97A5-C652-4A5D-B4B1-DBE54725AC61}" destId="{AC7B3D33-40FC-47B3-9FCD-CB3A33B5F3BB}" srcOrd="0" destOrd="0" presId="urn:microsoft.com/office/officeart/2018/2/layout/IconVerticalSolidList"/>
    <dgm:cxn modelId="{123DF79D-FCC4-48BD-99A4-4957D399936C}" type="presParOf" srcId="{AC7B3D33-40FC-47B3-9FCD-CB3A33B5F3BB}" destId="{16A8A8F5-523B-4DFD-A824-627543330CD3}" srcOrd="0" destOrd="0" presId="urn:microsoft.com/office/officeart/2018/2/layout/IconVerticalSolidList"/>
    <dgm:cxn modelId="{A92B8CA6-798F-4F68-9D59-800AB975175E}" type="presParOf" srcId="{AC7B3D33-40FC-47B3-9FCD-CB3A33B5F3BB}" destId="{2F42C709-6911-4262-9119-91EC092BA332}" srcOrd="1" destOrd="0" presId="urn:microsoft.com/office/officeart/2018/2/layout/IconVerticalSolidList"/>
    <dgm:cxn modelId="{336BDB97-7D68-48A5-91C1-230BD06D4322}" type="presParOf" srcId="{AC7B3D33-40FC-47B3-9FCD-CB3A33B5F3BB}" destId="{4AF6059A-20AE-4430-8ADB-8FD43ABB308D}" srcOrd="2" destOrd="0" presId="urn:microsoft.com/office/officeart/2018/2/layout/IconVerticalSolidList"/>
    <dgm:cxn modelId="{6F4C1719-27DD-4773-BD87-5BBF058AA284}" type="presParOf" srcId="{AC7B3D33-40FC-47B3-9FCD-CB3A33B5F3BB}" destId="{31F644F2-55D4-4C91-929F-CD7552E1EA75}" srcOrd="3" destOrd="0" presId="urn:microsoft.com/office/officeart/2018/2/layout/IconVerticalSolidList"/>
    <dgm:cxn modelId="{4CEA6B79-F636-46D1-B5C7-6DDDF313E420}" type="presParOf" srcId="{8B9F97A5-C652-4A5D-B4B1-DBE54725AC61}" destId="{191E9F1D-5BE1-4709-9DE5-8E1007EAE21A}" srcOrd="1" destOrd="0" presId="urn:microsoft.com/office/officeart/2018/2/layout/IconVerticalSolidList"/>
    <dgm:cxn modelId="{816B6FAC-E5CA-48D0-9D8F-94B7829D54DF}" type="presParOf" srcId="{8B9F97A5-C652-4A5D-B4B1-DBE54725AC61}" destId="{04F4BCDE-A172-48D3-9ECD-7C039F176155}" srcOrd="2" destOrd="0" presId="urn:microsoft.com/office/officeart/2018/2/layout/IconVerticalSolidList"/>
    <dgm:cxn modelId="{04D0A9D1-6A53-4A5E-871E-28C97CD18F0A}" type="presParOf" srcId="{04F4BCDE-A172-48D3-9ECD-7C039F176155}" destId="{785A4FBC-822D-4705-9B09-41917A8A01BA}" srcOrd="0" destOrd="0" presId="urn:microsoft.com/office/officeart/2018/2/layout/IconVerticalSolidList"/>
    <dgm:cxn modelId="{B4D94ABA-4D5B-409A-BD96-E04D132847BC}" type="presParOf" srcId="{04F4BCDE-A172-48D3-9ECD-7C039F176155}" destId="{26FF78C8-907B-4560-9F87-7E8519CFA6F4}" srcOrd="1" destOrd="0" presId="urn:microsoft.com/office/officeart/2018/2/layout/IconVerticalSolidList"/>
    <dgm:cxn modelId="{7E98E374-71ED-45F9-A601-691BE7B6ED9C}" type="presParOf" srcId="{04F4BCDE-A172-48D3-9ECD-7C039F176155}" destId="{80AFA38A-2125-4BA0-8CE2-6FBCDCAE8C32}" srcOrd="2" destOrd="0" presId="urn:microsoft.com/office/officeart/2018/2/layout/IconVerticalSolidList"/>
    <dgm:cxn modelId="{D3C20255-BF81-444E-8806-546474A7313F}" type="presParOf" srcId="{04F4BCDE-A172-48D3-9ECD-7C039F176155}" destId="{DF726D32-D7B0-4ABE-9356-C76AF30363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88F2C-2C21-4DC5-812A-223083E7B9BB}">
      <dsp:nvSpPr>
        <dsp:cNvPr id="0" name=""/>
        <dsp:cNvSpPr/>
      </dsp:nvSpPr>
      <dsp:spPr>
        <a:xfrm>
          <a:off x="0" y="0"/>
          <a:ext cx="4758442" cy="159981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DAYHA – Delano Area Youth Hockey Association.  We are a non –profit organization that promotes youth hockey in the cities of Delano, Loretto and Rockford. Our vision is to create a youth hockey experience that will enhance the individual skills and character of all who participate.  </a:t>
          </a:r>
        </a:p>
      </dsp:txBody>
      <dsp:txXfrm>
        <a:off x="78097" y="78097"/>
        <a:ext cx="4602248" cy="1443625"/>
      </dsp:txXfrm>
    </dsp:sp>
    <dsp:sp modelId="{94A7510A-E833-40EC-9694-9C142828C59A}">
      <dsp:nvSpPr>
        <dsp:cNvPr id="0" name=""/>
        <dsp:cNvSpPr/>
      </dsp:nvSpPr>
      <dsp:spPr>
        <a:xfrm>
          <a:off x="0" y="1545778"/>
          <a:ext cx="4758442" cy="152411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We are affiliated with District 3 (D3) of Minnesota Hockey which is an affiliation of USA Hockey.  We have over 300 children in our program ranging from kindergarten to high school. </a:t>
          </a:r>
        </a:p>
      </dsp:txBody>
      <dsp:txXfrm>
        <a:off x="74401" y="1620179"/>
        <a:ext cx="4609640" cy="1375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19CF8-CB6A-454D-ADC1-FB5D08A71CE9}">
      <dsp:nvSpPr>
        <dsp:cNvPr id="0" name=""/>
        <dsp:cNvSpPr/>
      </dsp:nvSpPr>
      <dsp:spPr>
        <a:xfrm>
          <a:off x="0" y="1634"/>
          <a:ext cx="6910387" cy="6962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435E08-4358-4B96-95DF-A8B6F666719E}">
      <dsp:nvSpPr>
        <dsp:cNvPr id="0" name=""/>
        <dsp:cNvSpPr/>
      </dsp:nvSpPr>
      <dsp:spPr>
        <a:xfrm>
          <a:off x="210629" y="158301"/>
          <a:ext cx="382963" cy="3829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1A9176-9D65-4CE3-9537-F9525E7A053E}">
      <dsp:nvSpPr>
        <dsp:cNvPr id="0" name=""/>
        <dsp:cNvSpPr/>
      </dsp:nvSpPr>
      <dsp:spPr>
        <a:xfrm>
          <a:off x="804223" y="1634"/>
          <a:ext cx="6106163" cy="69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1" tIns="73691" rIns="73691" bIns="73691" numCol="1" spcCol="1270" anchor="ctr" anchorCtr="0">
          <a:noAutofit/>
        </a:bodyPr>
        <a:lstStyle/>
        <a:p>
          <a:pPr marL="0" lvl="0" indent="0" algn="l" defTabSz="844550">
            <a:lnSpc>
              <a:spcPct val="90000"/>
            </a:lnSpc>
            <a:spcBef>
              <a:spcPct val="0"/>
            </a:spcBef>
            <a:spcAft>
              <a:spcPct val="35000"/>
            </a:spcAft>
            <a:buNone/>
          </a:pPr>
          <a:r>
            <a:rPr lang="en-US" sz="1900" kern="1200"/>
            <a:t>DAYHA is a 501 (c ) (3) non-profit organization managed by a board of directions:</a:t>
          </a:r>
        </a:p>
      </dsp:txBody>
      <dsp:txXfrm>
        <a:off x="804223" y="1634"/>
        <a:ext cx="6106163" cy="696297"/>
      </dsp:txXfrm>
    </dsp:sp>
    <dsp:sp modelId="{45F6D21F-67E0-4B6B-B05B-D436D2842630}">
      <dsp:nvSpPr>
        <dsp:cNvPr id="0" name=""/>
        <dsp:cNvSpPr/>
      </dsp:nvSpPr>
      <dsp:spPr>
        <a:xfrm>
          <a:off x="0" y="872005"/>
          <a:ext cx="6910387" cy="69629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37AF1A-7E31-424A-8292-A1214D93355C}">
      <dsp:nvSpPr>
        <dsp:cNvPr id="0" name=""/>
        <dsp:cNvSpPr/>
      </dsp:nvSpPr>
      <dsp:spPr>
        <a:xfrm>
          <a:off x="210629" y="1028672"/>
          <a:ext cx="382963" cy="3829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E93071-7EAB-4AE5-A324-D6B700910939}">
      <dsp:nvSpPr>
        <dsp:cNvPr id="0" name=""/>
        <dsp:cNvSpPr/>
      </dsp:nvSpPr>
      <dsp:spPr>
        <a:xfrm>
          <a:off x="804223" y="872005"/>
          <a:ext cx="6106163" cy="69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1" tIns="73691" rIns="73691" bIns="73691" numCol="1" spcCol="1270" anchor="ctr" anchorCtr="0">
          <a:noAutofit/>
        </a:bodyPr>
        <a:lstStyle/>
        <a:p>
          <a:pPr marL="0" lvl="0" indent="0" algn="l" defTabSz="844550">
            <a:lnSpc>
              <a:spcPct val="90000"/>
            </a:lnSpc>
            <a:spcBef>
              <a:spcPct val="0"/>
            </a:spcBef>
            <a:spcAft>
              <a:spcPct val="35000"/>
            </a:spcAft>
            <a:buNone/>
          </a:pPr>
          <a:r>
            <a:rPr lang="en-US" sz="1900" kern="1200"/>
            <a:t>- elected by association members</a:t>
          </a:r>
        </a:p>
      </dsp:txBody>
      <dsp:txXfrm>
        <a:off x="804223" y="872005"/>
        <a:ext cx="6106163" cy="696297"/>
      </dsp:txXfrm>
    </dsp:sp>
    <dsp:sp modelId="{CF143E95-E1E2-4201-BEBF-CD532B69CD2D}">
      <dsp:nvSpPr>
        <dsp:cNvPr id="0" name=""/>
        <dsp:cNvSpPr/>
      </dsp:nvSpPr>
      <dsp:spPr>
        <a:xfrm>
          <a:off x="0" y="1742377"/>
          <a:ext cx="6910387" cy="6962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DD6C84-83E1-4D37-BE92-0AE704FBBB42}">
      <dsp:nvSpPr>
        <dsp:cNvPr id="0" name=""/>
        <dsp:cNvSpPr/>
      </dsp:nvSpPr>
      <dsp:spPr>
        <a:xfrm>
          <a:off x="210629" y="1899044"/>
          <a:ext cx="382963" cy="3829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C77CC8-E4BD-4144-B234-9EBC7E07AF1C}">
      <dsp:nvSpPr>
        <dsp:cNvPr id="0" name=""/>
        <dsp:cNvSpPr/>
      </dsp:nvSpPr>
      <dsp:spPr>
        <a:xfrm>
          <a:off x="804223" y="1742377"/>
          <a:ext cx="6106163" cy="69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1" tIns="73691" rIns="73691" bIns="73691" numCol="1" spcCol="1270" anchor="ctr" anchorCtr="0">
          <a:noAutofit/>
        </a:bodyPr>
        <a:lstStyle/>
        <a:p>
          <a:pPr marL="0" lvl="0" indent="0" algn="l" defTabSz="844550">
            <a:lnSpc>
              <a:spcPct val="90000"/>
            </a:lnSpc>
            <a:spcBef>
              <a:spcPct val="0"/>
            </a:spcBef>
            <a:spcAft>
              <a:spcPct val="35000"/>
            </a:spcAft>
            <a:buNone/>
          </a:pPr>
          <a:r>
            <a:rPr lang="en-US" sz="1900" kern="1200"/>
            <a:t>Meets first Monday of each month</a:t>
          </a:r>
        </a:p>
      </dsp:txBody>
      <dsp:txXfrm>
        <a:off x="804223" y="1742377"/>
        <a:ext cx="6106163" cy="696297"/>
      </dsp:txXfrm>
    </dsp:sp>
    <dsp:sp modelId="{A8130ECD-323B-4AF7-85D4-EC5808BC0F43}">
      <dsp:nvSpPr>
        <dsp:cNvPr id="0" name=""/>
        <dsp:cNvSpPr/>
      </dsp:nvSpPr>
      <dsp:spPr>
        <a:xfrm>
          <a:off x="0" y="2612749"/>
          <a:ext cx="6910387" cy="69629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FD0184-C7DE-4D0A-98FF-0A8653243355}">
      <dsp:nvSpPr>
        <dsp:cNvPr id="0" name=""/>
        <dsp:cNvSpPr/>
      </dsp:nvSpPr>
      <dsp:spPr>
        <a:xfrm>
          <a:off x="210629" y="2769416"/>
          <a:ext cx="382963" cy="3829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F08AA8-2FE3-4FAA-821B-81E11AE4F58F}">
      <dsp:nvSpPr>
        <dsp:cNvPr id="0" name=""/>
        <dsp:cNvSpPr/>
      </dsp:nvSpPr>
      <dsp:spPr>
        <a:xfrm>
          <a:off x="804223" y="2612749"/>
          <a:ext cx="6106163" cy="69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1" tIns="73691" rIns="73691" bIns="73691" numCol="1" spcCol="1270" anchor="ctr" anchorCtr="0">
          <a:noAutofit/>
        </a:bodyPr>
        <a:lstStyle/>
        <a:p>
          <a:pPr marL="0" lvl="0" indent="0" algn="l" defTabSz="844550">
            <a:lnSpc>
              <a:spcPct val="90000"/>
            </a:lnSpc>
            <a:spcBef>
              <a:spcPct val="0"/>
            </a:spcBef>
            <a:spcAft>
              <a:spcPct val="35000"/>
            </a:spcAft>
            <a:buNone/>
          </a:pPr>
          <a:r>
            <a:rPr lang="en-US" sz="1900" kern="1200"/>
            <a:t>Meetings are open to members</a:t>
          </a:r>
        </a:p>
      </dsp:txBody>
      <dsp:txXfrm>
        <a:off x="804223" y="2612749"/>
        <a:ext cx="6106163" cy="696297"/>
      </dsp:txXfrm>
    </dsp:sp>
    <dsp:sp modelId="{29EB4D28-A80F-4974-8868-DE2EA119B9D6}">
      <dsp:nvSpPr>
        <dsp:cNvPr id="0" name=""/>
        <dsp:cNvSpPr/>
      </dsp:nvSpPr>
      <dsp:spPr>
        <a:xfrm>
          <a:off x="0" y="3483121"/>
          <a:ext cx="6910387" cy="69629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FA4D96-9448-4FAF-B90C-603FFDF31237}">
      <dsp:nvSpPr>
        <dsp:cNvPr id="0" name=""/>
        <dsp:cNvSpPr/>
      </dsp:nvSpPr>
      <dsp:spPr>
        <a:xfrm>
          <a:off x="210629" y="3639788"/>
          <a:ext cx="382963" cy="3829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1ECE98-17CD-4196-8BD2-0606F425C30C}">
      <dsp:nvSpPr>
        <dsp:cNvPr id="0" name=""/>
        <dsp:cNvSpPr/>
      </dsp:nvSpPr>
      <dsp:spPr>
        <a:xfrm>
          <a:off x="804223" y="3483121"/>
          <a:ext cx="6106163" cy="69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1" tIns="73691" rIns="73691" bIns="73691" numCol="1" spcCol="1270" anchor="ctr" anchorCtr="0">
          <a:noAutofit/>
        </a:bodyPr>
        <a:lstStyle/>
        <a:p>
          <a:pPr marL="0" lvl="0" indent="0" algn="l" defTabSz="844550">
            <a:lnSpc>
              <a:spcPct val="90000"/>
            </a:lnSpc>
            <a:spcBef>
              <a:spcPct val="0"/>
            </a:spcBef>
            <a:spcAft>
              <a:spcPct val="35000"/>
            </a:spcAft>
            <a:buNone/>
          </a:pPr>
          <a:r>
            <a:rPr lang="en-US" sz="1900" kern="1200"/>
            <a:t>Made of up volunteers</a:t>
          </a:r>
        </a:p>
      </dsp:txBody>
      <dsp:txXfrm>
        <a:off x="804223" y="3483121"/>
        <a:ext cx="6106163" cy="696297"/>
      </dsp:txXfrm>
    </dsp:sp>
    <dsp:sp modelId="{6020E97E-888F-4B64-9EC0-9FA1976FFA91}">
      <dsp:nvSpPr>
        <dsp:cNvPr id="0" name=""/>
        <dsp:cNvSpPr/>
      </dsp:nvSpPr>
      <dsp:spPr>
        <a:xfrm>
          <a:off x="0" y="4353493"/>
          <a:ext cx="6910387" cy="6962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CAA97-0102-4A2E-9B98-3D45126E0B6C}">
      <dsp:nvSpPr>
        <dsp:cNvPr id="0" name=""/>
        <dsp:cNvSpPr/>
      </dsp:nvSpPr>
      <dsp:spPr>
        <a:xfrm>
          <a:off x="210629" y="4510160"/>
          <a:ext cx="382963" cy="3829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194F14-760E-4443-8DA9-906845FC572C}">
      <dsp:nvSpPr>
        <dsp:cNvPr id="0" name=""/>
        <dsp:cNvSpPr/>
      </dsp:nvSpPr>
      <dsp:spPr>
        <a:xfrm>
          <a:off x="804223" y="4353493"/>
          <a:ext cx="6106163" cy="696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1" tIns="73691" rIns="73691" bIns="73691" numCol="1" spcCol="1270" anchor="ctr" anchorCtr="0">
          <a:noAutofit/>
        </a:bodyPr>
        <a:lstStyle/>
        <a:p>
          <a:pPr marL="0" lvl="0" indent="0" algn="l" defTabSz="844550">
            <a:lnSpc>
              <a:spcPct val="90000"/>
            </a:lnSpc>
            <a:spcBef>
              <a:spcPct val="0"/>
            </a:spcBef>
            <a:spcAft>
              <a:spcPct val="35000"/>
            </a:spcAft>
            <a:buNone/>
          </a:pPr>
          <a:r>
            <a:rPr lang="en-US" sz="1900" u="sng" kern="1200">
              <a:hlinkClick xmlns:r="http://schemas.openxmlformats.org/officeDocument/2006/relationships" r:id="rId13"/>
            </a:rPr>
            <a:t>https://www.datigers.com/board</a:t>
          </a:r>
          <a:endParaRPr lang="en-US" sz="1900" kern="1200"/>
        </a:p>
      </dsp:txBody>
      <dsp:txXfrm>
        <a:off x="804223" y="4353493"/>
        <a:ext cx="6106163" cy="696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8153B-E74E-4D4F-9246-3FC1DB9E7E07}">
      <dsp:nvSpPr>
        <dsp:cNvPr id="0" name=""/>
        <dsp:cNvSpPr/>
      </dsp:nvSpPr>
      <dsp:spPr>
        <a:xfrm>
          <a:off x="0" y="182736"/>
          <a:ext cx="7724648" cy="172692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t>Don’t be shy!  There is a lot to take in as you start this new adventure.  You’ll find that people are more than helpful if you take the time to ask them.</a:t>
          </a:r>
          <a:endParaRPr lang="en-US" sz="1800" kern="1200"/>
        </a:p>
      </dsp:txBody>
      <dsp:txXfrm>
        <a:off x="84301" y="267037"/>
        <a:ext cx="7556046" cy="1558318"/>
      </dsp:txXfrm>
    </dsp:sp>
    <dsp:sp modelId="{7DBBC80C-39E0-4A5F-AA9D-9313B9FD18AB}">
      <dsp:nvSpPr>
        <dsp:cNvPr id="0" name=""/>
        <dsp:cNvSpPr/>
      </dsp:nvSpPr>
      <dsp:spPr>
        <a:xfrm>
          <a:off x="0" y="1961496"/>
          <a:ext cx="7724648" cy="1726920"/>
        </a:xfrm>
        <a:prstGeom prst="roundRect">
          <a:avLst/>
        </a:prstGeom>
        <a:solidFill>
          <a:schemeClr val="accent5">
            <a:hueOff val="-1413758"/>
            <a:satOff val="-39920"/>
            <a:lumOff val="-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Schedules – The practice schedules will change often and in many cases very last minute.  While we know this can be very frustrating to work around your other family obligations, we make every attempt to get your player as much ice time as possible.  Typically, the reasons for the change is not poor planning but some other last minute change (Like a HS game or practice cancelling) that creates an opportunity for more ice time.  </a:t>
          </a:r>
        </a:p>
      </dsp:txBody>
      <dsp:txXfrm>
        <a:off x="84301" y="2045797"/>
        <a:ext cx="7556046" cy="1558318"/>
      </dsp:txXfrm>
    </dsp:sp>
    <dsp:sp modelId="{AFC2E0C3-3983-4626-8E70-B4A55BFD3728}">
      <dsp:nvSpPr>
        <dsp:cNvPr id="0" name=""/>
        <dsp:cNvSpPr/>
      </dsp:nvSpPr>
      <dsp:spPr>
        <a:xfrm>
          <a:off x="0" y="3740256"/>
          <a:ext cx="7724648" cy="1726920"/>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Ice Time – we struggle in Delano to get </a:t>
          </a:r>
          <a:r>
            <a:rPr lang="en-US" sz="1800" kern="1200" dirty="0"/>
            <a:t>as much as time as possible for all teams.  We have more skaters and teams than we have ice.  This leads to having less than ideal practice times.  Never feel obligated to choose hockey over another event (like a family birthday or church) if that’s what you feel is best for your player and family.  </a:t>
          </a:r>
        </a:p>
      </dsp:txBody>
      <dsp:txXfrm>
        <a:off x="84301" y="3824557"/>
        <a:ext cx="7556046" cy="1558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01BBE-1122-4C20-9E34-3D588DB76C7D}">
      <dsp:nvSpPr>
        <dsp:cNvPr id="0" name=""/>
        <dsp:cNvSpPr/>
      </dsp:nvSpPr>
      <dsp:spPr>
        <a:xfrm>
          <a:off x="0" y="314994"/>
          <a:ext cx="6797675" cy="7897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Mite/8U and Above:  Background Screening is needed every 2 years for the parent of the same sex as the player. </a:t>
          </a:r>
        </a:p>
      </dsp:txBody>
      <dsp:txXfrm>
        <a:off x="38552" y="353546"/>
        <a:ext cx="6720571" cy="712646"/>
      </dsp:txXfrm>
    </dsp:sp>
    <dsp:sp modelId="{6E9149F9-8680-45DF-A766-697A36655C2B}">
      <dsp:nvSpPr>
        <dsp:cNvPr id="0" name=""/>
        <dsp:cNvSpPr/>
      </dsp:nvSpPr>
      <dsp:spPr>
        <a:xfrm>
          <a:off x="0" y="1147944"/>
          <a:ext cx="6797675" cy="789750"/>
        </a:xfrm>
        <a:prstGeom prst="roundRect">
          <a:avLst/>
        </a:prstGeom>
        <a:solidFill>
          <a:schemeClr val="accent2">
            <a:hueOff val="7071"/>
            <a:satOff val="-6897"/>
            <a:lumOff val="-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Mite/8U and Above:  SafeSport requirement for same sex parent as player.</a:t>
          </a:r>
        </a:p>
      </dsp:txBody>
      <dsp:txXfrm>
        <a:off x="38552" y="1186496"/>
        <a:ext cx="6720571" cy="712646"/>
      </dsp:txXfrm>
    </dsp:sp>
    <dsp:sp modelId="{A4021985-AB6D-4671-B1E8-E3D2F2FCB5E2}">
      <dsp:nvSpPr>
        <dsp:cNvPr id="0" name=""/>
        <dsp:cNvSpPr/>
      </dsp:nvSpPr>
      <dsp:spPr>
        <a:xfrm>
          <a:off x="0" y="1980894"/>
          <a:ext cx="6797675" cy="789750"/>
        </a:xfrm>
        <a:prstGeom prst="roundRect">
          <a:avLst/>
        </a:prstGeom>
        <a:solidFill>
          <a:schemeClr val="accent2">
            <a:hueOff val="14141"/>
            <a:satOff val="-13795"/>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t>Mite/8U and Above:  Volunteer requirement per family is 10 hours for single player/15 for multiple players PLUS 1 tournament hour </a:t>
          </a:r>
          <a:r>
            <a:rPr lang="en-US" sz="1500" b="1" i="0" kern="1200" baseline="0" dirty="0"/>
            <a:t>(See slide below about DIBS)</a:t>
          </a:r>
          <a:endParaRPr lang="en-US" sz="1500" kern="1200" dirty="0"/>
        </a:p>
      </dsp:txBody>
      <dsp:txXfrm>
        <a:off x="38552" y="2019446"/>
        <a:ext cx="6720571" cy="712646"/>
      </dsp:txXfrm>
    </dsp:sp>
    <dsp:sp modelId="{7ECA69D0-7DD4-46C3-AF69-2E6D4D7062C1}">
      <dsp:nvSpPr>
        <dsp:cNvPr id="0" name=""/>
        <dsp:cNvSpPr/>
      </dsp:nvSpPr>
      <dsp:spPr>
        <a:xfrm>
          <a:off x="0" y="2813844"/>
          <a:ext cx="6797675" cy="855172"/>
        </a:xfrm>
        <a:prstGeom prst="roundRect">
          <a:avLst/>
        </a:prstGeom>
        <a:solidFill>
          <a:schemeClr val="accent2">
            <a:hueOff val="21212"/>
            <a:satOff val="-20692"/>
            <a:lumOff val="-10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t>Mite/8U and Above:  Each family must sell or purchase $200 worth of raffle tickets.  This is typically distributed in November.  </a:t>
          </a:r>
          <a:endParaRPr lang="en-US" sz="1500" kern="1200" dirty="0"/>
        </a:p>
      </dsp:txBody>
      <dsp:txXfrm>
        <a:off x="41746" y="2855590"/>
        <a:ext cx="6714183" cy="771680"/>
      </dsp:txXfrm>
    </dsp:sp>
    <dsp:sp modelId="{B5E03058-FE4B-4A15-B88E-9AD55561F32A}">
      <dsp:nvSpPr>
        <dsp:cNvPr id="0" name=""/>
        <dsp:cNvSpPr/>
      </dsp:nvSpPr>
      <dsp:spPr>
        <a:xfrm>
          <a:off x="0" y="3712217"/>
          <a:ext cx="6797675" cy="789750"/>
        </a:xfrm>
        <a:prstGeom prst="roundRect">
          <a:avLst/>
        </a:prstGeom>
        <a:solidFill>
          <a:schemeClr val="accent2">
            <a:hueOff val="28282"/>
            <a:satOff val="-27590"/>
            <a:lumOff val="-14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t>Squirts/10U and Above (Travel Teams):  Penalty box/clock/scorekeeper/locker room monitor for games to be assigned by manager.  This time is considered part of the team requirement and will not count towards volunteer hour requirements.  </a:t>
          </a:r>
          <a:endParaRPr lang="en-US" sz="1500" kern="1200" dirty="0"/>
        </a:p>
      </dsp:txBody>
      <dsp:txXfrm>
        <a:off x="38552" y="3750769"/>
        <a:ext cx="6720571" cy="712646"/>
      </dsp:txXfrm>
    </dsp:sp>
    <dsp:sp modelId="{F5144491-8509-469B-92A3-DBE690BE47B6}">
      <dsp:nvSpPr>
        <dsp:cNvPr id="0" name=""/>
        <dsp:cNvSpPr/>
      </dsp:nvSpPr>
      <dsp:spPr>
        <a:xfrm>
          <a:off x="0" y="4545167"/>
          <a:ext cx="6797675" cy="789750"/>
        </a:xfrm>
        <a:prstGeom prst="roundRect">
          <a:avLst/>
        </a:prstGeom>
        <a:solidFill>
          <a:schemeClr val="accent2">
            <a:hueOff val="35353"/>
            <a:satOff val="-34487"/>
            <a:lumOff val="-17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baseline="0" dirty="0"/>
            <a:t>All Levels: optional opportunity to reduce registration fees by selling wreaths through our program, $5 off fees for each item sold.</a:t>
          </a:r>
          <a:endParaRPr lang="en-US" sz="1500" kern="1200" dirty="0"/>
        </a:p>
      </dsp:txBody>
      <dsp:txXfrm>
        <a:off x="38552" y="4583719"/>
        <a:ext cx="6720571" cy="7126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8A8F5-523B-4DFD-A824-627543330CD3}">
      <dsp:nvSpPr>
        <dsp:cNvPr id="0" name=""/>
        <dsp:cNvSpPr/>
      </dsp:nvSpPr>
      <dsp:spPr>
        <a:xfrm>
          <a:off x="0" y="832292"/>
          <a:ext cx="6582555" cy="15365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2C709-6911-4262-9119-91EC092BA332}">
      <dsp:nvSpPr>
        <dsp:cNvPr id="0" name=""/>
        <dsp:cNvSpPr/>
      </dsp:nvSpPr>
      <dsp:spPr>
        <a:xfrm>
          <a:off x="464803" y="1178013"/>
          <a:ext cx="845096" cy="8450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F644F2-55D4-4C91-929F-CD7552E1EA75}">
      <dsp:nvSpPr>
        <dsp:cNvPr id="0" name=""/>
        <dsp:cNvSpPr/>
      </dsp:nvSpPr>
      <dsp:spPr>
        <a:xfrm>
          <a:off x="1774703" y="832292"/>
          <a:ext cx="4807851" cy="153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17" tIns="162617" rIns="162617" bIns="162617" numCol="1" spcCol="1270" anchor="ctr" anchorCtr="0">
          <a:noAutofit/>
        </a:bodyPr>
        <a:lstStyle/>
        <a:p>
          <a:pPr marL="0" lvl="0" indent="0" algn="l" defTabSz="666750">
            <a:lnSpc>
              <a:spcPct val="90000"/>
            </a:lnSpc>
            <a:spcBef>
              <a:spcPct val="0"/>
            </a:spcBef>
            <a:spcAft>
              <a:spcPct val="35000"/>
            </a:spcAft>
            <a:buNone/>
          </a:pPr>
          <a:r>
            <a:rPr lang="en-US" sz="1500" kern="1200" dirty="0"/>
            <a:t>DAYHA is a non-profit/non-school funded organization. Parent/Guardian volunteerism is a critical component to the success of the program.</a:t>
          </a:r>
        </a:p>
      </dsp:txBody>
      <dsp:txXfrm>
        <a:off x="1774703" y="832292"/>
        <a:ext cx="4807851" cy="1536539"/>
      </dsp:txXfrm>
    </dsp:sp>
    <dsp:sp modelId="{785A4FBC-822D-4705-9B09-41917A8A01BA}">
      <dsp:nvSpPr>
        <dsp:cNvPr id="0" name=""/>
        <dsp:cNvSpPr/>
      </dsp:nvSpPr>
      <dsp:spPr>
        <a:xfrm>
          <a:off x="0" y="2752966"/>
          <a:ext cx="6582555" cy="15365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F78C8-907B-4560-9F87-7E8519CFA6F4}">
      <dsp:nvSpPr>
        <dsp:cNvPr id="0" name=""/>
        <dsp:cNvSpPr/>
      </dsp:nvSpPr>
      <dsp:spPr>
        <a:xfrm>
          <a:off x="464803" y="3098687"/>
          <a:ext cx="845096" cy="8450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726D32-D7B0-4ABE-9356-C76AF30363FE}">
      <dsp:nvSpPr>
        <dsp:cNvPr id="0" name=""/>
        <dsp:cNvSpPr/>
      </dsp:nvSpPr>
      <dsp:spPr>
        <a:xfrm>
          <a:off x="1774703" y="2752966"/>
          <a:ext cx="4807851" cy="153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17" tIns="162617" rIns="162617" bIns="162617" numCol="1" spcCol="1270" anchor="ctr" anchorCtr="0">
          <a:noAutofit/>
        </a:bodyPr>
        <a:lstStyle/>
        <a:p>
          <a:pPr marL="0" lvl="0" indent="0" algn="l" defTabSz="666750">
            <a:lnSpc>
              <a:spcPct val="90000"/>
            </a:lnSpc>
            <a:spcBef>
              <a:spcPct val="0"/>
            </a:spcBef>
            <a:spcAft>
              <a:spcPct val="35000"/>
            </a:spcAft>
            <a:buNone/>
          </a:pPr>
          <a:r>
            <a:rPr lang="en-US" sz="1500" kern="1200" dirty="0"/>
            <a:t>Who volunteers: all parents and guardians are welcomed to volunteer. Volunteer hours are part of the way we keep costs down for our players and therefore a select number of hours are required for each player except those in (Termite and Intro to Hockey levels)</a:t>
          </a:r>
        </a:p>
      </dsp:txBody>
      <dsp:txXfrm>
        <a:off x="1774703" y="2752966"/>
        <a:ext cx="4807851" cy="15365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10/5/2021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10/5/2021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10/5/2021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04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10/5/2021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2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10/5/2021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10/5/2021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2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10/5/2021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10/5/2021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10/5/2021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3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10/5/2021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datigers.com/dib_sessions" TargetMode="Externa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photo/black-calendar-close-up-composition-273011/" TargetMode="Externa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hyperlink" Target="https://help.sportsengine.com/customer/en/portal/articles/619450-subscribe-to-ical-feed?b_id=16263" TargetMode="External"/><Relationship Id="rId5" Type="http://schemas.openxmlformats.org/officeDocument/2006/relationships/hyperlink" Target="https://help.sportsengine.com/customer/en/portal/articles/1708772-add-an-ical-feed-to-a-smart-phone?b_id=16263" TargetMode="External"/><Relationship Id="rId4" Type="http://schemas.openxmlformats.org/officeDocument/2006/relationships/hyperlink" Target="https://www.datigers.com/page/show/8153-dayha-calenda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videos/search?q=youtube+choosing+hockey+stick+length&amp;docid=607992817485945306&amp;mid=CD0DF79DE9C5E73B2AAECD0DF79DE9C5E73B2AAE&amp;view=detail&amp;FORM=VIRE" TargetMode="External"/><Relationship Id="rId2" Type="http://schemas.openxmlformats.org/officeDocument/2006/relationships/hyperlink" Target="https://www.youtube.com/watch?v=UEsGaZ3nmio" TargetMode="External"/><Relationship Id="rId1" Type="http://schemas.openxmlformats.org/officeDocument/2006/relationships/slideLayout" Target="../slideLayouts/slideLayout6.xml"/><Relationship Id="rId6" Type="http://schemas.openxmlformats.org/officeDocument/2006/relationships/hyperlink" Target="https://creativecommons.org/licenses/by-nc-nd/3.0/" TargetMode="External"/><Relationship Id="rId5" Type="http://schemas.openxmlformats.org/officeDocument/2006/relationships/hyperlink" Target="http://www.flickr.com/photos/azarius/3875204428/" TargetMode="Externa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hyperlink" Target="http://pngimg.com/download/26451"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tires-easy.com/blog/ultimate-family-vehicle-tires/" TargetMode="External"/><Relationship Id="rId2" Type="http://schemas.openxmlformats.org/officeDocument/2006/relationships/image" Target="../media/image29.jpg"/><Relationship Id="rId1" Type="http://schemas.openxmlformats.org/officeDocument/2006/relationships/slideLayout" Target="../slideLayouts/slideLayout8.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glassandout.com/2014/02/20/10-sanity-tips-for-minor-hockey-parents/" TargetMode="External"/><Relationship Id="rId3" Type="http://schemas.openxmlformats.org/officeDocument/2006/relationships/hyperlink" Target="http://www.imahockeydad.com/2013/10/02/hockey-parent-dos-and-donts/" TargetMode="External"/><Relationship Id="rId7" Type="http://schemas.openxmlformats.org/officeDocument/2006/relationships/hyperlink" Target="http://www.usahockeymagazine.com/article/2012-10/one-tank-gas-time-parent-survival-tips" TargetMode="External"/><Relationship Id="rId2" Type="http://schemas.openxmlformats.org/officeDocument/2006/relationships/image" Target="../media/image30.jpg"/><Relationship Id="rId1" Type="http://schemas.openxmlformats.org/officeDocument/2006/relationships/slideLayout" Target="../slideLayouts/slideLayout8.xml"/><Relationship Id="rId6" Type="http://schemas.openxmlformats.org/officeDocument/2006/relationships/hyperlink" Target="http://www.usahockey.com/parents" TargetMode="External"/><Relationship Id="rId5" Type="http://schemas.openxmlformats.org/officeDocument/2006/relationships/hyperlink" Target="http://thepuckhog.blogspot.com/2014/07/let-kids-be-kids-letter-to-parents-adm.html" TargetMode="External"/><Relationship Id="rId4" Type="http://schemas.openxmlformats.org/officeDocument/2006/relationships/hyperlink" Target="http://www.imahockeydad.com/2012/08/26/so-youre-signing-your-kid-up-for-hockey-e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www.datigers.com/page/show/8149-welcome-to-the-official-web-page-of-the-delano-area-tig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man-holding-clipboard-inside-room-1543924/"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hyperlink" Target="http://www.usahockey.com/page/show/902338-rule-book-and-resources"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435573" y="1724351"/>
            <a:ext cx="6253317" cy="3686015"/>
          </a:xfrm>
        </p:spPr>
        <p:txBody>
          <a:bodyPr>
            <a:normAutofit fontScale="90000"/>
          </a:bodyPr>
          <a:lstStyle/>
          <a:p>
            <a:r>
              <a:rPr lang="en-US" dirty="0"/>
              <a:t>Delano Area Youth Hockey Association – </a:t>
            </a:r>
            <a:r>
              <a:rPr lang="en-US" sz="6700" dirty="0"/>
              <a:t>Welcome Packet</a:t>
            </a:r>
            <a:endParaRPr lang="en-US" sz="8000" dirty="0"/>
          </a:p>
        </p:txBody>
      </p:sp>
      <p:sp>
        <p:nvSpPr>
          <p:cNvPr id="3" name="Subtitle 2">
            <a:extLst>
              <a:ext uri="{FF2B5EF4-FFF2-40B4-BE49-F238E27FC236}">
                <a16:creationId xmlns:a16="http://schemas.microsoft.com/office/drawing/2014/main" id="{37FC2D8F-56D2-4ADF-B439-0E09E7C37894}"/>
              </a:ext>
            </a:extLst>
          </p:cNvPr>
          <p:cNvSpPr>
            <a:spLocks noGrp="1"/>
          </p:cNvSpPr>
          <p:nvPr>
            <p:ph type="subTitle" idx="1"/>
          </p:nvPr>
        </p:nvSpPr>
        <p:spPr>
          <a:xfrm>
            <a:off x="5435089" y="6627249"/>
            <a:ext cx="6269347" cy="1021498"/>
          </a:xfrm>
        </p:spPr>
        <p:txBody>
          <a:bodyPr>
            <a:normAutofit/>
          </a:bodyPr>
          <a:lstStyle/>
          <a:p>
            <a:r>
              <a:rPr lang="en-US" sz="1000" dirty="0">
                <a:solidFill>
                  <a:schemeClr val="tx1">
                    <a:lumMod val="85000"/>
                    <a:lumOff val="15000"/>
                  </a:schemeClr>
                </a:solidFill>
              </a:rPr>
              <a:t>Last updated 8/2021</a:t>
            </a:r>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8AC96E-AA33-4309-B51D-072F59E6EC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56686" y="1"/>
            <a:ext cx="4635315" cy="6857999"/>
          </a:xfrm>
          <a:prstGeom prst="rect">
            <a:avLst/>
          </a:prstGeom>
        </p:spPr>
      </p:pic>
    </p:spTree>
    <p:extLst>
      <p:ext uri="{BB962C8B-B14F-4D97-AF65-F5344CB8AC3E}">
        <p14:creationId xmlns:p14="http://schemas.microsoft.com/office/powerpoint/2010/main" val="391274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E8FC31-5ED4-43C9-96ED-BEE2B8648548}"/>
              </a:ext>
            </a:extLst>
          </p:cNvPr>
          <p:cNvSpPr>
            <a:spLocks noGrp="1"/>
          </p:cNvSpPr>
          <p:nvPr>
            <p:ph type="title"/>
          </p:nvPr>
        </p:nvSpPr>
        <p:spPr>
          <a:xfrm>
            <a:off x="1097280" y="286603"/>
            <a:ext cx="10058400" cy="1450757"/>
          </a:xfrm>
        </p:spPr>
        <p:txBody>
          <a:bodyPr vert="horz" lIns="91440" tIns="45720" rIns="91440" bIns="45720" rtlCol="0" anchor="ctr">
            <a:normAutofit/>
          </a:bodyPr>
          <a:lstStyle/>
          <a:p>
            <a:r>
              <a:rPr lang="en-US" sz="4800" dirty="0">
                <a:solidFill>
                  <a:srgbClr val="FFFFFF"/>
                </a:solidFill>
              </a:rPr>
              <a:t>Mite/8U Program Specific Q&amp;A</a:t>
            </a:r>
          </a:p>
        </p:txBody>
      </p:sp>
      <p:sp>
        <p:nvSpPr>
          <p:cNvPr id="4" name="TextBox 3">
            <a:extLst>
              <a:ext uri="{FF2B5EF4-FFF2-40B4-BE49-F238E27FC236}">
                <a16:creationId xmlns:a16="http://schemas.microsoft.com/office/drawing/2014/main" id="{3FF4D22A-E6A9-4DFB-8145-D5508518744D}"/>
              </a:ext>
            </a:extLst>
          </p:cNvPr>
          <p:cNvSpPr txBox="1"/>
          <p:nvPr/>
        </p:nvSpPr>
        <p:spPr>
          <a:xfrm>
            <a:off x="1096963" y="2675694"/>
            <a:ext cx="10058400" cy="3193294"/>
          </a:xfrm>
          <a:prstGeom prst="rect">
            <a:avLst/>
          </a:prstGeom>
        </p:spPr>
        <p:txBody>
          <a:bodyPr vert="horz" lIns="0" tIns="45720" rIns="0" bIns="45720" rtlCol="0">
            <a:noAutofit/>
          </a:bodyPr>
          <a:lstStyle/>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Why do we play so few games?</a:t>
            </a:r>
          </a:p>
          <a:p>
            <a:pPr marL="342900" marR="0" lvl="0" indent="-342900">
              <a:lnSpc>
                <a:spcPct val="90000"/>
              </a:lnSpc>
              <a:spcBef>
                <a:spcPts val="0"/>
              </a:spcBef>
              <a:spcAft>
                <a:spcPts val="600"/>
              </a:spcAft>
              <a:buFont typeface="Calibri" panose="020F0502020204030204" pitchFamily="34" charset="0"/>
              <a:buChar char="-"/>
            </a:pPr>
            <a:r>
              <a:rPr lang="en-US" sz="1400" dirty="0">
                <a:solidFill>
                  <a:schemeClr val="tx1">
                    <a:lumMod val="75000"/>
                    <a:lumOff val="25000"/>
                  </a:schemeClr>
                </a:solidFill>
                <a:effectLst/>
              </a:rPr>
              <a:t>We follow the USA Hockey ADM program, which focuses on skill development at this level.  </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How are practices organized?</a:t>
            </a:r>
          </a:p>
          <a:p>
            <a:pPr marL="342900" marR="0" lvl="0" indent="-342900">
              <a:lnSpc>
                <a:spcPct val="90000"/>
              </a:lnSpc>
              <a:spcBef>
                <a:spcPts val="0"/>
              </a:spcBef>
              <a:spcAft>
                <a:spcPts val="600"/>
              </a:spcAft>
              <a:buFont typeface="Calibri" panose="020F0502020204030204" pitchFamily="34" charset="0"/>
              <a:buChar char="-"/>
            </a:pPr>
            <a:r>
              <a:rPr lang="en-US" sz="1400" dirty="0">
                <a:solidFill>
                  <a:schemeClr val="tx1">
                    <a:lumMod val="75000"/>
                    <a:lumOff val="25000"/>
                  </a:schemeClr>
                </a:solidFill>
                <a:effectLst/>
              </a:rPr>
              <a:t>A level leader (volunteer coach) sends out a practice plan to all coaches consisting of skill stations and small area games </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Who are the coaches? </a:t>
            </a:r>
          </a:p>
          <a:p>
            <a:pPr marL="342900" marR="0" lvl="0" indent="-342900">
              <a:lnSpc>
                <a:spcPct val="90000"/>
              </a:lnSpc>
              <a:spcBef>
                <a:spcPts val="0"/>
              </a:spcBef>
              <a:spcAft>
                <a:spcPts val="600"/>
              </a:spcAft>
              <a:buFont typeface="Calibri" panose="020F0502020204030204" pitchFamily="34" charset="0"/>
              <a:buChar char="-"/>
            </a:pPr>
            <a:r>
              <a:rPr lang="en-US" sz="1400" dirty="0">
                <a:solidFill>
                  <a:schemeClr val="tx1">
                    <a:lumMod val="75000"/>
                    <a:lumOff val="25000"/>
                  </a:schemeClr>
                </a:solidFill>
                <a:effectLst/>
              </a:rPr>
              <a:t>Parents volunteering their time to develop your child.</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When do we play other towns?</a:t>
            </a:r>
          </a:p>
          <a:p>
            <a:pPr marL="342900" marR="0" lvl="0" indent="-342900">
              <a:lnSpc>
                <a:spcPct val="90000"/>
              </a:lnSpc>
              <a:spcBef>
                <a:spcPts val="0"/>
              </a:spcBef>
              <a:spcAft>
                <a:spcPts val="600"/>
              </a:spcAft>
              <a:buFont typeface="Calibri" panose="020F0502020204030204" pitchFamily="34" charset="0"/>
              <a:buChar char="-"/>
            </a:pPr>
            <a:r>
              <a:rPr lang="en-US" sz="1400" dirty="0">
                <a:solidFill>
                  <a:schemeClr val="tx1">
                    <a:lumMod val="75000"/>
                    <a:lumOff val="25000"/>
                  </a:schemeClr>
                </a:solidFill>
                <a:effectLst/>
              </a:rPr>
              <a:t>There is a D3, 3 v 3 league for </a:t>
            </a:r>
            <a:r>
              <a:rPr lang="en-US" sz="1400" dirty="0">
                <a:solidFill>
                  <a:schemeClr val="tx1">
                    <a:lumMod val="75000"/>
                    <a:lumOff val="25000"/>
                  </a:schemeClr>
                </a:solidFill>
              </a:rPr>
              <a:t>Mite/8U.  Typically, there will be 8 scrimmages scheduled throughout the season.  </a:t>
            </a:r>
            <a:r>
              <a:rPr lang="en-US" sz="1400" dirty="0">
                <a:solidFill>
                  <a:schemeClr val="tx1">
                    <a:lumMod val="75000"/>
                    <a:lumOff val="25000"/>
                  </a:schemeClr>
                </a:solidFill>
                <a:effectLst/>
              </a:rPr>
              <a:t>We will also play in a jamboree at the end of the year against other towns. </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Who participates in the D3 3 v 3 league?</a:t>
            </a:r>
          </a:p>
          <a:p>
            <a:pPr marL="342900" marR="0" lvl="0" indent="-342900">
              <a:lnSpc>
                <a:spcPct val="90000"/>
              </a:lnSpc>
              <a:spcBef>
                <a:spcPts val="0"/>
              </a:spcBef>
              <a:spcAft>
                <a:spcPts val="600"/>
              </a:spcAft>
              <a:buFont typeface="Calibri" panose="020F0502020204030204" pitchFamily="34" charset="0"/>
              <a:buChar char="-"/>
            </a:pPr>
            <a:r>
              <a:rPr lang="en-US" sz="1400" dirty="0">
                <a:solidFill>
                  <a:schemeClr val="tx1">
                    <a:lumMod val="75000"/>
                    <a:lumOff val="25000"/>
                  </a:schemeClr>
                </a:solidFill>
                <a:effectLst/>
              </a:rPr>
              <a:t>All mite and 8U skaters are divided into teams to participate in cross ice scrimmages against other D3 teams.</a:t>
            </a:r>
          </a:p>
          <a:p>
            <a:pPr marL="0" marR="0">
              <a:lnSpc>
                <a:spcPct val="90000"/>
              </a:lnSpc>
              <a:spcBef>
                <a:spcPts val="0"/>
              </a:spcBef>
              <a:spcAft>
                <a:spcPts val="600"/>
              </a:spcAft>
              <a:buFont typeface="Calibri" panose="020F0502020204030204" pitchFamily="34" charset="0"/>
            </a:pPr>
            <a:r>
              <a:rPr lang="en-US" sz="1400" dirty="0">
                <a:solidFill>
                  <a:schemeClr val="tx1">
                    <a:lumMod val="75000"/>
                    <a:lumOff val="25000"/>
                  </a:schemeClr>
                </a:solidFill>
                <a:effectLst/>
              </a:rPr>
              <a:t>How are teams selected?</a:t>
            </a:r>
          </a:p>
          <a:p>
            <a:pPr>
              <a:lnSpc>
                <a:spcPct val="90000"/>
              </a:lnSpc>
              <a:spcAft>
                <a:spcPts val="600"/>
              </a:spcAft>
              <a:buFont typeface="Calibri" panose="020F0502020204030204" pitchFamily="34" charset="0"/>
            </a:pPr>
            <a:r>
              <a:rPr lang="en-US" sz="1400" dirty="0">
                <a:solidFill>
                  <a:schemeClr val="tx1">
                    <a:lumMod val="75000"/>
                    <a:lumOff val="25000"/>
                  </a:schemeClr>
                </a:solidFill>
                <a:effectLst/>
              </a:rPr>
              <a:t>-  At the mite/8U level, skaters are split evenly among ages and ability levels.</a:t>
            </a:r>
            <a:endParaRPr lang="en-US" sz="14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2769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283780-21BC-42C0-AB2D-75B67CEA6278}"/>
              </a:ext>
            </a:extLst>
          </p:cNvPr>
          <p:cNvSpPr txBox="1"/>
          <p:nvPr/>
        </p:nvSpPr>
        <p:spPr>
          <a:xfrm>
            <a:off x="643467" y="634946"/>
            <a:ext cx="3689094" cy="5055904"/>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What are DIBS?  </a:t>
            </a:r>
          </a:p>
          <a:p>
            <a:pPr algn="r">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Volunteer hours!</a:t>
            </a:r>
          </a:p>
        </p:txBody>
      </p:sp>
      <p:cxnSp>
        <p:nvCxnSpPr>
          <p:cNvPr id="15" name="Straight Connector 14">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extBox 2">
            <a:extLst>
              <a:ext uri="{FF2B5EF4-FFF2-40B4-BE49-F238E27FC236}">
                <a16:creationId xmlns:a16="http://schemas.microsoft.com/office/drawing/2014/main" id="{6BEB3D5E-04A9-4624-BB40-9253ADA39EF2}"/>
              </a:ext>
            </a:extLst>
          </p:cNvPr>
          <p:cNvGraphicFramePr/>
          <p:nvPr>
            <p:extLst>
              <p:ext uri="{D42A27DB-BD31-4B8C-83A1-F6EECF244321}">
                <p14:modId xmlns:p14="http://schemas.microsoft.com/office/powerpoint/2010/main" val="3072219778"/>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3BAF3B3C-1E21-4B17-9942-AE9FDB853F76}"/>
              </a:ext>
            </a:extLst>
          </p:cNvPr>
          <p:cNvSpPr/>
          <p:nvPr/>
        </p:nvSpPr>
        <p:spPr>
          <a:xfrm>
            <a:off x="3431642" y="5491827"/>
            <a:ext cx="4089196" cy="646331"/>
          </a:xfrm>
          <a:prstGeom prst="rect">
            <a:avLst/>
          </a:prstGeom>
        </p:spPr>
        <p:txBody>
          <a:bodyPr wrap="none">
            <a:spAutoFit/>
          </a:bodyPr>
          <a:lstStyle/>
          <a:p>
            <a:r>
              <a:rPr lang="en-US" dirty="0">
                <a:hlinkClick r:id="rId7"/>
              </a:rPr>
              <a:t>https://www.datigers.com/dib_sessions</a:t>
            </a:r>
            <a:endParaRPr lang="en-US" dirty="0"/>
          </a:p>
          <a:p>
            <a:endParaRPr lang="en-US" dirty="0"/>
          </a:p>
        </p:txBody>
      </p:sp>
    </p:spTree>
    <p:extLst>
      <p:ext uri="{BB962C8B-B14F-4D97-AF65-F5344CB8AC3E}">
        <p14:creationId xmlns:p14="http://schemas.microsoft.com/office/powerpoint/2010/main" val="92310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3B85FA-48BF-4C0F-B6DA-0E2B7C0D46B6}"/>
              </a:ext>
            </a:extLst>
          </p:cNvPr>
          <p:cNvSpPr txBox="1"/>
          <p:nvPr/>
        </p:nvSpPr>
        <p:spPr>
          <a:xfrm>
            <a:off x="5172074" y="286603"/>
            <a:ext cx="5983605"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spc="-50">
                <a:solidFill>
                  <a:schemeClr val="tx1">
                    <a:lumMod val="75000"/>
                    <a:lumOff val="25000"/>
                  </a:schemeClr>
                </a:solidFill>
                <a:latin typeface="+mj-lt"/>
                <a:ea typeface="+mj-ea"/>
                <a:cs typeface="+mj-cs"/>
              </a:rPr>
              <a:t>Finding your team’s schedule</a:t>
            </a:r>
          </a:p>
        </p:txBody>
      </p:sp>
      <p:pic>
        <p:nvPicPr>
          <p:cNvPr id="6" name="Picture 5">
            <a:extLst>
              <a:ext uri="{FF2B5EF4-FFF2-40B4-BE49-F238E27FC236}">
                <a16:creationId xmlns:a16="http://schemas.microsoft.com/office/drawing/2014/main" id="{525B0938-D4A7-44B0-8E8E-508D9A6C27B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966" r="20946"/>
          <a:stretch/>
        </p:blipFill>
        <p:spPr>
          <a:xfrm>
            <a:off x="20" y="10"/>
            <a:ext cx="4580077" cy="6857990"/>
          </a:xfrm>
          <a:prstGeom prst="rect">
            <a:avLst/>
          </a:prstGeom>
        </p:spPr>
      </p:pic>
      <p:cxnSp>
        <p:nvCxnSpPr>
          <p:cNvPr id="17" name="Straight Connector 16">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5ACFBE2-2BD8-4C7F-AAA2-E23E05C2F0FF}"/>
              </a:ext>
            </a:extLst>
          </p:cNvPr>
          <p:cNvSpPr txBox="1"/>
          <p:nvPr/>
        </p:nvSpPr>
        <p:spPr>
          <a:xfrm>
            <a:off x="5172074" y="2108201"/>
            <a:ext cx="5983606" cy="3760891"/>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n-US" sz="1300" b="1" dirty="0">
                <a:solidFill>
                  <a:schemeClr val="tx1">
                    <a:lumMod val="75000"/>
                    <a:lumOff val="25000"/>
                  </a:schemeClr>
                </a:solidFill>
              </a:rPr>
              <a:t>Schedule planning is important. DAYHA has made it easy for you to keep track of. Go here for the link to all calendars</a:t>
            </a:r>
            <a:endParaRPr lang="en-US" sz="1300" dirty="0">
              <a:solidFill>
                <a:schemeClr val="tx1">
                  <a:lumMod val="75000"/>
                  <a:lumOff val="25000"/>
                </a:schemeClr>
              </a:solidFill>
              <a:hlinkClick r:id="rId4"/>
            </a:endParaRPr>
          </a:p>
          <a:p>
            <a:pPr marL="285750" indent="-285750">
              <a:lnSpc>
                <a:spcPct val="90000"/>
              </a:lnSpc>
              <a:spcAft>
                <a:spcPts val="600"/>
              </a:spcAft>
              <a:buFont typeface="Calibri" panose="020F0502020204030204" pitchFamily="34" charset="0"/>
              <a:buChar char="•"/>
            </a:pPr>
            <a:r>
              <a:rPr lang="en-US" sz="1300" dirty="0">
                <a:solidFill>
                  <a:schemeClr val="tx1">
                    <a:lumMod val="75000"/>
                    <a:lumOff val="25000"/>
                  </a:schemeClr>
                </a:solidFill>
                <a:hlinkClick r:id="rId4"/>
              </a:rPr>
              <a:t>https://www.datigers.com/page/show/8153-dayha-calendar</a:t>
            </a:r>
            <a:endParaRPr lang="en-US" sz="13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en-US" sz="13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r>
              <a:rPr lang="en-US" sz="1300" b="1" dirty="0">
                <a:solidFill>
                  <a:schemeClr val="tx1">
                    <a:lumMod val="75000"/>
                    <a:lumOff val="25000"/>
                  </a:schemeClr>
                </a:solidFill>
              </a:rPr>
              <a:t>To view multiple teams and events, </a:t>
            </a:r>
            <a:r>
              <a:rPr lang="en-US" sz="1300" dirty="0">
                <a:solidFill>
                  <a:schemeClr val="tx1">
                    <a:lumMod val="75000"/>
                    <a:lumOff val="25000"/>
                  </a:schemeClr>
                </a:solidFill>
              </a:rPr>
              <a:t>please click </a:t>
            </a:r>
            <a:r>
              <a:rPr lang="en-US" sz="1300" b="1" dirty="0">
                <a:solidFill>
                  <a:schemeClr val="tx1">
                    <a:lumMod val="75000"/>
                    <a:lumOff val="25000"/>
                  </a:schemeClr>
                </a:solidFill>
              </a:rPr>
              <a:t>"SHOW TAG MENU"</a:t>
            </a:r>
            <a:r>
              <a:rPr lang="en-US" sz="1300" dirty="0">
                <a:solidFill>
                  <a:schemeClr val="tx1">
                    <a:lumMod val="75000"/>
                    <a:lumOff val="25000"/>
                  </a:schemeClr>
                </a:solidFill>
              </a:rPr>
              <a:t> and scroll down to select your team(s) or </a:t>
            </a:r>
            <a:r>
              <a:rPr lang="en-US" sz="1300" dirty="0" err="1">
                <a:solidFill>
                  <a:schemeClr val="tx1">
                    <a:lumMod val="75000"/>
                    <a:lumOff val="25000"/>
                  </a:schemeClr>
                </a:solidFill>
              </a:rPr>
              <a:t>or</a:t>
            </a:r>
            <a:r>
              <a:rPr lang="en-US" sz="1300" dirty="0">
                <a:solidFill>
                  <a:schemeClr val="tx1">
                    <a:lumMod val="75000"/>
                    <a:lumOff val="25000"/>
                  </a:schemeClr>
                </a:solidFill>
              </a:rPr>
              <a:t> level clinic/tryout. Put a check next to multiple teams to generate a cumulative calendar. For association events - Please select the "Assoc. News &amp; Events" Tag.</a:t>
            </a:r>
          </a:p>
          <a:p>
            <a:pPr marL="285750" indent="-285750">
              <a:lnSpc>
                <a:spcPct val="90000"/>
              </a:lnSpc>
              <a:spcAft>
                <a:spcPts val="600"/>
              </a:spcAft>
              <a:buFont typeface="Calibri" panose="020F0502020204030204" pitchFamily="34" charset="0"/>
              <a:buChar char="•"/>
            </a:pPr>
            <a:r>
              <a:rPr lang="en-US" sz="1300" dirty="0">
                <a:solidFill>
                  <a:schemeClr val="tx1">
                    <a:lumMod val="75000"/>
                    <a:lumOff val="25000"/>
                  </a:schemeClr>
                </a:solidFill>
              </a:rPr>
              <a:t>You should see all teams events that you selected for the month selected.  Use the arrow keys next to the current calendar month identification to navigate from month to month.</a:t>
            </a:r>
          </a:p>
          <a:p>
            <a:pPr marL="285750" indent="-285750">
              <a:lnSpc>
                <a:spcPct val="90000"/>
              </a:lnSpc>
              <a:spcAft>
                <a:spcPts val="600"/>
              </a:spcAft>
              <a:buFont typeface="Calibri" panose="020F0502020204030204" pitchFamily="34" charset="0"/>
              <a:buChar char="•"/>
            </a:pPr>
            <a:r>
              <a:rPr lang="en-US" sz="1300" dirty="0">
                <a:solidFill>
                  <a:schemeClr val="tx1">
                    <a:lumMod val="75000"/>
                    <a:lumOff val="25000"/>
                  </a:schemeClr>
                </a:solidFill>
              </a:rPr>
              <a:t>Click on the </a:t>
            </a:r>
            <a:r>
              <a:rPr lang="en-US" sz="1300" i="1" dirty="0">
                <a:solidFill>
                  <a:schemeClr val="tx1">
                    <a:lumMod val="75000"/>
                    <a:lumOff val="25000"/>
                  </a:schemeClr>
                </a:solidFill>
              </a:rPr>
              <a:t>Print Page</a:t>
            </a:r>
            <a:r>
              <a:rPr lang="en-US" sz="1300" dirty="0">
                <a:solidFill>
                  <a:schemeClr val="tx1">
                    <a:lumMod val="75000"/>
                    <a:lumOff val="25000"/>
                  </a:schemeClr>
                </a:solidFill>
              </a:rPr>
              <a:t> tab at the bottom of the month's page to print.</a:t>
            </a:r>
          </a:p>
          <a:p>
            <a:pPr marL="285750" indent="-285750">
              <a:lnSpc>
                <a:spcPct val="90000"/>
              </a:lnSpc>
              <a:spcAft>
                <a:spcPts val="600"/>
              </a:spcAft>
              <a:buFont typeface="Calibri" panose="020F0502020204030204" pitchFamily="34" charset="0"/>
              <a:buChar char="•"/>
            </a:pPr>
            <a:r>
              <a:rPr lang="en-US" sz="1300" b="1" dirty="0">
                <a:solidFill>
                  <a:schemeClr val="tx1">
                    <a:lumMod val="75000"/>
                    <a:lumOff val="25000"/>
                  </a:schemeClr>
                </a:solidFill>
              </a:rPr>
              <a:t>CHECK BACK FREQUENTLY!!!!</a:t>
            </a:r>
            <a:r>
              <a:rPr lang="en-US" sz="1300" dirty="0">
                <a:solidFill>
                  <a:schemeClr val="tx1">
                    <a:lumMod val="75000"/>
                    <a:lumOff val="25000"/>
                  </a:schemeClr>
                </a:solidFill>
              </a:rPr>
              <a:t>  Schedules can change frequently and quickly.</a:t>
            </a:r>
          </a:p>
          <a:p>
            <a:pPr marL="285750" indent="-285750">
              <a:lnSpc>
                <a:spcPct val="90000"/>
              </a:lnSpc>
              <a:spcAft>
                <a:spcPts val="600"/>
              </a:spcAft>
              <a:buFont typeface="Calibri" panose="020F0502020204030204" pitchFamily="34" charset="0"/>
              <a:buChar char="•"/>
            </a:pPr>
            <a:br>
              <a:rPr lang="en-US" sz="1300" dirty="0">
                <a:solidFill>
                  <a:schemeClr val="tx1">
                    <a:lumMod val="75000"/>
                    <a:lumOff val="25000"/>
                  </a:schemeClr>
                </a:solidFill>
              </a:rPr>
            </a:br>
            <a:r>
              <a:rPr lang="en-US" sz="1300" b="1" dirty="0">
                <a:solidFill>
                  <a:schemeClr val="tx1">
                    <a:lumMod val="75000"/>
                    <a:lumOff val="25000"/>
                  </a:schemeClr>
                </a:solidFill>
                <a:hlinkClick r:id="rId5"/>
              </a:rPr>
              <a:t>How to link this Calendar with your smartphone</a:t>
            </a:r>
            <a:br>
              <a:rPr lang="en-US" sz="1300" dirty="0">
                <a:solidFill>
                  <a:schemeClr val="tx1">
                    <a:lumMod val="75000"/>
                    <a:lumOff val="25000"/>
                  </a:schemeClr>
                </a:solidFill>
              </a:rPr>
            </a:br>
            <a:br>
              <a:rPr lang="en-US" sz="1300" dirty="0">
                <a:solidFill>
                  <a:schemeClr val="tx1">
                    <a:lumMod val="75000"/>
                    <a:lumOff val="25000"/>
                  </a:schemeClr>
                </a:solidFill>
              </a:rPr>
            </a:br>
            <a:r>
              <a:rPr lang="en-US" sz="1300" b="1" dirty="0">
                <a:solidFill>
                  <a:schemeClr val="tx1">
                    <a:lumMod val="75000"/>
                    <a:lumOff val="25000"/>
                  </a:schemeClr>
                </a:solidFill>
                <a:hlinkClick r:id="rId6"/>
              </a:rPr>
              <a:t>How to link this Calendar with your computer</a:t>
            </a:r>
            <a:r>
              <a:rPr lang="en-US" sz="1300" dirty="0">
                <a:solidFill>
                  <a:schemeClr val="tx1">
                    <a:lumMod val="75000"/>
                    <a:lumOff val="25000"/>
                  </a:schemeClr>
                </a:solidFill>
              </a:rPr>
              <a:t> </a:t>
            </a:r>
          </a:p>
          <a:p>
            <a:pPr>
              <a:lnSpc>
                <a:spcPct val="90000"/>
              </a:lnSpc>
              <a:spcAft>
                <a:spcPts val="600"/>
              </a:spcAft>
              <a:buFont typeface="Calibri" panose="020F0502020204030204" pitchFamily="34" charset="0"/>
            </a:pPr>
            <a:endParaRPr lang="en-US" sz="1300" dirty="0">
              <a:solidFill>
                <a:schemeClr val="tx1">
                  <a:lumMod val="75000"/>
                  <a:lumOff val="25000"/>
                </a:schemeClr>
              </a:solidFill>
            </a:endParaRPr>
          </a:p>
        </p:txBody>
      </p:sp>
    </p:spTree>
    <p:extLst>
      <p:ext uri="{BB962C8B-B14F-4D97-AF65-F5344CB8AC3E}">
        <p14:creationId xmlns:p14="http://schemas.microsoft.com/office/powerpoint/2010/main" val="2615717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7805-0BA9-4ABC-A51C-1756AAFC152A}"/>
              </a:ext>
            </a:extLst>
          </p:cNvPr>
          <p:cNvSpPr>
            <a:spLocks noGrp="1"/>
          </p:cNvSpPr>
          <p:nvPr>
            <p:ph type="title"/>
          </p:nvPr>
        </p:nvSpPr>
        <p:spPr>
          <a:xfrm>
            <a:off x="387658" y="612560"/>
            <a:ext cx="11416684" cy="902859"/>
          </a:xfrm>
        </p:spPr>
        <p:txBody>
          <a:bodyPr>
            <a:normAutofit/>
          </a:bodyPr>
          <a:lstStyle/>
          <a:p>
            <a:r>
              <a:rPr lang="en-US" dirty="0"/>
              <a:t>Equipment for your player</a:t>
            </a:r>
          </a:p>
        </p:txBody>
      </p:sp>
      <p:sp>
        <p:nvSpPr>
          <p:cNvPr id="3" name="TextBox 2">
            <a:extLst>
              <a:ext uri="{FF2B5EF4-FFF2-40B4-BE49-F238E27FC236}">
                <a16:creationId xmlns:a16="http://schemas.microsoft.com/office/drawing/2014/main" id="{898BD403-EEC7-4324-80DB-A359A62A74EF}"/>
              </a:ext>
            </a:extLst>
          </p:cNvPr>
          <p:cNvSpPr txBox="1"/>
          <p:nvPr/>
        </p:nvSpPr>
        <p:spPr>
          <a:xfrm>
            <a:off x="842963" y="2171700"/>
            <a:ext cx="1050131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You will need to provide the equipment necessary for your child to play.</a:t>
            </a:r>
          </a:p>
          <a:p>
            <a:pPr marL="285750" indent="-285750">
              <a:buFont typeface="Arial" panose="020B0604020202020204" pitchFamily="34" charset="0"/>
              <a:buChar char="•"/>
            </a:pPr>
            <a:r>
              <a:rPr lang="en-US" dirty="0"/>
              <a:t>There are many places to buy great used hockey equipment. A few are, Play it Again Sports, Sideline Swap (online), Facebook Marketplace (online), </a:t>
            </a:r>
            <a:r>
              <a:rPr lang="en-US" dirty="0" err="1"/>
              <a:t>NextDoor</a:t>
            </a:r>
            <a:r>
              <a:rPr lang="en-US" dirty="0"/>
              <a:t> (online). </a:t>
            </a:r>
          </a:p>
          <a:p>
            <a:pPr marL="285750" indent="-285750">
              <a:buFont typeface="Arial" panose="020B0604020202020204" pitchFamily="34" charset="0"/>
              <a:buChar char="•"/>
            </a:pPr>
            <a:r>
              <a:rPr lang="en-US" dirty="0"/>
              <a:t>There are also lots of places to buy new equipment locally such as All Seasons Sports and Pure Hockey. There are too many to name them all! </a:t>
            </a:r>
          </a:p>
        </p:txBody>
      </p:sp>
      <p:sp>
        <p:nvSpPr>
          <p:cNvPr id="6" name="TextBox 5">
            <a:extLst>
              <a:ext uri="{FF2B5EF4-FFF2-40B4-BE49-F238E27FC236}">
                <a16:creationId xmlns:a16="http://schemas.microsoft.com/office/drawing/2014/main" id="{2E7F2DCC-EA3B-44C1-9165-A92B0D4F64AE}"/>
              </a:ext>
            </a:extLst>
          </p:cNvPr>
          <p:cNvSpPr txBox="1"/>
          <p:nvPr/>
        </p:nvSpPr>
        <p:spPr>
          <a:xfrm>
            <a:off x="842963" y="3649028"/>
            <a:ext cx="663448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Sizing for things like sticks and skates is unique to hockey. Be sure to ask someone in a store, an expert or watch a YouTube video to understand how to find the best fit. </a:t>
            </a:r>
          </a:p>
          <a:p>
            <a:pPr marL="285750" indent="-285750">
              <a:buFont typeface="Arial" panose="020B0604020202020204" pitchFamily="34" charset="0"/>
              <a:buChar char="•"/>
            </a:pPr>
            <a:r>
              <a:rPr lang="en-US" dirty="0"/>
              <a:t>Video on skate fit: </a:t>
            </a:r>
            <a:r>
              <a:rPr lang="en-US" dirty="0">
                <a:hlinkClick r:id="rId2"/>
              </a:rPr>
              <a:t>How to Find Your Hockey Skate Size &amp; Fit at Home – YouTube</a:t>
            </a:r>
            <a:endParaRPr lang="en-US" dirty="0"/>
          </a:p>
          <a:p>
            <a:pPr marL="285750" indent="-285750">
              <a:buFont typeface="Arial" panose="020B0604020202020204" pitchFamily="34" charset="0"/>
              <a:buChar char="•"/>
            </a:pPr>
            <a:r>
              <a:rPr lang="en-US" dirty="0"/>
              <a:t>Video on stick length: </a:t>
            </a:r>
            <a:r>
              <a:rPr lang="en-US" dirty="0">
                <a:hlinkClick r:id="rId3"/>
              </a:rPr>
              <a:t>click here</a:t>
            </a:r>
            <a:endParaRPr lang="en-US" dirty="0"/>
          </a:p>
          <a:p>
            <a:pPr marL="285750" indent="-285750">
              <a:buFont typeface="Arial" panose="020B0604020202020204" pitchFamily="34" charset="0"/>
              <a:buChar char="•"/>
            </a:pPr>
            <a:r>
              <a:rPr lang="en-US" dirty="0"/>
              <a:t>Goalies- If your child is interested in trying out the role of Goalie- please let your coach know. Because of this unique role DAYHA will try to provide as much equipment as possible. </a:t>
            </a:r>
          </a:p>
        </p:txBody>
      </p:sp>
      <p:pic>
        <p:nvPicPr>
          <p:cNvPr id="7" name="Picture 6">
            <a:extLst>
              <a:ext uri="{FF2B5EF4-FFF2-40B4-BE49-F238E27FC236}">
                <a16:creationId xmlns:a16="http://schemas.microsoft.com/office/drawing/2014/main" id="{A615BAEF-1F21-4AEE-BFB6-9F9415FDAF1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704473" y="3601719"/>
            <a:ext cx="3749464" cy="2812098"/>
          </a:xfrm>
          <a:prstGeom prst="rect">
            <a:avLst/>
          </a:prstGeom>
        </p:spPr>
      </p:pic>
      <p:sp>
        <p:nvSpPr>
          <p:cNvPr id="8" name="TextBox 7">
            <a:extLst>
              <a:ext uri="{FF2B5EF4-FFF2-40B4-BE49-F238E27FC236}">
                <a16:creationId xmlns:a16="http://schemas.microsoft.com/office/drawing/2014/main" id="{CCBBE8E3-BABD-464B-8D6F-F4AC09FA1B61}"/>
              </a:ext>
            </a:extLst>
          </p:cNvPr>
          <p:cNvSpPr txBox="1"/>
          <p:nvPr/>
        </p:nvSpPr>
        <p:spPr>
          <a:xfrm>
            <a:off x="7899782" y="6462345"/>
            <a:ext cx="4762500" cy="230832"/>
          </a:xfrm>
          <a:prstGeom prst="rect">
            <a:avLst/>
          </a:prstGeom>
          <a:noFill/>
        </p:spPr>
        <p:txBody>
          <a:bodyPr wrap="square" rtlCol="0">
            <a:spAutoFit/>
          </a:bodyPr>
          <a:lstStyle/>
          <a:p>
            <a:r>
              <a:rPr lang="en-US" sz="900" dirty="0">
                <a:highlight>
                  <a:srgbClr val="C0C0C0"/>
                </a:highlight>
                <a:hlinkClick r:id="rId5" tooltip="http://www.flickr.com/photos/azarius/3875204428/"/>
              </a:rPr>
              <a:t>This Photo</a:t>
            </a:r>
            <a:r>
              <a:rPr lang="en-US" sz="900" dirty="0">
                <a:highlight>
                  <a:srgbClr val="C0C0C0"/>
                </a:highlight>
              </a:rPr>
              <a:t> by Unknown Author is licensed under </a:t>
            </a:r>
            <a:r>
              <a:rPr lang="en-US" sz="900" dirty="0">
                <a:highlight>
                  <a:srgbClr val="C0C0C0"/>
                </a:highlight>
                <a:hlinkClick r:id="rId6" tooltip="https://creativecommons.org/licenses/by-nc-nd/3.0/"/>
              </a:rPr>
              <a:t>CC BY-NC-ND</a:t>
            </a:r>
            <a:endParaRPr lang="en-US" sz="900" dirty="0">
              <a:highlight>
                <a:srgbClr val="C0C0C0"/>
              </a:highlight>
            </a:endParaRPr>
          </a:p>
        </p:txBody>
      </p:sp>
    </p:spTree>
    <p:extLst>
      <p:ext uri="{BB962C8B-B14F-4D97-AF65-F5344CB8AC3E}">
        <p14:creationId xmlns:p14="http://schemas.microsoft.com/office/powerpoint/2010/main" val="65805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ED633-4692-44D7-AFF5-955E0C89A6EE}"/>
              </a:ext>
            </a:extLst>
          </p:cNvPr>
          <p:cNvSpPr txBox="1"/>
          <p:nvPr/>
        </p:nvSpPr>
        <p:spPr>
          <a:xfrm>
            <a:off x="2879423" y="-89610"/>
            <a:ext cx="10413506" cy="815608"/>
          </a:xfrm>
          <a:prstGeom prst="rect">
            <a:avLst/>
          </a:prstGeom>
          <a:noFill/>
        </p:spPr>
        <p:txBody>
          <a:bodyPr wrap="square" rtlCol="0">
            <a:spAutoFit/>
          </a:bodyPr>
          <a:lstStyle/>
          <a:p>
            <a:r>
              <a:rPr lang="en-US" sz="4700" dirty="0"/>
              <a:t>Common Hockey Terms </a:t>
            </a:r>
          </a:p>
        </p:txBody>
      </p:sp>
      <p:sp>
        <p:nvSpPr>
          <p:cNvPr id="3" name="TextBox 2">
            <a:extLst>
              <a:ext uri="{FF2B5EF4-FFF2-40B4-BE49-F238E27FC236}">
                <a16:creationId xmlns:a16="http://schemas.microsoft.com/office/drawing/2014/main" id="{E65E3242-2616-44ED-B465-241DF4D4C8CA}"/>
              </a:ext>
            </a:extLst>
          </p:cNvPr>
          <p:cNvSpPr txBox="1"/>
          <p:nvPr/>
        </p:nvSpPr>
        <p:spPr>
          <a:xfrm>
            <a:off x="146382" y="643335"/>
            <a:ext cx="12045617" cy="5632311"/>
          </a:xfrm>
          <a:prstGeom prst="rect">
            <a:avLst/>
          </a:prstGeom>
          <a:noFill/>
        </p:spPr>
        <p:txBody>
          <a:bodyPr wrap="square" rtlCol="0">
            <a:spAutoFit/>
          </a:bodyPr>
          <a:lstStyle/>
          <a:p>
            <a:r>
              <a:rPr lang="en-US" b="1" dirty="0"/>
              <a:t>An Assist: </a:t>
            </a:r>
            <a:r>
              <a:rPr lang="en-US" dirty="0"/>
              <a:t>A player who passed the puck to the person who scored</a:t>
            </a:r>
          </a:p>
          <a:p>
            <a:r>
              <a:rPr lang="en-US" b="1" dirty="0"/>
              <a:t>Biscuit: </a:t>
            </a:r>
            <a:r>
              <a:rPr lang="en-US" dirty="0"/>
              <a:t>the puck.</a:t>
            </a:r>
          </a:p>
          <a:p>
            <a:r>
              <a:rPr lang="en-US" b="1" dirty="0"/>
              <a:t>Breadbasket: </a:t>
            </a:r>
            <a:r>
              <a:rPr lang="en-US" dirty="0"/>
              <a:t>term that describes the goalie’s chest. Typically used when describing that you put a shot right in the goalie’s logo.</a:t>
            </a:r>
          </a:p>
          <a:p>
            <a:r>
              <a:rPr lang="en-US" b="1" dirty="0"/>
              <a:t>Breakaway: </a:t>
            </a:r>
            <a:r>
              <a:rPr lang="en-US" dirty="0"/>
              <a:t>A clear scoring opportunity where no defensive player is between the puck carrier and the goalie.</a:t>
            </a:r>
          </a:p>
          <a:p>
            <a:r>
              <a:rPr lang="en-US" b="1" dirty="0" err="1"/>
              <a:t>Celly</a:t>
            </a:r>
            <a:r>
              <a:rPr lang="en-US" b="1" dirty="0"/>
              <a:t>: </a:t>
            </a:r>
            <a:r>
              <a:rPr lang="en-US" dirty="0"/>
              <a:t>a celebration after a goal is scored. Depending on the score, stakes, and opponent, varying levels of </a:t>
            </a:r>
            <a:r>
              <a:rPr lang="en-US" dirty="0" err="1"/>
              <a:t>cellying</a:t>
            </a:r>
            <a:r>
              <a:rPr lang="en-US" dirty="0"/>
              <a:t> is acceptable.</a:t>
            </a:r>
          </a:p>
          <a:p>
            <a:r>
              <a:rPr lang="en-US" b="1" dirty="0"/>
              <a:t>Flow: </a:t>
            </a:r>
            <a:r>
              <a:rPr lang="en-US" dirty="0"/>
              <a:t>great hockey hair, typically long that flows out of the helmet when the player skates.</a:t>
            </a:r>
          </a:p>
          <a:p>
            <a:r>
              <a:rPr lang="en-US" b="1" dirty="0"/>
              <a:t>Hat Trick: </a:t>
            </a:r>
            <a:r>
              <a:rPr lang="en-US" dirty="0"/>
              <a:t>A player who scores three goals in one game achieves a "hat trick.“</a:t>
            </a:r>
          </a:p>
          <a:p>
            <a:r>
              <a:rPr lang="en-US" b="1" dirty="0"/>
              <a:t>Period</a:t>
            </a:r>
            <a:r>
              <a:rPr lang="en-US" dirty="0"/>
              <a:t>: there are 3 periods in a game of hockey.</a:t>
            </a:r>
            <a:br>
              <a:rPr lang="en-US" dirty="0"/>
            </a:br>
            <a:r>
              <a:rPr lang="en-US" b="1" dirty="0"/>
              <a:t>Power Play:</a:t>
            </a:r>
            <a:r>
              <a:rPr lang="en-US" dirty="0"/>
              <a:t> Happens when a team has a one- or two-man advantage over the opposition due to penalties</a:t>
            </a:r>
          </a:p>
          <a:p>
            <a:r>
              <a:rPr lang="en-US" b="1" dirty="0"/>
              <a:t>Save:</a:t>
            </a:r>
            <a:r>
              <a:rPr lang="en-US" dirty="0"/>
              <a:t> When a goalie prevents a shot from going into the net.</a:t>
            </a:r>
          </a:p>
          <a:p>
            <a:r>
              <a:rPr lang="en-US" b="1" dirty="0"/>
              <a:t>Shot on Goal:</a:t>
            </a:r>
            <a:r>
              <a:rPr lang="en-US" dirty="0"/>
              <a:t> An attempt by the attacking team to score a goal by shooting the puck toward the net. This results in either a save or a goal.</a:t>
            </a:r>
            <a:br>
              <a:rPr lang="en-US" dirty="0"/>
            </a:br>
            <a:r>
              <a:rPr lang="en-US" b="1" dirty="0"/>
              <a:t>Shorthanded:</a:t>
            </a:r>
            <a:r>
              <a:rPr lang="en-US" dirty="0"/>
              <a:t> Happens to your team when the opposing team has a one- or two-man advantage due to penalties.</a:t>
            </a:r>
          </a:p>
          <a:p>
            <a:r>
              <a:rPr lang="en-US" b="1" dirty="0"/>
              <a:t>Slap Shot:</a:t>
            </a:r>
            <a:r>
              <a:rPr lang="en-US" dirty="0"/>
              <a:t> A slap shot occurs when the player swings the stick back and then quickly forward, slapping the puck ahead with a forehand shot.</a:t>
            </a:r>
          </a:p>
          <a:p>
            <a:r>
              <a:rPr lang="en-US" b="1" dirty="0"/>
              <a:t>Stick-handling:</a:t>
            </a:r>
            <a:r>
              <a:rPr lang="en-US" dirty="0"/>
              <a:t> A term for carrying the puck along the ice with the stick.</a:t>
            </a:r>
            <a:br>
              <a:rPr lang="en-US" dirty="0"/>
            </a:br>
            <a:r>
              <a:rPr lang="en-US" b="1" dirty="0"/>
              <a:t>Turnover:</a:t>
            </a:r>
            <a:r>
              <a:rPr lang="en-US" dirty="0"/>
              <a:t> Losing control of the puck to the opposing team.</a:t>
            </a:r>
          </a:p>
          <a:p>
            <a:r>
              <a:rPr lang="en-US" b="1" dirty="0"/>
              <a:t>Zamboni: </a:t>
            </a:r>
            <a:r>
              <a:rPr lang="en-US" dirty="0"/>
              <a:t>The vehicle used to prepare the ice on the rink.</a:t>
            </a:r>
          </a:p>
        </p:txBody>
      </p:sp>
      <p:pic>
        <p:nvPicPr>
          <p:cNvPr id="7" name="Picture 6">
            <a:extLst>
              <a:ext uri="{FF2B5EF4-FFF2-40B4-BE49-F238E27FC236}">
                <a16:creationId xmlns:a16="http://schemas.microsoft.com/office/drawing/2014/main" id="{8D1E33F3-652C-425B-979F-79B368FEB8D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87168" y="79983"/>
            <a:ext cx="2558450" cy="1190295"/>
          </a:xfrm>
          <a:prstGeom prst="rect">
            <a:avLst/>
          </a:prstGeom>
        </p:spPr>
      </p:pic>
    </p:spTree>
    <p:extLst>
      <p:ext uri="{BB962C8B-B14F-4D97-AF65-F5344CB8AC3E}">
        <p14:creationId xmlns:p14="http://schemas.microsoft.com/office/powerpoint/2010/main" val="2239085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E7796AE-F8D7-4B33-8FF3-4E1DA59D69F4}"/>
              </a:ext>
            </a:extLst>
          </p:cNvPr>
          <p:cNvSpPr txBox="1"/>
          <p:nvPr/>
        </p:nvSpPr>
        <p:spPr>
          <a:xfrm>
            <a:off x="643467" y="2546224"/>
            <a:ext cx="3448259" cy="3342747"/>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4000" dirty="0">
                <a:solidFill>
                  <a:srgbClr val="FFFFFF"/>
                </a:solidFill>
              </a:rPr>
              <a:t>The Rink</a:t>
            </a:r>
          </a:p>
        </p:txBody>
      </p:sp>
      <p:pic>
        <p:nvPicPr>
          <p:cNvPr id="2" name="Picture 1">
            <a:extLst>
              <a:ext uri="{FF2B5EF4-FFF2-40B4-BE49-F238E27FC236}">
                <a16:creationId xmlns:a16="http://schemas.microsoft.com/office/drawing/2014/main" id="{26E07FC8-A741-4165-9E44-E93E1484BDF1}"/>
              </a:ext>
            </a:extLst>
          </p:cNvPr>
          <p:cNvPicPr>
            <a:picLocks noChangeAspect="1"/>
          </p:cNvPicPr>
          <p:nvPr/>
        </p:nvPicPr>
        <p:blipFill rotWithShape="1">
          <a:blip r:embed="rId2"/>
          <a:srcRect l="10174" r="16459" b="-1"/>
          <a:stretch/>
        </p:blipFill>
        <p:spPr>
          <a:xfrm>
            <a:off x="4654296" y="10"/>
            <a:ext cx="7537703" cy="6857990"/>
          </a:xfrm>
          <a:prstGeom prst="rect">
            <a:avLst/>
          </a:prstGeom>
        </p:spPr>
      </p:pic>
    </p:spTree>
    <p:extLst>
      <p:ext uri="{BB962C8B-B14F-4D97-AF65-F5344CB8AC3E}">
        <p14:creationId xmlns:p14="http://schemas.microsoft.com/office/powerpoint/2010/main" val="414273817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19E0-1607-4C0E-A50C-CA5BAC22F6D6}"/>
              </a:ext>
            </a:extLst>
          </p:cNvPr>
          <p:cNvSpPr txBox="1">
            <a:spLocks/>
          </p:cNvSpPr>
          <p:nvPr/>
        </p:nvSpPr>
        <p:spPr>
          <a:xfrm>
            <a:off x="172123" y="-837090"/>
            <a:ext cx="11489167" cy="167418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4000" dirty="0"/>
              <a:t>Starting Parent Advice!</a:t>
            </a:r>
          </a:p>
        </p:txBody>
      </p:sp>
      <p:sp>
        <p:nvSpPr>
          <p:cNvPr id="3" name="Content Placeholder 2">
            <a:extLst>
              <a:ext uri="{FF2B5EF4-FFF2-40B4-BE49-F238E27FC236}">
                <a16:creationId xmlns:a16="http://schemas.microsoft.com/office/drawing/2014/main" id="{83440806-7454-47D8-BCDF-50090A85AB5C}"/>
              </a:ext>
            </a:extLst>
          </p:cNvPr>
          <p:cNvSpPr txBox="1">
            <a:spLocks/>
          </p:cNvSpPr>
          <p:nvPr/>
        </p:nvSpPr>
        <p:spPr>
          <a:xfrm>
            <a:off x="315557" y="837090"/>
            <a:ext cx="11704320" cy="5633000"/>
          </a:xfrm>
          <a:prstGeom prst="rect">
            <a:avLst/>
          </a:prstGeom>
        </p:spPr>
        <p:txBody>
          <a:bodyPr vert="horz" lIns="0" tIns="45720" rIns="0" bIns="45720" rtlCol="0">
            <a:normAutofit fontScale="5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t>Here's a helpful list of things you can do to help your aspiring young hockey player and us!</a:t>
            </a:r>
          </a:p>
          <a:p>
            <a:pPr>
              <a:buFont typeface="Arial" panose="020B0604020202020204" pitchFamily="34" charset="0"/>
              <a:buChar char="•"/>
            </a:pPr>
            <a:r>
              <a:rPr lang="en-US" b="1" dirty="0"/>
              <a:t>Get Here Early!</a:t>
            </a:r>
            <a:r>
              <a:rPr lang="en-US" dirty="0"/>
              <a:t>  Ice is scarce and expensive, do your player a favor and give them plenty of time to go to the bathroom, get dressed so they can be on the ice, on time and not miss any instruction.  Coaches expect all players to be ready to go on the ice at the designated time. </a:t>
            </a:r>
          </a:p>
          <a:p>
            <a:pPr>
              <a:buFont typeface="Arial" panose="020B0604020202020204" pitchFamily="34" charset="0"/>
              <a:buChar char="•"/>
            </a:pPr>
            <a:r>
              <a:rPr lang="en-US" b="1" dirty="0"/>
              <a:t>Bring a water bottle.</a:t>
            </a:r>
            <a:r>
              <a:rPr lang="en-US" dirty="0"/>
              <a:t>  All players should have a water bottle that is individually marked.  All players should bring the water bottle with them on the ice and set it on the boards at the benches so they have access to it at all times </a:t>
            </a:r>
            <a:r>
              <a:rPr lang="en-US" u="sng" dirty="0"/>
              <a:t>without leaving the ice.</a:t>
            </a:r>
            <a:r>
              <a:rPr lang="en-US" dirty="0"/>
              <a:t>  Once a player is on the ice, there should be no reason for them to leave the ice until the session is over.</a:t>
            </a:r>
          </a:p>
          <a:p>
            <a:pPr>
              <a:buFont typeface="Arial" panose="020B0604020202020204" pitchFamily="34" charset="0"/>
              <a:buChar char="•"/>
            </a:pPr>
            <a:r>
              <a:rPr lang="en-US" b="1" dirty="0"/>
              <a:t>Double check gear.</a:t>
            </a:r>
            <a:r>
              <a:rPr lang="en-US" dirty="0"/>
              <a:t>  Make sure you have everything before you leave the house.  There's a lot to remember, so do a quick look around before walking out the door to make sure your player has everything. Have your child help with this task so they get to know what’s needed. </a:t>
            </a:r>
          </a:p>
          <a:p>
            <a:pPr>
              <a:buFont typeface="Arial" panose="020B0604020202020204" pitchFamily="34" charset="0"/>
              <a:buChar char="•"/>
            </a:pPr>
            <a:r>
              <a:rPr lang="en-US" b="1" dirty="0"/>
              <a:t>Wear appropriate clothes. </a:t>
            </a:r>
            <a:r>
              <a:rPr lang="en-US" dirty="0"/>
              <a:t> Clothing for underneath hockey gear should not be bulky (No jeans or sweatpants!).  Gym shorts and spandex pants are encouraged as well as t-shirts or long sleeve shirts, either cotton or sweat wicking material will be sufficient for keeping your player warm while they work up a sweat on the ice.</a:t>
            </a:r>
          </a:p>
          <a:p>
            <a:pPr>
              <a:buFont typeface="Arial" panose="020B0604020202020204" pitchFamily="34" charset="0"/>
              <a:buChar char="•"/>
            </a:pPr>
            <a:r>
              <a:rPr lang="en-US" b="1" dirty="0"/>
              <a:t>Get dressed in a locker room.</a:t>
            </a:r>
            <a:r>
              <a:rPr lang="en-US" dirty="0"/>
              <a:t>  Locker room time is one of the most important aspects of playing hockey.  Getting to know fellow players and teammates helps young players peak their interest.  And helps develop the camaraderie necessary for playing as a team on the ice.  Players should not be changing and dressing in public areas around the arena especially in the front lobby.</a:t>
            </a:r>
          </a:p>
          <a:p>
            <a:pPr>
              <a:buFont typeface="Arial" panose="020B0604020202020204" pitchFamily="34" charset="0"/>
              <a:buChar char="•"/>
            </a:pPr>
            <a:r>
              <a:rPr lang="en-US" b="1" dirty="0"/>
              <a:t>Tie skates tight!</a:t>
            </a:r>
            <a:r>
              <a:rPr lang="en-US" dirty="0"/>
              <a:t>  The ankle support that skates provide is crucial for players to learn how to skate properly and maintain their balance.</a:t>
            </a:r>
          </a:p>
          <a:p>
            <a:pPr>
              <a:buFont typeface="Arial" panose="020B0604020202020204" pitchFamily="34" charset="0"/>
              <a:buChar char="•"/>
            </a:pPr>
            <a:r>
              <a:rPr lang="en-US" b="1" dirty="0"/>
              <a:t>Protect their teeth.</a:t>
            </a:r>
            <a:r>
              <a:rPr lang="en-US" dirty="0"/>
              <a:t>  All players should have a mouth guard.  It's a small equipment item but protects some very valuable teeth.</a:t>
            </a:r>
          </a:p>
          <a:p>
            <a:pPr>
              <a:buFont typeface="Arial" panose="020B0604020202020204" pitchFamily="34" charset="0"/>
              <a:buChar char="•"/>
            </a:pPr>
            <a:r>
              <a:rPr lang="en-US" b="1" dirty="0"/>
              <a:t>Don't leave clothing or personal items in public spaces.</a:t>
            </a:r>
            <a:r>
              <a:rPr lang="en-US" dirty="0"/>
              <a:t>  While we do our best to monitor our facility, getting dressed in the lobby or other public areas makes players and parents subject to lost items.  Locker rooms are a safe place to leave bags and clothes, but we always recommend keeping valuables on your person.</a:t>
            </a:r>
          </a:p>
          <a:p>
            <a:pPr>
              <a:buFont typeface="Arial" panose="020B0604020202020204" pitchFamily="34" charset="0"/>
              <a:buChar char="•"/>
            </a:pPr>
            <a:r>
              <a:rPr lang="en-US" b="1" dirty="0"/>
              <a:t>Dry out your equipment. </a:t>
            </a:r>
            <a:r>
              <a:rPr lang="en-US" dirty="0"/>
              <a:t>After each practice or game don’t leave everything zipped up in the bag or it will all STINK! Wash jersey’s/socks every couple times after use. Leave skates, pads, gloves out to dry in your garage, in the sun or a basement/mud room. This dry time will decrease smell incrementally! </a:t>
            </a:r>
          </a:p>
          <a:p>
            <a:pPr>
              <a:buFont typeface="Arial" panose="020B0604020202020204" pitchFamily="34" charset="0"/>
              <a:buChar char="•"/>
            </a:pPr>
            <a:r>
              <a:rPr lang="en-US" b="1" dirty="0"/>
              <a:t>Get involved- </a:t>
            </a:r>
            <a:r>
              <a:rPr lang="en-US" dirty="0"/>
              <a:t>even though you may just be starting out, volunteer to your team manager or coach to help with small things they may need (just ask!) It’s a great way to meet others and support the team. This can be as simple as making an index card of all kids names and jersey numbers, to helping with treat bags after tournaments. </a:t>
            </a:r>
          </a:p>
          <a:p>
            <a:r>
              <a:rPr lang="en-US" b="1" dirty="0"/>
              <a:t>Have fun!!!</a:t>
            </a:r>
            <a:r>
              <a:rPr lang="en-US" dirty="0"/>
              <a:t>  We strive for two things every time we get on the ice with your player: Every player has learned something and is better at the end of the session than when they started; and every player had fun.  The number one reason kids stop playing a sport is because it stops being fun.  Please help us keep everything in perspective and reinforce this basic fundamental.</a:t>
            </a:r>
          </a:p>
          <a:p>
            <a:endParaRPr lang="en-US" dirty="0"/>
          </a:p>
          <a:p>
            <a:pPr>
              <a:lnSpc>
                <a:spcPct val="100000"/>
              </a:lnSpc>
            </a:pPr>
            <a:endParaRPr lang="en-US" b="1" dirty="0">
              <a:ln w="22225">
                <a:solidFill>
                  <a:schemeClr val="accent2"/>
                </a:solidFill>
                <a:prstDash val="solid"/>
              </a:ln>
            </a:endParaRPr>
          </a:p>
        </p:txBody>
      </p:sp>
    </p:spTree>
    <p:extLst>
      <p:ext uri="{BB962C8B-B14F-4D97-AF65-F5344CB8AC3E}">
        <p14:creationId xmlns:p14="http://schemas.microsoft.com/office/powerpoint/2010/main" val="77509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B390A-C594-4FD5-AF2D-9061CC24FE67}"/>
              </a:ext>
            </a:extLst>
          </p:cNvPr>
          <p:cNvSpPr>
            <a:spLocks noGrp="1"/>
          </p:cNvSpPr>
          <p:nvPr>
            <p:ph type="title"/>
          </p:nvPr>
        </p:nvSpPr>
        <p:spPr>
          <a:xfrm>
            <a:off x="5172074" y="286603"/>
            <a:ext cx="5983605" cy="840861"/>
          </a:xfrm>
        </p:spPr>
        <p:txBody>
          <a:bodyPr vert="horz" lIns="91440" tIns="45720" rIns="91440" bIns="45720" rtlCol="0" anchor="b">
            <a:noAutofit/>
          </a:bodyPr>
          <a:lstStyle/>
          <a:p>
            <a:r>
              <a:rPr lang="en-US" sz="3200" dirty="0">
                <a:solidFill>
                  <a:schemeClr val="tx1">
                    <a:lumMod val="75000"/>
                    <a:lumOff val="25000"/>
                  </a:schemeClr>
                </a:solidFill>
              </a:rPr>
              <a:t>The “car ride home” </a:t>
            </a:r>
            <a:br>
              <a:rPr lang="en-US" sz="3200" dirty="0">
                <a:solidFill>
                  <a:schemeClr val="tx1">
                    <a:lumMod val="75000"/>
                    <a:lumOff val="25000"/>
                  </a:schemeClr>
                </a:solidFill>
              </a:rPr>
            </a:br>
            <a:endParaRPr lang="en-US" sz="3200" dirty="0">
              <a:solidFill>
                <a:schemeClr val="tx1">
                  <a:lumMod val="75000"/>
                  <a:lumOff val="25000"/>
                </a:schemeClr>
              </a:solidFill>
            </a:endParaRPr>
          </a:p>
        </p:txBody>
      </p:sp>
      <p:pic>
        <p:nvPicPr>
          <p:cNvPr id="8" name="Picture 7">
            <a:extLst>
              <a:ext uri="{FF2B5EF4-FFF2-40B4-BE49-F238E27FC236}">
                <a16:creationId xmlns:a16="http://schemas.microsoft.com/office/drawing/2014/main" id="{7E3239F2-970C-4080-9588-BD320D66214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827" r="24594" b="-1"/>
          <a:stretch/>
        </p:blipFill>
        <p:spPr>
          <a:xfrm>
            <a:off x="20" y="10"/>
            <a:ext cx="4580077" cy="6857990"/>
          </a:xfrm>
          <a:prstGeom prst="rect">
            <a:avLst/>
          </a:prstGeom>
        </p:spPr>
      </p:pic>
      <p:cxnSp>
        <p:nvCxnSpPr>
          <p:cNvPr id="20" name="Straight Connector 19">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606F95C-10BF-4AE8-950F-E89E66E202C2}"/>
              </a:ext>
            </a:extLst>
          </p:cNvPr>
          <p:cNvSpPr>
            <a:spLocks noGrp="1"/>
          </p:cNvSpPr>
          <p:nvPr>
            <p:ph type="body" sz="half" idx="2"/>
          </p:nvPr>
        </p:nvSpPr>
        <p:spPr>
          <a:xfrm>
            <a:off x="4815678" y="927245"/>
            <a:ext cx="7111014" cy="4581820"/>
          </a:xfrm>
        </p:spPr>
        <p:txBody>
          <a:bodyPr vert="horz" lIns="0" tIns="45720" rIns="0" bIns="45720" rtlCol="0">
            <a:noAutofit/>
          </a:bodyPr>
          <a:lstStyle/>
          <a:p>
            <a:r>
              <a:rPr lang="en-US" sz="1200" dirty="0">
                <a:solidFill>
                  <a:schemeClr val="tx1"/>
                </a:solidFill>
              </a:rPr>
              <a:t>As for the car ride home, it can be an inclination to drill your child about the game but I welcome you to try out a few simple questions when your child is starting hockey </a:t>
            </a:r>
            <a:r>
              <a:rPr lang="en-US" sz="1200" b="1" dirty="0">
                <a:solidFill>
                  <a:schemeClr val="tx1"/>
                </a:solidFill>
              </a:rPr>
              <a:t>: </a:t>
            </a:r>
          </a:p>
          <a:p>
            <a:r>
              <a:rPr lang="en-US" sz="1200" b="1" dirty="0">
                <a:solidFill>
                  <a:schemeClr val="tx1"/>
                </a:solidFill>
              </a:rPr>
              <a:t>“Did you have fun?”, “What are you most proud of?” &amp; “What do you want to eat?”</a:t>
            </a:r>
          </a:p>
          <a:p>
            <a:r>
              <a:rPr lang="en-US" sz="1200" dirty="0">
                <a:solidFill>
                  <a:schemeClr val="tx1"/>
                </a:solidFill>
              </a:rPr>
              <a:t>Clearly, typically for most athletes and guardians, there will be more that they want to talk about. To truly help ease any awkwardness in the car ride home, the coach should have a group discussion with parents at the beginning of the year to specifically address this sensitive subject. The discussion should not be about how to parent, but about how parents can help support their player during the car ride home.</a:t>
            </a:r>
          </a:p>
          <a:p>
            <a:r>
              <a:rPr lang="en-US" sz="1200" dirty="0">
                <a:solidFill>
                  <a:schemeClr val="tx1"/>
                </a:solidFill>
              </a:rPr>
              <a:t>Here are three key points author Rick Traugott would like to stress to parents regarding that discussion with their child:</a:t>
            </a:r>
          </a:p>
          <a:p>
            <a:pPr marL="342900" indent="-342900">
              <a:buAutoNum type="arabicParenR"/>
            </a:pPr>
            <a:r>
              <a:rPr lang="en-US" sz="1200" dirty="0">
                <a:solidFill>
                  <a:schemeClr val="tx1"/>
                </a:solidFill>
              </a:rPr>
              <a:t>Don’t force a conversation about the game if your player isn’t interested in talking about it. Get a feel for their mental space. Maybe “</a:t>
            </a:r>
            <a:r>
              <a:rPr lang="en-US" sz="1200" b="1" dirty="0">
                <a:solidFill>
                  <a:schemeClr val="tx1"/>
                </a:solidFill>
              </a:rPr>
              <a:t>Did you have fun?” </a:t>
            </a:r>
            <a:r>
              <a:rPr lang="en-US" sz="1200" dirty="0">
                <a:solidFill>
                  <a:schemeClr val="tx1"/>
                </a:solidFill>
              </a:rPr>
              <a:t>is enough! </a:t>
            </a:r>
          </a:p>
          <a:p>
            <a:pPr marL="342900" indent="-342900">
              <a:buAutoNum type="arabicParenR"/>
            </a:pPr>
            <a:r>
              <a:rPr lang="en-US" sz="1200" dirty="0">
                <a:solidFill>
                  <a:schemeClr val="tx1"/>
                </a:solidFill>
              </a:rPr>
              <a:t>Ask </a:t>
            </a:r>
            <a:r>
              <a:rPr lang="en-US" sz="1200" b="1" dirty="0">
                <a:solidFill>
                  <a:schemeClr val="tx1"/>
                </a:solidFill>
              </a:rPr>
              <a:t>what Coach said</a:t>
            </a:r>
            <a:r>
              <a:rPr lang="en-US" sz="1200" dirty="0">
                <a:solidFill>
                  <a:schemeClr val="tx1"/>
                </a:solidFill>
              </a:rPr>
              <a:t> after the game. Not only will this give a parent a good indication of what a player might also think about the game; it allows for parents to help support the coach, as well as the development of the players and the team. </a:t>
            </a:r>
          </a:p>
          <a:p>
            <a:pPr marL="342900" indent="-342900">
              <a:buAutoNum type="arabicParenR" startAt="3"/>
            </a:pPr>
            <a:r>
              <a:rPr lang="en-US" sz="1200" b="1" dirty="0">
                <a:solidFill>
                  <a:schemeClr val="tx1"/>
                </a:solidFill>
              </a:rPr>
              <a:t>Don’t you or allow your child to blame others </a:t>
            </a:r>
            <a:r>
              <a:rPr lang="en-US" sz="1200" dirty="0">
                <a:solidFill>
                  <a:schemeClr val="tx1"/>
                </a:solidFill>
              </a:rPr>
              <a:t>for a tough game. It’s not the goalie’s fault; it’s not the referee’s fault or another teammates fault. It’s a TEAM sport.  Parents should focus on the things that your son or daughter can control and did well. Growth happens over time, not in one game!</a:t>
            </a:r>
          </a:p>
          <a:p>
            <a:r>
              <a:rPr lang="en-US" sz="1200" dirty="0">
                <a:solidFill>
                  <a:schemeClr val="tx1"/>
                </a:solidFill>
              </a:rPr>
              <a:t>Keep it light and fun and that will be their frame of mind going into the next practice or game. </a:t>
            </a:r>
          </a:p>
          <a:p>
            <a:endParaRPr lang="en-US" sz="1200" dirty="0">
              <a:solidFill>
                <a:schemeClr val="tx1"/>
              </a:solidFill>
            </a:endParaRPr>
          </a:p>
          <a:p>
            <a:r>
              <a:rPr lang="en-US" sz="1200" dirty="0">
                <a:solidFill>
                  <a:schemeClr val="tx1"/>
                </a:solidFill>
              </a:rPr>
              <a:t>Source: Rick Traugott</a:t>
            </a:r>
          </a:p>
        </p:txBody>
      </p:sp>
      <p:sp>
        <p:nvSpPr>
          <p:cNvPr id="9" name="TextBox 8">
            <a:extLst>
              <a:ext uri="{FF2B5EF4-FFF2-40B4-BE49-F238E27FC236}">
                <a16:creationId xmlns:a16="http://schemas.microsoft.com/office/drawing/2014/main" id="{776D99E2-F545-489C-B31C-DEDECCB89635}"/>
              </a:ext>
            </a:extLst>
          </p:cNvPr>
          <p:cNvSpPr txBox="1"/>
          <p:nvPr/>
        </p:nvSpPr>
        <p:spPr>
          <a:xfrm>
            <a:off x="2067871" y="6657945"/>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tires-easy.com/blog/ultimate-family-vehicle-tir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28516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B390A-C594-4FD5-AF2D-9061CC24FE67}"/>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sz="4800" dirty="0">
                <a:solidFill>
                  <a:schemeClr val="tx1">
                    <a:lumMod val="75000"/>
                    <a:lumOff val="25000"/>
                  </a:schemeClr>
                </a:solidFill>
              </a:rPr>
              <a:t>Parent/Guardian Do’s &amp; Don’ts</a:t>
            </a:r>
          </a:p>
        </p:txBody>
      </p:sp>
      <p:pic>
        <p:nvPicPr>
          <p:cNvPr id="6" name="Content Placeholder 5" descr="Close-up of feet with ice skates on a frozen lake in winter">
            <a:extLst>
              <a:ext uri="{FF2B5EF4-FFF2-40B4-BE49-F238E27FC236}">
                <a16:creationId xmlns:a16="http://schemas.microsoft.com/office/drawing/2014/main" id="{71B721A7-073C-46D4-9DD8-F67BA9C1F6EC}"/>
              </a:ext>
            </a:extLst>
          </p:cNvPr>
          <p:cNvPicPr>
            <a:picLocks noGrp="1" noChangeAspect="1"/>
          </p:cNvPicPr>
          <p:nvPr>
            <p:ph idx="1"/>
          </p:nvPr>
        </p:nvPicPr>
        <p:blipFill rotWithShape="1">
          <a:blip r:embed="rId2"/>
          <a:srcRect l="26327" r="29094" b="-1"/>
          <a:stretch/>
        </p:blipFill>
        <p:spPr>
          <a:xfrm>
            <a:off x="20" y="10"/>
            <a:ext cx="4580077" cy="6857990"/>
          </a:xfrm>
          <a:prstGeom prst="rect">
            <a:avLst/>
          </a:prstGeom>
        </p:spPr>
      </p:pic>
      <p:cxnSp>
        <p:nvCxnSpPr>
          <p:cNvPr id="17" name="Straight Connector 16">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606F95C-10BF-4AE8-950F-E89E66E202C2}"/>
              </a:ext>
            </a:extLst>
          </p:cNvPr>
          <p:cNvSpPr>
            <a:spLocks noGrp="1"/>
          </p:cNvSpPr>
          <p:nvPr>
            <p:ph type="body" sz="half" idx="2"/>
          </p:nvPr>
        </p:nvSpPr>
        <p:spPr>
          <a:xfrm>
            <a:off x="5172074" y="2108201"/>
            <a:ext cx="5983606" cy="3760891"/>
          </a:xfrm>
        </p:spPr>
        <p:txBody>
          <a:bodyPr vert="horz" lIns="0" tIns="45720" rIns="0" bIns="45720" rtlCol="0">
            <a:normAutofit fontScale="92500" lnSpcReduction="10000"/>
          </a:bodyPr>
          <a:lstStyle/>
          <a:p>
            <a:pPr>
              <a:lnSpc>
                <a:spcPct val="100000"/>
              </a:lnSpc>
            </a:pPr>
            <a:r>
              <a:rPr lang="en-US" dirty="0">
                <a:solidFill>
                  <a:schemeClr val="tx1"/>
                </a:solidFill>
              </a:rPr>
              <a:t>As a parent/guardian we know you want what’s best for your youth hocky player. Understanding some of these Do’s &amp; Don’ts will give you good insight into where to start. </a:t>
            </a:r>
          </a:p>
          <a:p>
            <a:pPr>
              <a:lnSpc>
                <a:spcPct val="100000"/>
              </a:lnSpc>
            </a:pPr>
            <a:r>
              <a:rPr lang="en-US" u="sng" dirty="0">
                <a:hlinkClick r:id="rId3"/>
              </a:rPr>
              <a:t>New Hockey Parent Do’s and Don’ts</a:t>
            </a:r>
            <a:endParaRPr lang="en-US" u="sng" dirty="0"/>
          </a:p>
          <a:p>
            <a:pPr>
              <a:lnSpc>
                <a:spcPct val="100000"/>
              </a:lnSpc>
            </a:pPr>
            <a:r>
              <a:rPr lang="en-US" u="sng" dirty="0">
                <a:hlinkClick r:id="rId4"/>
              </a:rPr>
              <a:t>So You’re Signing Your Kid Up for Hockey Eh?</a:t>
            </a:r>
            <a:r>
              <a:rPr lang="en-US" dirty="0"/>
              <a:t> by </a:t>
            </a:r>
            <a:r>
              <a:rPr lang="en-US" dirty="0" err="1"/>
              <a:t>JRiddall</a:t>
            </a:r>
            <a:br>
              <a:rPr lang="en-US" dirty="0"/>
            </a:br>
            <a:br>
              <a:rPr lang="en-US" dirty="0"/>
            </a:br>
            <a:r>
              <a:rPr lang="en-US" u="sng" dirty="0">
                <a:hlinkClick r:id="rId5"/>
              </a:rPr>
              <a:t>Let Kids be Kids: A Letter to Parents</a:t>
            </a:r>
            <a:br>
              <a:rPr lang="en-US" dirty="0"/>
            </a:br>
            <a:br>
              <a:rPr lang="en-US" dirty="0"/>
            </a:br>
            <a:r>
              <a:rPr lang="en-US" u="sng" dirty="0">
                <a:hlinkClick r:id="rId6"/>
              </a:rPr>
              <a:t>USA Hockey Parents: Helping Parents Enjoy Their Youth Hockey Experience</a:t>
            </a:r>
            <a:br>
              <a:rPr lang="en-US" dirty="0"/>
            </a:br>
            <a:br>
              <a:rPr lang="en-US" dirty="0"/>
            </a:br>
            <a:r>
              <a:rPr lang="en-US" u="sng" dirty="0">
                <a:hlinkClick r:id="rId7"/>
              </a:rPr>
              <a:t>One Tank of Gas at a Time</a:t>
            </a:r>
            <a:r>
              <a:rPr lang="en-US" dirty="0"/>
              <a:t> by Harry Thompson</a:t>
            </a:r>
            <a:br>
              <a:rPr lang="en-US" dirty="0"/>
            </a:br>
            <a:br>
              <a:rPr lang="en-US" dirty="0"/>
            </a:br>
            <a:r>
              <a:rPr lang="en-US" u="sng" dirty="0">
                <a:hlinkClick r:id="rId8"/>
              </a:rPr>
              <a:t>10 Sanity Tips for Minor Hockey Parents</a:t>
            </a:r>
            <a:r>
              <a:rPr lang="en-US" dirty="0"/>
              <a:t> by Jamie </a:t>
            </a:r>
            <a:r>
              <a:rPr lang="en-US" dirty="0" err="1"/>
              <a:t>McKinven</a:t>
            </a:r>
            <a:endParaRPr lang="en-US" dirty="0"/>
          </a:p>
          <a:p>
            <a:pPr>
              <a:lnSpc>
                <a:spcPct val="100000"/>
              </a:lnSpc>
            </a:pPr>
            <a:endParaRPr lang="en-US" u="sng" dirty="0">
              <a:solidFill>
                <a:schemeClr val="tx1"/>
              </a:solidFill>
            </a:endParaRPr>
          </a:p>
          <a:p>
            <a:pPr>
              <a:lnSpc>
                <a:spcPct val="100000"/>
              </a:lnSpc>
            </a:pPr>
            <a:endParaRPr lang="en-US" dirty="0">
              <a:solidFill>
                <a:schemeClr val="tx1"/>
              </a:solidFill>
            </a:endParaRPr>
          </a:p>
          <a:p>
            <a:pPr>
              <a:lnSpc>
                <a:spcPct val="100000"/>
              </a:lnSpc>
            </a:pPr>
            <a:endParaRPr lang="en-US" dirty="0">
              <a:solidFill>
                <a:schemeClr val="tx1"/>
              </a:solidFill>
            </a:endParaRPr>
          </a:p>
          <a:p>
            <a:pPr>
              <a:lnSpc>
                <a:spcPct val="100000"/>
              </a:lnSpc>
            </a:pPr>
            <a:endParaRPr lang="en-US" dirty="0">
              <a:solidFill>
                <a:schemeClr val="tx1">
                  <a:lumMod val="75000"/>
                  <a:lumOff val="25000"/>
                </a:schemeClr>
              </a:solidFill>
            </a:endParaRPr>
          </a:p>
        </p:txBody>
      </p:sp>
    </p:spTree>
    <p:extLst>
      <p:ext uri="{BB962C8B-B14F-4D97-AF65-F5344CB8AC3E}">
        <p14:creationId xmlns:p14="http://schemas.microsoft.com/office/powerpoint/2010/main" val="2178174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4008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6750572-6A5B-4733-A034-F70D6153B9C7}"/>
              </a:ext>
            </a:extLst>
          </p:cNvPr>
          <p:cNvSpPr txBox="1"/>
          <p:nvPr/>
        </p:nvSpPr>
        <p:spPr>
          <a:xfrm>
            <a:off x="6476772" y="1144980"/>
            <a:ext cx="5063458" cy="15607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spc="-50">
                <a:solidFill>
                  <a:schemeClr val="tx1">
                    <a:lumMod val="75000"/>
                    <a:lumOff val="25000"/>
                  </a:schemeClr>
                </a:solidFill>
                <a:latin typeface="+mj-lt"/>
                <a:ea typeface="+mj-ea"/>
                <a:cs typeface="+mj-cs"/>
              </a:rPr>
              <a:t>Questions and Additional Resources </a:t>
            </a:r>
          </a:p>
        </p:txBody>
      </p:sp>
      <p:sp>
        <p:nvSpPr>
          <p:cNvPr id="28" name="Rectangle 27">
            <a:extLst>
              <a:ext uri="{FF2B5EF4-FFF2-40B4-BE49-F238E27FC236}">
                <a16:creationId xmlns:a16="http://schemas.microsoft.com/office/drawing/2014/main" id="{8A330AB8-A767-46C8-ABEF-2477854EF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0"/>
            <a:ext cx="4901184" cy="4021058"/>
          </a:xfrm>
          <a:prstGeom prst="rect">
            <a:avLst/>
          </a:prstGeom>
          <a:solidFill>
            <a:srgbClr val="6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36D5BB-BA57-427F-A1CB-2BA926A4F2CD}"/>
              </a:ext>
            </a:extLst>
          </p:cNvPr>
          <p:cNvPicPr>
            <a:picLocks noChangeAspect="1"/>
          </p:cNvPicPr>
          <p:nvPr/>
        </p:nvPicPr>
        <p:blipFill rotWithShape="1">
          <a:blip r:embed="rId2"/>
          <a:srcRect t="9286" b="6873"/>
          <a:stretch/>
        </p:blipFill>
        <p:spPr>
          <a:xfrm>
            <a:off x="870090" y="10"/>
            <a:ext cx="4572000" cy="3858758"/>
          </a:xfrm>
          <a:prstGeom prst="rect">
            <a:avLst/>
          </a:prstGeom>
        </p:spPr>
      </p:pic>
      <p:sp>
        <p:nvSpPr>
          <p:cNvPr id="30" name="Rectangle 29">
            <a:extLst>
              <a:ext uri="{FF2B5EF4-FFF2-40B4-BE49-F238E27FC236}">
                <a16:creationId xmlns:a16="http://schemas.microsoft.com/office/drawing/2014/main" id="{88E62604-C40E-4D56-9D66-FD94B0CA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prstGeom prst="rect">
            <a:avLst/>
          </a:prstGeom>
          <a:solidFill>
            <a:srgbClr val="6C3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BC38A3-6C0A-406C-A3FB-FEB7C33886FD}"/>
              </a:ext>
            </a:extLst>
          </p:cNvPr>
          <p:cNvPicPr>
            <a:picLocks noChangeAspect="1"/>
          </p:cNvPicPr>
          <p:nvPr/>
        </p:nvPicPr>
        <p:blipFill rotWithShape="1">
          <a:blip r:embed="rId3"/>
          <a:srcRect l="16795" r="8111"/>
          <a:stretch/>
        </p:blipFill>
        <p:spPr>
          <a:xfrm>
            <a:off x="870090" y="4407408"/>
            <a:ext cx="4572000" cy="2450592"/>
          </a:xfrm>
          <a:prstGeom prst="rect">
            <a:avLst/>
          </a:prstGeom>
        </p:spPr>
      </p:pic>
      <p:sp>
        <p:nvSpPr>
          <p:cNvPr id="4" name="TextBox 3">
            <a:extLst>
              <a:ext uri="{FF2B5EF4-FFF2-40B4-BE49-F238E27FC236}">
                <a16:creationId xmlns:a16="http://schemas.microsoft.com/office/drawing/2014/main" id="{D83FBB85-24D2-4F5C-856D-39842AC1211A}"/>
              </a:ext>
            </a:extLst>
          </p:cNvPr>
          <p:cNvSpPr txBox="1"/>
          <p:nvPr/>
        </p:nvSpPr>
        <p:spPr>
          <a:xfrm>
            <a:off x="6476772" y="2978639"/>
            <a:ext cx="5063457" cy="2729196"/>
          </a:xfrm>
          <a:prstGeom prst="rect">
            <a:avLst/>
          </a:prstGeom>
        </p:spPr>
        <p:txBody>
          <a:bodyPr vert="horz" lIns="0" tIns="45720" rIns="0" bIns="45720" rtlCol="0">
            <a:normAutofit/>
          </a:bodyPr>
          <a:lstStyle/>
          <a:p>
            <a:pPr marL="285750" indent="-285750">
              <a:spcAft>
                <a:spcPts val="600"/>
              </a:spcAft>
              <a:buFont typeface="Calibri" panose="020F0502020204030204" pitchFamily="34" charset="0"/>
              <a:buChar char="•"/>
            </a:pPr>
            <a:r>
              <a:rPr lang="en-US" dirty="0">
                <a:solidFill>
                  <a:schemeClr val="tx1">
                    <a:lumMod val="75000"/>
                    <a:lumOff val="25000"/>
                  </a:schemeClr>
                </a:solidFill>
              </a:rPr>
              <a:t>Contact your manager or coach with team specific questions</a:t>
            </a:r>
          </a:p>
          <a:p>
            <a:pPr marL="285750" indent="-285750">
              <a:spcAft>
                <a:spcPts val="600"/>
              </a:spcAft>
              <a:buFont typeface="Calibri" panose="020F0502020204030204" pitchFamily="34" charset="0"/>
              <a:buChar char="•"/>
            </a:pPr>
            <a:r>
              <a:rPr lang="en-US" dirty="0">
                <a:solidFill>
                  <a:schemeClr val="tx1">
                    <a:lumMod val="75000"/>
                    <a:lumOff val="25000"/>
                  </a:schemeClr>
                </a:solidFill>
              </a:rPr>
              <a:t>Visit the DAYHA page to find out more! </a:t>
            </a:r>
            <a:r>
              <a:rPr lang="en-US" dirty="0">
                <a:solidFill>
                  <a:schemeClr val="tx1">
                    <a:lumMod val="75000"/>
                    <a:lumOff val="25000"/>
                  </a:schemeClr>
                </a:solidFill>
                <a:hlinkClick r:id="rId4"/>
              </a:rPr>
              <a:t>https://www.datigers.com/page/show/8149-welcome-to-the-official-web-page-of-the-delano-area-tigers</a:t>
            </a:r>
            <a:endParaRPr lang="en-US" dirty="0">
              <a:solidFill>
                <a:schemeClr val="tx1">
                  <a:lumMod val="75000"/>
                  <a:lumOff val="25000"/>
                </a:schemeClr>
              </a:solidFill>
            </a:endParaRPr>
          </a:p>
          <a:p>
            <a:pPr marL="285750" indent="-285750">
              <a:spcAft>
                <a:spcPts val="600"/>
              </a:spcAft>
              <a:buFont typeface="Calibri" panose="020F0502020204030204" pitchFamily="34" charset="0"/>
              <a:buChar char="•"/>
            </a:pPr>
            <a:endParaRPr lang="en-US" dirty="0">
              <a:solidFill>
                <a:schemeClr val="tx1">
                  <a:lumMod val="75000"/>
                  <a:lumOff val="25000"/>
                </a:schemeClr>
              </a:solidFill>
            </a:endParaRPr>
          </a:p>
          <a:p>
            <a:pPr marL="285750" indent="-285750">
              <a:spcAft>
                <a:spcPts val="600"/>
              </a:spcAft>
              <a:buFont typeface="Calibri" panose="020F0502020204030204" pitchFamily="34" charset="0"/>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412998897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3D5B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492370" y="516836"/>
            <a:ext cx="3084844" cy="1961086"/>
          </a:xfrm>
        </p:spPr>
        <p:txBody>
          <a:bodyPr vert="horz" lIns="91440" tIns="45720" rIns="91440" bIns="45720" rtlCol="0" anchor="b">
            <a:normAutofit/>
          </a:bodyPr>
          <a:lstStyle/>
          <a:p>
            <a:r>
              <a:rPr lang="en-US" sz="4000">
                <a:solidFill>
                  <a:srgbClr val="FFFFFF"/>
                </a:solidFill>
              </a:rPr>
              <a:t>Welcome </a:t>
            </a:r>
          </a:p>
        </p:txBody>
      </p:sp>
      <p:cxnSp>
        <p:nvCxnSpPr>
          <p:cNvPr id="16" name="Straight Connector 15">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C366F62-5819-4CD6-8FD8-1444DEDEBB4C}"/>
              </a:ext>
            </a:extLst>
          </p:cNvPr>
          <p:cNvSpPr/>
          <p:nvPr/>
        </p:nvSpPr>
        <p:spPr>
          <a:xfrm>
            <a:off x="571752" y="2799654"/>
            <a:ext cx="3005462" cy="3189665"/>
          </a:xfrm>
          <a:prstGeom prst="rect">
            <a:avLst/>
          </a:prstGeom>
        </p:spPr>
        <p:txBody>
          <a:bodyPr vert="horz" wrap="square" lIns="0" tIns="45720" rIns="0" bIns="45720" rtlCol="0">
            <a:normAutofit fontScale="92500" lnSpcReduction="20000"/>
          </a:bodyPr>
          <a:lstStyle/>
          <a:p>
            <a:pPr>
              <a:lnSpc>
                <a:spcPct val="90000"/>
              </a:lnSpc>
              <a:spcAft>
                <a:spcPts val="800"/>
              </a:spcAft>
              <a:buFont typeface="Calibri" panose="020F0502020204030204" pitchFamily="34" charset="0"/>
            </a:pPr>
            <a:r>
              <a:rPr lang="en-US" dirty="0">
                <a:solidFill>
                  <a:srgbClr val="FFFFFF"/>
                </a:solidFill>
              </a:rPr>
              <a:t>Welcome to the Delano Area Youth Hockey Association. This handbook is intended to give you some insight into some of the basics around hockey for a new youth player. Whether it’s your first time or you have seen years of hockey games we welcome you as a guardian and parent into the DAYHA family. </a:t>
            </a:r>
          </a:p>
          <a:p>
            <a:pPr>
              <a:lnSpc>
                <a:spcPct val="90000"/>
              </a:lnSpc>
              <a:spcAft>
                <a:spcPts val="800"/>
              </a:spcAft>
              <a:buFont typeface="Calibri" panose="020F0502020204030204" pitchFamily="34" charset="0"/>
            </a:pPr>
            <a:endParaRPr lang="en-US" b="1" u="sng" dirty="0">
              <a:solidFill>
                <a:srgbClr val="FFFFFF"/>
              </a:solidFill>
            </a:endParaRPr>
          </a:p>
          <a:p>
            <a:pPr>
              <a:lnSpc>
                <a:spcPct val="90000"/>
              </a:lnSpc>
              <a:spcAft>
                <a:spcPts val="800"/>
              </a:spcAft>
              <a:buFont typeface="Calibri" panose="020F0502020204030204" pitchFamily="34" charset="0"/>
            </a:pPr>
            <a:r>
              <a:rPr lang="en-US" b="1" u="sng" dirty="0">
                <a:solidFill>
                  <a:srgbClr val="FFFFFF"/>
                </a:solidFill>
              </a:rPr>
              <a:t>Note that it is best to view this document on a computer/online as there are many active hyperlinks. </a:t>
            </a:r>
          </a:p>
        </p:txBody>
      </p:sp>
      <p:pic>
        <p:nvPicPr>
          <p:cNvPr id="7" name="Picture 6">
            <a:extLst>
              <a:ext uri="{FF2B5EF4-FFF2-40B4-BE49-F238E27FC236}">
                <a16:creationId xmlns:a16="http://schemas.microsoft.com/office/drawing/2014/main" id="{3DC4BE95-44A1-456D-81CF-4BF929EF6293}"/>
              </a:ext>
            </a:extLst>
          </p:cNvPr>
          <p:cNvPicPr/>
          <p:nvPr/>
        </p:nvPicPr>
        <p:blipFill>
          <a:blip r:embed="rId3"/>
          <a:stretch>
            <a:fillRect/>
          </a:stretch>
        </p:blipFill>
        <p:spPr>
          <a:xfrm>
            <a:off x="4742017" y="2502761"/>
            <a:ext cx="6798082" cy="1852477"/>
          </a:xfrm>
          <a:prstGeom prst="rect">
            <a:avLst/>
          </a:prstGeom>
        </p:spPr>
      </p:pic>
    </p:spTree>
    <p:extLst>
      <p:ext uri="{BB962C8B-B14F-4D97-AF65-F5344CB8AC3E}">
        <p14:creationId xmlns:p14="http://schemas.microsoft.com/office/powerpoint/2010/main" val="248254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690663FD-7539-4D9F-9725-971DE7585CA9}"/>
              </a:ext>
            </a:extLst>
          </p:cNvPr>
          <p:cNvGraphicFramePr>
            <a:graphicFrameLocks noGrp="1"/>
          </p:cNvGraphicFramePr>
          <p:nvPr>
            <p:ph idx="1"/>
            <p:extLst>
              <p:ext uri="{D42A27DB-BD31-4B8C-83A1-F6EECF244321}">
                <p14:modId xmlns:p14="http://schemas.microsoft.com/office/powerpoint/2010/main" val="1333843128"/>
              </p:ext>
            </p:extLst>
          </p:nvPr>
        </p:nvGraphicFramePr>
        <p:xfrm>
          <a:off x="5539824" y="225287"/>
          <a:ext cx="4758442" cy="3203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1D6C0130-40BA-4A59-AA13-B1C643A2D7BC}"/>
              </a:ext>
            </a:extLst>
          </p:cNvPr>
          <p:cNvPicPr>
            <a:picLocks noChangeAspect="1"/>
          </p:cNvPicPr>
          <p:nvPr/>
        </p:nvPicPr>
        <p:blipFill>
          <a:blip r:embed="rId7"/>
          <a:stretch>
            <a:fillRect/>
          </a:stretch>
        </p:blipFill>
        <p:spPr>
          <a:xfrm>
            <a:off x="295350" y="2312477"/>
            <a:ext cx="3977607" cy="1771843"/>
          </a:xfrm>
          <a:prstGeom prst="rect">
            <a:avLst/>
          </a:prstGeom>
        </p:spPr>
      </p:pic>
      <p:grpSp>
        <p:nvGrpSpPr>
          <p:cNvPr id="4" name="Group 3">
            <a:extLst>
              <a:ext uri="{FF2B5EF4-FFF2-40B4-BE49-F238E27FC236}">
                <a16:creationId xmlns:a16="http://schemas.microsoft.com/office/drawing/2014/main" id="{685E0D13-A77D-4FD9-8B6A-4DC21982FAC2}"/>
              </a:ext>
            </a:extLst>
          </p:cNvPr>
          <p:cNvGrpSpPr/>
          <p:nvPr/>
        </p:nvGrpSpPr>
        <p:grpSpPr>
          <a:xfrm>
            <a:off x="5539824" y="4819647"/>
            <a:ext cx="4640499" cy="1322567"/>
            <a:chOff x="1" y="2859661"/>
            <a:chExt cx="5928344" cy="2529540"/>
          </a:xfrm>
        </p:grpSpPr>
        <p:sp>
          <p:nvSpPr>
            <p:cNvPr id="6" name="Rectangle: Rounded Corners 5">
              <a:extLst>
                <a:ext uri="{FF2B5EF4-FFF2-40B4-BE49-F238E27FC236}">
                  <a16:creationId xmlns:a16="http://schemas.microsoft.com/office/drawing/2014/main" id="{C5A74F71-9567-400C-A70F-FF8AFEEA0490}"/>
                </a:ext>
              </a:extLst>
            </p:cNvPr>
            <p:cNvSpPr/>
            <p:nvPr/>
          </p:nvSpPr>
          <p:spPr>
            <a:xfrm>
              <a:off x="1" y="2859661"/>
              <a:ext cx="5928344" cy="25295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4CA4F170-2917-4700-B44C-3F11E8B51236}"/>
                </a:ext>
              </a:extLst>
            </p:cNvPr>
            <p:cNvSpPr txBox="1"/>
            <p:nvPr/>
          </p:nvSpPr>
          <p:spPr>
            <a:xfrm>
              <a:off x="123482" y="2859661"/>
              <a:ext cx="5681380" cy="21779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1700" kern="1200" dirty="0"/>
                <a:t>DASA – Delano Area Sports Arena.  This is our rink.  There is a separate board of directors that manages and owns the facility we practice in.  </a:t>
              </a:r>
            </a:p>
          </p:txBody>
        </p:sp>
      </p:grpSp>
      <p:grpSp>
        <p:nvGrpSpPr>
          <p:cNvPr id="9" name="Group 8">
            <a:extLst>
              <a:ext uri="{FF2B5EF4-FFF2-40B4-BE49-F238E27FC236}">
                <a16:creationId xmlns:a16="http://schemas.microsoft.com/office/drawing/2014/main" id="{152C09B1-FCDB-434D-9074-202FD6D1E530}"/>
              </a:ext>
            </a:extLst>
          </p:cNvPr>
          <p:cNvGrpSpPr/>
          <p:nvPr/>
        </p:nvGrpSpPr>
        <p:grpSpPr>
          <a:xfrm>
            <a:off x="5539824" y="3338843"/>
            <a:ext cx="4640499" cy="1480804"/>
            <a:chOff x="0" y="2680498"/>
            <a:chExt cx="5928344" cy="2832184"/>
          </a:xfrm>
        </p:grpSpPr>
        <p:sp>
          <p:nvSpPr>
            <p:cNvPr id="10" name="Rectangle: Rounded Corners 9">
              <a:extLst>
                <a:ext uri="{FF2B5EF4-FFF2-40B4-BE49-F238E27FC236}">
                  <a16:creationId xmlns:a16="http://schemas.microsoft.com/office/drawing/2014/main" id="{D569CA3F-965C-4D2D-99BE-72DFB92B0E01}"/>
                </a:ext>
              </a:extLst>
            </p:cNvPr>
            <p:cNvSpPr/>
            <p:nvPr/>
          </p:nvSpPr>
          <p:spPr>
            <a:xfrm>
              <a:off x="0" y="2680498"/>
              <a:ext cx="5928344" cy="283218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0C10B621-D097-453E-BB7E-A4675A954E39}"/>
                </a:ext>
              </a:extLst>
            </p:cNvPr>
            <p:cNvSpPr txBox="1"/>
            <p:nvPr/>
          </p:nvSpPr>
          <p:spPr>
            <a:xfrm>
              <a:off x="123482" y="2803979"/>
              <a:ext cx="5681380" cy="2529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1700" kern="1200" dirty="0"/>
                <a:t>HDC – Hockey Development Committee.  This is a group people who have a lot expertise about the actual game and the on ice experiences our kids receive.  They help coordinate coaches and practice plans.  </a:t>
              </a:r>
            </a:p>
          </p:txBody>
        </p:sp>
      </p:grpSp>
    </p:spTree>
    <p:extLst>
      <p:ext uri="{BB962C8B-B14F-4D97-AF65-F5344CB8AC3E}">
        <p14:creationId xmlns:p14="http://schemas.microsoft.com/office/powerpoint/2010/main" val="2561650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5DD802-2216-4021-9E06-7B69B43886B4}"/>
              </a:ext>
            </a:extLst>
          </p:cNvPr>
          <p:cNvSpPr>
            <a:spLocks noGrp="1"/>
          </p:cNvSpPr>
          <p:nvPr>
            <p:ph type="title"/>
          </p:nvPr>
        </p:nvSpPr>
        <p:spPr>
          <a:xfrm>
            <a:off x="8177212" y="634946"/>
            <a:ext cx="3372529" cy="5055904"/>
          </a:xfrm>
        </p:spPr>
        <p:txBody>
          <a:bodyPr vert="horz" lIns="91440" tIns="45720" rIns="91440" bIns="45720" rtlCol="0" anchor="ctr">
            <a:normAutofit/>
          </a:bodyPr>
          <a:lstStyle/>
          <a:p>
            <a:r>
              <a:rPr lang="en-US" sz="2300" b="1" dirty="0">
                <a:solidFill>
                  <a:schemeClr val="tx1">
                    <a:lumMod val="75000"/>
                    <a:lumOff val="25000"/>
                  </a:schemeClr>
                </a:solidFill>
              </a:rPr>
              <a:t>Our board </a:t>
            </a:r>
            <a:r>
              <a:rPr lang="en-US" sz="2300" dirty="0">
                <a:solidFill>
                  <a:schemeClr val="tx1">
                    <a:lumMod val="75000"/>
                    <a:lumOff val="25000"/>
                  </a:schemeClr>
                </a:solidFill>
              </a:rPr>
              <a:t>serves as the governing body and main points of contact for the overall program. Your manager and coach will be your primary points of contact but there may be times when you need further support. See the link for who serves in each role and to learn more about what our board does. </a:t>
            </a:r>
          </a:p>
        </p:txBody>
      </p:sp>
      <p:cxnSp>
        <p:nvCxnSpPr>
          <p:cNvPr id="15" name="Straight Connector 14">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0B24DF64-9FD9-4F96-BBBB-F4412F5E9CEF}"/>
              </a:ext>
            </a:extLst>
          </p:cNvPr>
          <p:cNvGraphicFramePr>
            <a:graphicFrameLocks noGrp="1"/>
          </p:cNvGraphicFramePr>
          <p:nvPr>
            <p:ph idx="1"/>
            <p:extLst>
              <p:ext uri="{D42A27DB-BD31-4B8C-83A1-F6EECF244321}">
                <p14:modId xmlns:p14="http://schemas.microsoft.com/office/powerpoint/2010/main" val="3510580232"/>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294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2" name="Straight Connector 6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4" name="Rectangle 6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6E1E6-F495-4DA4-B061-36A7209AAC07}"/>
              </a:ext>
            </a:extLst>
          </p:cNvPr>
          <p:cNvSpPr>
            <a:spLocks noGrp="1"/>
          </p:cNvSpPr>
          <p:nvPr>
            <p:ph type="title"/>
          </p:nvPr>
        </p:nvSpPr>
        <p:spPr>
          <a:xfrm>
            <a:off x="8614786" y="516836"/>
            <a:ext cx="3100136" cy="1960234"/>
          </a:xfrm>
        </p:spPr>
        <p:txBody>
          <a:bodyPr vert="horz" lIns="91440" tIns="45720" rIns="91440" bIns="45720" rtlCol="0" anchor="b">
            <a:normAutofit/>
          </a:bodyPr>
          <a:lstStyle/>
          <a:p>
            <a:r>
              <a:rPr lang="en-US" sz="4000" dirty="0">
                <a:solidFill>
                  <a:schemeClr val="tx1">
                    <a:lumMod val="75000"/>
                    <a:lumOff val="25000"/>
                  </a:schemeClr>
                </a:solidFill>
              </a:rPr>
              <a:t>Tiger Hockey</a:t>
            </a:r>
          </a:p>
        </p:txBody>
      </p:sp>
      <p:pic>
        <p:nvPicPr>
          <p:cNvPr id="23" name="Picture 22">
            <a:extLst>
              <a:ext uri="{FF2B5EF4-FFF2-40B4-BE49-F238E27FC236}">
                <a16:creationId xmlns:a16="http://schemas.microsoft.com/office/drawing/2014/main" id="{ABA4DAA4-F78C-4A47-B8B9-51BD744B2E4F}"/>
              </a:ext>
            </a:extLst>
          </p:cNvPr>
          <p:cNvPicPr>
            <a:picLocks noChangeAspect="1"/>
          </p:cNvPicPr>
          <p:nvPr/>
        </p:nvPicPr>
        <p:blipFill>
          <a:blip r:embed="rId2"/>
          <a:stretch>
            <a:fillRect/>
          </a:stretch>
        </p:blipFill>
        <p:spPr>
          <a:xfrm>
            <a:off x="634388" y="556218"/>
            <a:ext cx="5705971" cy="3066958"/>
          </a:xfrm>
          <a:prstGeom prst="rect">
            <a:avLst/>
          </a:prstGeom>
        </p:spPr>
      </p:pic>
      <p:cxnSp>
        <p:nvCxnSpPr>
          <p:cNvPr id="66" name="Straight Connector 65">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5961"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8" name="Content Placeholder 17" descr="Coach's whistle with a blackboard background">
            <a:extLst>
              <a:ext uri="{FF2B5EF4-FFF2-40B4-BE49-F238E27FC236}">
                <a16:creationId xmlns:a16="http://schemas.microsoft.com/office/drawing/2014/main" id="{BBE97BAD-D8CD-4692-9151-36742728349F}"/>
              </a:ext>
            </a:extLst>
          </p:cNvPr>
          <p:cNvPicPr>
            <a:picLocks noGrp="1" noChangeAspect="1"/>
          </p:cNvPicPr>
          <p:nvPr>
            <p:ph idx="1"/>
          </p:nvPr>
        </p:nvPicPr>
        <p:blipFill>
          <a:blip r:embed="rId3"/>
          <a:stretch>
            <a:fillRect/>
          </a:stretch>
        </p:blipFill>
        <p:spPr>
          <a:xfrm>
            <a:off x="1626682" y="3859084"/>
            <a:ext cx="3583438" cy="2391944"/>
          </a:xfrm>
          <a:prstGeom prst="rect">
            <a:avLst/>
          </a:prstGeom>
        </p:spPr>
      </p:pic>
      <p:sp>
        <p:nvSpPr>
          <p:cNvPr id="20" name="TextBox 19">
            <a:extLst>
              <a:ext uri="{FF2B5EF4-FFF2-40B4-BE49-F238E27FC236}">
                <a16:creationId xmlns:a16="http://schemas.microsoft.com/office/drawing/2014/main" id="{19637B09-3D90-422E-AA29-73A565029016}"/>
              </a:ext>
            </a:extLst>
          </p:cNvPr>
          <p:cNvSpPr txBox="1"/>
          <p:nvPr/>
        </p:nvSpPr>
        <p:spPr>
          <a:xfrm>
            <a:off x="8614786" y="2790855"/>
            <a:ext cx="3084844" cy="3311766"/>
          </a:xfrm>
          <a:prstGeom prst="rect">
            <a:avLst/>
          </a:prstGeom>
        </p:spPr>
        <p:txBody>
          <a:bodyPr vert="horz" lIns="0" tIns="45720" rIns="0" bIns="45720" rtlCol="0">
            <a:normAutofit/>
          </a:bodyPr>
          <a:lstStyle/>
          <a:p>
            <a:pPr>
              <a:spcAft>
                <a:spcPts val="600"/>
              </a:spcAft>
              <a:buFont typeface="Calibri" panose="020F0502020204030204" pitchFamily="34" charset="0"/>
            </a:pPr>
            <a:endParaRPr lang="en-US" sz="1600" dirty="0">
              <a:solidFill>
                <a:schemeClr val="tx1">
                  <a:lumMod val="75000"/>
                  <a:lumOff val="25000"/>
                </a:schemeClr>
              </a:solidFill>
            </a:endParaRPr>
          </a:p>
        </p:txBody>
      </p:sp>
      <p:sp>
        <p:nvSpPr>
          <p:cNvPr id="68" name="Rectangle 67">
            <a:extLst>
              <a:ext uri="{FF2B5EF4-FFF2-40B4-BE49-F238E27FC236}">
                <a16:creationId xmlns:a16="http://schemas.microsoft.com/office/drawing/2014/main" id="{7A3E0404-86A9-40FA-8DB8-302414EE2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72F7F865-7F52-4904-A6DB-BD205FC8FDE8}"/>
              </a:ext>
            </a:extLst>
          </p:cNvPr>
          <p:cNvPicPr>
            <a:picLocks noChangeAspect="1"/>
          </p:cNvPicPr>
          <p:nvPr/>
        </p:nvPicPr>
        <p:blipFill>
          <a:blip r:embed="rId4"/>
          <a:stretch>
            <a:fillRect/>
          </a:stretch>
        </p:blipFill>
        <p:spPr>
          <a:xfrm>
            <a:off x="5735642" y="2990015"/>
            <a:ext cx="2492480" cy="3311767"/>
          </a:xfrm>
          <a:prstGeom prst="rect">
            <a:avLst/>
          </a:prstGeom>
        </p:spPr>
      </p:pic>
    </p:spTree>
    <p:extLst>
      <p:ext uri="{BB962C8B-B14F-4D97-AF65-F5344CB8AC3E}">
        <p14:creationId xmlns:p14="http://schemas.microsoft.com/office/powerpoint/2010/main" val="420509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7805-0BA9-4ABC-A51C-1756AAFC152A}"/>
              </a:ext>
            </a:extLst>
          </p:cNvPr>
          <p:cNvSpPr>
            <a:spLocks noGrp="1"/>
          </p:cNvSpPr>
          <p:nvPr>
            <p:ph type="title"/>
          </p:nvPr>
        </p:nvSpPr>
        <p:spPr>
          <a:xfrm>
            <a:off x="387658" y="612560"/>
            <a:ext cx="11416684" cy="902859"/>
          </a:xfrm>
        </p:spPr>
        <p:txBody>
          <a:bodyPr>
            <a:normAutofit fontScale="90000"/>
          </a:bodyPr>
          <a:lstStyle/>
          <a:p>
            <a:r>
              <a:rPr lang="en-US" dirty="0"/>
              <a:t>Team Manager &amp; Coach Communications</a:t>
            </a:r>
          </a:p>
        </p:txBody>
      </p:sp>
      <p:sp>
        <p:nvSpPr>
          <p:cNvPr id="3" name="TextBox 2">
            <a:extLst>
              <a:ext uri="{FF2B5EF4-FFF2-40B4-BE49-F238E27FC236}">
                <a16:creationId xmlns:a16="http://schemas.microsoft.com/office/drawing/2014/main" id="{898BD403-EEC7-4324-80DB-A359A62A74EF}"/>
              </a:ext>
            </a:extLst>
          </p:cNvPr>
          <p:cNvSpPr txBox="1"/>
          <p:nvPr/>
        </p:nvSpPr>
        <p:spPr>
          <a:xfrm>
            <a:off x="842963" y="2171700"/>
            <a:ext cx="1050131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Your team manager is a parent volunteer role that supports the entire team, coach and the parent group.</a:t>
            </a:r>
          </a:p>
          <a:p>
            <a:pPr marL="285750" indent="-285750">
              <a:buFont typeface="Arial" panose="020B0604020202020204" pitchFamily="34" charset="0"/>
              <a:buChar char="•"/>
            </a:pPr>
            <a:r>
              <a:rPr lang="en-US" dirty="0"/>
              <a:t>Your team manager will share with you how they prefer to communicate with the parents.  It’s important that you check this format often, especially before a game, in case of changes or updates. Common examples of communication forums chosen by team managers are email, </a:t>
            </a:r>
            <a:r>
              <a:rPr lang="en-US" dirty="0" err="1"/>
              <a:t>SportsEngine</a:t>
            </a:r>
            <a:r>
              <a:rPr lang="en-US" dirty="0"/>
              <a:t> or GroupMe app. </a:t>
            </a:r>
          </a:p>
        </p:txBody>
      </p:sp>
      <p:pic>
        <p:nvPicPr>
          <p:cNvPr id="5" name="Picture 4">
            <a:extLst>
              <a:ext uri="{FF2B5EF4-FFF2-40B4-BE49-F238E27FC236}">
                <a16:creationId xmlns:a16="http://schemas.microsoft.com/office/drawing/2014/main" id="{8DB39ADB-EBFA-4D16-8288-E239AF030A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28000" y="3706063"/>
            <a:ext cx="3676342" cy="2450895"/>
          </a:xfrm>
          <a:prstGeom prst="rect">
            <a:avLst/>
          </a:prstGeom>
        </p:spPr>
      </p:pic>
      <p:sp>
        <p:nvSpPr>
          <p:cNvPr id="6" name="TextBox 5">
            <a:extLst>
              <a:ext uri="{FF2B5EF4-FFF2-40B4-BE49-F238E27FC236}">
                <a16:creationId xmlns:a16="http://schemas.microsoft.com/office/drawing/2014/main" id="{2E7F2DCC-EA3B-44C1-9165-A92B0D4F64AE}"/>
              </a:ext>
            </a:extLst>
          </p:cNvPr>
          <p:cNvSpPr txBox="1"/>
          <p:nvPr/>
        </p:nvSpPr>
        <p:spPr>
          <a:xfrm>
            <a:off x="833120" y="3601719"/>
            <a:ext cx="6634480" cy="1477328"/>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Questions about logistics, timings, jersey colors, locations should all be directed to the team manager (not the coach)</a:t>
            </a:r>
          </a:p>
          <a:p>
            <a:pPr marL="285750" indent="-285750">
              <a:buFont typeface="Arial" panose="020B0604020202020204" pitchFamily="34" charset="0"/>
              <a:buChar char="•"/>
            </a:pPr>
            <a:r>
              <a:rPr lang="en-US" dirty="0"/>
              <a:t>Questions about your child’s development on the ice should be directed to the coach.</a:t>
            </a:r>
          </a:p>
        </p:txBody>
      </p:sp>
    </p:spTree>
    <p:extLst>
      <p:ext uri="{BB962C8B-B14F-4D97-AF65-F5344CB8AC3E}">
        <p14:creationId xmlns:p14="http://schemas.microsoft.com/office/powerpoint/2010/main" val="3861235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5E7805-0BA9-4ABC-A51C-1756AAFC152A}"/>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a:solidFill>
                  <a:schemeClr val="bg1"/>
                </a:solidFill>
              </a:rPr>
              <a:t>Tips for the Season</a:t>
            </a:r>
          </a:p>
        </p:txBody>
      </p:sp>
      <p:sp>
        <p:nvSpPr>
          <p:cNvPr id="10" name="Rectangle 5">
            <a:extLst>
              <a:ext uri="{FF2B5EF4-FFF2-40B4-BE49-F238E27FC236}">
                <a16:creationId xmlns:a16="http://schemas.microsoft.com/office/drawing/2014/main" id="{D3DF7734-4426-41B0-96E7-B496AD2EBD27}"/>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2" name="Rectangle 7">
            <a:extLst>
              <a:ext uri="{FF2B5EF4-FFF2-40B4-BE49-F238E27FC236}">
                <a16:creationId xmlns:a16="http://schemas.microsoft.com/office/drawing/2014/main" id="{DACF1914-8AFB-4166-90D2-7D159CB51523}"/>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3" name="Rectangle 8">
            <a:extLst>
              <a:ext uri="{FF2B5EF4-FFF2-40B4-BE49-F238E27FC236}">
                <a16:creationId xmlns:a16="http://schemas.microsoft.com/office/drawing/2014/main" id="{94FB9DFE-03E3-45F9-B248-134F85843EB9}"/>
              </a:ext>
            </a:extLst>
          </p:cNvPr>
          <p:cNvSpPr>
            <a:spLocks noChangeArrowheads="1"/>
          </p:cNvSpPr>
          <p:nvPr/>
        </p:nvSpPr>
        <p:spPr bwMode="auto">
          <a:xfrm>
            <a:off x="184731" y="266329"/>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4" name="Rectangle 9">
            <a:extLst>
              <a:ext uri="{FF2B5EF4-FFF2-40B4-BE49-F238E27FC236}">
                <a16:creationId xmlns:a16="http://schemas.microsoft.com/office/drawing/2014/main" id="{3CC8B963-4C72-4987-A5A9-E80DCA45573E}"/>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graphicFrame>
        <p:nvGraphicFramePr>
          <p:cNvPr id="16" name="TextBox 2">
            <a:extLst>
              <a:ext uri="{FF2B5EF4-FFF2-40B4-BE49-F238E27FC236}">
                <a16:creationId xmlns:a16="http://schemas.microsoft.com/office/drawing/2014/main" id="{6214893F-E23F-45D7-8F97-263CC4B7420B}"/>
              </a:ext>
            </a:extLst>
          </p:cNvPr>
          <p:cNvGraphicFramePr/>
          <p:nvPr>
            <p:extLst>
              <p:ext uri="{D42A27DB-BD31-4B8C-83A1-F6EECF244321}">
                <p14:modId xmlns:p14="http://schemas.microsoft.com/office/powerpoint/2010/main" val="757649087"/>
              </p:ext>
            </p:extLst>
          </p:nvPr>
        </p:nvGraphicFramePr>
        <p:xfrm>
          <a:off x="4278377" y="639763"/>
          <a:ext cx="7724648"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077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E1E6-F495-4DA4-B061-36A7209AAC07}"/>
              </a:ext>
            </a:extLst>
          </p:cNvPr>
          <p:cNvSpPr>
            <a:spLocks noGrp="1"/>
          </p:cNvSpPr>
          <p:nvPr>
            <p:ph type="title"/>
          </p:nvPr>
        </p:nvSpPr>
        <p:spPr>
          <a:xfrm>
            <a:off x="645993" y="2241448"/>
            <a:ext cx="3177847" cy="1674180"/>
          </a:xfrm>
        </p:spPr>
        <p:txBody>
          <a:bodyPr vert="horz" lIns="91440" tIns="45720" rIns="91440" bIns="45720" rtlCol="0" anchor="b">
            <a:normAutofit/>
          </a:bodyPr>
          <a:lstStyle/>
          <a:p>
            <a:r>
              <a:rPr lang="en-US" sz="4000" dirty="0">
                <a:solidFill>
                  <a:schemeClr val="bg1"/>
                </a:solidFill>
              </a:rPr>
              <a:t>Rules of the game</a:t>
            </a:r>
          </a:p>
        </p:txBody>
      </p:sp>
      <p:pic>
        <p:nvPicPr>
          <p:cNvPr id="6" name="Picture 5">
            <a:extLst>
              <a:ext uri="{FF2B5EF4-FFF2-40B4-BE49-F238E27FC236}">
                <a16:creationId xmlns:a16="http://schemas.microsoft.com/office/drawing/2014/main" id="{743B7D31-DA1B-40B5-923F-0B1A3B5EEDF1}"/>
              </a:ext>
            </a:extLst>
          </p:cNvPr>
          <p:cNvPicPr>
            <a:picLocks noChangeAspect="1"/>
          </p:cNvPicPr>
          <p:nvPr/>
        </p:nvPicPr>
        <p:blipFill>
          <a:blip r:embed="rId2"/>
          <a:stretch>
            <a:fillRect/>
          </a:stretch>
        </p:blipFill>
        <p:spPr>
          <a:xfrm>
            <a:off x="4653447" y="1602062"/>
            <a:ext cx="6892560" cy="3308428"/>
          </a:xfrm>
          <a:prstGeom prst="rect">
            <a:avLst/>
          </a:prstGeom>
        </p:spPr>
      </p:pic>
      <p:sp>
        <p:nvSpPr>
          <p:cNvPr id="4" name="TextBox 3">
            <a:extLst>
              <a:ext uri="{FF2B5EF4-FFF2-40B4-BE49-F238E27FC236}">
                <a16:creationId xmlns:a16="http://schemas.microsoft.com/office/drawing/2014/main" id="{BF38DDBF-C302-4CE5-B356-A6362215D97C}"/>
              </a:ext>
            </a:extLst>
          </p:cNvPr>
          <p:cNvSpPr txBox="1"/>
          <p:nvPr/>
        </p:nvSpPr>
        <p:spPr>
          <a:xfrm>
            <a:off x="4900474" y="5255581"/>
            <a:ext cx="6645533" cy="1200329"/>
          </a:xfrm>
          <a:prstGeom prst="rect">
            <a:avLst/>
          </a:prstGeom>
          <a:noFill/>
        </p:spPr>
        <p:txBody>
          <a:bodyPr wrap="square" rtlCol="0">
            <a:spAutoFit/>
          </a:bodyPr>
          <a:lstStyle/>
          <a:p>
            <a:r>
              <a:rPr lang="en-US" dirty="0"/>
              <a:t>If you want to know why that whistle is blowing or what those arm gestures the ref is doing mean… click on this link to learn more! </a:t>
            </a:r>
            <a:r>
              <a:rPr lang="en-US" u="sng" dirty="0">
                <a:hlinkClick r:id="rId3"/>
              </a:rPr>
              <a:t>USA Hockey Rule Book &amp; Resources</a:t>
            </a:r>
            <a:endParaRPr lang="en-US" dirty="0"/>
          </a:p>
          <a:p>
            <a:endParaRPr lang="en-US" dirty="0"/>
          </a:p>
        </p:txBody>
      </p:sp>
    </p:spTree>
    <p:extLst>
      <p:ext uri="{BB962C8B-B14F-4D97-AF65-F5344CB8AC3E}">
        <p14:creationId xmlns:p14="http://schemas.microsoft.com/office/powerpoint/2010/main" val="279885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5E7805-0BA9-4ABC-A51C-1756AAFC152A}"/>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dirty="0">
                <a:solidFill>
                  <a:schemeClr val="bg1"/>
                </a:solidFill>
              </a:rPr>
              <a:t>What is required of a Hockey Family?</a:t>
            </a:r>
          </a:p>
        </p:txBody>
      </p:sp>
      <p:sp>
        <p:nvSpPr>
          <p:cNvPr id="10" name="Rectangle 5">
            <a:extLst>
              <a:ext uri="{FF2B5EF4-FFF2-40B4-BE49-F238E27FC236}">
                <a16:creationId xmlns:a16="http://schemas.microsoft.com/office/drawing/2014/main" id="{D3DF7734-4426-41B0-96E7-B496AD2EBD27}"/>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2" name="Rectangle 7">
            <a:extLst>
              <a:ext uri="{FF2B5EF4-FFF2-40B4-BE49-F238E27FC236}">
                <a16:creationId xmlns:a16="http://schemas.microsoft.com/office/drawing/2014/main" id="{DACF1914-8AFB-4166-90D2-7D159CB51523}"/>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3" name="Rectangle 8">
            <a:extLst>
              <a:ext uri="{FF2B5EF4-FFF2-40B4-BE49-F238E27FC236}">
                <a16:creationId xmlns:a16="http://schemas.microsoft.com/office/drawing/2014/main" id="{94FB9DFE-03E3-45F9-B248-134F85843EB9}"/>
              </a:ext>
            </a:extLst>
          </p:cNvPr>
          <p:cNvSpPr>
            <a:spLocks noChangeArrowheads="1"/>
          </p:cNvSpPr>
          <p:nvPr/>
        </p:nvSpPr>
        <p:spPr bwMode="auto">
          <a:xfrm>
            <a:off x="184731" y="266329"/>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14" name="Rectangle 9">
            <a:extLst>
              <a:ext uri="{FF2B5EF4-FFF2-40B4-BE49-F238E27FC236}">
                <a16:creationId xmlns:a16="http://schemas.microsoft.com/office/drawing/2014/main" id="{3CC8B963-4C72-4987-A5A9-E80DCA45573E}"/>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graphicFrame>
        <p:nvGraphicFramePr>
          <p:cNvPr id="16" name="TextBox 2">
            <a:extLst>
              <a:ext uri="{FF2B5EF4-FFF2-40B4-BE49-F238E27FC236}">
                <a16:creationId xmlns:a16="http://schemas.microsoft.com/office/drawing/2014/main" id="{9601FBDD-DE16-4095-A642-EE6EE46CF4B5}"/>
              </a:ext>
            </a:extLst>
          </p:cNvPr>
          <p:cNvGraphicFramePr/>
          <p:nvPr>
            <p:extLst>
              <p:ext uri="{D42A27DB-BD31-4B8C-83A1-F6EECF244321}">
                <p14:modId xmlns:p14="http://schemas.microsoft.com/office/powerpoint/2010/main" val="216179489"/>
              </p:ext>
            </p:extLst>
          </p:nvPr>
        </p:nvGraphicFramePr>
        <p:xfrm>
          <a:off x="4751969" y="516835"/>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0157573"/>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2.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38A3B04-B0F3-4C12-A722-52B5CF6D9723}">
  <ds:schemaRefs>
    <ds:schemaRef ds:uri="http://schemas.microsoft.com/sharepoint/v3/contenttype/forms"/>
  </ds:schemaRefs>
</ds:datastoreItem>
</file>

<file path=customXml/itemProps3.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{F680721E-A8DC-45FE-AE7D-5BCABBD9FB00}tf33845126_win32</Template>
  <TotalTime>306</TotalTime>
  <Words>2959</Words>
  <Application>Microsoft Office PowerPoint</Application>
  <PresentationFormat>Widescreen</PresentationFormat>
  <Paragraphs>122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Bookman Old Style</vt:lpstr>
      <vt:lpstr>Calibri</vt:lpstr>
      <vt:lpstr>Franklin Gothic Book</vt:lpstr>
      <vt:lpstr>1_RetrospectVTI</vt:lpstr>
      <vt:lpstr>Delano Area Youth Hockey Association – Welcome Packet</vt:lpstr>
      <vt:lpstr>Welcome </vt:lpstr>
      <vt:lpstr>PowerPoint Presentation</vt:lpstr>
      <vt:lpstr>Our board serves as the governing body and main points of contact for the overall program. Your manager and coach will be your primary points of contact but there may be times when you need further support. See the link for who serves in each role and to learn more about what our board does. </vt:lpstr>
      <vt:lpstr>Tiger Hockey</vt:lpstr>
      <vt:lpstr>Team Manager &amp; Coach Communications</vt:lpstr>
      <vt:lpstr>Tips for the Season</vt:lpstr>
      <vt:lpstr>Rules of the game</vt:lpstr>
      <vt:lpstr>What is required of a Hockey Family?</vt:lpstr>
      <vt:lpstr>Mite/8U Program Specific Q&amp;A</vt:lpstr>
      <vt:lpstr>PowerPoint Presentation</vt:lpstr>
      <vt:lpstr>PowerPoint Presentation</vt:lpstr>
      <vt:lpstr>Equipment for your player</vt:lpstr>
      <vt:lpstr>PowerPoint Presentation</vt:lpstr>
      <vt:lpstr>PowerPoint Presentation</vt:lpstr>
      <vt:lpstr>PowerPoint Presentation</vt:lpstr>
      <vt:lpstr>The “car ride home”  </vt:lpstr>
      <vt:lpstr>Parent/Guardian Do’s &amp; Don’ts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Delano Area Youth Hockey Association – Welcome Packet</dc:title>
  <dc:creator>Johnson, Kelly (ES)</dc:creator>
  <cp:lastModifiedBy>Duis, Kristi</cp:lastModifiedBy>
  <cp:revision>36</cp:revision>
  <dcterms:created xsi:type="dcterms:W3CDTF">2021-08-16T16:54:22Z</dcterms:created>
  <dcterms:modified xsi:type="dcterms:W3CDTF">2021-10-05T17:05:20Z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