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Lemon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RuUYhYHko5qqPd6dVhSBrQYiq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182E4D-8CB6-45CC-B199-067C70D41CE3}">
  <a:tblStyle styleId="{E0182E4D-8CB6-45CC-B199-067C70D41CE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Lemo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66c404ae0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266c404ae0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66c404ae0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3266c404ae0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7cad25a3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3b7cad25a3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7cad25a3e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b7cad25a3e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66c404ae0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3266c404ae0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66c404ae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266c404ae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66c404ae0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266c404ae0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 sure to emphasize NEED to run this program!   Coaches’ meeting next week, the 21st, 6:30, DV Center.  </a:t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ksports.com/newbury-park-track-club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nptrackclub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ptrackclub.org/parent-resources/volunteer-information/26934" TargetMode="External"/><Relationship Id="rId4" Type="http://schemas.openxmlformats.org/officeDocument/2006/relationships/hyperlink" Target="mailto:volunteer.nptc@gmail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40000">
                <a:srgbClr val="4472C4">
                  <a:alpha val="0"/>
                </a:srgbClr>
              </a:gs>
              <a:gs pos="100000">
                <a:srgbClr val="2F5496">
                  <a:alpha val="50980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7000">
                <a:srgbClr val="4472C4">
                  <a:alpha val="0"/>
                </a:srgbClr>
              </a:gs>
              <a:gs pos="100000">
                <a:srgbClr val="000000">
                  <a:alpha val="36078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100000">
                <a:srgbClr val="000000">
                  <a:alpha val="23921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-9091028">
            <a:off x="5945431" y="-1032053"/>
            <a:ext cx="4990147" cy="4439131"/>
          </a:xfrm>
          <a:custGeom>
            <a:rect b="b" l="l" r="r" t="t"/>
            <a:pathLst>
              <a:path extrusionOk="0" h="4439131" w="4990147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472C4">
                  <a:alpha val="21176"/>
                </a:srgbClr>
              </a:gs>
              <a:gs pos="87000">
                <a:srgbClr val="8DA9DB">
                  <a:alpha val="1176"/>
                </a:srgbClr>
              </a:gs>
              <a:gs pos="100000">
                <a:srgbClr val="8DA9DB">
                  <a:alpha val="1176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type="ctrTitle"/>
          </p:nvPr>
        </p:nvSpPr>
        <p:spPr>
          <a:xfrm>
            <a:off x="933854" y="-337165"/>
            <a:ext cx="10053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</a:rPr>
              <a:t>Newbury Park Track Club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Parent Orientation Meeting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998599" y="2319679"/>
            <a:ext cx="100059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</a:rPr>
              <a:t>January 15, 2026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</a:rPr>
              <a:t>6:30 PM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4087" y="2565625"/>
            <a:ext cx="3843827" cy="39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Attire + Preparedness</a:t>
            </a:r>
            <a:endParaRPr/>
          </a:p>
        </p:txBody>
      </p:sp>
      <p:sp>
        <p:nvSpPr>
          <p:cNvPr id="227" name="Google Shape;227;p7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Clothing and Shoes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Practices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Comfortable workout clothing and layers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Running shoes or general purpose sneakers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Local retailers: Big 5, Dick’s, Camarillo Outlets, or specialty stores, i.e. Road Runner Sports and Fleet Feet </a:t>
            </a:r>
            <a:r>
              <a:rPr b="1" i="1" lang="en-US" sz="1600"/>
              <a:t>Road Runner Sports NPTC Fundraiser - see next slide</a:t>
            </a:r>
            <a:endParaRPr b="1" i="1" sz="1600"/>
          </a:p>
          <a:p>
            <a:pPr indent="-330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b="1" i="1" lang="en-US" sz="1600"/>
              <a:t>Monday, January 19th</a:t>
            </a:r>
            <a:r>
              <a:rPr b="1" i="1" lang="en-US" sz="1600"/>
              <a:t>- Sun, January 25</a:t>
            </a:r>
            <a:endParaRPr b="1" i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Meets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Uniforms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3/16” pyramid (not needle) spikes are optional for 7-8 and older (parent </a:t>
            </a:r>
            <a:r>
              <a:rPr lang="en-US" sz="1600"/>
              <a:t>supervision required)</a:t>
            </a:r>
            <a:r>
              <a:rPr lang="en-US" sz="1600"/>
              <a:t>; otherwise running shoes or general purpose sneakers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/>
              <a:t>What else to bring?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Labeled gear bag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Labeled water bottle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Sunscreen</a:t>
            </a:r>
            <a:endParaRPr/>
          </a:p>
        </p:txBody>
      </p:sp>
      <p:sp>
        <p:nvSpPr>
          <p:cNvPr id="228" name="Google Shape;2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66c404ae0_0_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266c404ae0_0_7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66c404ae0_0_74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266c404ae0_0_74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266c404ae0_0_74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266c404ae0_0_74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266c404ae0_0_74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266c404ae0_0_74"/>
          <p:cNvSpPr txBox="1"/>
          <p:nvPr>
            <p:ph type="title"/>
          </p:nvPr>
        </p:nvSpPr>
        <p:spPr>
          <a:xfrm>
            <a:off x="346579" y="649480"/>
            <a:ext cx="36660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Road Runner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Fundraiser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241" name="Google Shape;241;g3266c404ae0_0_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g3266c404ae0_0_74" title="NPTC Roadrunner flyer 2026_page-0001 jpeg.jpg"/>
          <p:cNvPicPr preferRelativeResize="0"/>
          <p:nvPr/>
        </p:nvPicPr>
        <p:blipFill rotWithShape="1">
          <a:blip r:embed="rId3">
            <a:alphaModFix/>
          </a:blip>
          <a:srcRect b="0" l="238" r="238" t="0"/>
          <a:stretch/>
        </p:blipFill>
        <p:spPr>
          <a:xfrm>
            <a:off x="5734864" y="10150"/>
            <a:ext cx="5039622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Uniforms</a:t>
            </a:r>
            <a:endParaRPr/>
          </a:p>
        </p:txBody>
      </p:sp>
      <p:sp>
        <p:nvSpPr>
          <p:cNvPr id="255" name="Google Shape;255;p8"/>
          <p:cNvSpPr txBox="1"/>
          <p:nvPr>
            <p:ph idx="1" type="body"/>
          </p:nvPr>
        </p:nvSpPr>
        <p:spPr>
          <a:xfrm>
            <a:off x="4835711" y="488567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Uniforms are required to participate in meets. If you have a uniform that matches the styles shown below, you do not need to purchase a new one.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Options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Compression - $28 per piece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27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Loose-Fitting - $25 per piece</a:t>
            </a:r>
            <a:endParaRPr/>
          </a:p>
        </p:txBody>
      </p:sp>
      <p:pic>
        <p:nvPicPr>
          <p:cNvPr descr="A pair of black t-shirts&#10;&#10;Description automatically generated with medium confidence" id="256" name="Google Shape;256;p8"/>
          <p:cNvPicPr preferRelativeResize="0"/>
          <p:nvPr/>
        </p:nvPicPr>
        <p:blipFill rotWithShape="1">
          <a:blip r:embed="rId3">
            <a:alphaModFix/>
          </a:blip>
          <a:srcRect b="26624" l="5081" r="48567" t="3064"/>
          <a:stretch/>
        </p:blipFill>
        <p:spPr>
          <a:xfrm>
            <a:off x="8370565" y="2127218"/>
            <a:ext cx="1457822" cy="2218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thing, trouser&#10;&#10;Description automatically generated" id="257" name="Google Shape;257;p8"/>
          <p:cNvPicPr preferRelativeResize="0"/>
          <p:nvPr/>
        </p:nvPicPr>
        <p:blipFill rotWithShape="1">
          <a:blip r:embed="rId4">
            <a:alphaModFix/>
          </a:blip>
          <a:srcRect b="0" l="13218" r="0" t="0"/>
          <a:stretch/>
        </p:blipFill>
        <p:spPr>
          <a:xfrm>
            <a:off x="4669800" y="2076574"/>
            <a:ext cx="1286922" cy="1477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ir of black t-shirts&#10;&#10;Description automatically generated with medium confidence" id="258" name="Google Shape;258;p8"/>
          <p:cNvPicPr preferRelativeResize="0"/>
          <p:nvPr/>
        </p:nvPicPr>
        <p:blipFill rotWithShape="1">
          <a:blip r:embed="rId5">
            <a:alphaModFix/>
          </a:blip>
          <a:srcRect b="29725" l="9627" r="48379" t="4902"/>
          <a:stretch/>
        </p:blipFill>
        <p:spPr>
          <a:xfrm>
            <a:off x="8012239" y="5015881"/>
            <a:ext cx="1048571" cy="1632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rouser, underpants&#10;&#10;Description automatically generated" id="259" name="Google Shape;25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3410" y="5055179"/>
            <a:ext cx="1477861" cy="147786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5649575" y="2348350"/>
            <a:ext cx="180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t-shirt with yellow text on it&#10;&#10;Description automatically generated with medium confidence" id="261" name="Google Shape;26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97666" y="4951445"/>
            <a:ext cx="1048571" cy="1581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62" name="Google Shape;26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25808" y="2358278"/>
            <a:ext cx="1457821" cy="221889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horts with a yellow logo&#10;&#10;Description automatically generated" id="264" name="Google Shape;26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63490" y="3296498"/>
            <a:ext cx="1072311" cy="99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7077484" y="3569970"/>
            <a:ext cx="115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GIRLS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&amp; WOMEN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Uniforms</a:t>
            </a:r>
            <a:endParaRPr/>
          </a:p>
        </p:txBody>
      </p:sp>
      <p:sp>
        <p:nvSpPr>
          <p:cNvPr id="278" name="Google Shape;278;p9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How to purchase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Online at:</a:t>
            </a:r>
            <a:r>
              <a:rPr lang="en-US" sz="1800">
                <a:highlight>
                  <a:srgbClr val="FFFFFF"/>
                </a:highlight>
              </a:rPr>
              <a:t> </a:t>
            </a:r>
            <a:r>
              <a:rPr lang="en-US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BK Sports NPTC Uniforms</a:t>
            </a:r>
            <a:endParaRPr sz="1600">
              <a:highlight>
                <a:srgbClr val="FFFFFF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Things to know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Once purchased, uniforms cannot be returned or exchanged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b="1" lang="en-US" sz="1800">
                <a:solidFill>
                  <a:srgbClr val="FF0000"/>
                </a:solidFill>
              </a:rPr>
              <a:t>ORDER NO LATER THAN FEBRUARY 14th!!!</a:t>
            </a:r>
            <a:endParaRPr b="1" sz="1800">
              <a:solidFill>
                <a:srgbClr val="FF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To try on, visit BK Sports at 3773 Old Conejo Road in Newbury Park during open hours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Mon – Fri: 10 AM – 6 PM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Sat: 9 AM – 4 PM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Sun: Closed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Call with any questions: (805) 499-4244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Other apparel items</a:t>
            </a:r>
            <a:r>
              <a:rPr lang="en-US" sz="1800"/>
              <a:t>      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Mitch Cohen with </a:t>
            </a:r>
            <a:r>
              <a:rPr i="1" lang="en-US" sz="1800"/>
              <a:t>Relay Apparel </a:t>
            </a:r>
            <a:r>
              <a:rPr lang="en-US" sz="1800"/>
              <a:t>– At all home meets!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</a:t>
            </a:r>
            <a:r>
              <a:rPr lang="en-US" sz="1800"/>
              <a:t>Annual Club T-Shirts</a:t>
            </a:r>
            <a:endParaRPr sz="1800"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3rd Annual T-Shirt Design Contest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/>
          </a:p>
        </p:txBody>
      </p:sp>
      <p:sp>
        <p:nvSpPr>
          <p:cNvPr id="279" name="Google Shape;27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66c404ae0_0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266c404ae0_0_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266c404ae0_0_9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266c404ae0_0_9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266c404ae0_0_9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266c404ae0_0_9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266c404ae0_0_9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266c404ae0_0_9"/>
          <p:cNvSpPr txBox="1"/>
          <p:nvPr>
            <p:ph type="title"/>
          </p:nvPr>
        </p:nvSpPr>
        <p:spPr>
          <a:xfrm>
            <a:off x="346579" y="649480"/>
            <a:ext cx="36660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Club T-Shirts</a:t>
            </a:r>
            <a:endParaRPr/>
          </a:p>
        </p:txBody>
      </p:sp>
      <p:sp>
        <p:nvSpPr>
          <p:cNvPr id="292" name="Google Shape;292;g3266c404ae0_0_9"/>
          <p:cNvSpPr txBox="1"/>
          <p:nvPr>
            <p:ph idx="1" type="body"/>
          </p:nvPr>
        </p:nvSpPr>
        <p:spPr>
          <a:xfrm>
            <a:off x="4810259" y="649480"/>
            <a:ext cx="6555300" cy="5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Third </a:t>
            </a:r>
            <a:r>
              <a:rPr b="1" lang="en-US" sz="2000"/>
              <a:t>Annual T-Shirt Design Contest</a:t>
            </a:r>
            <a:endParaRPr b="1"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Open to all NPTC athletes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Designs should be limited to two colors + white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All submissions should be in by Wednesday, February 18th </a:t>
            </a:r>
            <a:r>
              <a:rPr lang="en-US" sz="1800"/>
              <a:t>(email to newburyparktrackclub@gmail.com)</a:t>
            </a:r>
            <a:endParaRPr sz="18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Winner to be announced Friday, February 20th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/>
          </a:p>
        </p:txBody>
      </p:sp>
      <p:sp>
        <p:nvSpPr>
          <p:cNvPr id="293" name="Google Shape;293;g3266c404ae0_0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4" name="Google Shape;294;g3266c404ae0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2250" y="3130850"/>
            <a:ext cx="5019400" cy="31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7cad25a3e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b7cad25a3e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b7cad25a3e_0_0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b7cad25a3e_0_0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4705"/>
                </a:srgbClr>
              </a:gs>
              <a:gs pos="100000">
                <a:srgbClr val="4472C4">
                  <a:alpha val="44705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b7cad25a3e_0_0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450"/>
                </a:srgbClr>
              </a:gs>
              <a:gs pos="2000">
                <a:srgbClr val="4472C4">
                  <a:alpha val="27450"/>
                </a:srgbClr>
              </a:gs>
              <a:gs pos="100000">
                <a:srgbClr val="000000">
                  <a:alpha val="28627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b7cad25a3e_0_0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56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3b7cad25a3e_0_0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9803"/>
                </a:srgbClr>
              </a:gs>
              <a:gs pos="100000">
                <a:srgbClr val="8DA9DB">
                  <a:alpha val="9803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b7cad25a3e_0_0"/>
          <p:cNvSpPr txBox="1"/>
          <p:nvPr>
            <p:ph type="title"/>
          </p:nvPr>
        </p:nvSpPr>
        <p:spPr>
          <a:xfrm>
            <a:off x="346579" y="649480"/>
            <a:ext cx="36660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NPHS Track and Field Refurbishment</a:t>
            </a:r>
            <a:endParaRPr/>
          </a:p>
        </p:txBody>
      </p:sp>
      <p:sp>
        <p:nvSpPr>
          <p:cNvPr id="307" name="Google Shape;307;g3b7cad25a3e_0_0"/>
          <p:cNvSpPr txBox="1"/>
          <p:nvPr>
            <p:ph idx="1" type="body"/>
          </p:nvPr>
        </p:nvSpPr>
        <p:spPr>
          <a:xfrm>
            <a:off x="4359237" y="271124"/>
            <a:ext cx="7486200" cy="62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Three schools in our conference are getting their track and fields refurbished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Refurb at Westlake HS and TO HS started per schedule on December 1, 2025.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Refurbishment of NPHS was also scheduled to start on December 1 but slipped to December 15.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scheduled completion date for all three is still published as February 28</a:t>
            </a:r>
            <a:r>
              <a:rPr baseline="30000" lang="en-US" sz="1800"/>
              <a:t>th</a:t>
            </a:r>
            <a:r>
              <a:rPr lang="en-US" sz="1800"/>
              <a:t>, 2025.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All teams that use the fields during these times are being relocated.</a:t>
            </a:r>
            <a:endParaRPr b="1"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winter sports are most </a:t>
            </a:r>
            <a:r>
              <a:rPr lang="en-US" sz="1800"/>
              <a:t>affected</a:t>
            </a:r>
            <a:r>
              <a:rPr lang="en-US" sz="1800"/>
              <a:t>, i.e., NPHS Boys Soccer.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All spring sports are also affected, Boys and Girls Lacrosse, T &amp; F.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Mitigation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NPTC first home meet is April 11, 2026.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We have secured Moorpark College track for 3 practices (only).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Offsite practices will be held.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Reminders</a:t>
            </a:r>
            <a:endParaRPr b="1"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Off site practice locations will be at a premium.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“curing” process for  all-weather track material is highly sensitive.  The track may look “done” but we may not be allowed on.</a:t>
            </a:r>
            <a:endParaRPr sz="1800"/>
          </a:p>
        </p:txBody>
      </p:sp>
      <p:sp>
        <p:nvSpPr>
          <p:cNvPr id="308" name="Google Shape;308;g3b7cad25a3e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7cad25a3e_0_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3b7cad25a3e_0_8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3b7cad25a3e_0_89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b7cad25a3e_0_89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4705"/>
                </a:srgbClr>
              </a:gs>
              <a:gs pos="100000">
                <a:srgbClr val="4472C4">
                  <a:alpha val="44705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b7cad25a3e_0_89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450"/>
                </a:srgbClr>
              </a:gs>
              <a:gs pos="2000">
                <a:srgbClr val="4472C4">
                  <a:alpha val="27450"/>
                </a:srgbClr>
              </a:gs>
              <a:gs pos="100000">
                <a:srgbClr val="000000">
                  <a:alpha val="28627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b7cad25a3e_0_89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56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b7cad25a3e_0_89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9803"/>
                </a:srgbClr>
              </a:gs>
              <a:gs pos="100000">
                <a:srgbClr val="8DA9DB">
                  <a:alpha val="9803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3b7cad25a3e_0_89"/>
          <p:cNvSpPr txBox="1"/>
          <p:nvPr>
            <p:ph type="title"/>
          </p:nvPr>
        </p:nvSpPr>
        <p:spPr>
          <a:xfrm>
            <a:off x="346579" y="649480"/>
            <a:ext cx="36660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Practices</a:t>
            </a:r>
            <a:endParaRPr/>
          </a:p>
        </p:txBody>
      </p:sp>
      <p:sp>
        <p:nvSpPr>
          <p:cNvPr id="321" name="Google Shape;321;g3b7cad25a3e_0_89"/>
          <p:cNvSpPr txBox="1"/>
          <p:nvPr>
            <p:ph idx="1" type="body"/>
          </p:nvPr>
        </p:nvSpPr>
        <p:spPr>
          <a:xfrm>
            <a:off x="4810250" y="649475"/>
            <a:ext cx="6450600" cy="59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Location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From February-March, at community fields designated by coaches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Thursdays February 12, 19, 26 at Moorpark College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In March and after, Newbury Park High School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Enter at GATE 11 (large gate next to ticket booth) on Lesser Drive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Plenty of parking on street and NPHS parking lot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Schedule</a:t>
            </a:r>
            <a:endParaRPr b="1"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Scheduled start date is February 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Practice times and places determined and communicated by age-group and distance coaches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Items to note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Checking in with your coaches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On-time drop off and pick up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Checking for belongings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Rainy day practices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Lacrosse net</a:t>
            </a:r>
            <a:endParaRPr sz="1800"/>
          </a:p>
        </p:txBody>
      </p:sp>
      <p:sp>
        <p:nvSpPr>
          <p:cNvPr id="322" name="Google Shape;322;g3b7cad25a3e_0_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Meets</a:t>
            </a:r>
            <a:endParaRPr/>
          </a:p>
        </p:txBody>
      </p:sp>
      <p:sp>
        <p:nvSpPr>
          <p:cNvPr id="335" name="Google Shape;335;p11"/>
          <p:cNvSpPr txBox="1"/>
          <p:nvPr>
            <p:ph idx="1" type="body"/>
          </p:nvPr>
        </p:nvSpPr>
        <p:spPr>
          <a:xfrm>
            <a:off x="4359238" y="1013861"/>
            <a:ext cx="7006368" cy="348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Schedule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</p:txBody>
      </p:sp>
      <p:graphicFrame>
        <p:nvGraphicFramePr>
          <p:cNvPr id="336" name="Google Shape;336;p11"/>
          <p:cNvGraphicFramePr/>
          <p:nvPr/>
        </p:nvGraphicFramePr>
        <p:xfrm>
          <a:off x="4387941" y="15904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{E0182E4D-8CB6-45CC-B199-067C70D41CE3}</a:tableStyleId>
              </a:tblPr>
              <a:tblGrid>
                <a:gridCol w="2113800"/>
                <a:gridCol w="2857025"/>
                <a:gridCol w="2561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Date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Match-Up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Location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March </a:t>
                      </a:r>
                      <a:r>
                        <a:rPr lang="en-US" sz="1600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Simi Valley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US" sz="1600" u="none" cap="none" strike="noStrike"/>
                        <a:t>@ </a:t>
                      </a:r>
                      <a:r>
                        <a:rPr lang="en-US" sz="1600"/>
                        <a:t>Simi High School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March 1</a:t>
                      </a:r>
                      <a:r>
                        <a:rPr lang="en-US" sz="1600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Oxnard, United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 </a:t>
                      </a:r>
                      <a:r>
                        <a:rPr lang="en-US" sz="1600"/>
                        <a:t>United, location TBD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March 2</a:t>
                      </a:r>
                      <a:r>
                        <a:rPr lang="en-US" sz="1600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Moorpark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 Moorpark </a:t>
                      </a:r>
                      <a:r>
                        <a:rPr lang="en-US" sz="1600"/>
                        <a:t>High School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March 2</a:t>
                      </a:r>
                      <a:r>
                        <a:rPr lang="en-US" sz="1600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Heritage Valley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 </a:t>
                      </a:r>
                      <a:r>
                        <a:rPr lang="en-US" sz="1600"/>
                        <a:t>Fillmore High School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April 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BYE WEEKEND – NO MEET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April 1</a:t>
                      </a:r>
                      <a:r>
                        <a:rPr lang="en-US" sz="1600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Oxnard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 </a:t>
                      </a:r>
                      <a:r>
                        <a:rPr lang="en-US" sz="1600"/>
                        <a:t>NPHS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April 1</a:t>
                      </a:r>
                      <a:r>
                        <a:rPr lang="en-US" sz="1600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Thousand Oaks</a:t>
                      </a:r>
                      <a:endParaRPr sz="1600"/>
                    </a:p>
                  </a:txBody>
                  <a:tcPr marT="45725" marB="45725" marR="91450" marL="91450"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@ Thousand Oaks HS</a:t>
                      </a:r>
                      <a:endParaRPr sz="1600"/>
                    </a:p>
                  </a:txBody>
                  <a:tcPr marT="45725" marB="45725" marR="91450" marL="91450"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April 2</a:t>
                      </a:r>
                      <a:r>
                        <a:rPr lang="en-US" sz="1600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Ventura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 </a:t>
                      </a:r>
                      <a:r>
                        <a:rPr lang="en-US" sz="1600"/>
                        <a:t>NPHS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May </a:t>
                      </a:r>
                      <a:r>
                        <a:rPr lang="en-US" sz="1600"/>
                        <a:t>2</a:t>
                      </a:r>
                      <a:r>
                        <a:rPr lang="en-US" sz="1600" u="none" cap="none" strike="noStrike"/>
                        <a:t> – JV East Meet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Gold Coast, Moorpark, Oxnard, Thousand Oaks, United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 </a:t>
                      </a:r>
                      <a:r>
                        <a:rPr lang="en-US" sz="1600"/>
                        <a:t>NPHS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May </a:t>
                      </a:r>
                      <a:r>
                        <a:rPr lang="en-US" sz="1600"/>
                        <a:t>9</a:t>
                      </a:r>
                      <a:r>
                        <a:rPr lang="en-US" sz="1600" u="none" cap="none" strike="noStrike"/>
                        <a:t> – Varsity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All Clubs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@</a:t>
                      </a:r>
                      <a:r>
                        <a:rPr lang="en-US" sz="1600"/>
                        <a:t> Ventura High School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sp>
        <p:nvSpPr>
          <p:cNvPr id="337" name="Google Shape;33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Meets</a:t>
            </a:r>
            <a:endParaRPr/>
          </a:p>
        </p:txBody>
      </p:sp>
      <p:sp>
        <p:nvSpPr>
          <p:cNvPr id="350" name="Google Shape;350;p12"/>
          <p:cNvSpPr txBox="1"/>
          <p:nvPr>
            <p:ph idx="1" type="body"/>
          </p:nvPr>
        </p:nvSpPr>
        <p:spPr>
          <a:xfrm>
            <a:off x="4810250" y="178500"/>
            <a:ext cx="6555300" cy="60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/>
              <a:t>Running Events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3200 (ages 11+)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Hurdles (ages 11+)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4x100 relay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1600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400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100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800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200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4x400 (ages 9+)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/>
              <a:t>Field Events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Long jump – open to all ages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High jump – (ages 9+)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Shot Put</a:t>
            </a:r>
            <a:r>
              <a:rPr lang="en-US" sz="1600"/>
              <a:t> – (ages 9+)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Discus – (youth only, if at all)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/>
              <a:t>Event Limits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8U – 14U: 4 events of which no more than 3 </a:t>
            </a:r>
            <a:r>
              <a:rPr lang="en-US" sz="1600"/>
              <a:t>may </a:t>
            </a:r>
            <a:r>
              <a:rPr lang="en-US" sz="1600"/>
              <a:t>be running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15 – 16: 4 events of any variety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Exception: 4x400 does not count towards limit total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Over-eventing will result in a DQ in all events </a:t>
            </a:r>
            <a:endParaRPr/>
          </a:p>
        </p:txBody>
      </p:sp>
      <p:sp>
        <p:nvSpPr>
          <p:cNvPr id="351" name="Google Shape;351;p12"/>
          <p:cNvSpPr/>
          <p:nvPr/>
        </p:nvSpPr>
        <p:spPr>
          <a:xfrm>
            <a:off x="8219837" y="1350564"/>
            <a:ext cx="3557442" cy="1477328"/>
          </a:xfrm>
          <a:custGeom>
            <a:rect b="b" l="l" r="r" t="t"/>
            <a:pathLst>
              <a:path extrusionOk="0" h="1477328" w="3557442">
                <a:moveTo>
                  <a:pt x="0" y="0"/>
                </a:moveTo>
                <a:cubicBezTo>
                  <a:pt x="206996" y="-47368"/>
                  <a:pt x="287167" y="35102"/>
                  <a:pt x="557333" y="0"/>
                </a:cubicBezTo>
                <a:cubicBezTo>
                  <a:pt x="827499" y="-35102"/>
                  <a:pt x="856242" y="52021"/>
                  <a:pt x="1043516" y="0"/>
                </a:cubicBezTo>
                <a:cubicBezTo>
                  <a:pt x="1230790" y="-52021"/>
                  <a:pt x="1500587" y="67089"/>
                  <a:pt x="1707572" y="0"/>
                </a:cubicBezTo>
                <a:cubicBezTo>
                  <a:pt x="1914557" y="-67089"/>
                  <a:pt x="2082312" y="55899"/>
                  <a:pt x="2264905" y="0"/>
                </a:cubicBezTo>
                <a:cubicBezTo>
                  <a:pt x="2447498" y="-55899"/>
                  <a:pt x="2659826" y="36453"/>
                  <a:pt x="2822237" y="0"/>
                </a:cubicBezTo>
                <a:cubicBezTo>
                  <a:pt x="2984648" y="-36453"/>
                  <a:pt x="3386803" y="86514"/>
                  <a:pt x="3557442" y="0"/>
                </a:cubicBezTo>
                <a:cubicBezTo>
                  <a:pt x="3584756" y="108949"/>
                  <a:pt x="3549629" y="293481"/>
                  <a:pt x="3557442" y="462896"/>
                </a:cubicBezTo>
                <a:cubicBezTo>
                  <a:pt x="3565255" y="632311"/>
                  <a:pt x="3543825" y="754333"/>
                  <a:pt x="3557442" y="955339"/>
                </a:cubicBezTo>
                <a:cubicBezTo>
                  <a:pt x="3571059" y="1156345"/>
                  <a:pt x="3501200" y="1251853"/>
                  <a:pt x="3557442" y="1477328"/>
                </a:cubicBezTo>
                <a:cubicBezTo>
                  <a:pt x="3433508" y="1536326"/>
                  <a:pt x="3228511" y="1416071"/>
                  <a:pt x="3035684" y="1477328"/>
                </a:cubicBezTo>
                <a:cubicBezTo>
                  <a:pt x="2842857" y="1538585"/>
                  <a:pt x="2738130" y="1475423"/>
                  <a:pt x="2442777" y="1477328"/>
                </a:cubicBezTo>
                <a:cubicBezTo>
                  <a:pt x="2147424" y="1479233"/>
                  <a:pt x="2098563" y="1412439"/>
                  <a:pt x="1885444" y="1477328"/>
                </a:cubicBezTo>
                <a:cubicBezTo>
                  <a:pt x="1672325" y="1542217"/>
                  <a:pt x="1402994" y="1439513"/>
                  <a:pt x="1221388" y="1477328"/>
                </a:cubicBezTo>
                <a:cubicBezTo>
                  <a:pt x="1039782" y="1515143"/>
                  <a:pt x="727024" y="1413222"/>
                  <a:pt x="557333" y="1477328"/>
                </a:cubicBezTo>
                <a:cubicBezTo>
                  <a:pt x="387642" y="1541434"/>
                  <a:pt x="186334" y="1462158"/>
                  <a:pt x="0" y="1477328"/>
                </a:cubicBezTo>
                <a:cubicBezTo>
                  <a:pt x="-11745" y="1249424"/>
                  <a:pt x="40301" y="1210974"/>
                  <a:pt x="0" y="984885"/>
                </a:cubicBezTo>
                <a:cubicBezTo>
                  <a:pt x="-40301" y="758796"/>
                  <a:pt x="29732" y="637841"/>
                  <a:pt x="0" y="507216"/>
                </a:cubicBezTo>
                <a:cubicBezTo>
                  <a:pt x="-29732" y="376591"/>
                  <a:pt x="34410" y="149112"/>
                  <a:pt x="0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Athletes are encouraged to try everything! Athletes who compete in all eligible events at least once throughout the season will be presented with a Warrior Award.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Meets</a:t>
            </a:r>
            <a:endParaRPr/>
          </a:p>
        </p:txBody>
      </p:sp>
      <p:sp>
        <p:nvSpPr>
          <p:cNvPr id="365" name="Google Shape;365;p13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Meet-Day Schedule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Meets start at 8:00 AM with first running event commencing at 8:30, unless otherwise noted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Events are always in the same order, but times are not scheduled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Calls for events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Announced over PA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1</a:t>
            </a:r>
            <a:r>
              <a:rPr baseline="30000" lang="en-US" sz="1600"/>
              <a:t>st</a:t>
            </a:r>
            <a:r>
              <a:rPr lang="en-US" sz="1600"/>
              <a:t>, 2</a:t>
            </a:r>
            <a:r>
              <a:rPr baseline="30000" lang="en-US" sz="1600"/>
              <a:t>nd</a:t>
            </a:r>
            <a:r>
              <a:rPr lang="en-US" sz="1600"/>
              <a:t>, 3</a:t>
            </a:r>
            <a:r>
              <a:rPr baseline="30000" lang="en-US" sz="1600"/>
              <a:t>rd</a:t>
            </a:r>
            <a:r>
              <a:rPr lang="en-US" sz="1600"/>
              <a:t> and final call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Running events take priority over field events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Meets typically end between 1:00 and 3:00 PM</a:t>
            </a:r>
            <a:endParaRPr/>
          </a:p>
        </p:txBody>
      </p:sp>
      <p:sp>
        <p:nvSpPr>
          <p:cNvPr id="366" name="Google Shape;36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About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NPTC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Founded in 1968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Member of the Ventura County Youth Track Conference (VCYTC)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Ventura Tigres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Camarillo Cosmos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Heritage Valley Blazers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Ojai Road Runners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Thousand Oaks Flyers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Moorpark Striders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Oxnard Stars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Gold Coast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Simi Valley Running Rebels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United Track Club</a:t>
            </a:r>
            <a:endParaRPr sz="16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100% run by volunteers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Board of Directors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Coaches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Meet operations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Miscellaneous administration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4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Post Season</a:t>
            </a:r>
            <a:endParaRPr/>
          </a:p>
        </p:txBody>
      </p:sp>
      <p:sp>
        <p:nvSpPr>
          <p:cNvPr id="379" name="Google Shape;379;p14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-US" sz="2000">
                <a:solidFill>
                  <a:srgbClr val="000000"/>
                </a:solidFill>
              </a:rPr>
              <a:t>JV Meet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For all non-varsity athletes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Must have competed in event at least once during regular season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Event limits apply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-US" sz="2000">
                <a:solidFill>
                  <a:srgbClr val="000000"/>
                </a:solidFill>
              </a:rPr>
              <a:t>Varsity Meet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Based on results from regular-season meets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Top 9 athletes for laned events</a:t>
            </a:r>
            <a:endParaRPr sz="1800"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Top 16 athlete </a:t>
            </a:r>
            <a:r>
              <a:rPr lang="en-US" sz="1800"/>
              <a:t>for non-laned running events</a:t>
            </a:r>
            <a:endParaRPr/>
          </a:p>
          <a:p>
            <a:pPr indent="-330200" lvl="2" marL="1371600" rtl="0" algn="l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800, 1600, 3200; but must reach qualifying time</a:t>
            </a:r>
            <a:endParaRPr sz="1800"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Top 12 athletes for field events</a:t>
            </a:r>
            <a:endParaRPr sz="1800"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Top 9 teams for relays </a:t>
            </a:r>
            <a:r>
              <a:rPr lang="en-US" sz="1600">
                <a:solidFill>
                  <a:srgbClr val="000000"/>
                </a:solidFill>
              </a:rPr>
              <a:t>(4x100, 4x400)</a:t>
            </a:r>
            <a:endParaRPr sz="1600"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Event limits apply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0" name="Google Shape;38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Wrap Up</a:t>
            </a:r>
            <a:endParaRPr/>
          </a:p>
        </p:txBody>
      </p:sp>
      <p:sp>
        <p:nvSpPr>
          <p:cNvPr id="393" name="Google Shape;39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15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Key Dates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highlight>
                  <a:srgbClr val="FFFFFF"/>
                </a:highlight>
              </a:rPr>
              <a:t>Season starts – February 2</a:t>
            </a:r>
            <a:endParaRPr>
              <a:highlight>
                <a:srgbClr val="FFFFFF"/>
              </a:highlight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highlight>
                  <a:srgbClr val="FFFFFF"/>
                </a:highlight>
              </a:rPr>
              <a:t>Last day to drop and receive a refund – February 20</a:t>
            </a:r>
            <a:endParaRPr>
              <a:highlight>
                <a:srgbClr val="FFFFFF"/>
              </a:highlight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highlight>
                  <a:srgbClr val="FFFFFF"/>
                </a:highlight>
              </a:rPr>
              <a:t>Regular season meets – March 7</a:t>
            </a:r>
            <a:endParaRPr>
              <a:highlight>
                <a:srgbClr val="FFFFFF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Things to remember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NO COACHES, NO SEASON!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Sign up to volunteer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If you were on the waitlist, submit payment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Order uniform(s)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Items of note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Updates will be communicated via email through the website as well as in the Crossbar app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Visit our website: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nptrackclub.org</a:t>
            </a:r>
            <a:r>
              <a:rPr lang="en-US" sz="1800"/>
              <a:t> or check Facebook: NP Track Club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NPTC 2026 Board of Directors</a:t>
            </a:r>
            <a:endParaRPr/>
          </a:p>
        </p:txBody>
      </p:sp>
      <p:graphicFrame>
        <p:nvGraphicFramePr>
          <p:cNvPr id="123" name="Google Shape;123;p3"/>
          <p:cNvGraphicFramePr/>
          <p:nvPr/>
        </p:nvGraphicFramePr>
        <p:xfrm>
          <a:off x="4517051" y="663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{E0182E4D-8CB6-45CC-B199-067C70D41CE3}</a:tableStyleId>
              </a:tblPr>
              <a:tblGrid>
                <a:gridCol w="3678325"/>
                <a:gridCol w="3618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Position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202</a:t>
                      </a:r>
                      <a:r>
                        <a:rPr lang="en-US" sz="1800"/>
                        <a:t>6</a:t>
                      </a:r>
                      <a:r>
                        <a:rPr lang="en-US" sz="1800" u="none" cap="none" strike="noStrike"/>
                        <a:t>  Representative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President</a:t>
                      </a:r>
                      <a:endParaRPr b="1" sz="17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Don Klein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Vice President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Jon Duran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Treasurer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Steve Shearer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Secretary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Carolyn Bernardino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Conference Representative</a:t>
                      </a: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</a:rPr>
                        <a:t>*</a:t>
                      </a:r>
                      <a:endParaRPr sz="17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Brandi Williams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Head Coach Track + Field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Owen Healy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Head Coach Cross Country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Koby Reynolds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Director of Operations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Matt Greding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Director of Volunteers</a:t>
                      </a:r>
                      <a:r>
                        <a:rPr b="1" lang="en-US" sz="2100" u="none" cap="none" strike="noStrike">
                          <a:solidFill>
                            <a:srgbClr val="FF0000"/>
                          </a:solidFill>
                        </a:rPr>
                        <a:t>*</a:t>
                      </a:r>
                      <a:endParaRPr b="1" sz="17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Lauren Muskat/Kari Joiner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Director of Registration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Lauren Muskat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Director of Records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Ron Clemen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Director of Communications/Publicity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Evan Mackay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sp>
        <p:nvSpPr>
          <p:cNvPr id="124" name="Google Shape;1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4517200" y="5869325"/>
            <a:ext cx="729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 Members are afforded up to 2 comped registrations each season.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440800" y="5530800"/>
            <a:ext cx="27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663750" y="5571150"/>
            <a:ext cx="168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position in 202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66c404ae0_0_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266c404ae0_0_4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BYE WEEKEND – NO MEET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266c404ae0_0_41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266c404ae0_0_41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266c404ae0_0_41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266c404ae0_0_41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266c404ae0_0_41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266c404ae0_0_41"/>
          <p:cNvSpPr txBox="1"/>
          <p:nvPr>
            <p:ph type="title"/>
          </p:nvPr>
        </p:nvSpPr>
        <p:spPr>
          <a:xfrm>
            <a:off x="466722" y="586855"/>
            <a:ext cx="32013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NPHS / NPTC 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Partnership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Program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40" name="Google Shape;140;g3266c404ae0_0_41"/>
          <p:cNvSpPr txBox="1"/>
          <p:nvPr>
            <p:ph idx="1" type="body"/>
          </p:nvPr>
        </p:nvSpPr>
        <p:spPr>
          <a:xfrm>
            <a:off x="4810259" y="649480"/>
            <a:ext cx="6555300" cy="5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Youth Mentorship Program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/>
              <a:t>High school kids will be volunteering at youth practices as assistant coaches.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Bring the high school and youth athletes together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Still looking for more volunteers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High school students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Former youth athletes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Current track athletes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Talk to Izzy or Elizabeth for more details, or email nptcmentorship@gmail.com!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1" name="Google Shape;141;g3266c404ae0_0_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66c404ae0_0_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266c404ae0_0_2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266c404ae0_0_25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266c404ae0_0_25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266c404ae0_0_25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266c404ae0_0_25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266c404ae0_0_25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266c404ae0_0_25"/>
          <p:cNvSpPr txBox="1"/>
          <p:nvPr>
            <p:ph type="title"/>
          </p:nvPr>
        </p:nvSpPr>
        <p:spPr>
          <a:xfrm>
            <a:off x="466722" y="586855"/>
            <a:ext cx="32013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NPHS / NPTC 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Partnership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Program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54" name="Google Shape;154;g3266c404ae0_0_25"/>
          <p:cNvSpPr txBox="1"/>
          <p:nvPr>
            <p:ph idx="1" type="body"/>
          </p:nvPr>
        </p:nvSpPr>
        <p:spPr>
          <a:xfrm>
            <a:off x="4810259" y="649480"/>
            <a:ext cx="6555300" cy="5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Newbury Park High School Track + Field Fundraisers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Restaurant Nights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January 20: The Habit (4-9pm, show code GIVEBACK or show flyer)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February 11: Chipotle (5-9pm)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March 4th &amp; 5th: Sharkey’s (all day)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March 4th &amp; 5th:  Baskin Robbins (all day)</a:t>
            </a:r>
            <a:endParaRPr/>
          </a:p>
          <a:p>
            <a:pPr indent="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Cornhole Tournament</a:t>
            </a:r>
            <a:endParaRPr b="1"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Register by January 26th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Saturday, January 31st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Check-in 11:15; 12 noon start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Silent auction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Nearly $5000 raised in 2025!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5" name="Google Shape;155;g3266c404ae0_0_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66c404ae0_0_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266c404ae0_0_5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266c404ae0_0_56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266c404ae0_0_56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266c404ae0_0_56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266c404ae0_0_56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266c404ae0_0_56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266c404ae0_0_56"/>
          <p:cNvSpPr txBox="1"/>
          <p:nvPr>
            <p:ph type="title"/>
          </p:nvPr>
        </p:nvSpPr>
        <p:spPr>
          <a:xfrm>
            <a:off x="466722" y="586855"/>
            <a:ext cx="32013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NPHS / NPTC 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Partnership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Program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68" name="Google Shape;168;g3266c404ae0_0_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3266c404ae0_0_56"/>
          <p:cNvSpPr txBox="1"/>
          <p:nvPr>
            <p:ph idx="1" type="body"/>
          </p:nvPr>
        </p:nvSpPr>
        <p:spPr>
          <a:xfrm>
            <a:off x="8341525" y="392900"/>
            <a:ext cx="3464700" cy="60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“We raised almost $5000 last year and it was all immediately put back into the program to fund coaches stipends, athlete equipment, tournaments/competitions, and other athlete expenses such as the banquet, awards, and scholarships.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en-US"/>
              <a:t>Our goal is to set all of our coaches and athletes up for success in growth + development, mental, emotional + social balance, and to be successful in a competitive environment. We are working to provide better and safer equipment, fulfill coaches’ and athletes’ needs, and also have funds to create a positive experience and environment for all participants for years to come.”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i="1" lang="en-US"/>
              <a:t>- NPHS T+F Booster</a:t>
            </a:r>
            <a:endParaRPr i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i="1" lang="en-US"/>
              <a:t>Club President,</a:t>
            </a:r>
            <a:endParaRPr i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i="1" lang="en-US"/>
              <a:t>Nikki Mitchell</a:t>
            </a:r>
            <a:endParaRPr/>
          </a:p>
        </p:txBody>
      </p:sp>
      <p:pic>
        <p:nvPicPr>
          <p:cNvPr id="170" name="Google Shape;170;g3266c404ae0_0_56" title="Cornhole 2026.jpg"/>
          <p:cNvPicPr preferRelativeResize="0"/>
          <p:nvPr/>
        </p:nvPicPr>
        <p:blipFill rotWithShape="1">
          <a:blip r:embed="rId3">
            <a:alphaModFix/>
          </a:blip>
          <a:srcRect b="0" l="641" r="631" t="0"/>
          <a:stretch/>
        </p:blipFill>
        <p:spPr>
          <a:xfrm>
            <a:off x="4442837" y="231000"/>
            <a:ext cx="3611136" cy="640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NPTC 2024 Coaches</a:t>
            </a:r>
            <a:endParaRPr/>
          </a:p>
        </p:txBody>
      </p:sp>
      <p:graphicFrame>
        <p:nvGraphicFramePr>
          <p:cNvPr id="183" name="Google Shape;183;p4"/>
          <p:cNvGraphicFramePr/>
          <p:nvPr/>
        </p:nvGraphicFramePr>
        <p:xfrm>
          <a:off x="4504465" y="2913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{E0182E4D-8CB6-45CC-B199-067C70D41CE3}</a:tableStyleId>
              </a:tblPr>
              <a:tblGrid>
                <a:gridCol w="2725975"/>
                <a:gridCol w="795875"/>
                <a:gridCol w="3776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Age Group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Coach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Gremlin; 8U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Ages 7 – 8; 201</a:t>
                      </a:r>
                      <a:r>
                        <a:rPr lang="en-US" sz="1800"/>
                        <a:t>8</a:t>
                      </a:r>
                      <a:r>
                        <a:rPr lang="en-US" sz="1800" u="none" cap="none" strike="noStrike"/>
                        <a:t> – 201</a:t>
                      </a:r>
                      <a:r>
                        <a:rPr lang="en-US" sz="1800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Girls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*</a:t>
                      </a:r>
                      <a:r>
                        <a:rPr i="1" lang="en-US" sz="1800">
                          <a:solidFill>
                            <a:srgbClr val="FF0000"/>
                          </a:solidFill>
                        </a:rPr>
                        <a:t>OPEN POSITION</a:t>
                      </a:r>
                      <a:r>
                        <a:rPr lang="en-US" sz="1800"/>
                        <a:t>*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Boys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*</a:t>
                      </a:r>
                      <a:r>
                        <a:rPr i="1" lang="en-US" sz="1800">
                          <a:solidFill>
                            <a:srgbClr val="FF0000"/>
                          </a:solidFill>
                        </a:rPr>
                        <a:t>OPEN POSITION</a:t>
                      </a:r>
                      <a:r>
                        <a:rPr lang="en-US" sz="1800"/>
                        <a:t>*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Bantam; 10U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Ages 9 – 10; 201</a:t>
                      </a:r>
                      <a:r>
                        <a:rPr lang="en-US" sz="1800"/>
                        <a:t>6</a:t>
                      </a:r>
                      <a:r>
                        <a:rPr lang="en-US" sz="1800" u="none" cap="none" strike="noStrike"/>
                        <a:t> – 201</a:t>
                      </a:r>
                      <a:r>
                        <a:rPr lang="en-US" sz="1800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Girls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Tish Pletcher, Heather Warme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Boys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Brett Miller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Mid; Junior; 12U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Ages 11 – 12; 201</a:t>
                      </a:r>
                      <a:r>
                        <a:rPr lang="en-US" sz="1800"/>
                        <a:t>4</a:t>
                      </a:r>
                      <a:r>
                        <a:rPr lang="en-US" sz="1800" u="none" cap="none" strike="noStrike"/>
                        <a:t> – 201</a:t>
                      </a:r>
                      <a:r>
                        <a:rPr lang="en-US" sz="1800"/>
                        <a:t>5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Girls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Brandi Williams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Boys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Nate Hamilton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Youth/Intermediate; 14U/16U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Ages 13 – 16; 20</a:t>
                      </a:r>
                      <a:r>
                        <a:rPr lang="en-US" sz="1800"/>
                        <a:t>10</a:t>
                      </a:r>
                      <a:r>
                        <a:rPr lang="en-US" sz="1800" u="none" cap="none" strike="noStrike"/>
                        <a:t> – 201</a:t>
                      </a:r>
                      <a:r>
                        <a:rPr lang="en-US" sz="1800"/>
                        <a:t>3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Girls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Sam Harri</a:t>
                      </a:r>
                      <a:r>
                        <a:rPr lang="en-US" sz="1800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Boys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*</a:t>
                      </a:r>
                      <a:r>
                        <a:rPr i="1" lang="en-US" sz="1800">
                          <a:solidFill>
                            <a:srgbClr val="FF0000"/>
                          </a:solidFill>
                        </a:rPr>
                        <a:t>OPEN POSITION</a:t>
                      </a:r>
                      <a:r>
                        <a:rPr lang="en-US" sz="1800"/>
                        <a:t>*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graphicFrame>
        <p:nvGraphicFramePr>
          <p:cNvPr id="184" name="Google Shape;184;p4"/>
          <p:cNvGraphicFramePr/>
          <p:nvPr/>
        </p:nvGraphicFramePr>
        <p:xfrm>
          <a:off x="4505837" y="37596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{E0182E4D-8CB6-45CC-B199-067C70D41CE3}</a:tableStyleId>
              </a:tblPr>
              <a:tblGrid>
                <a:gridCol w="2700225"/>
                <a:gridCol w="4596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Specialty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Coach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High Jump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Mike Schuyler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Hurdles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Jon Duran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Shotput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Ryan Lockyer, Jason Zapatka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Long Jump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Lauren Schaffer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Distance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Koby Reynolds/Alavi Konkader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sp>
        <p:nvSpPr>
          <p:cNvPr id="185" name="Google Shape;18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4517200" y="6021725"/>
            <a:ext cx="72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*If interested in coaching, please contact </a:t>
            </a:r>
            <a:r>
              <a:rPr i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Owen Healy</a:t>
            </a:r>
            <a:r>
              <a:rPr b="0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Owen.Healy</a:t>
            </a:r>
            <a:r>
              <a:rPr b="0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i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avnet</a:t>
            </a:r>
            <a:r>
              <a:rPr b="0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com.</a:t>
            </a:r>
            <a:endParaRPr b="0" i="1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Volunteer Information</a:t>
            </a:r>
            <a:endParaRPr/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Volunteer Commitment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3-shift obligation per family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Failure to fulfill the requirement will result in a $250 fine charged at the end of the season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2 options for meeting obligation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Individual Shifts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Approximately 2 – 3 hours each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Read about volunteer opportunities and sign up</a:t>
            </a:r>
            <a:endParaRPr sz="1600"/>
          </a:p>
          <a:p>
            <a:pPr indent="228600" lvl="0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for shifts: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Volunteer Sign-Ups</a:t>
            </a:r>
            <a:r>
              <a:rPr lang="en-US" sz="1600"/>
              <a:t> </a:t>
            </a:r>
            <a:endParaRPr sz="16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Full-season Assignment</a:t>
            </a:r>
            <a:endParaRPr sz="1600"/>
          </a:p>
          <a:p>
            <a:pPr indent="-3302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Assistant Coaches for several age groups!  The younger the age group, the more coaches needed.</a:t>
            </a:r>
            <a:endParaRPr sz="1600"/>
          </a:p>
          <a:p>
            <a:pPr indent="-3302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Net Team</a:t>
            </a:r>
            <a:endParaRPr sz="1600"/>
          </a:p>
          <a:p>
            <a:pPr indent="-3302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Snack Bar Manager</a:t>
            </a:r>
            <a:endParaRPr sz="1600"/>
          </a:p>
          <a:p>
            <a:pPr indent="0" lvl="0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00"/>
              </a:highlight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Questions: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volunteer.nptc@gmail.com</a:t>
            </a:r>
            <a:r>
              <a:rPr lang="en-US" sz="1600"/>
              <a:t> </a:t>
            </a:r>
            <a:endParaRPr sz="1600"/>
          </a:p>
        </p:txBody>
      </p:sp>
      <p:sp>
        <p:nvSpPr>
          <p:cNvPr id="200" name="Google Shape;20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098"/>
                </a:srgbClr>
              </a:gs>
              <a:gs pos="100000">
                <a:srgbClr val="4472C4">
                  <a:alpha val="45098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7843"/>
                </a:srgbClr>
              </a:gs>
              <a:gs pos="2000">
                <a:srgbClr val="4472C4">
                  <a:alpha val="27843"/>
                </a:srgbClr>
              </a:gs>
              <a:gs pos="100000">
                <a:srgbClr val="000000">
                  <a:alpha val="29019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196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196"/>
                </a:srgbClr>
              </a:gs>
              <a:gs pos="100000">
                <a:srgbClr val="8DA9DB">
                  <a:alpha val="10196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 txBox="1"/>
          <p:nvPr>
            <p:ph type="title"/>
          </p:nvPr>
        </p:nvSpPr>
        <p:spPr>
          <a:xfrm>
            <a:off x="346579" y="649480"/>
            <a:ext cx="366608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Code of Conduct + Etiquette</a:t>
            </a:r>
            <a:endParaRPr/>
          </a:p>
        </p:txBody>
      </p:sp>
      <p:sp>
        <p:nvSpPr>
          <p:cNvPr id="213" name="Google Shape;213;p6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Code of Conduct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In order to ensure safety and a positive experience for all, parents, athletes &amp; volunteers must adhere to the following:</a:t>
            </a:r>
            <a:endParaRPr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Demonstrate respect for teammates, opponents, coaches, and officials.</a:t>
            </a:r>
            <a:endParaRPr sz="1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Come prepared and on time for practice and meets,</a:t>
            </a:r>
            <a:endParaRPr sz="1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Respect all property and equipment.</a:t>
            </a:r>
            <a:endParaRPr sz="1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N</a:t>
            </a:r>
            <a:r>
              <a:rPr b="1" lang="en-US" sz="1600"/>
              <a:t>PTC prohibits:  </a:t>
            </a:r>
            <a:endParaRPr b="1" sz="1600"/>
          </a:p>
          <a:p>
            <a:pPr indent="-3302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•"/>
            </a:pPr>
            <a:r>
              <a:rPr lang="en-US" sz="1600"/>
              <a:t>Hitting, rough housing, or violation of personal space,</a:t>
            </a:r>
            <a:endParaRPr/>
          </a:p>
          <a:p>
            <a:pPr indent="-3302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•"/>
            </a:pPr>
            <a:r>
              <a:rPr lang="en-US" sz="1600"/>
              <a:t>Throwing objects,</a:t>
            </a:r>
            <a:endParaRPr sz="1600"/>
          </a:p>
          <a:p>
            <a:pPr indent="-3302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Climbing</a:t>
            </a:r>
            <a:r>
              <a:rPr lang="en-US" sz="1600"/>
              <a:t> fences, bleachers, or equipment,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Swearing,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Alcoholic beverages and tobacco.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1" lang="en-US" sz="1600"/>
              <a:t>Only Newbury Park Track Club staff, coaches, and athletes are allowed on the track during practice!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Track Etiquette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Only coaches, assistant coaches, and athletes are allowed on the field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Safety considerations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With the exception of water, food &amp; drink are prohibited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Overall cleanliness</a:t>
            </a:r>
            <a:endParaRPr sz="2000"/>
          </a:p>
        </p:txBody>
      </p:sp>
      <p:sp>
        <p:nvSpPr>
          <p:cNvPr id="214" name="Google Shape;2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2023-01-17T22:46:45Z</dcterms:created>
  <dc:creator>Christy Healy</dc:creator>
</cp:coreProperties>
</file>