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2" r:id="rId1"/>
  </p:sldMasterIdLst>
  <p:notesMasterIdLst>
    <p:notesMasterId r:id="rId18"/>
  </p:notesMasterIdLst>
  <p:handoutMasterIdLst>
    <p:handoutMasterId r:id="rId19"/>
  </p:handoutMasterIdLst>
  <p:sldIdLst>
    <p:sldId id="256" r:id="rId2"/>
    <p:sldId id="287" r:id="rId3"/>
    <p:sldId id="269" r:id="rId4"/>
    <p:sldId id="285" r:id="rId5"/>
    <p:sldId id="275" r:id="rId6"/>
    <p:sldId id="289" r:id="rId7"/>
    <p:sldId id="283" r:id="rId8"/>
    <p:sldId id="288" r:id="rId9"/>
    <p:sldId id="277" r:id="rId10"/>
    <p:sldId id="279" r:id="rId11"/>
    <p:sldId id="286" r:id="rId12"/>
    <p:sldId id="284" r:id="rId13"/>
    <p:sldId id="281" r:id="rId14"/>
    <p:sldId id="278" r:id="rId15"/>
    <p:sldId id="280" r:id="rId16"/>
    <p:sldId id="274"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00A85F-7082-4F2F-A90A-ADFC2EA1C6C2}" v="4" dt="2021-12-05T05:57:01.980"/>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p:cViewPr varScale="1">
        <p:scale>
          <a:sx n="74" d="100"/>
          <a:sy n="74" d="100"/>
        </p:scale>
        <p:origin x="1037" y="283"/>
      </p:cViewPr>
      <p:guideLst>
        <p:guide orient="horz" pos="2160"/>
        <p:guide pos="3839"/>
      </p:guideLst>
    </p:cSldViewPr>
  </p:slideViewPr>
  <p:notesTextViewPr>
    <p:cViewPr>
      <p:scale>
        <a:sx n="100" d="100"/>
        <a:sy n="100" d="100"/>
      </p:scale>
      <p:origin x="0" y="0"/>
    </p:cViewPr>
  </p:notesTextViewPr>
  <p:notesViewPr>
    <p:cSldViewPr showGuides="1">
      <p:cViewPr varScale="1">
        <p:scale>
          <a:sx n="63" d="100"/>
          <a:sy n="63" d="100"/>
        </p:scale>
        <p:origin x="1986"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A74EB7-856E-45FD-83F0-5F7C6F3E4372}" type="datetimeFigureOut">
              <a:rPr lang="en-US"/>
              <a:t>12/2/2025</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886E15-F82A-4596-A46C-375C6D3981E1}" type="slidenum">
              <a:rPr/>
              <a:t>‹#›</a:t>
            </a:fld>
            <a:endParaRPr dirty="0"/>
          </a:p>
        </p:txBody>
      </p:sp>
    </p:spTree>
    <p:extLst>
      <p:ext uri="{BB962C8B-B14F-4D97-AF65-F5344CB8AC3E}">
        <p14:creationId xmlns:p14="http://schemas.microsoft.com/office/powerpoint/2010/main" val="868308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B0E40-8125-41F8-BB6C-139D8D531A4F}" type="datetimeFigureOut">
              <a:rPr lang="en-US"/>
              <a:t>12/2/2025</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105DB2-FD3E-441D-8B7E-7AE83ECE27B3}" type="slidenum">
              <a:rPr/>
              <a:t>‹#›</a:t>
            </a:fld>
            <a:endParaRPr dirty="0"/>
          </a:p>
        </p:txBody>
      </p:sp>
    </p:spTree>
    <p:extLst>
      <p:ext uri="{BB962C8B-B14F-4D97-AF65-F5344CB8AC3E}">
        <p14:creationId xmlns:p14="http://schemas.microsoft.com/office/powerpoint/2010/main" val="2894720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title block"/>
          <p:cNvSpPr/>
          <p:nvPr/>
        </p:nvSpPr>
        <p:spPr bwMode="white">
          <a:xfrm>
            <a:off x="1141413" y="1600200"/>
            <a:ext cx="9902952" cy="32766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7" name="top graphic" descr="Top border design"/>
          <p:cNvGrpSpPr/>
          <p:nvPr/>
        </p:nvGrpSpPr>
        <p:grpSpPr>
          <a:xfrm>
            <a:off x="1279" y="0"/>
            <a:ext cx="12188952" cy="429768"/>
            <a:chOff x="1279" y="0"/>
            <a:chExt cx="12188952" cy="429768"/>
          </a:xfrm>
        </p:grpSpPr>
        <p:sp>
          <p:nvSpPr>
            <p:cNvPr id="8" name="Rectangle 7"/>
            <p:cNvSpPr/>
            <p:nvPr/>
          </p:nvSpPr>
          <p:spPr>
            <a:xfrm>
              <a:off x="1279" y="0"/>
              <a:ext cx="12188952"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ectangle 8"/>
            <p:cNvSpPr/>
            <p:nvPr/>
          </p:nvSpPr>
          <p:spPr>
            <a:xfrm>
              <a:off x="1279" y="228600"/>
              <a:ext cx="12188952" cy="2011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1279" y="306324"/>
              <a:ext cx="12188952" cy="45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nvGrpSpPr>
          <p:cNvPr id="23" name="bottom graphic" descr="Bottom border design"/>
          <p:cNvGrpSpPr/>
          <p:nvPr/>
        </p:nvGrpSpPr>
        <p:grpSpPr>
          <a:xfrm>
            <a:off x="0" y="6080760"/>
            <a:ext cx="12190231" cy="777240"/>
            <a:chOff x="0" y="6080760"/>
            <a:chExt cx="12190231" cy="777240"/>
          </a:xfrm>
        </p:grpSpPr>
        <p:sp>
          <p:nvSpPr>
            <p:cNvPr id="13" name="Rectangle 12"/>
            <p:cNvSpPr/>
            <p:nvPr/>
          </p:nvSpPr>
          <p:spPr>
            <a:xfrm>
              <a:off x="0" y="6217920"/>
              <a:ext cx="12188825" cy="640080"/>
            </a:xfrm>
            <a:prstGeom prst="rect">
              <a:avLst/>
            </a:prstGeom>
            <a:solidFill>
              <a:schemeClr val="tx1"/>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dirty="0"/>
            </a:p>
          </p:txBody>
        </p:sp>
        <p:sp>
          <p:nvSpPr>
            <p:cNvPr id="14" name="Rectangle 13"/>
            <p:cNvSpPr/>
            <p:nvPr/>
          </p:nvSpPr>
          <p:spPr>
            <a:xfrm>
              <a:off x="1279" y="60807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Rectangle 14"/>
            <p:cNvSpPr/>
            <p:nvPr/>
          </p:nvSpPr>
          <p:spPr>
            <a:xfrm>
              <a:off x="1279" y="6172200"/>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ctrTitle"/>
          </p:nvPr>
        </p:nvSpPr>
        <p:spPr bwMode="black">
          <a:xfrm>
            <a:off x="1522414" y="1905000"/>
            <a:ext cx="9143998" cy="2667000"/>
          </a:xfrm>
        </p:spPr>
        <p:txBody>
          <a:bodyPr anchor="b">
            <a:normAutofit/>
          </a:bodyPr>
          <a:lstStyle>
            <a:lvl1pPr>
              <a:lnSpc>
                <a:spcPct val="80000"/>
              </a:lnSpc>
              <a:defRPr sz="6600">
                <a:solidFill>
                  <a:schemeClr val="bg1"/>
                </a:solidFill>
                <a:effectLst>
                  <a:outerShdw blurRad="88900" algn="ctr" rotWithShape="0">
                    <a:prstClr val="black">
                      <a:alpha val="35000"/>
                    </a:prstClr>
                  </a:outerShdw>
                </a:effectLst>
              </a:defRPr>
            </a:lvl1pPr>
          </a:lstStyle>
          <a:p>
            <a:r>
              <a:rPr lang="en-US"/>
              <a:t>Click to edit Master title style</a:t>
            </a:r>
            <a:endParaRPr/>
          </a:p>
        </p:txBody>
      </p:sp>
      <p:sp>
        <p:nvSpPr>
          <p:cNvPr id="3" name="Subtitle 2"/>
          <p:cNvSpPr>
            <a:spLocks noGrp="1"/>
          </p:cNvSpPr>
          <p:nvPr>
            <p:ph type="subTitle" idx="1"/>
          </p:nvPr>
        </p:nvSpPr>
        <p:spPr>
          <a:xfrm>
            <a:off x="1522413" y="5029200"/>
            <a:ext cx="8229598" cy="838200"/>
          </a:xfrm>
        </p:spPr>
        <p:txBody>
          <a:bodyPr/>
          <a:lstStyle>
            <a:lvl1pPr marL="0" indent="0" algn="l">
              <a:lnSpc>
                <a:spcPct val="90000"/>
              </a:lnSpc>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1" name="Footer Placeholder 20"/>
          <p:cNvSpPr>
            <a:spLocks noGrp="1"/>
          </p:cNvSpPr>
          <p:nvPr>
            <p:ph type="ftr" sz="quarter" idx="11"/>
          </p:nvPr>
        </p:nvSpPr>
        <p:spPr/>
        <p:txBody>
          <a:bodyPr/>
          <a:lstStyle/>
          <a:p>
            <a:r>
              <a:rPr lang="en-US" dirty="0"/>
              <a:t>Add a footer</a:t>
            </a:r>
          </a:p>
        </p:txBody>
      </p:sp>
      <p:sp>
        <p:nvSpPr>
          <p:cNvPr id="20" name="Date Placeholder 19"/>
          <p:cNvSpPr>
            <a:spLocks noGrp="1"/>
          </p:cNvSpPr>
          <p:nvPr>
            <p:ph type="dt" sz="half" idx="10"/>
          </p:nvPr>
        </p:nvSpPr>
        <p:spPr/>
        <p:txBody>
          <a:bodyPr/>
          <a:lstStyle/>
          <a:p>
            <a:fld id="{8E36636D-D922-432D-A958-524484B5923D}" type="datetimeFigureOut">
              <a:rPr lang="en-US"/>
              <a:pPr/>
              <a:t>12/2/2025</a:t>
            </a:fld>
            <a:endParaRPr dirty="0"/>
          </a:p>
        </p:txBody>
      </p:sp>
      <p:sp>
        <p:nvSpPr>
          <p:cNvPr id="22" name="Slide Number Placeholder 21"/>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894935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E36636D-D922-432D-A958-524484B5923D}" type="datetimeFigureOut">
              <a:rPr lang="en-US"/>
              <a:pPr/>
              <a:t>12/2/2025</a:t>
            </a:fld>
            <a:endParaRPr dirty="0"/>
          </a:p>
        </p:txBody>
      </p:sp>
      <p:sp>
        <p:nvSpPr>
          <p:cNvPr id="6" name="Slide Number Placeholder 5"/>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3477828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94507" y="609600"/>
            <a:ext cx="1143001"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522413" y="609600"/>
            <a:ext cx="7696198" cy="54102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E36636D-D922-432D-A958-524484B5923D}" type="datetimeFigureOut">
              <a:rPr lang="en-US"/>
              <a:pPr/>
              <a:t>12/2/2025</a:t>
            </a:fld>
            <a:endParaRPr dirty="0"/>
          </a:p>
        </p:txBody>
      </p:sp>
      <p:sp>
        <p:nvSpPr>
          <p:cNvPr id="6" name="Slide Number Placeholder 5"/>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040326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a:lvl1p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E36636D-D922-432D-A958-524484B5923D}" type="datetimeFigureOut">
              <a:rPr lang="en-US"/>
              <a:pPr/>
              <a:t>12/2/2025</a:t>
            </a:fld>
            <a:endParaRPr dirty="0"/>
          </a:p>
        </p:txBody>
      </p:sp>
      <p:sp>
        <p:nvSpPr>
          <p:cNvPr id="6" name="Slide Number Placeholder 5"/>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50647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522413" y="4876800"/>
            <a:ext cx="8229598"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bwMode="black"/>
        <p:txBody>
          <a:bodyPr/>
          <a:lstStyle>
            <a:lvl1pPr>
              <a:defRPr>
                <a:solidFill>
                  <a:schemeClr val="tx1"/>
                </a:solidFill>
              </a:defRPr>
            </a:lvl1pPr>
          </a:lstStyle>
          <a:p>
            <a:r>
              <a:rPr lang="en-US" dirty="0"/>
              <a:t>Add a footer</a:t>
            </a:r>
          </a:p>
        </p:txBody>
      </p:sp>
      <p:sp>
        <p:nvSpPr>
          <p:cNvPr id="4" name="Date Placeholder 3"/>
          <p:cNvSpPr>
            <a:spLocks noGrp="1"/>
          </p:cNvSpPr>
          <p:nvPr>
            <p:ph type="dt" sz="half" idx="10"/>
          </p:nvPr>
        </p:nvSpPr>
        <p:spPr bwMode="black"/>
        <p:txBody>
          <a:bodyPr/>
          <a:lstStyle>
            <a:lvl1pPr>
              <a:defRPr>
                <a:solidFill>
                  <a:schemeClr val="tx1"/>
                </a:solidFill>
              </a:defRPr>
            </a:lvl1pPr>
          </a:lstStyle>
          <a:p>
            <a:fld id="{8E36636D-D922-432D-A958-524484B5923D}" type="datetimeFigureOut">
              <a:rPr lang="en-US"/>
              <a:pPr/>
              <a:t>12/2/2025</a:t>
            </a:fld>
            <a:endParaRPr dirty="0"/>
          </a:p>
        </p:txBody>
      </p:sp>
      <p:sp>
        <p:nvSpPr>
          <p:cNvPr id="6" name="Slide Number Placeholder 5"/>
          <p:cNvSpPr>
            <a:spLocks noGrp="1"/>
          </p:cNvSpPr>
          <p:nvPr>
            <p:ph type="sldNum" sz="quarter" idx="12"/>
          </p:nvPr>
        </p:nvSpPr>
        <p:spPr bwMode="black"/>
        <p:txBody>
          <a:bodyPr/>
          <a:lstStyle>
            <a:lvl1pPr>
              <a:defRPr>
                <a:solidFill>
                  <a:schemeClr val="tx1"/>
                </a:solidFill>
              </a:defRPr>
            </a:lvl1pPr>
          </a:lstStyle>
          <a:p>
            <a:fld id="{DF28FB93-0A08-4E7D-8E63-9EFA29F1E093}" type="slidenum">
              <a:rPr/>
              <a:pPr/>
              <a:t>‹#›</a:t>
            </a:fld>
            <a:endParaRPr dirty="0"/>
          </a:p>
        </p:txBody>
      </p:sp>
    </p:spTree>
    <p:extLst>
      <p:ext uri="{BB962C8B-B14F-4D97-AF65-F5344CB8AC3E}">
        <p14:creationId xmlns:p14="http://schemas.microsoft.com/office/powerpoint/2010/main" val="558729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522413" y="1904999"/>
            <a:ext cx="4435564" cy="4088921"/>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30849" y="1904999"/>
            <a:ext cx="4435564" cy="4088921"/>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8E36636D-D922-432D-A958-524484B5923D}" type="datetimeFigureOut">
              <a:rPr lang="en-US"/>
              <a:pPr/>
              <a:t>12/2/2025</a:t>
            </a:fld>
            <a:endParaRPr dirty="0"/>
          </a:p>
        </p:txBody>
      </p:sp>
      <p:sp>
        <p:nvSpPr>
          <p:cNvPr id="7" name="Slide Number Placeholder 6"/>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23606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22413" y="1828800"/>
            <a:ext cx="4419599" cy="685801"/>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590801"/>
            <a:ext cx="4419599"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6814" y="1828800"/>
            <a:ext cx="4419599" cy="685801"/>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6814" y="2590801"/>
            <a:ext cx="4419599"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8E36636D-D922-432D-A958-524484B5923D}" type="datetimeFigureOut">
              <a:rPr lang="en-US"/>
              <a:pPr/>
              <a:t>12/2/2025</a:t>
            </a:fld>
            <a:endParaRPr dirty="0"/>
          </a:p>
        </p:txBody>
      </p:sp>
      <p:sp>
        <p:nvSpPr>
          <p:cNvPr id="9" name="Slide Number Placeholder 8"/>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436762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8E36636D-D922-432D-A958-524484B5923D}" type="datetimeFigureOut">
              <a:rPr lang="en-US"/>
              <a:pPr/>
              <a:t>12/2/2025</a:t>
            </a:fld>
            <a:endParaRPr dirty="0"/>
          </a:p>
        </p:txBody>
      </p:sp>
      <p:sp>
        <p:nvSpPr>
          <p:cNvPr id="5" name="Slide Number Placeholder 4"/>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302319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6" name="bottom graphic"/>
          <p:cNvGrpSpPr/>
          <p:nvPr userDrawn="1"/>
        </p:nvGrpSpPr>
        <p:grpSpPr>
          <a:xfrm>
            <a:off x="0" y="6309360"/>
            <a:ext cx="12190231" cy="548640"/>
            <a:chOff x="0" y="6309360"/>
            <a:chExt cx="12190231" cy="548640"/>
          </a:xfrm>
        </p:grpSpPr>
        <p:sp>
          <p:nvSpPr>
            <p:cNvPr id="7" name="Rectangle 6"/>
            <p:cNvSpPr/>
            <p:nvPr/>
          </p:nvSpPr>
          <p:spPr>
            <a:xfrm>
              <a:off x="0" y="6400800"/>
              <a:ext cx="12188825" cy="457200"/>
            </a:xfrm>
            <a:prstGeom prst="rect">
              <a:avLst/>
            </a:prstGeom>
            <a:solidFill>
              <a:schemeClr val="tx1"/>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dirty="0"/>
            </a:p>
          </p:txBody>
        </p:sp>
        <p:sp>
          <p:nvSpPr>
            <p:cNvPr id="8" name="Rectangle 7"/>
            <p:cNvSpPr/>
            <p:nvPr/>
          </p:nvSpPr>
          <p:spPr>
            <a:xfrm>
              <a:off x="1279" y="63093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ectangle 8"/>
            <p:cNvSpPr/>
            <p:nvPr/>
          </p:nvSpPr>
          <p:spPr>
            <a:xfrm>
              <a:off x="1279" y="6379143"/>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8E36636D-D922-432D-A958-524484B5923D}" type="datetimeFigureOut">
              <a:rPr lang="en-US"/>
              <a:pPr/>
              <a:t>12/2/2025</a:t>
            </a:fld>
            <a:endParaRPr dirty="0"/>
          </a:p>
        </p:txBody>
      </p:sp>
      <p:sp>
        <p:nvSpPr>
          <p:cNvPr id="4" name="Slide Number Placeholder 3"/>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709611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ame" descr="Border design"/>
          <p:cNvSpPr/>
          <p:nvPr/>
        </p:nvSpPr>
        <p:spPr>
          <a:xfrm>
            <a:off x="1217610" y="1019175"/>
            <a:ext cx="6126480" cy="4572000"/>
          </a:xfrm>
          <a:prstGeom prst="rect">
            <a:avLst/>
          </a:prstGeom>
          <a:noFill/>
          <a:ln w="1016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 name="Title 1"/>
          <p:cNvSpPr>
            <a:spLocks noGrp="1"/>
          </p:cNvSpPr>
          <p:nvPr>
            <p:ph type="title"/>
          </p:nvPr>
        </p:nvSpPr>
        <p:spPr>
          <a:xfrm>
            <a:off x="7923214" y="1371600"/>
            <a:ext cx="3124200" cy="2057400"/>
          </a:xfrm>
        </p:spPr>
        <p:txBody>
          <a:bodyPr anchor="b">
            <a:normAutofit/>
          </a:bodyPr>
          <a:lstStyle>
            <a:lvl1pPr algn="l">
              <a:defRPr sz="3200" b="1"/>
            </a:lvl1pPr>
          </a:lstStyle>
          <a:p>
            <a:r>
              <a:rPr lang="en-US"/>
              <a:t>Click to edit Master title style</a:t>
            </a:r>
            <a:endParaRPr/>
          </a:p>
        </p:txBody>
      </p:sp>
      <p:sp>
        <p:nvSpPr>
          <p:cNvPr id="3" name="Content Placeholder 2"/>
          <p:cNvSpPr>
            <a:spLocks noGrp="1"/>
          </p:cNvSpPr>
          <p:nvPr>
            <p:ph idx="1"/>
          </p:nvPr>
        </p:nvSpPr>
        <p:spPr>
          <a:xfrm>
            <a:off x="1491930" y="1293495"/>
            <a:ext cx="5577840" cy="40233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923214" y="3536829"/>
            <a:ext cx="3124200" cy="1797169"/>
          </a:xfrm>
        </p:spPr>
        <p:txBody>
          <a:bodyPr>
            <a:normAutofit/>
          </a:bodyPr>
          <a:lstStyle>
            <a:lvl1pPr marL="0" indent="0">
              <a:spcBef>
                <a:spcPts val="8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8E36636D-D922-432D-A958-524484B5923D}" type="datetimeFigureOut">
              <a:rPr lang="en-US"/>
              <a:pPr/>
              <a:t>12/2/2025</a:t>
            </a:fld>
            <a:endParaRPr dirty="0"/>
          </a:p>
        </p:txBody>
      </p:sp>
      <p:sp>
        <p:nvSpPr>
          <p:cNvPr id="7" name="Slide Number Placeholder 6"/>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933866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ame" descr="Border design"/>
          <p:cNvSpPr/>
          <p:nvPr/>
        </p:nvSpPr>
        <p:spPr>
          <a:xfrm>
            <a:off x="1217610" y="1019175"/>
            <a:ext cx="6126480" cy="4572000"/>
          </a:xfrm>
          <a:prstGeom prst="rect">
            <a:avLst/>
          </a:prstGeom>
          <a:noFill/>
          <a:ln w="1016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 name="Title 1"/>
          <p:cNvSpPr>
            <a:spLocks noGrp="1"/>
          </p:cNvSpPr>
          <p:nvPr>
            <p:ph type="title"/>
          </p:nvPr>
        </p:nvSpPr>
        <p:spPr>
          <a:xfrm>
            <a:off x="7923214" y="1371600"/>
            <a:ext cx="3124200" cy="2057400"/>
          </a:xfrm>
        </p:spPr>
        <p:txBody>
          <a:bodyPr anchor="b">
            <a:norm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400490" y="1202055"/>
            <a:ext cx="5760720" cy="4206240"/>
          </a:xfrm>
          <a:solidFill>
            <a:schemeClr val="bg1">
              <a:lumMod val="95000"/>
            </a:schemeClr>
          </a:solidFill>
        </p:spPr>
        <p:txBody>
          <a:bodyPr tIns="914400">
            <a:normAutofit/>
          </a:bodyPr>
          <a:lstStyle>
            <a:lvl1pPr marL="0" indent="0" algn="ctr">
              <a:spcBef>
                <a:spcPts val="0"/>
              </a:spcBef>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7923214" y="3536829"/>
            <a:ext cx="3124200" cy="1797171"/>
          </a:xfrm>
        </p:spPr>
        <p:txBody>
          <a:bodyPr>
            <a:normAutofit/>
          </a:bodyPr>
          <a:lstStyle>
            <a:lvl1pPr marL="0" indent="0">
              <a:spcBef>
                <a:spcPts val="8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8E36636D-D922-432D-A958-524484B5923D}" type="datetimeFigureOut">
              <a:rPr lang="en-US"/>
              <a:pPr/>
              <a:t>12/2/2025</a:t>
            </a:fld>
            <a:endParaRPr dirty="0"/>
          </a:p>
        </p:txBody>
      </p:sp>
      <p:sp>
        <p:nvSpPr>
          <p:cNvPr id="7" name="Slide Number Placeholder 6"/>
          <p:cNvSpPr>
            <a:spLocks noGrp="1"/>
          </p:cNvSpPr>
          <p:nvPr>
            <p:ph type="sldNum" sz="quarter" idx="12"/>
          </p:nvPr>
        </p:nvSpPr>
        <p:spPr/>
        <p:txBody>
          <a:bodyPr/>
          <a:lstStyle/>
          <a:p>
            <a:fld id="{DF28FB93-0A08-4E7D-8E63-9EFA29F1E093}" type="slidenum">
              <a:rPr/>
              <a:pPr/>
              <a:t>‹#›</a:t>
            </a:fld>
            <a:endParaRPr dirty="0"/>
          </a:p>
        </p:txBody>
      </p:sp>
    </p:spTree>
    <p:extLst>
      <p:ext uri="{BB962C8B-B14F-4D97-AF65-F5344CB8AC3E}">
        <p14:creationId xmlns:p14="http://schemas.microsoft.com/office/powerpoint/2010/main" val="1896842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4" name="bottom graphic" descr="Bottom border design"/>
          <p:cNvGrpSpPr/>
          <p:nvPr/>
        </p:nvGrpSpPr>
        <p:grpSpPr>
          <a:xfrm>
            <a:off x="0" y="6309360"/>
            <a:ext cx="12190231" cy="548640"/>
            <a:chOff x="0" y="6309360"/>
            <a:chExt cx="12190231" cy="548640"/>
          </a:xfrm>
        </p:grpSpPr>
        <p:sp>
          <p:nvSpPr>
            <p:cNvPr id="7" name="Rectangle 6"/>
            <p:cNvSpPr/>
            <p:nvPr/>
          </p:nvSpPr>
          <p:spPr>
            <a:xfrm>
              <a:off x="0" y="6400800"/>
              <a:ext cx="12188825" cy="457200"/>
            </a:xfrm>
            <a:prstGeom prst="rect">
              <a:avLst/>
            </a:prstGeom>
            <a:solidFill>
              <a:schemeClr val="tx1"/>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dirty="0"/>
            </a:p>
          </p:txBody>
        </p:sp>
        <p:sp>
          <p:nvSpPr>
            <p:cNvPr id="8" name="Rectangle 7"/>
            <p:cNvSpPr/>
            <p:nvPr/>
          </p:nvSpPr>
          <p:spPr>
            <a:xfrm>
              <a:off x="1279" y="63093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ectangle 8"/>
            <p:cNvSpPr/>
            <p:nvPr/>
          </p:nvSpPr>
          <p:spPr>
            <a:xfrm>
              <a:off x="1279" y="6379143"/>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nvGrpSpPr>
          <p:cNvPr id="10" name="top graphic" descr="Top border design"/>
          <p:cNvGrpSpPr/>
          <p:nvPr/>
        </p:nvGrpSpPr>
        <p:grpSpPr>
          <a:xfrm>
            <a:off x="1279" y="0"/>
            <a:ext cx="12188952" cy="320040"/>
            <a:chOff x="1279" y="0"/>
            <a:chExt cx="12188952" cy="320040"/>
          </a:xfrm>
        </p:grpSpPr>
        <p:sp>
          <p:nvSpPr>
            <p:cNvPr id="11" name="Rectangle 10"/>
            <p:cNvSpPr/>
            <p:nvPr/>
          </p:nvSpPr>
          <p:spPr>
            <a:xfrm>
              <a:off x="1279" y="0"/>
              <a:ext cx="12188952" cy="1702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1279" y="170234"/>
              <a:ext cx="12188952" cy="1498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Rectangle 12"/>
            <p:cNvSpPr/>
            <p:nvPr/>
          </p:nvSpPr>
          <p:spPr>
            <a:xfrm>
              <a:off x="1279" y="231421"/>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Placeholder 1"/>
          <p:cNvSpPr>
            <a:spLocks noGrp="1"/>
          </p:cNvSpPr>
          <p:nvPr>
            <p:ph type="title"/>
          </p:nvPr>
        </p:nvSpPr>
        <p:spPr>
          <a:xfrm>
            <a:off x="1522876" y="609600"/>
            <a:ext cx="9143538" cy="1066800"/>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876" y="1905000"/>
            <a:ext cx="9143538"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bwMode="white">
          <a:xfrm>
            <a:off x="1507498" y="6516865"/>
            <a:ext cx="6062145" cy="228600"/>
          </a:xfrm>
          <a:prstGeom prst="rect">
            <a:avLst/>
          </a:prstGeom>
        </p:spPr>
        <p:txBody>
          <a:bodyPr vert="horz" lIns="91440" tIns="45720" rIns="91440" bIns="45720" rtlCol="0" anchor="ctr"/>
          <a:lstStyle>
            <a:lvl1pPr algn="l">
              <a:defRPr sz="1100" cap="all" baseline="0">
                <a:solidFill>
                  <a:schemeClr val="bg1"/>
                </a:solidFill>
              </a:defRPr>
            </a:lvl1pPr>
          </a:lstStyle>
          <a:p>
            <a:r>
              <a:rPr lang="en-US" dirty="0"/>
              <a:t>Add a footer</a:t>
            </a:r>
          </a:p>
        </p:txBody>
      </p:sp>
      <p:sp>
        <p:nvSpPr>
          <p:cNvPr id="4" name="Date Placeholder 3"/>
          <p:cNvSpPr>
            <a:spLocks noGrp="1"/>
          </p:cNvSpPr>
          <p:nvPr>
            <p:ph type="dt" sz="half" idx="2"/>
          </p:nvPr>
        </p:nvSpPr>
        <p:spPr bwMode="white">
          <a:xfrm>
            <a:off x="7994363" y="6516865"/>
            <a:ext cx="1327622" cy="228600"/>
          </a:xfrm>
          <a:prstGeom prst="rect">
            <a:avLst/>
          </a:prstGeom>
        </p:spPr>
        <p:txBody>
          <a:bodyPr vert="horz" lIns="91440" tIns="45720" rIns="91440" bIns="45720" rtlCol="0" anchor="ctr"/>
          <a:lstStyle>
            <a:lvl1pPr algn="r">
              <a:defRPr sz="1100">
                <a:solidFill>
                  <a:schemeClr val="bg1"/>
                </a:solidFill>
              </a:defRPr>
            </a:lvl1pPr>
          </a:lstStyle>
          <a:p>
            <a:fld id="{8E36636D-D922-432D-A958-524484B5923D}" type="datetimeFigureOut">
              <a:rPr lang="en-US" smtClean="0"/>
              <a:pPr/>
              <a:t>12/2/2025</a:t>
            </a:fld>
            <a:endParaRPr lang="en-US" dirty="0"/>
          </a:p>
        </p:txBody>
      </p:sp>
      <p:sp>
        <p:nvSpPr>
          <p:cNvPr id="6" name="Slide Number Placeholder 5"/>
          <p:cNvSpPr>
            <a:spLocks noGrp="1"/>
          </p:cNvSpPr>
          <p:nvPr>
            <p:ph type="sldNum" sz="quarter" idx="4"/>
          </p:nvPr>
        </p:nvSpPr>
        <p:spPr bwMode="white">
          <a:xfrm>
            <a:off x="9730094" y="6516865"/>
            <a:ext cx="936319" cy="228600"/>
          </a:xfrm>
          <a:prstGeom prst="rect">
            <a:avLst/>
          </a:prstGeom>
        </p:spPr>
        <p:txBody>
          <a:bodyPr vert="horz" lIns="91440" tIns="45720" rIns="91440" bIns="45720" rtlCol="0" anchor="ctr"/>
          <a:lstStyle>
            <a:lvl1pPr algn="r">
              <a:defRPr sz="1100">
                <a:solidFill>
                  <a:schemeClr val="bg1"/>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20884516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accent1">
              <a:lumMod val="50000"/>
            </a:schemeClr>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1"/>
        </a:buClr>
        <a:buSzPct val="100000"/>
        <a:buFont typeface="Arial"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90000"/>
        </a:lnSpc>
        <a:spcBef>
          <a:spcPts val="1000"/>
        </a:spcBef>
        <a:buClr>
          <a:schemeClr val="tx1"/>
        </a:buClr>
        <a:buSzPct val="100000"/>
        <a:buFont typeface="Arial" pitchFamily="34" charset="0"/>
        <a:buChar char="–"/>
        <a:defRPr sz="2000" kern="1200">
          <a:solidFill>
            <a:schemeClr val="tx1"/>
          </a:solidFill>
          <a:latin typeface="+mn-lt"/>
          <a:ea typeface="+mn-ea"/>
          <a:cs typeface="+mn-cs"/>
        </a:defRPr>
      </a:lvl2pPr>
      <a:lvl3pPr marL="822960" indent="-228600" algn="l" defTabSz="914400" rtl="0" eaLnBrk="1" latinLnBrk="0" hangingPunct="1">
        <a:lnSpc>
          <a:spcPct val="90000"/>
        </a:lnSpc>
        <a:spcBef>
          <a:spcPts val="800"/>
        </a:spcBef>
        <a:buClr>
          <a:schemeClr val="tx1"/>
        </a:buClr>
        <a:buSzPct val="100000"/>
        <a:buFont typeface="Arial" pitchFamily="34" charset="0"/>
        <a:buChar char="▪"/>
        <a:defRPr sz="1800" kern="1200">
          <a:solidFill>
            <a:schemeClr val="tx1"/>
          </a:solidFill>
          <a:latin typeface="+mn-lt"/>
          <a:ea typeface="+mn-ea"/>
          <a:cs typeface="+mn-cs"/>
        </a:defRPr>
      </a:lvl3pPr>
      <a:lvl4pPr marL="10972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5pPr>
      <a:lvl6pPr marL="15544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www.jghsl.org/team-manager-resources/junior-gold-school-enrollment-form/4326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jghsl.org/about/about-us/2762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a:scene3d>
            <a:camera prst="orthographicFront"/>
            <a:lightRig rig="threePt" dir="t"/>
          </a:scene3d>
        </p:spPr>
        <p:txBody>
          <a:bodyPr anchor="b">
            <a:normAutofit/>
          </a:bodyPr>
          <a:lstStyle/>
          <a:p>
            <a:r>
              <a:rPr lang="en-US" dirty="0"/>
              <a:t>JGHSL Coaches &amp; Managers Meeting</a:t>
            </a:r>
          </a:p>
        </p:txBody>
      </p:sp>
      <p:sp>
        <p:nvSpPr>
          <p:cNvPr id="3" name="Subtitle 2"/>
          <p:cNvSpPr>
            <a:spLocks noGrp="1"/>
          </p:cNvSpPr>
          <p:nvPr>
            <p:ph type="body" idx="1"/>
          </p:nvPr>
        </p:nvSpPr>
        <p:spPr>
          <a:xfrm>
            <a:off x="1522413" y="4876800"/>
            <a:ext cx="8229598" cy="1143000"/>
          </a:xfrm>
        </p:spPr>
        <p:txBody>
          <a:bodyPr anchor="t">
            <a:normAutofit/>
          </a:bodyPr>
          <a:lstStyle/>
          <a:p>
            <a:pPr>
              <a:spcAft>
                <a:spcPts val="600"/>
              </a:spcAft>
            </a:pPr>
            <a:r>
              <a:rPr lang="en-US"/>
              <a:t>11/30/2025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normAutofit/>
          </a:bodyPr>
          <a:lstStyle/>
          <a:p>
            <a:r>
              <a:rPr lang="en-US" dirty="0">
                <a:solidFill>
                  <a:schemeClr val="accent4">
                    <a:lumMod val="75000"/>
                  </a:schemeClr>
                </a:solidFill>
              </a:rPr>
              <a:t>Team Managers</a:t>
            </a:r>
          </a:p>
        </p:txBody>
      </p:sp>
      <p:sp>
        <p:nvSpPr>
          <p:cNvPr id="14" name="Content Placeholder 13"/>
          <p:cNvSpPr>
            <a:spLocks noGrp="1"/>
          </p:cNvSpPr>
          <p:nvPr>
            <p:ph idx="1"/>
          </p:nvPr>
        </p:nvSpPr>
        <p:spPr>
          <a:xfrm>
            <a:off x="1513793" y="1447800"/>
            <a:ext cx="9143538" cy="4114800"/>
          </a:xfrm>
        </p:spPr>
        <p:txBody>
          <a:bodyPr>
            <a:normAutofit fontScale="92500" lnSpcReduction="10000"/>
          </a:bodyPr>
          <a:lstStyle/>
          <a:p>
            <a:pPr>
              <a:spcBef>
                <a:spcPts val="0"/>
              </a:spcBef>
              <a:spcAft>
                <a:spcPts val="0"/>
              </a:spcAft>
            </a:pPr>
            <a:endParaRPr lang="en-US" dirty="0">
              <a:effectLst/>
            </a:endParaRP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hlinkClick r:id="rId2"/>
              </a:rPr>
              <a:t>Player verification/enrollment form </a:t>
            </a:r>
            <a:r>
              <a:rPr lang="en-US" sz="2400" dirty="0">
                <a:effectLst/>
                <a:latin typeface="Calibri" panose="020F0502020204030204" pitchFamily="34" charset="0"/>
                <a:ea typeface="Calibri" panose="020F0502020204030204" pitchFamily="34" charset="0"/>
                <a:cs typeface="Times New Roman" panose="02020603050405020304" pitchFamily="18" charset="0"/>
              </a:rPr>
              <a:t>at jghsl.org under resources</a:t>
            </a:r>
          </a:p>
          <a:p>
            <a:pPr marL="320040" lvl="1" indent="0">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League Games: 90 minute with one resurface included, no overtime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Standings at jghsl.org</a:t>
            </a:r>
          </a:p>
          <a:p>
            <a:pPr lvl="1">
              <a:spcBef>
                <a:spcPts val="0"/>
              </a:spcBef>
              <a:buFont typeface="Arial" panose="020B0604020202020204" pitchFamily="34" charset="0"/>
              <a:buChar char="•"/>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Playdowns Feb 26-Mar 1  </a:t>
            </a:r>
          </a:p>
          <a:p>
            <a:pPr lvl="2">
              <a:spcBef>
                <a:spcPts val="0"/>
              </a:spcBef>
              <a:buFont typeface="Arial" panose="020B060402020202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JGA – 12 team double elimination playdown at Plymouth Ice Center qualifying 8 teams to State Tournament</a:t>
            </a:r>
          </a:p>
          <a:p>
            <a:pPr lvl="2">
              <a:spcBef>
                <a:spcPts val="0"/>
              </a:spcBef>
              <a:buFont typeface="Arial" panose="020B060402020202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JGB Twin Cities– 24 team qualify seeded by league standings including FFP’s, 3 double elimination brackets at Maple Grove Community Center seeding 8 teams to State Tournament</a:t>
            </a:r>
          </a:p>
          <a:p>
            <a:pPr lvl="2">
              <a:spcBef>
                <a:spcPts val="0"/>
              </a:spcBef>
              <a:buFont typeface="Arial" panose="020B060402020202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JG16 – 16 team qualify seeded by league standings including FPP’s at Plymouth Ice Center, 2 double elimination brackets sending 8 teams to State Tournament</a:t>
            </a:r>
          </a:p>
          <a:p>
            <a:pPr marL="594360" lvl="2" indent="0">
              <a:spcBef>
                <a:spcPts val="0"/>
              </a:spcBef>
              <a:buNone/>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buFont typeface="Arial" panose="020B0604020202020204" pitchFamily="34" charset="0"/>
              <a:buChar char="•"/>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buFont typeface="Arial" panose="020B0604020202020204" pitchFamily="34" charset="0"/>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330314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C85ED-B080-1BF1-6D9F-BB8516360EFC}"/>
              </a:ext>
            </a:extLst>
          </p:cNvPr>
          <p:cNvSpPr>
            <a:spLocks noGrp="1"/>
          </p:cNvSpPr>
          <p:nvPr>
            <p:ph type="title"/>
          </p:nvPr>
        </p:nvSpPr>
        <p:spPr/>
        <p:txBody>
          <a:bodyPr/>
          <a:lstStyle/>
          <a:p>
            <a:r>
              <a:rPr lang="en-US" dirty="0"/>
              <a:t>SafeSport</a:t>
            </a:r>
          </a:p>
        </p:txBody>
      </p:sp>
      <p:sp>
        <p:nvSpPr>
          <p:cNvPr id="3" name="Content Placeholder 2">
            <a:extLst>
              <a:ext uri="{FF2B5EF4-FFF2-40B4-BE49-F238E27FC236}">
                <a16:creationId xmlns:a16="http://schemas.microsoft.com/office/drawing/2014/main" id="{FD0538DA-BC79-7A6A-C2F3-FAC50088E040}"/>
              </a:ext>
            </a:extLst>
          </p:cNvPr>
          <p:cNvSpPr>
            <a:spLocks noGrp="1"/>
          </p:cNvSpPr>
          <p:nvPr>
            <p:ph idx="1"/>
          </p:nvPr>
        </p:nvSpPr>
        <p:spPr/>
        <p:txBody>
          <a:bodyPr/>
          <a:lstStyle/>
          <a:p>
            <a:r>
              <a:rPr lang="en-US" dirty="0"/>
              <a:t>Locker Room: must be monitored Coach/</a:t>
            </a:r>
            <a:r>
              <a:rPr lang="en-US" dirty="0" err="1"/>
              <a:t>Mgr</a:t>
            </a:r>
            <a:r>
              <a:rPr lang="en-US" dirty="0"/>
              <a:t> or adult who has </a:t>
            </a:r>
            <a:r>
              <a:rPr lang="en-US" dirty="0" err="1"/>
              <a:t>Safesport</a:t>
            </a:r>
            <a:r>
              <a:rPr lang="en-US" dirty="0"/>
              <a:t> training and Background Check</a:t>
            </a:r>
          </a:p>
          <a:p>
            <a:r>
              <a:rPr lang="en-US" dirty="0"/>
              <a:t>95% of MN Hockey </a:t>
            </a:r>
            <a:r>
              <a:rPr lang="en-US" dirty="0" err="1"/>
              <a:t>Safesport</a:t>
            </a:r>
            <a:r>
              <a:rPr lang="en-US" dirty="0"/>
              <a:t> issues occur in un-monitored locker rooms</a:t>
            </a:r>
          </a:p>
          <a:p>
            <a:r>
              <a:rPr lang="en-US" dirty="0"/>
              <a:t>Electronic Devices in Locker Room</a:t>
            </a:r>
          </a:p>
          <a:p>
            <a:r>
              <a:rPr lang="en-US" dirty="0"/>
              <a:t>Electronic communication with Players must copy parent/guardian</a:t>
            </a:r>
          </a:p>
          <a:p>
            <a:r>
              <a:rPr lang="en-US" dirty="0"/>
              <a:t>Social Media-Follow MN Hockey &amp; Association Policies</a:t>
            </a:r>
          </a:p>
        </p:txBody>
      </p:sp>
    </p:spTree>
    <p:extLst>
      <p:ext uri="{BB962C8B-B14F-4D97-AF65-F5344CB8AC3E}">
        <p14:creationId xmlns:p14="http://schemas.microsoft.com/office/powerpoint/2010/main" val="780917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418CD-34D1-49C5-9D5F-B0785A29278B}"/>
              </a:ext>
            </a:extLst>
          </p:cNvPr>
          <p:cNvSpPr>
            <a:spLocks noGrp="1"/>
          </p:cNvSpPr>
          <p:nvPr>
            <p:ph type="title"/>
          </p:nvPr>
        </p:nvSpPr>
        <p:spPr/>
        <p:txBody>
          <a:bodyPr/>
          <a:lstStyle/>
          <a:p>
            <a:r>
              <a:rPr lang="en-US" dirty="0" err="1"/>
              <a:t>GameSheet</a:t>
            </a:r>
            <a:endParaRPr lang="en-US" dirty="0"/>
          </a:p>
        </p:txBody>
      </p:sp>
      <p:sp>
        <p:nvSpPr>
          <p:cNvPr id="3" name="Content Placeholder 2">
            <a:extLst>
              <a:ext uri="{FF2B5EF4-FFF2-40B4-BE49-F238E27FC236}">
                <a16:creationId xmlns:a16="http://schemas.microsoft.com/office/drawing/2014/main" id="{1E7E9919-D508-4C54-81AB-68B6D286AB78}"/>
              </a:ext>
            </a:extLst>
          </p:cNvPr>
          <p:cNvSpPr>
            <a:spLocks noGrp="1"/>
          </p:cNvSpPr>
          <p:nvPr>
            <p:ph idx="1"/>
          </p:nvPr>
        </p:nvSpPr>
        <p:spPr/>
        <p:txBody>
          <a:bodyPr>
            <a:normAutofit fontScale="62500" lnSpcReduction="20000"/>
          </a:bodyPr>
          <a:lstStyle/>
          <a:p>
            <a:r>
              <a:rPr lang="en-US" sz="3800" dirty="0" err="1">
                <a:latin typeface="Calibri" panose="020F0502020204030204" pitchFamily="34" charset="0"/>
                <a:cs typeface="Times New Roman" panose="02020603050405020304" pitchFamily="18" charset="0"/>
              </a:rPr>
              <a:t>GameSheet</a:t>
            </a:r>
            <a:r>
              <a:rPr lang="en-US" sz="3800" dirty="0">
                <a:latin typeface="Calibri" panose="020F0502020204030204" pitchFamily="34" charset="0"/>
                <a:cs typeface="Times New Roman" panose="02020603050405020304" pitchFamily="18" charset="0"/>
              </a:rPr>
              <a:t> will be used to score all JGHSL League games. All games will be scored or entered through </a:t>
            </a:r>
            <a:r>
              <a:rPr lang="en-US" sz="3800" dirty="0" err="1">
                <a:latin typeface="Calibri" panose="020F0502020204030204" pitchFamily="34" charset="0"/>
                <a:cs typeface="Times New Roman" panose="02020603050405020304" pitchFamily="18" charset="0"/>
              </a:rPr>
              <a:t>GameSheet</a:t>
            </a:r>
            <a:r>
              <a:rPr lang="en-US" sz="3800" dirty="0">
                <a:latin typeface="Calibri" panose="020F0502020204030204" pitchFamily="34" charset="0"/>
                <a:cs typeface="Times New Roman" panose="02020603050405020304" pitchFamily="18" charset="0"/>
              </a:rPr>
              <a:t> which will calculate points (including fair play) for standings. All games must be uploaded within 24 hours of game completion.</a:t>
            </a:r>
          </a:p>
          <a:p>
            <a:r>
              <a:rPr lang="en-US" sz="3800" dirty="0">
                <a:latin typeface="Calibri" panose="020F0502020204030204" pitchFamily="34" charset="0"/>
                <a:cs typeface="Times New Roman" panose="02020603050405020304" pitchFamily="18" charset="0"/>
              </a:rPr>
              <a:t>GameSheet League iPad Key: </a:t>
            </a:r>
            <a:r>
              <a:rPr lang="en-US" sz="3800" dirty="0" err="1">
                <a:latin typeface="Calibri" panose="020F0502020204030204" pitchFamily="34" charset="0"/>
                <a:cs typeface="Times New Roman" panose="02020603050405020304" pitchFamily="18" charset="0"/>
              </a:rPr>
              <a:t>ipad-mndjrgold</a:t>
            </a:r>
            <a:endParaRPr lang="en-US" sz="3800" dirty="0">
              <a:latin typeface="Calibri" panose="020F0502020204030204" pitchFamily="34" charset="0"/>
              <a:cs typeface="Times New Roman" panose="02020603050405020304" pitchFamily="18" charset="0"/>
            </a:endParaRPr>
          </a:p>
          <a:p>
            <a:r>
              <a:rPr lang="en-US" sz="3800" dirty="0">
                <a:latin typeface="Calibri" panose="020F0502020204030204" pitchFamily="34" charset="0"/>
                <a:cs typeface="Times New Roman" panose="02020603050405020304" pitchFamily="18" charset="0"/>
              </a:rPr>
              <a:t>Team </a:t>
            </a:r>
            <a:r>
              <a:rPr lang="en-US" sz="3800" dirty="0" err="1">
                <a:latin typeface="Calibri" panose="020F0502020204030204" pitchFamily="34" charset="0"/>
                <a:cs typeface="Times New Roman" panose="02020603050405020304" pitchFamily="18" charset="0"/>
              </a:rPr>
              <a:t>GameSheet</a:t>
            </a:r>
            <a:r>
              <a:rPr lang="en-US" sz="3800" dirty="0">
                <a:latin typeface="Calibri" panose="020F0502020204030204" pitchFamily="34" charset="0"/>
                <a:cs typeface="Times New Roman" panose="02020603050405020304" pitchFamily="18" charset="0"/>
              </a:rPr>
              <a:t> codes have been emailed to teams </a:t>
            </a:r>
          </a:p>
          <a:p>
            <a:r>
              <a:rPr lang="en-US" sz="3800" dirty="0">
                <a:latin typeface="Calibri" panose="020F0502020204030204" pitchFamily="34" charset="0"/>
                <a:cs typeface="Times New Roman" panose="02020603050405020304" pitchFamily="18" charset="0"/>
              </a:rPr>
              <a:t>Please make sure you are following the steps to “Finalize” your game once it has been completed. Refs should finalize &amp; "lock" the game and then the team manager needs to ensure it uploads to the cloud (usually the game will be live scored and finalized once the ref locks, but if for some reason there's no internet, the game won't upload until the iPad is connected to </a:t>
            </a:r>
            <a:r>
              <a:rPr lang="en-US" sz="3800" dirty="0" err="1">
                <a:latin typeface="Calibri" panose="020F0502020204030204" pitchFamily="34" charset="0"/>
                <a:cs typeface="Times New Roman" panose="02020603050405020304" pitchFamily="18" charset="0"/>
              </a:rPr>
              <a:t>wifi</a:t>
            </a:r>
            <a:r>
              <a:rPr lang="en-US" sz="3800" dirty="0">
                <a:latin typeface="Calibri" panose="020F0502020204030204" pitchFamily="34" charset="0"/>
                <a:cs typeface="Times New Roman" panose="02020603050405020304" pitchFamily="18" charset="0"/>
              </a:rPr>
              <a:t> again).</a:t>
            </a:r>
            <a:br>
              <a:rPr lang="en-US" dirty="0"/>
            </a:br>
            <a:endParaRPr lang="en-US" dirty="0"/>
          </a:p>
        </p:txBody>
      </p:sp>
    </p:spTree>
    <p:extLst>
      <p:ext uri="{BB962C8B-B14F-4D97-AF65-F5344CB8AC3E}">
        <p14:creationId xmlns:p14="http://schemas.microsoft.com/office/powerpoint/2010/main" val="2908666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457200"/>
            <a:ext cx="9143538" cy="685800"/>
          </a:xfrm>
        </p:spPr>
        <p:txBody>
          <a:bodyPr/>
          <a:lstStyle/>
          <a:p>
            <a:r>
              <a:rPr lang="en-US" dirty="0">
                <a:solidFill>
                  <a:schemeClr val="accent4">
                    <a:lumMod val="75000"/>
                  </a:schemeClr>
                </a:solidFill>
              </a:rPr>
              <a:t>Game Scheduling</a:t>
            </a:r>
          </a:p>
        </p:txBody>
      </p:sp>
      <p:sp>
        <p:nvSpPr>
          <p:cNvPr id="14" name="Content Placeholder 13"/>
          <p:cNvSpPr>
            <a:spLocks noGrp="1"/>
          </p:cNvSpPr>
          <p:nvPr>
            <p:ph idx="1"/>
          </p:nvPr>
        </p:nvSpPr>
        <p:spPr>
          <a:xfrm>
            <a:off x="1513793" y="1219200"/>
            <a:ext cx="9143538" cy="4800600"/>
          </a:xfrm>
        </p:spPr>
        <p:txBody>
          <a:bodyPr>
            <a:normAutofit/>
          </a:bodyPr>
          <a:lstStyle/>
          <a:p>
            <a:pPr marL="0" indent="0" algn="l">
              <a:lnSpc>
                <a:spcPct val="100000"/>
              </a:lnSpc>
              <a:spcBef>
                <a:spcPts val="0"/>
              </a:spcBef>
              <a:buNone/>
            </a:pPr>
            <a:r>
              <a:rPr lang="en-US" b="1" dirty="0" err="1">
                <a:latin typeface="Calibri" panose="020F0502020204030204" pitchFamily="34" charset="0"/>
                <a:ea typeface="Calibri" panose="020F0502020204030204" pitchFamily="34" charset="0"/>
                <a:cs typeface="Times New Roman" panose="02020603050405020304" pitchFamily="18" charset="0"/>
              </a:rPr>
              <a:t>Avario</a:t>
            </a:r>
            <a:r>
              <a:rPr lang="en-US" b="1" dirty="0">
                <a:latin typeface="Calibri" panose="020F0502020204030204" pitchFamily="34" charset="0"/>
                <a:ea typeface="Calibri" panose="020F0502020204030204" pitchFamily="34" charset="0"/>
                <a:cs typeface="Times New Roman" panose="02020603050405020304" pitchFamily="18" charset="0"/>
              </a:rPr>
              <a:t> Game Scheduling</a:t>
            </a:r>
          </a:p>
          <a:p>
            <a:pPr marL="457200" indent="-457200" algn="l">
              <a:lnSpc>
                <a:spcPct val="100000"/>
              </a:lnSpc>
              <a:spcBef>
                <a:spcPts val="0"/>
              </a:spcBef>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Confirm home and away schedule on jghsl.org. Schedule sent to referees and ice schedulers.</a:t>
            </a:r>
          </a:p>
          <a:p>
            <a:pPr marL="457200" indent="-457200" algn="l">
              <a:lnSpc>
                <a:spcPct val="100000"/>
              </a:lnSpc>
              <a:spcBef>
                <a:spcPts val="0"/>
              </a:spcBef>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Scores, Schedule and Standings at jghsl.org</a:t>
            </a:r>
          </a:p>
          <a:p>
            <a:pPr marL="0" indent="0" algn="l">
              <a:lnSpc>
                <a:spcPct val="100000"/>
              </a:lnSpc>
              <a:spcBef>
                <a:spcPts val="0"/>
              </a:spcBef>
              <a:buNone/>
            </a:pPr>
            <a:r>
              <a:rPr lang="en-US" dirty="0">
                <a:latin typeface="Calibri" panose="020F0502020204030204" pitchFamily="34" charset="0"/>
                <a:ea typeface="Calibri" panose="020F0502020204030204" pitchFamily="34" charset="0"/>
                <a:cs typeface="Times New Roman" panose="02020603050405020304" pitchFamily="18" charset="0"/>
              </a:rPr>
              <a:t>3.   Game number found under schedule by JGA, JGB and JG16</a:t>
            </a:r>
          </a:p>
          <a:p>
            <a:pPr marL="0" indent="0" algn="l">
              <a:lnSpc>
                <a:spcPct val="100000"/>
              </a:lnSpc>
              <a:spcBef>
                <a:spcPts val="0"/>
              </a:spcBef>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0000"/>
              </a:lnSpc>
              <a:spcBef>
                <a:spcPts val="0"/>
              </a:spcBef>
              <a:buNone/>
            </a:pPr>
            <a:r>
              <a:rPr lang="en-US" b="1" dirty="0">
                <a:latin typeface="Calibri" panose="020F0502020204030204" pitchFamily="34" charset="0"/>
                <a:ea typeface="Calibri" panose="020F0502020204030204" pitchFamily="34" charset="0"/>
                <a:cs typeface="Times New Roman" panose="02020603050405020304" pitchFamily="18" charset="0"/>
              </a:rPr>
              <a:t>Reschedule:</a:t>
            </a:r>
          </a:p>
          <a:p>
            <a:pPr marL="457200" indent="-457200" algn="l">
              <a:lnSpc>
                <a:spcPct val="100000"/>
              </a:lnSpc>
              <a:spcBef>
                <a:spcPts val="0"/>
              </a:spcBef>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Go to jghsl.org, follow instructions on Game Reschedule Process tab</a:t>
            </a:r>
          </a:p>
          <a:p>
            <a:pPr marL="457200" indent="-457200" algn="l">
              <a:lnSpc>
                <a:spcPct val="100000"/>
              </a:lnSpc>
              <a:spcBef>
                <a:spcPts val="0"/>
              </a:spcBef>
              <a:buFont typeface="+mj-lt"/>
              <a:buAutoNum type="arabicPeriod"/>
            </a:pPr>
            <a:r>
              <a:rPr lang="en-US" dirty="0" err="1">
                <a:latin typeface="Calibri" panose="020F0502020204030204" pitchFamily="34" charset="0"/>
                <a:ea typeface="Calibri" panose="020F0502020204030204" pitchFamily="34" charset="0"/>
                <a:cs typeface="Times New Roman" panose="02020603050405020304" pitchFamily="18" charset="0"/>
              </a:rPr>
              <a:t>Avario</a:t>
            </a:r>
            <a:r>
              <a:rPr lang="en-US" dirty="0">
                <a:latin typeface="Calibri" panose="020F0502020204030204" pitchFamily="34" charset="0"/>
                <a:ea typeface="Calibri" panose="020F0502020204030204" pitchFamily="34" charset="0"/>
                <a:cs typeface="Times New Roman" panose="02020603050405020304" pitchFamily="18" charset="0"/>
              </a:rPr>
              <a:t> has a Game Change process using ice schedulers and referees </a:t>
            </a:r>
          </a:p>
          <a:p>
            <a:pPr marL="457200" indent="-457200" algn="l">
              <a:lnSpc>
                <a:spcPct val="100000"/>
              </a:lnSpc>
              <a:spcBef>
                <a:spcPts val="0"/>
              </a:spcBef>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Confirm referees with referee scheduler for officials just in case</a:t>
            </a:r>
          </a:p>
          <a:p>
            <a:pPr marL="457200" indent="-457200" algn="l">
              <a:lnSpc>
                <a:spcPct val="100000"/>
              </a:lnSpc>
              <a:spcBef>
                <a:spcPts val="0"/>
              </a:spcBef>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Confirm details with opponent</a:t>
            </a:r>
          </a:p>
          <a:p>
            <a:pPr marL="457200" indent="-457200" algn="l">
              <a:lnSpc>
                <a:spcPct val="100000"/>
              </a:lnSpc>
              <a:spcBef>
                <a:spcPts val="0"/>
              </a:spcBef>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Confirm fees with individual District </a:t>
            </a:r>
            <a:r>
              <a:rPr lang="en-US">
                <a:latin typeface="Calibri" panose="020F0502020204030204" pitchFamily="34" charset="0"/>
                <a:ea typeface="Calibri" panose="020F0502020204030204" pitchFamily="34" charset="0"/>
                <a:cs typeface="Times New Roman" panose="02020603050405020304" pitchFamily="18" charset="0"/>
              </a:rPr>
              <a:t>Referee Schedulers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mj-lt"/>
              <a:buAutoNum type="arabicPeriod"/>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mj-lt"/>
              <a:buAutoNum type="arabicPeriod"/>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mj-lt"/>
              <a:buAutoNum type="arabicPeriod"/>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2437579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rPr>
              <a:t>Fees</a:t>
            </a:r>
          </a:p>
        </p:txBody>
      </p:sp>
      <p:sp>
        <p:nvSpPr>
          <p:cNvPr id="14" name="Content Placeholder 13"/>
          <p:cNvSpPr>
            <a:spLocks noGrp="1"/>
          </p:cNvSpPr>
          <p:nvPr>
            <p:ph idx="1"/>
          </p:nvPr>
        </p:nvSpPr>
        <p:spPr>
          <a:xfrm>
            <a:off x="1513793" y="1447800"/>
            <a:ext cx="9143538" cy="4114800"/>
          </a:xfrm>
        </p:spPr>
        <p:txBody>
          <a:bodyPr>
            <a:normAutofit fontScale="92500"/>
          </a:bodyPr>
          <a:lstStyle/>
          <a:p>
            <a:pPr>
              <a:spcBef>
                <a:spcPts val="0"/>
              </a:spcBef>
              <a:spcAft>
                <a:spcPts val="0"/>
              </a:spcAft>
            </a:pPr>
            <a:endParaRPr lang="en-US" dirty="0">
              <a:effectLst/>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JGHSL</a:t>
            </a:r>
            <a:r>
              <a:rPr lang="en-US" sz="2400" dirty="0">
                <a:effectLst/>
                <a:latin typeface="Calibri" panose="020F0502020204030204" pitchFamily="34" charset="0"/>
                <a:ea typeface="Calibri" panose="020F0502020204030204" pitchFamily="34" charset="0"/>
                <a:cs typeface="Times New Roman" panose="02020603050405020304" pitchFamily="18" charset="0"/>
              </a:rPr>
              <a:t> League Fee - $600</a:t>
            </a:r>
            <a:r>
              <a:rPr lang="en-US" sz="2400" dirty="0">
                <a:latin typeface="Calibri" panose="020F0502020204030204" pitchFamily="34" charset="0"/>
                <a:ea typeface="Calibri" panose="020F0502020204030204" pitchFamily="34" charset="0"/>
                <a:cs typeface="Times New Roman" panose="02020603050405020304" pitchFamily="18" charset="0"/>
              </a:rPr>
              <a:t> per </a:t>
            </a:r>
            <a:r>
              <a:rPr lang="en-US" sz="2400" dirty="0">
                <a:effectLst/>
                <a:latin typeface="Calibri" panose="020F0502020204030204" pitchFamily="34" charset="0"/>
                <a:ea typeface="Calibri" panose="020F0502020204030204" pitchFamily="34" charset="0"/>
                <a:cs typeface="Times New Roman" panose="02020603050405020304" pitchFamily="18" charset="0"/>
              </a:rPr>
              <a:t>team, includes $8.60 per game GameSheet for league games,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I</a:t>
            </a:r>
            <a:r>
              <a:rPr lang="en-US" sz="2000" dirty="0">
                <a:effectLst/>
                <a:latin typeface="Calibri" panose="020F0502020204030204" pitchFamily="34" charset="0"/>
                <a:ea typeface="Calibri" panose="020F0502020204030204" pitchFamily="34" charset="0"/>
                <a:cs typeface="Times New Roman" panose="02020603050405020304" pitchFamily="18" charset="0"/>
              </a:rPr>
              <a:t>nvoices sent to Districts directly from MN Hockey (change)</a:t>
            </a:r>
          </a:p>
          <a:p>
            <a:pPr lvl="1">
              <a:spcBef>
                <a:spcPts val="0"/>
              </a:spcBef>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Play </a:t>
            </a:r>
            <a:r>
              <a:rPr lang="en-US" sz="2400" dirty="0">
                <a:latin typeface="Calibri" panose="020F0502020204030204" pitchFamily="34" charset="0"/>
                <a:ea typeface="Calibri" panose="020F0502020204030204" pitchFamily="34" charset="0"/>
                <a:cs typeface="Times New Roman" panose="02020603050405020304" pitchFamily="18" charset="0"/>
              </a:rPr>
              <a:t>D</a:t>
            </a:r>
            <a:r>
              <a:rPr lang="en-US" sz="2400" dirty="0">
                <a:effectLst/>
                <a:latin typeface="Calibri" panose="020F0502020204030204" pitchFamily="34" charset="0"/>
                <a:ea typeface="Calibri" panose="020F0502020204030204" pitchFamily="34" charset="0"/>
                <a:cs typeface="Times New Roman" panose="02020603050405020304" pitchFamily="18" charset="0"/>
              </a:rPr>
              <a:t>own Fee per Team: JGA-$875 at PIC, JGB-$1300 at MGCC, </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JG16-$1300 at </a:t>
            </a:r>
            <a:r>
              <a:rPr lang="en-US" sz="2400" dirty="0">
                <a:latin typeface="Calibri" panose="020F0502020204030204" pitchFamily="34" charset="0"/>
                <a:ea typeface="Calibri" panose="020F0502020204030204" pitchFamily="34" charset="0"/>
                <a:cs typeface="Times New Roman" panose="02020603050405020304" pitchFamily="18" charset="0"/>
              </a:rPr>
              <a:t>PIC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State Tournament - $700 per team</a:t>
            </a:r>
          </a:p>
          <a:p>
            <a:pPr lvl="1">
              <a:spcBef>
                <a:spcPts val="0"/>
              </a:spcBef>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JGA, JGB, JG16 State Tournament at St. Croix Rec Center March 13-15th</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State Brackets at jghsl.org under JGA, JGB, JG16</a:t>
            </a:r>
          </a:p>
          <a:p>
            <a:pPr lvl="1">
              <a:spcBef>
                <a:spcPts val="0"/>
              </a:spcBef>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3272774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rPr>
              <a:t>Scholarships</a:t>
            </a:r>
          </a:p>
        </p:txBody>
      </p:sp>
      <p:sp>
        <p:nvSpPr>
          <p:cNvPr id="14" name="Content Placeholder 13"/>
          <p:cNvSpPr>
            <a:spLocks noGrp="1"/>
          </p:cNvSpPr>
          <p:nvPr>
            <p:ph idx="1"/>
          </p:nvPr>
        </p:nvSpPr>
        <p:spPr>
          <a:xfrm>
            <a:off x="1513793" y="1447800"/>
            <a:ext cx="9143538" cy="4114800"/>
          </a:xfrm>
        </p:spPr>
        <p:txBody>
          <a:bodyPr>
            <a:normAutofit/>
          </a:bodyPr>
          <a:lstStyle/>
          <a:p>
            <a:pPr>
              <a:spcBef>
                <a:spcPts val="0"/>
              </a:spcBef>
              <a:spcAft>
                <a:spcPts val="0"/>
              </a:spcAft>
            </a:pPr>
            <a:endParaRPr lang="en-US" dirty="0">
              <a:effectLst/>
            </a:endParaRPr>
          </a:p>
          <a:p>
            <a:pPr marL="320040" lvl="1" indent="0">
              <a:spcBef>
                <a:spcPts val="0"/>
              </a:spcBef>
              <a:buNone/>
            </a:pPr>
            <a:r>
              <a:rPr lang="en-US" sz="2400" dirty="0">
                <a:latin typeface="Calibri" panose="020F0502020204030204" pitchFamily="34" charset="0"/>
                <a:ea typeface="Calibri" panose="020F0502020204030204" pitchFamily="34" charset="0"/>
                <a:cs typeface="Times New Roman" panose="02020603050405020304" pitchFamily="18" charset="0"/>
              </a:rPr>
              <a:t>S</a:t>
            </a:r>
            <a:r>
              <a:rPr lang="en-US" sz="2400" dirty="0">
                <a:effectLst/>
                <a:latin typeface="Calibri" panose="020F0502020204030204" pitchFamily="34" charset="0"/>
                <a:ea typeface="Calibri" panose="020F0502020204030204" pitchFamily="34" charset="0"/>
                <a:cs typeface="Times New Roman" panose="02020603050405020304" pitchFamily="18" charset="0"/>
              </a:rPr>
              <a:t>cholarship details are highlighted on th</a:t>
            </a:r>
            <a:r>
              <a:rPr lang="en-US" sz="2400" dirty="0">
                <a:latin typeface="Calibri" panose="020F0502020204030204" pitchFamily="34" charset="0"/>
                <a:ea typeface="Calibri" panose="020F0502020204030204" pitchFamily="34" charset="0"/>
                <a:cs typeface="Times New Roman" panose="02020603050405020304" pitchFamily="18" charset="0"/>
              </a:rPr>
              <a:t>e MN Hockey website</a:t>
            </a:r>
            <a:r>
              <a:rPr lang="en-US" sz="2400" dirty="0">
                <a:effectLst/>
                <a:latin typeface="Calibri" panose="020F0502020204030204" pitchFamily="34" charset="0"/>
                <a:ea typeface="Calibri" panose="020F0502020204030204" pitchFamily="34" charset="0"/>
                <a:cs typeface="Times New Roman" panose="02020603050405020304" pitchFamily="18" charset="0"/>
              </a:rPr>
              <a:t> https://www.minnesotahockey.org/scholarships</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JGHSL has two scholarships based upon merit</a:t>
            </a:r>
          </a:p>
          <a:p>
            <a:pPr lvl="2">
              <a:spcBef>
                <a:spcPts val="0"/>
              </a:spcBef>
              <a:buFont typeface="Arial" panose="020B060402020202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Wes Barrette</a:t>
            </a:r>
          </a:p>
          <a:p>
            <a:pPr lvl="2">
              <a:spcBef>
                <a:spcPts val="0"/>
              </a:spcBef>
              <a:buFont typeface="Arial" panose="020B0604020202020204" pitchFamily="34" charset="0"/>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Bruce Kruger</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MN Hockey has many multiple scholarships that JGHSL players are eligible to receive</a:t>
            </a: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626288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hlinkClick r:id="rId2"/>
              </a:rPr>
              <a:t>JGHSL Board-Contact info </a:t>
            </a:r>
            <a:r>
              <a:rPr lang="en-US" dirty="0">
                <a:solidFill>
                  <a:schemeClr val="accent4">
                    <a:lumMod val="75000"/>
                  </a:schemeClr>
                </a:solidFill>
              </a:rPr>
              <a:t>at jghsl.org</a:t>
            </a:r>
          </a:p>
        </p:txBody>
      </p:sp>
      <p:sp>
        <p:nvSpPr>
          <p:cNvPr id="14" name="Content Placeholder 13"/>
          <p:cNvSpPr>
            <a:spLocks noGrp="1"/>
          </p:cNvSpPr>
          <p:nvPr>
            <p:ph idx="1"/>
          </p:nvPr>
        </p:nvSpPr>
        <p:spPr>
          <a:xfrm>
            <a:off x="1513792" y="1447800"/>
            <a:ext cx="9381219" cy="4724400"/>
          </a:xfrm>
        </p:spPr>
        <p:txBody>
          <a:bodyPr>
            <a:normAutofit/>
          </a:bodyPr>
          <a:lstStyle/>
          <a:p>
            <a:pPr marL="320040" lvl="1" indent="0">
              <a:spcBef>
                <a:spcPts val="0"/>
              </a:spcBef>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effectLst/>
                <a:latin typeface="Calibri" panose="020F0502020204030204" pitchFamily="34" charset="0"/>
                <a:ea typeface="Calibri" panose="020F0502020204030204" pitchFamily="34" charset="0"/>
                <a:cs typeface="Times New Roman" panose="02020603050405020304" pitchFamily="18" charset="0"/>
              </a:rPr>
              <a:t>Questions?</a:t>
            </a: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3101684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968E9-C2C8-F0CB-A687-F887E27B9C5D}"/>
              </a:ext>
            </a:extLst>
          </p:cNvPr>
          <p:cNvSpPr>
            <a:spLocks noGrp="1"/>
          </p:cNvSpPr>
          <p:nvPr>
            <p:ph type="title"/>
          </p:nvPr>
        </p:nvSpPr>
        <p:spPr/>
        <p:txBody>
          <a:bodyPr/>
          <a:lstStyle/>
          <a:p>
            <a:r>
              <a:rPr lang="en-US" dirty="0"/>
              <a:t>Introductory Remarks</a:t>
            </a:r>
          </a:p>
        </p:txBody>
      </p:sp>
      <p:sp>
        <p:nvSpPr>
          <p:cNvPr id="3" name="Content Placeholder 2">
            <a:extLst>
              <a:ext uri="{FF2B5EF4-FFF2-40B4-BE49-F238E27FC236}">
                <a16:creationId xmlns:a16="http://schemas.microsoft.com/office/drawing/2014/main" id="{DB8387B0-DB92-3FC3-A548-BF5EC6D2151A}"/>
              </a:ext>
            </a:extLst>
          </p:cNvPr>
          <p:cNvSpPr>
            <a:spLocks noGrp="1"/>
          </p:cNvSpPr>
          <p:nvPr>
            <p:ph idx="1"/>
          </p:nvPr>
        </p:nvSpPr>
        <p:spPr/>
        <p:txBody>
          <a:bodyPr/>
          <a:lstStyle/>
          <a:p>
            <a:r>
              <a:rPr lang="en-US" dirty="0"/>
              <a:t>Jerry Heinen-Chairperson  MN JGHSL Board</a:t>
            </a:r>
          </a:p>
          <a:p>
            <a:pPr marL="0" indent="0">
              <a:buNone/>
            </a:pPr>
            <a:endParaRPr lang="en-US" dirty="0"/>
          </a:p>
        </p:txBody>
      </p:sp>
    </p:spTree>
    <p:extLst>
      <p:ext uri="{BB962C8B-B14F-4D97-AF65-F5344CB8AC3E}">
        <p14:creationId xmlns:p14="http://schemas.microsoft.com/office/powerpoint/2010/main" val="100883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solidFill>
                  <a:schemeClr val="accent4">
                    <a:lumMod val="75000"/>
                  </a:schemeClr>
                </a:solidFill>
              </a:rPr>
              <a:t>Objective</a:t>
            </a:r>
          </a:p>
        </p:txBody>
      </p:sp>
      <p:sp>
        <p:nvSpPr>
          <p:cNvPr id="14" name="Content Placeholder 13"/>
          <p:cNvSpPr>
            <a:spLocks noGrp="1"/>
          </p:cNvSpPr>
          <p:nvPr>
            <p:ph idx="1"/>
          </p:nvPr>
        </p:nvSpPr>
        <p:spPr/>
        <p:txBody>
          <a:bodyPr>
            <a:normAutofit/>
          </a:bodyPr>
          <a:lstStyle/>
          <a:p>
            <a:pPr>
              <a:spcBef>
                <a:spcPts val="0"/>
              </a:spcBef>
            </a:pPr>
            <a:r>
              <a:rPr lang="en-US" sz="2800" dirty="0">
                <a:effectLst/>
                <a:latin typeface="Calibri" panose="020F0502020204030204" pitchFamily="34" charset="0"/>
                <a:ea typeface="Calibri" panose="020F0502020204030204" pitchFamily="34" charset="0"/>
                <a:cs typeface="Times New Roman" panose="02020603050405020304" pitchFamily="18" charset="0"/>
              </a:rPr>
              <a:t>Share information to ensure we will be prepared for the season</a:t>
            </a: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2800" dirty="0">
                <a:effectLst/>
                <a:latin typeface="Calibri" panose="020F0502020204030204" pitchFamily="34" charset="0"/>
                <a:ea typeface="Calibri" panose="020F0502020204030204" pitchFamily="34" charset="0"/>
                <a:cs typeface="Times New Roman" panose="02020603050405020304" pitchFamily="18" charset="0"/>
              </a:rPr>
              <a:t>Minimize surprises that may cause future issues</a:t>
            </a: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effectLst/>
                <a:latin typeface="Calibri" panose="020F0502020204030204" pitchFamily="34" charset="0"/>
                <a:ea typeface="Calibri" panose="020F0502020204030204" pitchFamily="34" charset="0"/>
                <a:cs typeface="Times New Roman" panose="02020603050405020304" pitchFamily="18" charset="0"/>
              </a:rPr>
              <a:t>Answer questions </a:t>
            </a:r>
            <a:r>
              <a:rPr lang="en-US" sz="2800" dirty="0">
                <a:latin typeface="Calibri" panose="020F0502020204030204" pitchFamily="34" charset="0"/>
                <a:ea typeface="Calibri" panose="020F0502020204030204" pitchFamily="34" charset="0"/>
                <a:cs typeface="Times New Roman" panose="02020603050405020304" pitchFamily="18" charset="0"/>
              </a:rPr>
              <a:t>submitted in the chat function</a:t>
            </a:r>
            <a:r>
              <a:rPr lang="en-US" sz="2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latin typeface="Calibri" panose="020F0502020204030204" pitchFamily="34" charset="0"/>
              <a:ea typeface="Calibri" panose="020F0502020204030204" pitchFamily="34" charset="0"/>
              <a:cs typeface="Times New Roman" panose="02020603050405020304" pitchFamily="18" charset="0"/>
            </a:endParaRPr>
          </a:p>
          <a:p>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306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07F0-B2DF-700E-F468-B2AB313F497A}"/>
              </a:ext>
            </a:extLst>
          </p:cNvPr>
          <p:cNvSpPr>
            <a:spLocks noGrp="1"/>
          </p:cNvSpPr>
          <p:nvPr>
            <p:ph type="title"/>
          </p:nvPr>
        </p:nvSpPr>
        <p:spPr/>
        <p:txBody>
          <a:bodyPr/>
          <a:lstStyle/>
          <a:p>
            <a:r>
              <a:rPr lang="en-US" dirty="0" err="1"/>
              <a:t>Avario</a:t>
            </a:r>
            <a:r>
              <a:rPr lang="en-US" dirty="0"/>
              <a:t> Scheduling</a:t>
            </a:r>
          </a:p>
        </p:txBody>
      </p:sp>
      <p:sp>
        <p:nvSpPr>
          <p:cNvPr id="3" name="Content Placeholder 2">
            <a:extLst>
              <a:ext uri="{FF2B5EF4-FFF2-40B4-BE49-F238E27FC236}">
                <a16:creationId xmlns:a16="http://schemas.microsoft.com/office/drawing/2014/main" id="{153F44AD-0891-8EAB-BB57-C5A13EF9415D}"/>
              </a:ext>
            </a:extLst>
          </p:cNvPr>
          <p:cNvSpPr>
            <a:spLocks noGrp="1"/>
          </p:cNvSpPr>
          <p:nvPr>
            <p:ph idx="1"/>
          </p:nvPr>
        </p:nvSpPr>
        <p:spPr/>
        <p:txBody>
          <a:bodyPr>
            <a:normAutofit fontScale="92500"/>
          </a:bodyPr>
          <a:lstStyle/>
          <a:p>
            <a:r>
              <a:rPr lang="en-US" dirty="0"/>
              <a:t>Overview of 25/26 Scheduling</a:t>
            </a:r>
          </a:p>
          <a:p>
            <a:r>
              <a:rPr lang="en-US" dirty="0"/>
              <a:t>Last day to adjust schedule Mon December 15</a:t>
            </a:r>
            <a:r>
              <a:rPr lang="en-US" baseline="30000" dirty="0"/>
              <a:t>th</a:t>
            </a:r>
            <a:r>
              <a:rPr lang="en-US" dirty="0"/>
              <a:t> without JGHSL change fee</a:t>
            </a:r>
          </a:p>
          <a:p>
            <a:r>
              <a:rPr lang="en-US" dirty="0"/>
              <a:t>Note: each District Referee’s associations have their own policy on change fees</a:t>
            </a:r>
          </a:p>
          <a:p>
            <a:r>
              <a:rPr lang="en-US" dirty="0"/>
              <a:t>Game Rescheduling Processes at jghsl.org (must be used after schedule is published for all changes for notification requirements)</a:t>
            </a:r>
          </a:p>
          <a:p>
            <a:r>
              <a:rPr lang="en-US" dirty="0"/>
              <a:t>No forfeits, all league games must be played</a:t>
            </a:r>
          </a:p>
          <a:p>
            <a:r>
              <a:rPr lang="en-US" dirty="0"/>
              <a:t>Last Day League Play: Friday Feb 20th</a:t>
            </a:r>
          </a:p>
        </p:txBody>
      </p:sp>
    </p:spTree>
    <p:extLst>
      <p:ext uri="{BB962C8B-B14F-4D97-AF65-F5344CB8AC3E}">
        <p14:creationId xmlns:p14="http://schemas.microsoft.com/office/powerpoint/2010/main" val="529777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rPr>
              <a:t>USA Hockey Rule Change Review</a:t>
            </a:r>
          </a:p>
        </p:txBody>
      </p:sp>
      <p:sp>
        <p:nvSpPr>
          <p:cNvPr id="14" name="Content Placeholder 13"/>
          <p:cNvSpPr>
            <a:spLocks noGrp="1"/>
          </p:cNvSpPr>
          <p:nvPr>
            <p:ph idx="1"/>
          </p:nvPr>
        </p:nvSpPr>
        <p:spPr>
          <a:xfrm>
            <a:off x="1513793" y="1447800"/>
            <a:ext cx="9143538" cy="4114800"/>
          </a:xfrm>
        </p:spPr>
        <p:txBody>
          <a:bodyPr>
            <a:normAutofit/>
          </a:bodyPr>
          <a:lstStyle/>
          <a:p>
            <a:pPr marL="320040" lvl="1" indent="0">
              <a:spcBef>
                <a:spcPts val="0"/>
              </a:spcBef>
              <a:buNone/>
            </a:pPr>
            <a:r>
              <a:rPr lang="en-US" sz="2400" dirty="0">
                <a:latin typeface="Calibri" panose="020F0502020204030204" pitchFamily="34" charset="0"/>
                <a:ea typeface="Calibri" panose="020F0502020204030204" pitchFamily="34" charset="0"/>
                <a:cs typeface="Times New Roman" panose="02020603050405020304" pitchFamily="18" charset="0"/>
              </a:rPr>
              <a:t>USA Hockey rulebook 2025 through  2029</a:t>
            </a: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Kneeing – minimum penalty is minor plus misconduct</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594360" lvl="2" indent="0">
              <a:spcBef>
                <a:spcPts val="0"/>
              </a:spcBef>
              <a:buNone/>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Face off location for puck out of play in the attacking zone will remain in the attacking zone regardless of who shot or deflected the puck</a:t>
            </a:r>
          </a:p>
          <a:p>
            <a:pPr lvl="1">
              <a:spcBef>
                <a:spcPts val="0"/>
              </a:spcBef>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Center ice face off on errant icing call</a:t>
            </a:r>
          </a:p>
          <a:p>
            <a:pPr lvl="3">
              <a:spcBef>
                <a:spcPts val="0"/>
              </a:spcBef>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2464050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DF2E3-7128-61F7-F3B6-CCCCF8A9554E}"/>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8982CCAB-133C-6F4E-F664-1C989A3DED4D}"/>
              </a:ext>
            </a:extLst>
          </p:cNvPr>
          <p:cNvSpPr>
            <a:spLocks noGrp="1"/>
          </p:cNvSpPr>
          <p:nvPr>
            <p:ph type="title"/>
          </p:nvPr>
        </p:nvSpPr>
        <p:spPr>
          <a:xfrm>
            <a:off x="1522876" y="609600"/>
            <a:ext cx="9143538" cy="685800"/>
          </a:xfrm>
        </p:spPr>
        <p:txBody>
          <a:bodyPr/>
          <a:lstStyle/>
          <a:p>
            <a:r>
              <a:rPr lang="en-US" dirty="0">
                <a:solidFill>
                  <a:schemeClr val="accent4">
                    <a:lumMod val="75000"/>
                  </a:schemeClr>
                </a:solidFill>
              </a:rPr>
              <a:t>Rules Review</a:t>
            </a:r>
          </a:p>
        </p:txBody>
      </p:sp>
      <p:sp>
        <p:nvSpPr>
          <p:cNvPr id="14" name="Content Placeholder 13">
            <a:extLst>
              <a:ext uri="{FF2B5EF4-FFF2-40B4-BE49-F238E27FC236}">
                <a16:creationId xmlns:a16="http://schemas.microsoft.com/office/drawing/2014/main" id="{42E721CE-FC66-193F-F6AD-E012C6B033C0}"/>
              </a:ext>
            </a:extLst>
          </p:cNvPr>
          <p:cNvSpPr>
            <a:spLocks noGrp="1"/>
          </p:cNvSpPr>
          <p:nvPr>
            <p:ph idx="1"/>
          </p:nvPr>
        </p:nvSpPr>
        <p:spPr>
          <a:xfrm>
            <a:off x="1513793" y="1447800"/>
            <a:ext cx="9143538" cy="4114800"/>
          </a:xfrm>
        </p:spPr>
        <p:txBody>
          <a:bodyPr>
            <a:normAutofit fontScale="92500" lnSpcReduction="10000"/>
          </a:bodyPr>
          <a:lstStyle/>
          <a:p>
            <a:pPr lvl="1">
              <a:spcBef>
                <a:spcPts val="0"/>
              </a:spcBef>
            </a:pPr>
            <a:r>
              <a:rPr lang="en-US" sz="2400" dirty="0">
                <a:effectLst/>
                <a:latin typeface="Calibri" panose="020F0502020204030204" pitchFamily="34" charset="0"/>
                <a:ea typeface="Calibri" panose="020F0502020204030204" pitchFamily="34" charset="0"/>
                <a:cs typeface="Times New Roman" panose="02020603050405020304" pitchFamily="18" charset="0"/>
              </a:rPr>
              <a:t>2/3/4 Officials per Game </a:t>
            </a:r>
            <a:r>
              <a:rPr lang="en-US" sz="2400" dirty="0">
                <a:latin typeface="Calibri" panose="020F0502020204030204" pitchFamily="34" charset="0"/>
                <a:ea typeface="Calibri" panose="020F0502020204030204" pitchFamily="34" charset="0"/>
                <a:cs typeface="Times New Roman" panose="02020603050405020304" pitchFamily="18" charset="0"/>
              </a:rPr>
              <a:t>depending on district and availability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Maintaining a safe environment for participants</a:t>
            </a:r>
          </a:p>
          <a:p>
            <a:pPr marL="594360" lvl="2" indent="0">
              <a:spcBef>
                <a:spcPts val="0"/>
              </a:spcBef>
              <a:buNone/>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Fighting will not be tolerated - Player(s) throws a punch, officials have been instructed to assess fighting major penalties</a:t>
            </a: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First offense - 3 game suspension</a:t>
            </a: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Second offense - Suspended remainder of season</a:t>
            </a:r>
          </a:p>
          <a:p>
            <a:pPr lvl="3">
              <a:spcBef>
                <a:spcPts val="0"/>
              </a:spcBef>
            </a:pPr>
            <a:r>
              <a:rPr lang="en-US" sz="2000" dirty="0">
                <a:latin typeface="Calibri" panose="020F0502020204030204" pitchFamily="34" charset="0"/>
                <a:ea typeface="Calibri" panose="020F0502020204030204" pitchFamily="34" charset="0"/>
                <a:cs typeface="Times New Roman" panose="02020603050405020304" pitchFamily="18" charset="0"/>
              </a:rPr>
              <a:t>Officials have been instructed to not intercede in an altercation unless a player(s) is in immediate danger.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594360" lvl="2"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2">
              <a:spcBef>
                <a:spcPts val="0"/>
              </a:spcBef>
            </a:pPr>
            <a:r>
              <a:rPr lang="en-US" sz="2400" dirty="0">
                <a:effectLst/>
                <a:latin typeface="Calibri" panose="020F0502020204030204" pitchFamily="34" charset="0"/>
                <a:ea typeface="Calibri" panose="020F0502020204030204" pitchFamily="34" charset="0"/>
                <a:cs typeface="Times New Roman" panose="02020603050405020304" pitchFamily="18" charset="0"/>
              </a:rPr>
              <a:t>Game Ejection (EJ)</a:t>
            </a:r>
            <a:r>
              <a:rPr lang="en-US" sz="2400" dirty="0">
                <a:latin typeface="Calibri" panose="020F0502020204030204" pitchFamily="34" charset="0"/>
                <a:ea typeface="Calibri" panose="020F0502020204030204" pitchFamily="34" charset="0"/>
                <a:cs typeface="Times New Roman" panose="02020603050405020304" pitchFamily="18" charset="0"/>
              </a:rPr>
              <a:t>: Does not affect Fair Play Points </a:t>
            </a:r>
          </a:p>
          <a:p>
            <a:pPr lvl="3">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Last penalty in </a:t>
            </a:r>
            <a:r>
              <a:rPr lang="en-US" sz="2200" dirty="0" err="1">
                <a:latin typeface="Calibri" panose="020F0502020204030204" pitchFamily="34" charset="0"/>
                <a:ea typeface="Calibri" panose="020F0502020204030204" pitchFamily="34" charset="0"/>
                <a:cs typeface="Times New Roman" panose="02020603050405020304" pitchFamily="18" charset="0"/>
              </a:rPr>
              <a:t>Gamesheet</a:t>
            </a:r>
            <a:r>
              <a:rPr lang="en-US" sz="2200" dirty="0">
                <a:latin typeface="Calibri" panose="020F0502020204030204" pitchFamily="34" charset="0"/>
                <a:ea typeface="Calibri" panose="020F0502020204030204" pitchFamily="34" charset="0"/>
                <a:cs typeface="Times New Roman" panose="02020603050405020304" pitchFamily="18" charset="0"/>
              </a:rPr>
              <a:t> penalty list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lvl="3">
              <a:spcBef>
                <a:spcPts val="0"/>
              </a:spcBef>
            </a:pPr>
            <a:r>
              <a:rPr lang="en-US" sz="2200" dirty="0">
                <a:effectLst/>
                <a:latin typeface="Calibri" panose="020F0502020204030204" pitchFamily="34" charset="0"/>
                <a:ea typeface="Calibri" panose="020F0502020204030204" pitchFamily="34" charset="0"/>
                <a:cs typeface="Times New Roman" panose="02020603050405020304" pitchFamily="18" charset="0"/>
              </a:rPr>
              <a:t>Swearing, pushing, shoving, etc. after whistle will result in game ejections for player(s) involved.  PLAY HOCKEY! - any extra curriculars will result in removal of player(s) </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lvl="3">
              <a:spcBef>
                <a:spcPts val="0"/>
              </a:spcBef>
            </a:pPr>
            <a:r>
              <a:rPr lang="en-US" sz="2000" dirty="0">
                <a:latin typeface="Calibri" panose="020F0502020204030204" pitchFamily="34" charset="0"/>
                <a:ea typeface="Calibri" panose="020F0502020204030204" pitchFamily="34" charset="0"/>
                <a:cs typeface="Times New Roman" panose="02020603050405020304" pitchFamily="18" charset="0"/>
              </a:rPr>
              <a:t>Game Ejection does not require notification of Supervisor of Officials</a:t>
            </a:r>
          </a:p>
          <a:p>
            <a:pPr lvl="3">
              <a:spcBef>
                <a:spcPts val="0"/>
              </a:spcBef>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189834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rPr>
              <a:t>Rules Review</a:t>
            </a:r>
          </a:p>
        </p:txBody>
      </p:sp>
      <p:sp>
        <p:nvSpPr>
          <p:cNvPr id="14" name="Content Placeholder 13"/>
          <p:cNvSpPr>
            <a:spLocks noGrp="1"/>
          </p:cNvSpPr>
          <p:nvPr>
            <p:ph idx="1"/>
          </p:nvPr>
        </p:nvSpPr>
        <p:spPr>
          <a:xfrm>
            <a:off x="1513793" y="1447800"/>
            <a:ext cx="9143538" cy="4114800"/>
          </a:xfrm>
        </p:spPr>
        <p:txBody>
          <a:bodyPr>
            <a:normAutofit fontScale="92500" lnSpcReduction="20000"/>
          </a:bodyPr>
          <a:lstStyle/>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Three Penalty Rule:  any player receiving 3 penalties in a game will be removed (Game Ejection-does not need to be reported)</a:t>
            </a: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2-minute minor and 10-minute misconducts count as 2 penalties</a:t>
            </a: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Team playing a player with 3 penalties will automatically forfeit the game</a:t>
            </a:r>
          </a:p>
          <a:p>
            <a:pPr lvl="2">
              <a:spcBef>
                <a:spcPts val="0"/>
              </a:spcBef>
            </a:pPr>
            <a:r>
              <a:rPr lang="en-US" sz="2200" dirty="0">
                <a:latin typeface="Calibri" panose="020F0502020204030204" pitchFamily="34" charset="0"/>
                <a:ea typeface="Calibri" panose="020F0502020204030204" pitchFamily="34" charset="0"/>
                <a:cs typeface="Times New Roman" panose="02020603050405020304" pitchFamily="18" charset="0"/>
              </a:rPr>
              <a:t>Player receiving a 3</a:t>
            </a:r>
            <a:r>
              <a:rPr lang="en-US" sz="2200" baseline="30000" dirty="0">
                <a:latin typeface="Calibri" panose="020F0502020204030204" pitchFamily="34" charset="0"/>
                <a:ea typeface="Calibri" panose="020F0502020204030204" pitchFamily="34" charset="0"/>
                <a:cs typeface="Times New Roman" panose="02020603050405020304" pitchFamily="18" charset="0"/>
              </a:rPr>
              <a:t>rd</a:t>
            </a:r>
            <a:r>
              <a:rPr lang="en-US" sz="2200" dirty="0">
                <a:latin typeface="Calibri" panose="020F0502020204030204" pitchFamily="34" charset="0"/>
                <a:ea typeface="Calibri" panose="020F0502020204030204" pitchFamily="34" charset="0"/>
                <a:cs typeface="Times New Roman" panose="02020603050405020304" pitchFamily="18" charset="0"/>
              </a:rPr>
              <a:t> penalty that also has a 4</a:t>
            </a:r>
            <a:r>
              <a:rPr lang="en-US" sz="2200" baseline="30000" dirty="0">
                <a:latin typeface="Calibri" panose="020F0502020204030204" pitchFamily="34" charset="0"/>
                <a:ea typeface="Calibri" panose="020F0502020204030204" pitchFamily="34" charset="0"/>
                <a:cs typeface="Times New Roman" panose="02020603050405020304" pitchFamily="18" charset="0"/>
              </a:rPr>
              <a:t>th</a:t>
            </a:r>
            <a:r>
              <a:rPr lang="en-US" sz="2200" dirty="0">
                <a:latin typeface="Calibri" panose="020F0502020204030204" pitchFamily="34" charset="0"/>
                <a:ea typeface="Calibri" panose="020F0502020204030204" pitchFamily="34" charset="0"/>
                <a:cs typeface="Times New Roman" panose="02020603050405020304" pitchFamily="18" charset="0"/>
              </a:rPr>
              <a:t> penalty from the same event results in an automatic one game suspension per USA Hockey rules</a:t>
            </a:r>
          </a:p>
          <a:p>
            <a:pPr marL="594360" lvl="2" indent="0">
              <a:spcBef>
                <a:spcPts val="0"/>
              </a:spcBef>
              <a:buNone/>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Any game misconduct or match penalty needs to be reported to your local referee supervisor within 24 hours so suspensions can be verified.  Failure to do so will result in a 1 game suspension to the head coach. </a:t>
            </a:r>
          </a:p>
          <a:p>
            <a:pPr lvl="1">
              <a:spcBef>
                <a:spcPts val="0"/>
              </a:spcBef>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err="1">
                <a:latin typeface="Calibri" panose="020F0502020204030204" pitchFamily="34" charset="0"/>
                <a:ea typeface="Calibri" panose="020F0502020204030204" pitchFamily="34" charset="0"/>
                <a:cs typeface="Times New Roman" panose="02020603050405020304" pitchFamily="18" charset="0"/>
              </a:rPr>
              <a:t>JrGold</a:t>
            </a:r>
            <a:r>
              <a:rPr lang="en-US" sz="2400" dirty="0">
                <a:latin typeface="Calibri" panose="020F0502020204030204" pitchFamily="34" charset="0"/>
                <a:ea typeface="Calibri" panose="020F0502020204030204" pitchFamily="34" charset="0"/>
                <a:cs typeface="Times New Roman" panose="02020603050405020304" pitchFamily="18" charset="0"/>
              </a:rPr>
              <a:t> will have 2:00 penalties, ice puck when shorthanded, use offside touch up rules</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Team receives 12 penalties, Head Coach suspended for 1 game</a:t>
            </a:r>
          </a:p>
          <a:p>
            <a:pPr lvl="1">
              <a:spcBef>
                <a:spcPts val="0"/>
              </a:spcBef>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Abuse of Officials</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316117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A4F26-4581-6E59-D4F2-D1231E3EE0E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712A68FB-AD07-4A95-B873-7E2C71D438F4}"/>
              </a:ext>
            </a:extLst>
          </p:cNvPr>
          <p:cNvSpPr>
            <a:spLocks noGrp="1"/>
          </p:cNvSpPr>
          <p:nvPr>
            <p:ph type="title"/>
          </p:nvPr>
        </p:nvSpPr>
        <p:spPr>
          <a:xfrm>
            <a:off x="1522876" y="609600"/>
            <a:ext cx="9143538" cy="685800"/>
          </a:xfrm>
        </p:spPr>
        <p:txBody>
          <a:bodyPr/>
          <a:lstStyle/>
          <a:p>
            <a:r>
              <a:rPr lang="en-US" dirty="0">
                <a:solidFill>
                  <a:schemeClr val="accent4">
                    <a:lumMod val="75000"/>
                  </a:schemeClr>
                </a:solidFill>
              </a:rPr>
              <a:t>Rules Review</a:t>
            </a:r>
          </a:p>
        </p:txBody>
      </p:sp>
      <p:sp>
        <p:nvSpPr>
          <p:cNvPr id="14" name="Content Placeholder 13">
            <a:extLst>
              <a:ext uri="{FF2B5EF4-FFF2-40B4-BE49-F238E27FC236}">
                <a16:creationId xmlns:a16="http://schemas.microsoft.com/office/drawing/2014/main" id="{BC7B7FC6-0DA0-236F-7272-2426DFD3B488}"/>
              </a:ext>
            </a:extLst>
          </p:cNvPr>
          <p:cNvSpPr>
            <a:spLocks noGrp="1"/>
          </p:cNvSpPr>
          <p:nvPr>
            <p:ph idx="1"/>
          </p:nvPr>
        </p:nvSpPr>
        <p:spPr>
          <a:xfrm>
            <a:off x="1513793" y="1447800"/>
            <a:ext cx="9143538" cy="4114800"/>
          </a:xfrm>
        </p:spPr>
        <p:txBody>
          <a:bodyPr>
            <a:normAutofit/>
          </a:bodyPr>
          <a:lstStyle/>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Required Equipment: neck guard, ear flaps in helmets and mouthguards</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No cat eye goalie face masks</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An initial team warning to one player to put neck guard on followed by a Game Ejection for any player violations after the initial warning</a:t>
            </a: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r>
              <a:rPr lang="en-US" sz="2400" dirty="0">
                <a:latin typeface="Calibri" panose="020F0502020204030204" pitchFamily="34" charset="0"/>
                <a:ea typeface="Calibri" panose="020F0502020204030204" pitchFamily="34" charset="0"/>
                <a:cs typeface="Times New Roman" panose="02020603050405020304" pitchFamily="18" charset="0"/>
              </a:rPr>
              <a:t>Responsibility of players and coaches to ensure a team is compliant with equipment requirements </a:t>
            </a:r>
          </a:p>
          <a:p>
            <a:pPr lvl="1">
              <a:spcBef>
                <a:spcPts val="0"/>
              </a:spcBef>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20040" lvl="1" indent="0">
              <a:spcBef>
                <a:spcPts val="0"/>
              </a:spcBef>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552548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876" y="609600"/>
            <a:ext cx="9143538" cy="685800"/>
          </a:xfrm>
        </p:spPr>
        <p:txBody>
          <a:bodyPr/>
          <a:lstStyle/>
          <a:p>
            <a:r>
              <a:rPr lang="en-US" dirty="0">
                <a:solidFill>
                  <a:schemeClr val="accent4">
                    <a:lumMod val="75000"/>
                  </a:schemeClr>
                </a:solidFill>
              </a:rPr>
              <a:t>Game Day</a:t>
            </a:r>
          </a:p>
        </p:txBody>
      </p:sp>
      <p:sp>
        <p:nvSpPr>
          <p:cNvPr id="14" name="Content Placeholder 13"/>
          <p:cNvSpPr>
            <a:spLocks noGrp="1"/>
          </p:cNvSpPr>
          <p:nvPr>
            <p:ph idx="1"/>
          </p:nvPr>
        </p:nvSpPr>
        <p:spPr>
          <a:xfrm>
            <a:off x="1513793" y="1447800"/>
            <a:ext cx="9143538" cy="4114800"/>
          </a:xfrm>
        </p:spPr>
        <p:txBody>
          <a:bodyPr>
            <a:normAutofit fontScale="92500" lnSpcReduction="10000"/>
          </a:bodyPr>
          <a:lstStyle/>
          <a:p>
            <a:pPr marL="800100" lvl="1" indent="-342900">
              <a:lnSpc>
                <a:spcPct val="115000"/>
              </a:lnSpc>
              <a:spcBef>
                <a:spcPts val="0"/>
              </a:spcBef>
              <a:buFont typeface="Arial" panose="020B0604020202020204" pitchFamily="34" charset="0"/>
              <a:buChar char="•"/>
            </a:pPr>
            <a:r>
              <a:rPr lang="en-US" sz="2400" dirty="0">
                <a:solidFill>
                  <a:srgbClr val="000000"/>
                </a:solidFill>
                <a:latin typeface="Calibri" panose="020F0502020204030204" pitchFamily="34" charset="0"/>
                <a:ea typeface="Times New Roman" panose="02020603050405020304" pitchFamily="18" charset="0"/>
                <a:cs typeface="Arial" panose="020B0604020202020204" pitchFamily="34" charset="0"/>
              </a:rPr>
              <a:t>Home team supplies warm up &amp; game pucks</a:t>
            </a:r>
            <a:endParaRPr lang="en-US" sz="2400" dirty="0">
              <a:solidFill>
                <a:srgbClr val="000000"/>
              </a:solidFill>
              <a:latin typeface="Calibri" panose="020F0502020204030204" pitchFamily="34" charset="0"/>
              <a:cs typeface="Arial" panose="020B0604020202020204" pitchFamily="34" charset="0"/>
            </a:endParaRPr>
          </a:p>
          <a:p>
            <a:pPr marL="800100" lvl="1" indent="-342900">
              <a:lnSpc>
                <a:spcPct val="115000"/>
              </a:lnSpc>
              <a:spcBef>
                <a:spcPts val="0"/>
              </a:spcBef>
              <a:buFont typeface="Arial" panose="020B0604020202020204" pitchFamily="34" charset="0"/>
              <a:buChar char="•"/>
            </a:pPr>
            <a:r>
              <a:rPr lang="en-US" sz="2400" dirty="0">
                <a:solidFill>
                  <a:srgbClr val="000000"/>
                </a:solidFill>
                <a:latin typeface="Calibri" panose="020F0502020204030204" pitchFamily="34" charset="0"/>
                <a:cs typeface="Arial" panose="020B0604020202020204" pitchFamily="34" charset="0"/>
              </a:rPr>
              <a:t>Home Team: timekeeper, </a:t>
            </a:r>
            <a:r>
              <a:rPr lang="en-US" sz="2400" dirty="0" err="1">
                <a:solidFill>
                  <a:srgbClr val="000000"/>
                </a:solidFill>
                <a:latin typeface="Calibri" panose="020F0502020204030204" pitchFamily="34" charset="0"/>
                <a:cs typeface="Arial" panose="020B0604020202020204" pitchFamily="34" charset="0"/>
              </a:rPr>
              <a:t>GameSheet</a:t>
            </a:r>
            <a:r>
              <a:rPr lang="en-US" sz="2400" dirty="0">
                <a:solidFill>
                  <a:srgbClr val="000000"/>
                </a:solidFill>
                <a:latin typeface="Calibri" panose="020F0502020204030204" pitchFamily="34" charset="0"/>
                <a:cs typeface="Arial" panose="020B0604020202020204" pitchFamily="34" charset="0"/>
              </a:rPr>
              <a:t> scorekeeper, home penalty box</a:t>
            </a:r>
          </a:p>
          <a:p>
            <a:pPr marL="800100" lvl="1" indent="-342900">
              <a:lnSpc>
                <a:spcPct val="115000"/>
              </a:lnSpc>
              <a:spcBef>
                <a:spcPts val="0"/>
              </a:spcBef>
              <a:buFont typeface="Arial" panose="020B0604020202020204" pitchFamily="34" charset="0"/>
              <a:buChar char="•"/>
            </a:pPr>
            <a:r>
              <a:rPr lang="en-US" sz="2400" dirty="0">
                <a:solidFill>
                  <a:srgbClr val="000000"/>
                </a:solidFill>
                <a:latin typeface="Calibri" panose="020F0502020204030204" pitchFamily="34" charset="0"/>
                <a:cs typeface="Arial" panose="020B0604020202020204" pitchFamily="34" charset="0"/>
              </a:rPr>
              <a:t>Visiting Team: visitor penalty box</a:t>
            </a:r>
          </a:p>
          <a:p>
            <a:pPr marL="1074420" lvl="2" indent="-342900">
              <a:lnSpc>
                <a:spcPct val="115000"/>
              </a:lnSpc>
              <a:spcBef>
                <a:spcPts val="0"/>
              </a:spcBef>
              <a:buFont typeface="Arial" panose="020B0604020202020204" pitchFamily="34" charset="0"/>
              <a:buChar char="•"/>
            </a:pPr>
            <a:r>
              <a:rPr lang="en-US" sz="2200" dirty="0">
                <a:solidFill>
                  <a:srgbClr val="000000"/>
                </a:solidFill>
                <a:latin typeface="Calibri" panose="020F0502020204030204" pitchFamily="34" charset="0"/>
                <a:ea typeface="Times New Roman" panose="02020603050405020304" pitchFamily="18" charset="0"/>
                <a:cs typeface="Arial" panose="020B0604020202020204" pitchFamily="34" charset="0"/>
              </a:rPr>
              <a:t>GameSheet iPad: Upload immediately after the game</a:t>
            </a: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Coach's signatures: prior to game, scratches, suspensions, </a:t>
            </a:r>
            <a:r>
              <a:rPr lang="en-US" sz="1800"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etc</a:t>
            </a:r>
            <a:endPar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Record penalties –keeping track, fair play points</a:t>
            </a:r>
          </a:p>
          <a:p>
            <a:pPr marL="1577340" lvl="4" indent="-342900">
              <a:lnSpc>
                <a:spcPct val="115000"/>
              </a:lnSpc>
              <a:spcBef>
                <a:spcPts val="0"/>
              </a:spcBef>
              <a:buFont typeface="Courier New" panose="02070309020205020404" pitchFamily="49" charset="0"/>
              <a:buChar char="o"/>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3 penalty rule – player receives EJ game ejection</a:t>
            </a:r>
          </a:p>
          <a:p>
            <a:pPr marL="1577340" lvl="4" indent="-342900">
              <a:lnSpc>
                <a:spcPct val="115000"/>
              </a:lnSpc>
              <a:spcBef>
                <a:spcPts val="0"/>
              </a:spcBef>
              <a:buFont typeface="Courier New" panose="02070309020205020404" pitchFamily="49" charset="0"/>
              <a:buChar char="o"/>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EJ – game ejection recorded on GameSheet</a:t>
            </a:r>
          </a:p>
          <a:p>
            <a:pPr marL="1805940" lvl="5" indent="-342900">
              <a:lnSpc>
                <a:spcPct val="115000"/>
              </a:lnSpc>
              <a:spcBef>
                <a:spcPts val="0"/>
              </a:spcBef>
              <a:buFont typeface="Courier New" panose="02070309020205020404" pitchFamily="49" charset="0"/>
              <a:buChar char="o"/>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EJ – no fair play points assigned to EJ</a:t>
            </a: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Times New Roman" panose="02020603050405020304" pitchFamily="18" charset="0"/>
                <a:cs typeface="Arial" panose="020B0604020202020204" pitchFamily="34" charset="0"/>
              </a:rPr>
              <a:t>Record injuries, suspensions, etc.</a:t>
            </a: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Referees will sign the </a:t>
            </a:r>
            <a:r>
              <a:rPr lang="en-US" sz="18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GameSheet</a:t>
            </a:r>
            <a:r>
              <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end of game </a:t>
            </a: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Game uploaded immediately after referees sign</a:t>
            </a:r>
          </a:p>
          <a:p>
            <a:pPr marL="1348740" lvl="3" indent="-342900">
              <a:lnSpc>
                <a:spcPct val="115000"/>
              </a:lnSpc>
              <a:spcBef>
                <a:spcPts val="0"/>
              </a:spcBef>
              <a:buFont typeface="Wingdings" panose="05000000000000000000" pitchFamily="2" charset="2"/>
              <a:buChar char="§"/>
            </a:pPr>
            <a:r>
              <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Fair play points – allowed 16 minutes or less of penalty time </a:t>
            </a:r>
          </a:p>
          <a:p>
            <a:pPr marL="1005840" lvl="3" indent="0">
              <a:lnSpc>
                <a:spcPct val="115000"/>
              </a:lnSpc>
              <a:spcBef>
                <a:spcPts val="0"/>
              </a:spcBef>
              <a:buNone/>
            </a:pPr>
            <a:endPar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731520" lvl="2" indent="0">
              <a:lnSpc>
                <a:spcPct val="115000"/>
              </a:lnSpc>
              <a:spcBef>
                <a:spcPts val="0"/>
              </a:spcBef>
              <a:buNone/>
            </a:pPr>
            <a:endParaRPr lang="en-US" sz="2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15000"/>
              </a:lnSpc>
              <a:spcBef>
                <a:spcPts val="0"/>
              </a:spcBef>
              <a:buFont typeface="Arial" panose="020B0604020202020204" pitchFamily="34" charset="0"/>
              <a:buChar char="•"/>
            </a:pPr>
            <a:endParaRPr lang="en-US" sz="2400" dirty="0">
              <a:solidFill>
                <a:srgbClr val="000000"/>
              </a:solidFill>
              <a:latin typeface="Calibri" panose="020F0502020204030204" pitchFamily="34" charset="0"/>
              <a:cs typeface="Arial" panose="020B0604020202020204" pitchFamily="34" charset="0"/>
            </a:endParaRPr>
          </a:p>
          <a:p>
            <a:pPr>
              <a:spcBef>
                <a:spcPts val="0"/>
              </a:spcBef>
              <a:spcAft>
                <a:spcPts val="0"/>
              </a:spcAft>
            </a:pPr>
            <a:endParaRPr lang="en-US" dirty="0">
              <a:effectLst/>
            </a:endParaRPr>
          </a:p>
          <a:p>
            <a:pPr marL="320040" lvl="1" indent="0">
              <a:spcBef>
                <a:spcPts val="0"/>
              </a:spcBef>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410202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iped Border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Euphemia">
      <a:majorFont>
        <a:latin typeface="Euphemia"/>
        <a:ea typeface=""/>
        <a:cs typeface=""/>
      </a:majorFont>
      <a:minorFont>
        <a:latin typeface="Euphemia"/>
        <a:ea typeface=""/>
        <a:cs typeface=""/>
      </a:minorFont>
    </a:fontScheme>
    <a:fmtScheme name="Glow Edg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12000"/>
                <a:satMod val="240000"/>
              </a:schemeClr>
              <a:schemeClr val="phClr">
                <a:tint val="98000"/>
              </a:schemeClr>
            </a:duotone>
          </a:blip>
          <a:tile tx="0" ty="0" sx="100000" sy="100000" flip="none" algn="ctr"/>
        </a:blipFill>
      </a:bgFillStyleLst>
    </a:fmtScheme>
  </a:themeElements>
  <a:objectDefaults>
    <a:spDef>
      <a:spPr>
        <a:solidFill>
          <a:schemeClr val="accent1">
            <a:lumMod val="50000"/>
          </a:schemeClr>
        </a:solidFill>
        <a:ln>
          <a:solidFill>
            <a:schemeClr val="accent1">
              <a:lumMod val="50000"/>
            </a:schemeClr>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riped black border presentation (widescreen).potx" id="{96522838-024F-4A04-A543-9EF396F770C0}" vid="{BD969DAD-256A-4182-ABA2-1577ED7D3144}"/>
    </a:ext>
  </a:extLst>
</a:theme>
</file>

<file path=ppt/theme/theme2.xml><?xml version="1.0" encoding="utf-8"?>
<a:theme xmlns:a="http://schemas.openxmlformats.org/drawingml/2006/main" name="Office Theme">
  <a:themeElements>
    <a:clrScheme name="StripedBorder_16x9">
      <a:dk1>
        <a:srgbClr val="404040"/>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Glow Edg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tripedBorder_16x9">
      <a:dk1>
        <a:srgbClr val="404040"/>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Glow Edg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Striped black border presentation (widescreen)</Template>
  <TotalTime>2767</TotalTime>
  <Words>1150</Words>
  <Application>Microsoft Office PowerPoint</Application>
  <PresentationFormat>Custom</PresentationFormat>
  <Paragraphs>177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Courier New</vt:lpstr>
      <vt:lpstr>Euphemia</vt:lpstr>
      <vt:lpstr>Wingdings</vt:lpstr>
      <vt:lpstr>Striped Border 16x9</vt:lpstr>
      <vt:lpstr>JGHSL Coaches &amp; Managers Meeting</vt:lpstr>
      <vt:lpstr>Introductory Remarks</vt:lpstr>
      <vt:lpstr>Objective</vt:lpstr>
      <vt:lpstr>Avario Scheduling</vt:lpstr>
      <vt:lpstr>USA Hockey Rule Change Review</vt:lpstr>
      <vt:lpstr>Rules Review</vt:lpstr>
      <vt:lpstr>Rules Review</vt:lpstr>
      <vt:lpstr>Rules Review</vt:lpstr>
      <vt:lpstr>Game Day</vt:lpstr>
      <vt:lpstr>Team Managers</vt:lpstr>
      <vt:lpstr>SafeSport</vt:lpstr>
      <vt:lpstr>GameSheet</vt:lpstr>
      <vt:lpstr>Game Scheduling</vt:lpstr>
      <vt:lpstr>Fees</vt:lpstr>
      <vt:lpstr>Scholarships</vt:lpstr>
      <vt:lpstr>JGHSL Board-Contact info at jghsl.org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JGHSL Coaches &amp; Managers Meeting</dc:title>
  <dc:creator>Gerald Heinen</dc:creator>
  <cp:lastModifiedBy>Gregory Gibson</cp:lastModifiedBy>
  <cp:revision>93</cp:revision>
  <dcterms:created xsi:type="dcterms:W3CDTF">2021-01-18T19:38:52Z</dcterms:created>
  <dcterms:modified xsi:type="dcterms:W3CDTF">2025-12-02T15:49:39Z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