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Caveat"/>
      <p:regular r:id="rId18"/>
      <p:bold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Lato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Caveat-bold.fntdata"/><Relationship Id="rId18" Type="http://schemas.openxmlformats.org/officeDocument/2006/relationships/font" Target="fonts/Cave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6f88989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6f8898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ae405b6a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cae405b6a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cae405b6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cae405b6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6f889893_0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6f88989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fbfd9c24b59065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fbfd9c24b59065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ae405b6a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cae405b6a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6f889893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6f88989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6f889893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6f88989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cace8c97a4_0_1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cace8c97a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6f889893_0_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6f88989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cace8c97a4_0_15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cace8c97a4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cae405b6af_0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cae405b6a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hyperlink" Target="https://www.signupgenius.com/go/904044FABA92FA5FC1-62394329-cigha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l.facebook.com/l.php?u=https%3A%2F%2Fwww.cigirlshockey.com%2Fregistration%2F61556%3Ffbclid%3DIwZXh0bgNhZW0CMTAAYnJpZBEybDUwRXhSdE5YTHhqQXJwT3NydGMGYXBwX2lkEDIyMjAzOTE3ODgyMDA4OTIAAR7gRUzvr-DgPtwkZ1UI1E5JxedsAFM0ZUjPj0WTGrLV0tl0whpnX4vxnrEmlA_aem_2iVPjkbQ9ilMIsBiGuBvCQ&amp;h=AT7jiIGJ02RIO2zELt_qiQfommUYDkggEAQeUOjQnu-Lz-eVFTLZffvj9es9Wb9mnF0UEZIHu3DWhXf4mtH06xKDkgqXgI1o5pTMd7SF5Z5BBEp7dNUu_u0sdGPsu9ezv5_LhrazNi2trK8s&amp;__tn__=-UK-R&amp;c%5B0%5D=AT40B9AAsiwr0sl_hYmaSY5uL6VG7CJ_tptMjEWqdEQWoetK_cOtKDSG9TRNRFo2RenVHboEwnYx_HNWDYmdLBnLqfSj4DNyUYgg3Y7hHmb2WKs4mdA2Vq4S2aBksQGnxV5Vttb9FLv1I1QfdeIB062KZOtyE1e41k4M5OoSmUsKJZJ_dHYL9e9_9ihAfML0PPjk0jo93EBkV2_OMQ9jVTmN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cigirlshockey.com/program/sisters-on-ice/29936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9.jpg"/><Relationship Id="rId5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signupgenius.com/go/10C094AA9AF2DA3FBC52-61819116-scorekeepers" TargetMode="External"/><Relationship Id="rId10" Type="http://schemas.openxmlformats.org/officeDocument/2006/relationships/hyperlink" Target="https://www.signupgenius.com/go/10C094AA9AF2DA3FBC52-61819159-scorekeepers" TargetMode="External"/><Relationship Id="rId13" Type="http://schemas.openxmlformats.org/officeDocument/2006/relationships/image" Target="../media/image14.png"/><Relationship Id="rId12" Type="http://schemas.openxmlformats.org/officeDocument/2006/relationships/hyperlink" Target="https://www.signupgenius.com/go/10C094AA9AF2DA3FBC52-61819079-scorekeepers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signupgenius.com/go/10C094AA9AF2DA3FBC52-61819181-setuptear" TargetMode="External"/><Relationship Id="rId4" Type="http://schemas.openxmlformats.org/officeDocument/2006/relationships/hyperlink" Target="https://www.signupgenius.com/go/10C094AA9AF2DA3FBC52-61819138-welcome" TargetMode="External"/><Relationship Id="rId9" Type="http://schemas.openxmlformats.org/officeDocument/2006/relationships/hyperlink" Target="https://www.signupgenius.com/go/10C094AA9AF2DA3FBC52-61819052-time" TargetMode="External"/><Relationship Id="rId5" Type="http://schemas.openxmlformats.org/officeDocument/2006/relationships/hyperlink" Target="https://www.signupgenius.com/go/10C094AA9AF2DA3FBC52-61819155-concession" TargetMode="External"/><Relationship Id="rId6" Type="http://schemas.openxmlformats.org/officeDocument/2006/relationships/hyperlink" Target="https://u72628.ct.sendgrid.net/ls/click?upn=u001.S4-2B5ceSMV0EcG8ZZJTOAWMn2M7Tb-2FQVfWuj6Hrdip-2BFyhcR41pUDspE5U20iL3omcLRB8r0EnWdQrx4AfWxqpQ-3D-3DMiig_-2FuLR1NHLrNYKChDdZWMxZNNlTbXbCT8cqg00k5pvD-2FqxktQ4aDYlu9PUi0F2OnLUaQeD7072bJeWY2XH0sigKqiidZzWCBmFnkAJPESkCBTSwzCgHzkzGfEd9PQ-2FkCzXyNkt4eRZTLGsPWq4TM8H2dqheYjIihXWonQE9QTkuixuBzUVUyqEBT7wLDZOjDdJX-2BXwyW2aRt1w3D2M0zSHGQ-3D-3D" TargetMode="External"/><Relationship Id="rId7" Type="http://schemas.openxmlformats.org/officeDocument/2006/relationships/hyperlink" Target="https://www.signupgenius.com/go/10C094AA9AF2DA3FBC52-61819137-time" TargetMode="External"/><Relationship Id="rId8" Type="http://schemas.openxmlformats.org/officeDocument/2006/relationships/hyperlink" Target="https://www.signupgenius.com/go/10C094AA9AF2DA3FBC52-61819117-time" TargetMode="Externa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signupgenius.com/go/10C094AA9AF2DA3FBC52-61819185-silent" TargetMode="External"/><Relationship Id="rId4" Type="http://schemas.openxmlformats.org/officeDocument/2006/relationships/hyperlink" Target="https://docs.google.com/spreadsheets/d/19dB9q4llAdtcmZyoQcT53zdehvSa2CKW1-WIgBb3Thk/edit?pli=1&amp;gid=0#gid=0" TargetMode="External"/><Relationship Id="rId9" Type="http://schemas.openxmlformats.org/officeDocument/2006/relationships/image" Target="../media/image5.png"/><Relationship Id="rId5" Type="http://schemas.openxmlformats.org/officeDocument/2006/relationships/hyperlink" Target="mailto:secretary@cigirlshockey.com" TargetMode="External"/><Relationship Id="rId6" Type="http://schemas.openxmlformats.org/officeDocument/2006/relationships/hyperlink" Target="https://www.signupgenius.com/go/10C094AA9AF2DA3FBC52-61819098-jamboree" TargetMode="External"/><Relationship Id="rId7" Type="http://schemas.openxmlformats.org/officeDocument/2006/relationships/hyperlink" Target="https://www.signupgenius.com/go/10C094AA9AF2DA3FBC52-61819118-jamboree" TargetMode="External"/><Relationship Id="rId8" Type="http://schemas.openxmlformats.org/officeDocument/2006/relationships/hyperlink" Target="https://www.signupgenius.com/go/10C094AA9AF2DA3FBC52-61819081-game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tealowlboutique.com/collections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gofevo.com/event/CIGHAMeltdown26" TargetMode="External"/><Relationship Id="rId4" Type="http://schemas.openxmlformats.org/officeDocument/2006/relationships/hyperlink" Target="mailto:jproot@bloomingtonbisonhockey.com" TargetMode="External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2937275" y="550775"/>
            <a:ext cx="5853000" cy="30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Meltdown 2026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Planning Meeting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650000" y="3924925"/>
            <a:ext cx="29049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1312"/>
              <a:t>Google Meets</a:t>
            </a:r>
            <a:endParaRPr b="1" sz="1312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1312"/>
              <a:t>7:00pm</a:t>
            </a:r>
            <a:endParaRPr b="1" sz="1312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1312"/>
              <a:t>February 24, 2026</a:t>
            </a:r>
            <a:endParaRPr b="1" sz="1312">
              <a:solidFill>
                <a:schemeClr val="dk1"/>
              </a:solidFill>
            </a:endParaRPr>
          </a:p>
        </p:txBody>
      </p:sp>
      <p:pic>
        <p:nvPicPr>
          <p:cNvPr id="136" name="Google Shape;136;p13" title="MM 2026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50" y="2510562"/>
            <a:ext cx="2433825" cy="24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2" title="End of Year Banquet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974" y="189050"/>
            <a:ext cx="3369275" cy="476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 txBox="1"/>
          <p:nvPr/>
        </p:nvSpPr>
        <p:spPr>
          <a:xfrm>
            <a:off x="5613575" y="2071025"/>
            <a:ext cx="324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FF"/>
                </a:highlight>
              </a:rPr>
              <a:t>SIGN UP:</a:t>
            </a:r>
            <a:endParaRPr>
              <a:highlight>
                <a:srgbClr val="00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https://www.signupgenius.com/go/904044FABA92FA5FC1-62394329-cigha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/>
          <p:nvPr>
            <p:ph type="title"/>
          </p:nvPr>
        </p:nvSpPr>
        <p:spPr>
          <a:xfrm>
            <a:off x="1740325" y="166350"/>
            <a:ext cx="4948800" cy="13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of Director Openings</a:t>
            </a:r>
            <a:endParaRPr/>
          </a:p>
        </p:txBody>
      </p:sp>
      <p:sp>
        <p:nvSpPr>
          <p:cNvPr id="250" name="Google Shape;250;p23"/>
          <p:cNvSpPr txBox="1"/>
          <p:nvPr>
            <p:ph idx="2" type="body"/>
          </p:nvPr>
        </p:nvSpPr>
        <p:spPr>
          <a:xfrm>
            <a:off x="1232350" y="753475"/>
            <a:ext cx="7316700" cy="45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Board Elections are coming up in April.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If you are interested in serving on our Board of Directors please fill out this application.  We will be taking 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applications until March 31st. 2026.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 u="sng">
                <a:solidFill>
                  <a:schemeClr val="hlink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https://www.cigirlshockey.com/registration/61556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Natalie Rayfield, TIm Post and Sarah Clark will be vacating their positions at the end of March.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This leaves two member elected positions open. These positions are for 3yr terms.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There will also be a one year appointed term filled by an individual selected by the Board of Directors.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Remaining serving board members: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DOUG KENT -  1YRS REMAINING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KIELA MARTIN  - 1YRS REMAINING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MOLLY SULLIVAN - 2YRS REMAINING</a:t>
            </a:r>
            <a:endParaRPr sz="125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5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AUBREY WHITFIELD - 2YRS REMAINING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inimal workspace - Flat lay view photo of word thank you caligraphy note in a notebook siding with pen on white wooden background. Top View flat lay photography. New year 2018 thank you concept (Provided by Getty Images)" id="255" name="Google Shape;2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6025" y="1377175"/>
            <a:ext cx="3219625" cy="214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4"/>
          <p:cNvSpPr txBox="1"/>
          <p:nvPr/>
        </p:nvSpPr>
        <p:spPr>
          <a:xfrm>
            <a:off x="1716050" y="3526200"/>
            <a:ext cx="37620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CIGHA Board of  Directors</a:t>
            </a:r>
            <a:endParaRPr sz="24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7" name="Google Shape;257;p24" title="Revolution Logo P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0859">
            <a:off x="5281325" y="419672"/>
            <a:ext cx="3821102" cy="156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CIGHA Highlights</a:t>
            </a:r>
            <a:endParaRPr/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CIGHA sent THREE teams to NiHL Playoffs (10uAA,12u and 14u) GREAT JOB! 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Sisters on Ice program started with 33 girls signed up! It’s not too late to join!!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https://www.cigirlshockey.com/program/sisters-on-ice/29936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375" y="3247769"/>
            <a:ext cx="3821149" cy="169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ctrTitle"/>
          </p:nvPr>
        </p:nvSpPr>
        <p:spPr>
          <a:xfrm>
            <a:off x="1954475" y="106900"/>
            <a:ext cx="5634000" cy="9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CIGHA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WEEKEND RECAP</a:t>
            </a:r>
            <a:endParaRPr/>
          </a:p>
        </p:txBody>
      </p:sp>
      <p:pic>
        <p:nvPicPr>
          <p:cNvPr id="149" name="Google Shape;149;p15" title="639170970_894877676585422_4351906277218852117_n.jpg"/>
          <p:cNvPicPr preferRelativeResize="0"/>
          <p:nvPr/>
        </p:nvPicPr>
        <p:blipFill rotWithShape="1">
          <a:blip r:embed="rId3">
            <a:alphaModFix/>
          </a:blip>
          <a:srcRect b="0" l="0" r="1322" t="0"/>
          <a:stretch/>
        </p:blipFill>
        <p:spPr>
          <a:xfrm>
            <a:off x="84300" y="1307550"/>
            <a:ext cx="3112850" cy="23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 title="639809902_894782129928310_144995870665183918_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5500" y="1280250"/>
            <a:ext cx="3073127" cy="23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 title="640931097_894786479927875_4354939013517276606_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6512" y="2774975"/>
            <a:ext cx="3154487" cy="2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title"/>
          </p:nvPr>
        </p:nvSpPr>
        <p:spPr>
          <a:xfrm>
            <a:off x="1474625" y="366500"/>
            <a:ext cx="66522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Hours Requirement</a:t>
            </a:r>
            <a:endParaRPr/>
          </a:p>
        </p:txBody>
      </p:sp>
      <p:sp>
        <p:nvSpPr>
          <p:cNvPr id="157" name="Google Shape;157;p16"/>
          <p:cNvSpPr txBox="1"/>
          <p:nvPr>
            <p:ph idx="1" type="body"/>
          </p:nvPr>
        </p:nvSpPr>
        <p:spPr>
          <a:xfrm>
            <a:off x="660075" y="1550250"/>
            <a:ext cx="6901200" cy="23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Expectation:</a:t>
            </a:r>
            <a:endParaRPr sz="16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</a:rPr>
              <a:t> A </a:t>
            </a:r>
            <a:r>
              <a:rPr b="1" lang="en" sz="1600">
                <a:solidFill>
                  <a:srgbClr val="FF0000"/>
                </a:solidFill>
              </a:rPr>
              <a:t>MINIMUM</a:t>
            </a:r>
            <a:r>
              <a:rPr lang="en" sz="1600">
                <a:solidFill>
                  <a:srgbClr val="FF0000"/>
                </a:solidFill>
              </a:rPr>
              <a:t> of FOUR </a:t>
            </a:r>
            <a:r>
              <a:rPr lang="en" sz="1600">
                <a:solidFill>
                  <a:srgbClr val="FF0000"/>
                </a:solidFill>
              </a:rPr>
              <a:t>volunteer hours per season/per player</a:t>
            </a:r>
            <a:endParaRPr sz="16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We need </a:t>
            </a:r>
            <a:r>
              <a:rPr lang="en" sz="1600" u="sng"/>
              <a:t>ALL </a:t>
            </a:r>
            <a:r>
              <a:rPr lang="en" sz="1600"/>
              <a:t>hands on deck to host a successful tournament.</a:t>
            </a:r>
            <a:endParaRPr sz="1600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Consider signing up to help when your player is not on the ice.</a:t>
            </a:r>
            <a:endParaRPr sz="1600"/>
          </a:p>
        </p:txBody>
      </p:sp>
      <p:pic>
        <p:nvPicPr>
          <p:cNvPr descr="Pinky swear (Provided by Getty Images)" id="158" name="Google Shape;15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2506">
            <a:off x="6539474" y="344700"/>
            <a:ext cx="1995804" cy="133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idx="4294967295" type="title"/>
          </p:nvPr>
        </p:nvSpPr>
        <p:spPr>
          <a:xfrm>
            <a:off x="163000" y="204750"/>
            <a:ext cx="29106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Meltdown Volunteer </a:t>
            </a:r>
            <a:endParaRPr sz="2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Opportunities</a:t>
            </a:r>
            <a:endParaRPr sz="2020"/>
          </a:p>
        </p:txBody>
      </p:sp>
      <p:grpSp>
        <p:nvGrpSpPr>
          <p:cNvPr id="164" name="Google Shape;164;p17"/>
          <p:cNvGrpSpPr/>
          <p:nvPr/>
        </p:nvGrpSpPr>
        <p:grpSpPr>
          <a:xfrm>
            <a:off x="431825" y="1342525"/>
            <a:ext cx="2683300" cy="3302700"/>
            <a:chOff x="431825" y="1342525"/>
            <a:chExt cx="2683300" cy="3302700"/>
          </a:xfrm>
        </p:grpSpPr>
        <p:sp>
          <p:nvSpPr>
            <p:cNvPr id="165" name="Google Shape;165;p17"/>
            <p:cNvSpPr/>
            <p:nvPr/>
          </p:nvSpPr>
          <p:spPr>
            <a:xfrm>
              <a:off x="431825" y="1342525"/>
              <a:ext cx="2683200" cy="33027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7"/>
            <p:cNvSpPr txBox="1"/>
            <p:nvPr/>
          </p:nvSpPr>
          <p:spPr>
            <a:xfrm>
              <a:off x="431925" y="1342525"/>
              <a:ext cx="26832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17"/>
          <p:cNvSpPr txBox="1"/>
          <p:nvPr>
            <p:ph idx="4294967295" type="body"/>
          </p:nvPr>
        </p:nvSpPr>
        <p:spPr>
          <a:xfrm>
            <a:off x="489192" y="1337725"/>
            <a:ext cx="349500" cy="8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68" name="Google Shape;168;p17"/>
          <p:cNvCxnSpPr/>
          <p:nvPr/>
        </p:nvCxnSpPr>
        <p:spPr>
          <a:xfrm>
            <a:off x="857675" y="1514725"/>
            <a:ext cx="0" cy="478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17"/>
          <p:cNvSpPr txBox="1"/>
          <p:nvPr>
            <p:ph idx="4294967295" type="body"/>
          </p:nvPr>
        </p:nvSpPr>
        <p:spPr>
          <a:xfrm>
            <a:off x="933875" y="1337725"/>
            <a:ext cx="2101800" cy="8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 and </a:t>
            </a:r>
            <a:r>
              <a:rPr lang="en">
                <a:solidFill>
                  <a:schemeClr val="lt1"/>
                </a:solidFill>
              </a:rPr>
              <a:t>Welcome Desk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0" name="Google Shape;170;p17"/>
          <p:cNvSpPr txBox="1"/>
          <p:nvPr>
            <p:ph idx="4294967295" type="body"/>
          </p:nvPr>
        </p:nvSpPr>
        <p:spPr>
          <a:xfrm>
            <a:off x="227625" y="2268950"/>
            <a:ext cx="2530800" cy="23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Set Up/Tear Down</a:t>
            </a:r>
            <a:endParaRPr sz="1400"/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Welcome Desk</a:t>
            </a:r>
            <a:endParaRPr sz="1400"/>
          </a:p>
        </p:txBody>
      </p:sp>
      <p:grpSp>
        <p:nvGrpSpPr>
          <p:cNvPr id="171" name="Google Shape;171;p17"/>
          <p:cNvGrpSpPr/>
          <p:nvPr/>
        </p:nvGrpSpPr>
        <p:grpSpPr>
          <a:xfrm>
            <a:off x="3221800" y="1342525"/>
            <a:ext cx="2673003" cy="3302700"/>
            <a:chOff x="3221800" y="1342525"/>
            <a:chExt cx="2673003" cy="3302700"/>
          </a:xfrm>
        </p:grpSpPr>
        <p:sp>
          <p:nvSpPr>
            <p:cNvPr id="172" name="Google Shape;172;p17"/>
            <p:cNvSpPr/>
            <p:nvPr/>
          </p:nvSpPr>
          <p:spPr>
            <a:xfrm>
              <a:off x="3221803" y="1342525"/>
              <a:ext cx="2673000" cy="33027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7"/>
            <p:cNvSpPr txBox="1"/>
            <p:nvPr/>
          </p:nvSpPr>
          <p:spPr>
            <a:xfrm>
              <a:off x="3221800" y="1342525"/>
              <a:ext cx="26730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17"/>
          <p:cNvSpPr txBox="1"/>
          <p:nvPr>
            <p:ph idx="4294967295" type="body"/>
          </p:nvPr>
        </p:nvSpPr>
        <p:spPr>
          <a:xfrm>
            <a:off x="3275767" y="1337725"/>
            <a:ext cx="349500" cy="8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75" name="Google Shape;175;p17"/>
          <p:cNvCxnSpPr/>
          <p:nvPr/>
        </p:nvCxnSpPr>
        <p:spPr>
          <a:xfrm>
            <a:off x="3647550" y="1514725"/>
            <a:ext cx="0" cy="478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p17"/>
          <p:cNvSpPr txBox="1"/>
          <p:nvPr>
            <p:ph idx="4294967295" type="body"/>
          </p:nvPr>
        </p:nvSpPr>
        <p:spPr>
          <a:xfrm>
            <a:off x="3723750" y="1342525"/>
            <a:ext cx="2101800" cy="8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Concessions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17"/>
          <p:cNvSpPr txBox="1"/>
          <p:nvPr>
            <p:ph idx="4294967295" type="body"/>
          </p:nvPr>
        </p:nvSpPr>
        <p:spPr>
          <a:xfrm>
            <a:off x="2915050" y="1993525"/>
            <a:ext cx="2910600" cy="29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1100">
                <a:solidFill>
                  <a:srgbClr val="0000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u="sng">
                <a:solidFill>
                  <a:srgbClr val="1155CC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Concession Stand Volunteers</a:t>
            </a:r>
            <a:endParaRPr sz="1400">
              <a:highlight>
                <a:schemeClr val="dk1"/>
              </a:highlight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We will be operating one concession stand throughout the tournament. </a:t>
            </a:r>
            <a:r>
              <a:rPr b="1" i="1" lang="en" sz="9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To serve alcohol you must have a Basset Certification. If you do not have this certification, you cannot serve alcohol at the stand.</a:t>
            </a:r>
            <a:r>
              <a:rPr lang="en" sz="9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 The fee to acquire your certification is $12.95 and can be reimbursed by CIGHA. </a:t>
            </a:r>
            <a:endParaRPr sz="9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Acquire your Illinois BASSET Certificate: </a:t>
            </a:r>
            <a:r>
              <a:rPr lang="en" sz="900">
                <a:highlight>
                  <a:schemeClr val="dk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https://coursesforservers.com/Courses/IllinoisBASSET</a:t>
            </a:r>
            <a:r>
              <a:rPr lang="en" sz="9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 Please send a copy of your certificate to Sarah at sarah.clark@cigirlshockey.com</a:t>
            </a:r>
            <a:endParaRPr sz="9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Volunteers must be at least 16 years old to run the cash registers. Younger volunteers can assist the older volunteers at the Snack stand, they just can’t “sign up</a:t>
            </a:r>
            <a:r>
              <a:rPr lang="en" sz="10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.” </a:t>
            </a:r>
            <a:endParaRPr sz="1400">
              <a:highlight>
                <a:schemeClr val="dk1"/>
              </a:highlight>
            </a:endParaRPr>
          </a:p>
        </p:txBody>
      </p:sp>
      <p:grpSp>
        <p:nvGrpSpPr>
          <p:cNvPr id="178" name="Google Shape;178;p17"/>
          <p:cNvGrpSpPr/>
          <p:nvPr/>
        </p:nvGrpSpPr>
        <p:grpSpPr>
          <a:xfrm>
            <a:off x="6456400" y="354654"/>
            <a:ext cx="2673000" cy="3885957"/>
            <a:chOff x="6007125" y="1342525"/>
            <a:chExt cx="2673000" cy="3302700"/>
          </a:xfrm>
        </p:grpSpPr>
        <p:sp>
          <p:nvSpPr>
            <p:cNvPr id="179" name="Google Shape;179;p17"/>
            <p:cNvSpPr/>
            <p:nvPr/>
          </p:nvSpPr>
          <p:spPr>
            <a:xfrm>
              <a:off x="6007125" y="1342525"/>
              <a:ext cx="2673000" cy="33027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7"/>
            <p:cNvSpPr txBox="1"/>
            <p:nvPr/>
          </p:nvSpPr>
          <p:spPr>
            <a:xfrm>
              <a:off x="6007125" y="1342525"/>
              <a:ext cx="26730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1" name="Google Shape;181;p17"/>
          <p:cNvSpPr txBox="1"/>
          <p:nvPr>
            <p:ph idx="4294967295" type="body"/>
          </p:nvPr>
        </p:nvSpPr>
        <p:spPr>
          <a:xfrm>
            <a:off x="6508025" y="349025"/>
            <a:ext cx="349500" cy="65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82" name="Google Shape;182;p17"/>
          <p:cNvCxnSpPr/>
          <p:nvPr/>
        </p:nvCxnSpPr>
        <p:spPr>
          <a:xfrm flipH="1">
            <a:off x="6886700" y="487775"/>
            <a:ext cx="6900" cy="292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" name="Google Shape;183;p17"/>
          <p:cNvSpPr txBox="1"/>
          <p:nvPr>
            <p:ph idx="4294967295" type="body"/>
          </p:nvPr>
        </p:nvSpPr>
        <p:spPr>
          <a:xfrm>
            <a:off x="6952700" y="354674"/>
            <a:ext cx="2101800" cy="6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Game Ops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4" name="Google Shape;184;p17"/>
          <p:cNvSpPr txBox="1"/>
          <p:nvPr>
            <p:ph idx="4294967295" type="body"/>
          </p:nvPr>
        </p:nvSpPr>
        <p:spPr>
          <a:xfrm>
            <a:off x="5769525" y="780575"/>
            <a:ext cx="3360000" cy="42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10000"/>
          </a:bodyPr>
          <a:lstStyle/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Those that sign up for this position will be provided with a copy of the rules of the tournament as well as instructions on how to operate the clock for the game. </a:t>
            </a:r>
            <a:r>
              <a:rPr b="1" lang="en" sz="286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ALL REVOLUTION TEAMS WILL BE RESPONSIBLE FOR THEIR OWN GAMES!</a:t>
            </a:r>
            <a:r>
              <a:rPr b="1" lang="en" sz="286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6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Team Managers will handle those sign-ups separately.</a:t>
            </a:r>
            <a:endParaRPr b="1" sz="28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>
                <a:solidFill>
                  <a:schemeClr val="dk1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LINKS: </a:t>
            </a:r>
            <a:endParaRPr sz="2860">
              <a:solidFill>
                <a:schemeClr val="dk1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 u="sng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Time Clock Operators - Friday 3/7</a:t>
            </a:r>
            <a:endParaRPr sz="28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 u="sng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Time Clock Operators - Saturday 3/</a:t>
            </a:r>
            <a:r>
              <a:rPr lang="en" sz="286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8</a:t>
            </a:r>
            <a:endParaRPr sz="28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 u="sng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9"/>
              </a:rPr>
              <a:t>Time Clock Operators - Sunday 3/9</a:t>
            </a:r>
            <a:endParaRPr b="1" sz="28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6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Those that sign up for this position will be provided with a copy of the rules of the tournament as well as instructions on how to keep score for the game.</a:t>
            </a:r>
            <a:endParaRPr sz="26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6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Keep score during the game. Ensure that ref’s and coach’s signatures are on the scoresheets. Make sure any hat tricks, shut-outs, playmakers are communicated so pucks can be presented to those players who earn them. </a:t>
            </a:r>
            <a:r>
              <a:rPr b="1" lang="en" sz="266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ALL REVOLUTION TEAMS WILL BE RESPONSIBLE FOR THEIR OWN GAMES!</a:t>
            </a:r>
            <a:r>
              <a:rPr b="1" lang="en" sz="266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66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Team Managers will handle those sign-ups separately.</a:t>
            </a:r>
            <a:endParaRPr b="1" sz="26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>
                <a:solidFill>
                  <a:schemeClr val="dk1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LINKS: </a:t>
            </a:r>
            <a:endParaRPr sz="2860">
              <a:solidFill>
                <a:schemeClr val="dk1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 u="sng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10"/>
              </a:rPr>
              <a:t>Scorekeeper - Friday 3/7</a:t>
            </a:r>
            <a:endParaRPr sz="28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 u="sng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11"/>
              </a:rPr>
              <a:t>Scorekeeper - Saturday 3/8</a:t>
            </a:r>
            <a:endParaRPr sz="28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60" u="sng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12"/>
              </a:rPr>
              <a:t>Scorekeeper - Sunday 3/9</a:t>
            </a:r>
            <a:endParaRPr b="1" sz="286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highlight>
                <a:schemeClr val="lt1"/>
              </a:highlight>
            </a:endParaRPr>
          </a:p>
        </p:txBody>
      </p:sp>
      <p:pic>
        <p:nvPicPr>
          <p:cNvPr id="185" name="Google Shape;185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41250" y="204750"/>
            <a:ext cx="1802149" cy="13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"/>
          <p:cNvSpPr txBox="1"/>
          <p:nvPr>
            <p:ph idx="4294967295"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Meltdown Volunteer Opportunities</a:t>
            </a:r>
            <a:endParaRPr/>
          </a:p>
        </p:txBody>
      </p:sp>
      <p:grpSp>
        <p:nvGrpSpPr>
          <p:cNvPr id="191" name="Google Shape;191;p18"/>
          <p:cNvGrpSpPr/>
          <p:nvPr/>
        </p:nvGrpSpPr>
        <p:grpSpPr>
          <a:xfrm>
            <a:off x="431825" y="2337377"/>
            <a:ext cx="2683300" cy="2307927"/>
            <a:chOff x="431825" y="1342525"/>
            <a:chExt cx="2683300" cy="3302700"/>
          </a:xfrm>
        </p:grpSpPr>
        <p:sp>
          <p:nvSpPr>
            <p:cNvPr id="192" name="Google Shape;192;p18"/>
            <p:cNvSpPr/>
            <p:nvPr/>
          </p:nvSpPr>
          <p:spPr>
            <a:xfrm>
              <a:off x="431825" y="1342525"/>
              <a:ext cx="2683200" cy="33027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8"/>
            <p:cNvSpPr txBox="1"/>
            <p:nvPr/>
          </p:nvSpPr>
          <p:spPr>
            <a:xfrm>
              <a:off x="431925" y="1342525"/>
              <a:ext cx="26832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" name="Google Shape;194;p18"/>
          <p:cNvSpPr txBox="1"/>
          <p:nvPr>
            <p:ph idx="4294967295" type="body"/>
          </p:nvPr>
        </p:nvSpPr>
        <p:spPr>
          <a:xfrm>
            <a:off x="1645792" y="2307676"/>
            <a:ext cx="349500" cy="57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5" name="Google Shape;195;p18"/>
          <p:cNvSpPr txBox="1"/>
          <p:nvPr>
            <p:ph idx="4294967295" type="body"/>
          </p:nvPr>
        </p:nvSpPr>
        <p:spPr>
          <a:xfrm>
            <a:off x="1974350" y="2228700"/>
            <a:ext cx="10083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Silent Auction and Raffles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6" name="Google Shape;196;p18"/>
          <p:cNvSpPr txBox="1"/>
          <p:nvPr>
            <p:ph idx="4294967295" type="body"/>
          </p:nvPr>
        </p:nvSpPr>
        <p:spPr>
          <a:xfrm>
            <a:off x="508125" y="3083375"/>
            <a:ext cx="2530800" cy="15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Silent Auction Table Volunteers</a:t>
            </a:r>
            <a:endParaRPr sz="1400"/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Silent Auction Basket Sign Up </a:t>
            </a:r>
            <a:endParaRPr sz="1400"/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Please let Natalie Rayfield know if you have any questions: </a:t>
            </a:r>
            <a:r>
              <a:rPr lang="en" sz="1100" u="sng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secretary@cigirlshockey.com</a:t>
            </a:r>
            <a:r>
              <a:rPr lang="en" sz="11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197" name="Google Shape;197;p18"/>
          <p:cNvGrpSpPr/>
          <p:nvPr/>
        </p:nvGrpSpPr>
        <p:grpSpPr>
          <a:xfrm>
            <a:off x="3221800" y="1342525"/>
            <a:ext cx="2673004" cy="3302700"/>
            <a:chOff x="3221800" y="1342525"/>
            <a:chExt cx="2673004" cy="3302700"/>
          </a:xfrm>
        </p:grpSpPr>
        <p:sp>
          <p:nvSpPr>
            <p:cNvPr id="198" name="Google Shape;198;p18"/>
            <p:cNvSpPr/>
            <p:nvPr/>
          </p:nvSpPr>
          <p:spPr>
            <a:xfrm>
              <a:off x="3221803" y="1342525"/>
              <a:ext cx="2673000" cy="33027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8"/>
            <p:cNvSpPr txBox="1"/>
            <p:nvPr/>
          </p:nvSpPr>
          <p:spPr>
            <a:xfrm>
              <a:off x="3221800" y="1342525"/>
              <a:ext cx="26730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" name="Google Shape;200;p18"/>
          <p:cNvSpPr txBox="1"/>
          <p:nvPr>
            <p:ph idx="4294967295" type="body"/>
          </p:nvPr>
        </p:nvSpPr>
        <p:spPr>
          <a:xfrm>
            <a:off x="3275767" y="1337725"/>
            <a:ext cx="349500" cy="8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01" name="Google Shape;201;p18"/>
          <p:cNvCxnSpPr/>
          <p:nvPr/>
        </p:nvCxnSpPr>
        <p:spPr>
          <a:xfrm>
            <a:off x="3647550" y="1514725"/>
            <a:ext cx="0" cy="478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18"/>
          <p:cNvSpPr txBox="1"/>
          <p:nvPr>
            <p:ph idx="4294967295" type="body"/>
          </p:nvPr>
        </p:nvSpPr>
        <p:spPr>
          <a:xfrm>
            <a:off x="3723750" y="1342525"/>
            <a:ext cx="2101800" cy="8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Jamborees Snack and Time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3" name="Google Shape;203;p18"/>
          <p:cNvSpPr txBox="1"/>
          <p:nvPr>
            <p:ph idx="4294967295" type="body"/>
          </p:nvPr>
        </p:nvSpPr>
        <p:spPr>
          <a:xfrm>
            <a:off x="3294700" y="2268950"/>
            <a:ext cx="2530800" cy="23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LINK: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Jamboree Time Clock Operator</a:t>
            </a:r>
            <a:endParaRPr sz="1400"/>
          </a:p>
          <a:p>
            <a:pPr indent="0" lvl="0" marL="45720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Jamboree Snack Table Volunteer</a:t>
            </a:r>
            <a:endParaRPr sz="1400"/>
          </a:p>
        </p:txBody>
      </p:sp>
      <p:grpSp>
        <p:nvGrpSpPr>
          <p:cNvPr id="204" name="Google Shape;204;p18"/>
          <p:cNvGrpSpPr/>
          <p:nvPr/>
        </p:nvGrpSpPr>
        <p:grpSpPr>
          <a:xfrm>
            <a:off x="6007125" y="2303353"/>
            <a:ext cx="2673000" cy="2341945"/>
            <a:chOff x="6007125" y="1342525"/>
            <a:chExt cx="2673000" cy="3302700"/>
          </a:xfrm>
        </p:grpSpPr>
        <p:sp>
          <p:nvSpPr>
            <p:cNvPr id="205" name="Google Shape;205;p18"/>
            <p:cNvSpPr/>
            <p:nvPr/>
          </p:nvSpPr>
          <p:spPr>
            <a:xfrm>
              <a:off x="6007125" y="1342525"/>
              <a:ext cx="2673000" cy="33027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8"/>
            <p:cNvSpPr txBox="1"/>
            <p:nvPr/>
          </p:nvSpPr>
          <p:spPr>
            <a:xfrm>
              <a:off x="6007125" y="1342525"/>
              <a:ext cx="2673000" cy="82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18"/>
          <p:cNvSpPr txBox="1"/>
          <p:nvPr>
            <p:ph idx="4294967295" type="body"/>
          </p:nvPr>
        </p:nvSpPr>
        <p:spPr>
          <a:xfrm>
            <a:off x="6058742" y="2299926"/>
            <a:ext cx="349500" cy="58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08" name="Google Shape;208;p18"/>
          <p:cNvCxnSpPr/>
          <p:nvPr/>
        </p:nvCxnSpPr>
        <p:spPr>
          <a:xfrm>
            <a:off x="6427225" y="2425433"/>
            <a:ext cx="0" cy="339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9" name="Google Shape;209;p18"/>
          <p:cNvSpPr txBox="1"/>
          <p:nvPr>
            <p:ph idx="4294967295" type="body"/>
          </p:nvPr>
        </p:nvSpPr>
        <p:spPr>
          <a:xfrm>
            <a:off x="6503425" y="2303329"/>
            <a:ext cx="2101800" cy="58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Area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0" name="Google Shape;210;p18"/>
          <p:cNvSpPr txBox="1"/>
          <p:nvPr>
            <p:ph idx="4294967295" type="body"/>
          </p:nvPr>
        </p:nvSpPr>
        <p:spPr>
          <a:xfrm>
            <a:off x="6077675" y="3083375"/>
            <a:ext cx="2530800" cy="16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SIGN-UP LINK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Game Area Volunteers</a:t>
            </a:r>
            <a:endParaRPr sz="1400"/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2409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Need Donations for prize </a:t>
            </a:r>
            <a:r>
              <a:rPr lang="en" sz="1400"/>
              <a:t>giveaways</a:t>
            </a:r>
            <a:r>
              <a:rPr lang="en" sz="1400"/>
              <a:t>!</a:t>
            </a:r>
            <a:endParaRPr sz="1400"/>
          </a:p>
        </p:txBody>
      </p:sp>
      <p:pic>
        <p:nvPicPr>
          <p:cNvPr id="211" name="Google Shape;21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3825" y="811467"/>
            <a:ext cx="1823750" cy="149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1278" y="1144125"/>
            <a:ext cx="1504524" cy="191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18"/>
          <p:cNvCxnSpPr/>
          <p:nvPr/>
        </p:nvCxnSpPr>
        <p:spPr>
          <a:xfrm>
            <a:off x="1997475" y="2303325"/>
            <a:ext cx="0" cy="478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/>
          <p:nvPr>
            <p:ph type="title"/>
          </p:nvPr>
        </p:nvSpPr>
        <p:spPr>
          <a:xfrm>
            <a:off x="1263450" y="386950"/>
            <a:ext cx="3021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Apparel</a:t>
            </a:r>
            <a:endParaRPr/>
          </a:p>
        </p:txBody>
      </p:sp>
      <p:sp>
        <p:nvSpPr>
          <p:cNvPr id="219" name="Google Shape;219;p19"/>
          <p:cNvSpPr txBox="1"/>
          <p:nvPr>
            <p:ph idx="1" type="body"/>
          </p:nvPr>
        </p:nvSpPr>
        <p:spPr>
          <a:xfrm>
            <a:off x="1297500" y="1165600"/>
            <a:ext cx="4628700" cy="18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https://tealowlboutique.com/collections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025" y="236800"/>
            <a:ext cx="2486101" cy="14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3175" y="1728450"/>
            <a:ext cx="1993600" cy="27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773" y="1728448"/>
            <a:ext cx="2305725" cy="2784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(Provided by Getty Images)" id="223" name="Google Shape;2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0373" y="2065838"/>
            <a:ext cx="1864402" cy="186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Bison Game Friday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(Women in Sports)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"/>
          <p:cNvSpPr txBox="1"/>
          <p:nvPr>
            <p:ph idx="1" type="body"/>
          </p:nvPr>
        </p:nvSpPr>
        <p:spPr>
          <a:xfrm>
            <a:off x="360350" y="1553950"/>
            <a:ext cx="54024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Players and coaches receive ONE FREE ticket with the purchase of a ticket — BOGO FREE! Yes, you read that right! This applies to all players and coaches attending March Meltdown.</a:t>
            </a:r>
            <a:endParaRPr sz="1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This is also Women in Sports Night, and our goal is to PACK the arena with female hockey players! </a:t>
            </a:r>
            <a:r>
              <a:rPr lang="en" sz="1100">
                <a:solidFill>
                  <a:srgbClr val="FFFF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WEAR CIGHA gear!!</a:t>
            </a:r>
            <a:endParaRPr sz="1100">
              <a:solidFill>
                <a:srgbClr val="FFFF00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Central Illinois Girls Hockey Association - March Meltdown</a:t>
            </a:r>
            <a:endParaRPr sz="1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00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Use code "CIGHA26" at checkout!</a:t>
            </a:r>
            <a:endParaRPr sz="1100">
              <a:solidFill>
                <a:srgbClr val="FFFF00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If you would like to order bulk team tickets please contact Jason Proot directly at: </a:t>
            </a:r>
            <a:r>
              <a:rPr lang="en" sz="1100" u="sng">
                <a:solidFill>
                  <a:schemeClr val="hlink"/>
                </a:solidFill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jproot@bloomingtonbisonhockey.com</a:t>
            </a:r>
            <a:endParaRPr sz="1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050" y="1642688"/>
            <a:ext cx="2787199" cy="185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50/50 Sales at the Bison Game Friday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(Women in Sports)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1"/>
          <p:cNvSpPr txBox="1"/>
          <p:nvPr>
            <p:ph idx="1" type="body"/>
          </p:nvPr>
        </p:nvSpPr>
        <p:spPr>
          <a:xfrm>
            <a:off x="2463150" y="2334000"/>
            <a:ext cx="4707600" cy="18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Need 4 players and 4 parents to sell 50/50 tickets at this game 3-6-26</a:t>
            </a:r>
            <a:endParaRPr sz="2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Contact Molly Sullivan to secure your spot!</a:t>
            </a:r>
            <a:endParaRPr sz="210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1" title="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4802">
            <a:off x="6458772" y="528675"/>
            <a:ext cx="2337825" cy="17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00" y="1875089"/>
            <a:ext cx="1915257" cy="2359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