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9" r:id="rId5"/>
    <p:sldId id="261" r:id="rId6"/>
  </p:sldIdLst>
  <p:sldSz cx="12192000" cy="6858000"/>
  <p:notesSz cx="7315200" cy="12344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e Marciniak" userId="cf812c0d8e8b1ef0" providerId="LiveId" clId="{B118F2A3-401A-4048-B258-8F0A11B46DA8}"/>
    <pc:docChg chg="modSld">
      <pc:chgData name="Mike Marciniak" userId="cf812c0d8e8b1ef0" providerId="LiveId" clId="{B118F2A3-401A-4048-B258-8F0A11B46DA8}" dt="2024-08-16T02:46:34.080" v="11" actId="6549"/>
      <pc:docMkLst>
        <pc:docMk/>
      </pc:docMkLst>
      <pc:sldChg chg="modSp mod">
        <pc:chgData name="Mike Marciniak" userId="cf812c0d8e8b1ef0" providerId="LiveId" clId="{B118F2A3-401A-4048-B258-8F0A11B46DA8}" dt="2024-08-16T02:44:17.925" v="5" actId="20577"/>
        <pc:sldMkLst>
          <pc:docMk/>
          <pc:sldMk cId="756934274" sldId="256"/>
        </pc:sldMkLst>
        <pc:spChg chg="mod">
          <ac:chgData name="Mike Marciniak" userId="cf812c0d8e8b1ef0" providerId="LiveId" clId="{B118F2A3-401A-4048-B258-8F0A11B46DA8}" dt="2024-08-16T02:44:17.925" v="5" actId="20577"/>
          <ac:spMkLst>
            <pc:docMk/>
            <pc:sldMk cId="756934274" sldId="256"/>
            <ac:spMk id="4" creationId="{B1726F2F-2B1F-4D49-B5FB-534D093A8C62}"/>
          </ac:spMkLst>
        </pc:spChg>
      </pc:sldChg>
      <pc:sldChg chg="modSp mod">
        <pc:chgData name="Mike Marciniak" userId="cf812c0d8e8b1ef0" providerId="LiveId" clId="{B118F2A3-401A-4048-B258-8F0A11B46DA8}" dt="2024-08-16T02:46:34.080" v="11" actId="6549"/>
        <pc:sldMkLst>
          <pc:docMk/>
          <pc:sldMk cId="225078528" sldId="259"/>
        </pc:sldMkLst>
        <pc:spChg chg="mod">
          <ac:chgData name="Mike Marciniak" userId="cf812c0d8e8b1ef0" providerId="LiveId" clId="{B118F2A3-401A-4048-B258-8F0A11B46DA8}" dt="2024-08-16T02:46:34.080" v="11" actId="6549"/>
          <ac:spMkLst>
            <pc:docMk/>
            <pc:sldMk cId="225078528" sldId="259"/>
            <ac:spMk id="12" creationId="{42F66983-6556-4776-BBEF-14CA705DD7B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3905C-9BEE-48BE-A4FD-820749C6F9B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BEBC7B8-A1F3-480A-B7E9-E43CC136F0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BBE71E5-451A-4978-87A4-3C78B866D3B0}"/>
              </a:ext>
            </a:extLst>
          </p:cNvPr>
          <p:cNvSpPr>
            <a:spLocks noGrp="1"/>
          </p:cNvSpPr>
          <p:nvPr>
            <p:ph type="dt" sz="half" idx="10"/>
          </p:nvPr>
        </p:nvSpPr>
        <p:spPr/>
        <p:txBody>
          <a:bodyPr/>
          <a:lstStyle/>
          <a:p>
            <a:fld id="{32EF7553-E0FE-47AA-9586-B697C7076F50}" type="datetimeFigureOut">
              <a:rPr lang="en-US" smtClean="0"/>
              <a:t>8/15/2024</a:t>
            </a:fld>
            <a:endParaRPr lang="en-US"/>
          </a:p>
        </p:txBody>
      </p:sp>
      <p:sp>
        <p:nvSpPr>
          <p:cNvPr id="5" name="Footer Placeholder 4">
            <a:extLst>
              <a:ext uri="{FF2B5EF4-FFF2-40B4-BE49-F238E27FC236}">
                <a16:creationId xmlns:a16="http://schemas.microsoft.com/office/drawing/2014/main" id="{75141140-1392-435C-B6E3-E40A2AFA04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8D4E50-3409-4E16-8F64-79520206532E}"/>
              </a:ext>
            </a:extLst>
          </p:cNvPr>
          <p:cNvSpPr>
            <a:spLocks noGrp="1"/>
          </p:cNvSpPr>
          <p:nvPr>
            <p:ph type="sldNum" sz="quarter" idx="12"/>
          </p:nvPr>
        </p:nvSpPr>
        <p:spPr/>
        <p:txBody>
          <a:bodyPr/>
          <a:lstStyle/>
          <a:p>
            <a:fld id="{BE9E074B-1726-4684-AA46-0EF0B627736D}" type="slidenum">
              <a:rPr lang="en-US" smtClean="0"/>
              <a:t>‹#›</a:t>
            </a:fld>
            <a:endParaRPr lang="en-US"/>
          </a:p>
        </p:txBody>
      </p:sp>
    </p:spTree>
    <p:extLst>
      <p:ext uri="{BB962C8B-B14F-4D97-AF65-F5344CB8AC3E}">
        <p14:creationId xmlns:p14="http://schemas.microsoft.com/office/powerpoint/2010/main" val="3099397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F4141-FE2B-45B6-BE1C-D90FF81994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E31EDA-D457-4918-8200-E430904727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F22BD6-2EFB-488F-A3B7-F47933836D02}"/>
              </a:ext>
            </a:extLst>
          </p:cNvPr>
          <p:cNvSpPr>
            <a:spLocks noGrp="1"/>
          </p:cNvSpPr>
          <p:nvPr>
            <p:ph type="dt" sz="half" idx="10"/>
          </p:nvPr>
        </p:nvSpPr>
        <p:spPr/>
        <p:txBody>
          <a:bodyPr/>
          <a:lstStyle/>
          <a:p>
            <a:fld id="{32EF7553-E0FE-47AA-9586-B697C7076F50}" type="datetimeFigureOut">
              <a:rPr lang="en-US" smtClean="0"/>
              <a:t>8/15/2024</a:t>
            </a:fld>
            <a:endParaRPr lang="en-US"/>
          </a:p>
        </p:txBody>
      </p:sp>
      <p:sp>
        <p:nvSpPr>
          <p:cNvPr id="5" name="Footer Placeholder 4">
            <a:extLst>
              <a:ext uri="{FF2B5EF4-FFF2-40B4-BE49-F238E27FC236}">
                <a16:creationId xmlns:a16="http://schemas.microsoft.com/office/drawing/2014/main" id="{991F2FDD-895A-4F46-A70D-8EDCC31D6D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395B1B-7695-4176-92C3-F2B8BFF009CE}"/>
              </a:ext>
            </a:extLst>
          </p:cNvPr>
          <p:cNvSpPr>
            <a:spLocks noGrp="1"/>
          </p:cNvSpPr>
          <p:nvPr>
            <p:ph type="sldNum" sz="quarter" idx="12"/>
          </p:nvPr>
        </p:nvSpPr>
        <p:spPr/>
        <p:txBody>
          <a:bodyPr/>
          <a:lstStyle/>
          <a:p>
            <a:fld id="{BE9E074B-1726-4684-AA46-0EF0B627736D}" type="slidenum">
              <a:rPr lang="en-US" smtClean="0"/>
              <a:t>‹#›</a:t>
            </a:fld>
            <a:endParaRPr lang="en-US"/>
          </a:p>
        </p:txBody>
      </p:sp>
    </p:spTree>
    <p:extLst>
      <p:ext uri="{BB962C8B-B14F-4D97-AF65-F5344CB8AC3E}">
        <p14:creationId xmlns:p14="http://schemas.microsoft.com/office/powerpoint/2010/main" val="1456054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147A3-F3F4-41AC-A2E2-20D289872F1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292A52-79B3-4F18-BCA4-18E4FB3CDA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6515F51-F8AE-4514-9097-81B259252339}"/>
              </a:ext>
            </a:extLst>
          </p:cNvPr>
          <p:cNvSpPr>
            <a:spLocks noGrp="1"/>
          </p:cNvSpPr>
          <p:nvPr>
            <p:ph type="dt" sz="half" idx="10"/>
          </p:nvPr>
        </p:nvSpPr>
        <p:spPr/>
        <p:txBody>
          <a:bodyPr/>
          <a:lstStyle/>
          <a:p>
            <a:fld id="{32EF7553-E0FE-47AA-9586-B697C7076F50}" type="datetimeFigureOut">
              <a:rPr lang="en-US" smtClean="0"/>
              <a:t>8/15/2024</a:t>
            </a:fld>
            <a:endParaRPr lang="en-US"/>
          </a:p>
        </p:txBody>
      </p:sp>
      <p:sp>
        <p:nvSpPr>
          <p:cNvPr id="5" name="Footer Placeholder 4">
            <a:extLst>
              <a:ext uri="{FF2B5EF4-FFF2-40B4-BE49-F238E27FC236}">
                <a16:creationId xmlns:a16="http://schemas.microsoft.com/office/drawing/2014/main" id="{C52D1CA4-C318-427B-A2E7-42D7D27BAB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568CD8-16F6-4A78-8D16-CFF43FB13268}"/>
              </a:ext>
            </a:extLst>
          </p:cNvPr>
          <p:cNvSpPr>
            <a:spLocks noGrp="1"/>
          </p:cNvSpPr>
          <p:nvPr>
            <p:ph type="sldNum" sz="quarter" idx="12"/>
          </p:nvPr>
        </p:nvSpPr>
        <p:spPr/>
        <p:txBody>
          <a:bodyPr/>
          <a:lstStyle/>
          <a:p>
            <a:fld id="{BE9E074B-1726-4684-AA46-0EF0B627736D}" type="slidenum">
              <a:rPr lang="en-US" smtClean="0"/>
              <a:t>‹#›</a:t>
            </a:fld>
            <a:endParaRPr lang="en-US"/>
          </a:p>
        </p:txBody>
      </p:sp>
    </p:spTree>
    <p:extLst>
      <p:ext uri="{BB962C8B-B14F-4D97-AF65-F5344CB8AC3E}">
        <p14:creationId xmlns:p14="http://schemas.microsoft.com/office/powerpoint/2010/main" val="4176332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EF691-96C2-4A8D-8E8A-CC8C9A8E8D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E2E5DE-241A-47E0-8F9F-92EC2CC463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203A68D-4479-4C39-8876-BCD39E3AC5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A9E32C-42FB-4D37-B319-984FCA086687}"/>
              </a:ext>
            </a:extLst>
          </p:cNvPr>
          <p:cNvSpPr>
            <a:spLocks noGrp="1"/>
          </p:cNvSpPr>
          <p:nvPr>
            <p:ph type="dt" sz="half" idx="10"/>
          </p:nvPr>
        </p:nvSpPr>
        <p:spPr/>
        <p:txBody>
          <a:bodyPr/>
          <a:lstStyle/>
          <a:p>
            <a:fld id="{32EF7553-E0FE-47AA-9586-B697C7076F50}" type="datetimeFigureOut">
              <a:rPr lang="en-US" smtClean="0"/>
              <a:t>8/15/2024</a:t>
            </a:fld>
            <a:endParaRPr lang="en-US"/>
          </a:p>
        </p:txBody>
      </p:sp>
      <p:sp>
        <p:nvSpPr>
          <p:cNvPr id="6" name="Footer Placeholder 5">
            <a:extLst>
              <a:ext uri="{FF2B5EF4-FFF2-40B4-BE49-F238E27FC236}">
                <a16:creationId xmlns:a16="http://schemas.microsoft.com/office/drawing/2014/main" id="{62C7B40A-579A-46E4-B477-89943AB556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060640-447D-42AB-A227-2FA22D06B8E9}"/>
              </a:ext>
            </a:extLst>
          </p:cNvPr>
          <p:cNvSpPr>
            <a:spLocks noGrp="1"/>
          </p:cNvSpPr>
          <p:nvPr>
            <p:ph type="sldNum" sz="quarter" idx="12"/>
          </p:nvPr>
        </p:nvSpPr>
        <p:spPr/>
        <p:txBody>
          <a:bodyPr/>
          <a:lstStyle/>
          <a:p>
            <a:fld id="{BE9E074B-1726-4684-AA46-0EF0B627736D}" type="slidenum">
              <a:rPr lang="en-US" smtClean="0"/>
              <a:t>‹#›</a:t>
            </a:fld>
            <a:endParaRPr lang="en-US"/>
          </a:p>
        </p:txBody>
      </p:sp>
    </p:spTree>
    <p:extLst>
      <p:ext uri="{BB962C8B-B14F-4D97-AF65-F5344CB8AC3E}">
        <p14:creationId xmlns:p14="http://schemas.microsoft.com/office/powerpoint/2010/main" val="3299786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FC4BF-C309-4C7C-A718-153CA0413B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2C24D7-62CB-4555-A0A8-E74E46F196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DDCE5A-51E9-4233-86B9-639DFA7D9F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1D63EF-4A04-450C-A008-B507F80320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42953F-E63B-4FB7-80E6-E56A634B6A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A87024-98DA-4859-A21B-E23DC30AABDF}"/>
              </a:ext>
            </a:extLst>
          </p:cNvPr>
          <p:cNvSpPr>
            <a:spLocks noGrp="1"/>
          </p:cNvSpPr>
          <p:nvPr>
            <p:ph type="dt" sz="half" idx="10"/>
          </p:nvPr>
        </p:nvSpPr>
        <p:spPr/>
        <p:txBody>
          <a:bodyPr/>
          <a:lstStyle/>
          <a:p>
            <a:fld id="{32EF7553-E0FE-47AA-9586-B697C7076F50}" type="datetimeFigureOut">
              <a:rPr lang="en-US" smtClean="0"/>
              <a:t>8/15/2024</a:t>
            </a:fld>
            <a:endParaRPr lang="en-US"/>
          </a:p>
        </p:txBody>
      </p:sp>
      <p:sp>
        <p:nvSpPr>
          <p:cNvPr id="8" name="Footer Placeholder 7">
            <a:extLst>
              <a:ext uri="{FF2B5EF4-FFF2-40B4-BE49-F238E27FC236}">
                <a16:creationId xmlns:a16="http://schemas.microsoft.com/office/drawing/2014/main" id="{D9C6D81D-FBA0-4901-9A7A-6C7B5DCC409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CFBD58-F2A2-4FFD-92E5-54397FFA0B58}"/>
              </a:ext>
            </a:extLst>
          </p:cNvPr>
          <p:cNvSpPr>
            <a:spLocks noGrp="1"/>
          </p:cNvSpPr>
          <p:nvPr>
            <p:ph type="sldNum" sz="quarter" idx="12"/>
          </p:nvPr>
        </p:nvSpPr>
        <p:spPr/>
        <p:txBody>
          <a:bodyPr/>
          <a:lstStyle/>
          <a:p>
            <a:fld id="{BE9E074B-1726-4684-AA46-0EF0B627736D}" type="slidenum">
              <a:rPr lang="en-US" smtClean="0"/>
              <a:t>‹#›</a:t>
            </a:fld>
            <a:endParaRPr lang="en-US"/>
          </a:p>
        </p:txBody>
      </p:sp>
    </p:spTree>
    <p:extLst>
      <p:ext uri="{BB962C8B-B14F-4D97-AF65-F5344CB8AC3E}">
        <p14:creationId xmlns:p14="http://schemas.microsoft.com/office/powerpoint/2010/main" val="161795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FB19B-3B87-461F-B61F-D78B9836F8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D95F87-C3B4-431C-B3B5-0280C70F945A}"/>
              </a:ext>
            </a:extLst>
          </p:cNvPr>
          <p:cNvSpPr>
            <a:spLocks noGrp="1"/>
          </p:cNvSpPr>
          <p:nvPr>
            <p:ph type="dt" sz="half" idx="10"/>
          </p:nvPr>
        </p:nvSpPr>
        <p:spPr/>
        <p:txBody>
          <a:bodyPr/>
          <a:lstStyle/>
          <a:p>
            <a:fld id="{32EF7553-E0FE-47AA-9586-B697C7076F50}" type="datetimeFigureOut">
              <a:rPr lang="en-US" smtClean="0"/>
              <a:t>8/15/2024</a:t>
            </a:fld>
            <a:endParaRPr lang="en-US"/>
          </a:p>
        </p:txBody>
      </p:sp>
      <p:sp>
        <p:nvSpPr>
          <p:cNvPr id="4" name="Footer Placeholder 3">
            <a:extLst>
              <a:ext uri="{FF2B5EF4-FFF2-40B4-BE49-F238E27FC236}">
                <a16:creationId xmlns:a16="http://schemas.microsoft.com/office/drawing/2014/main" id="{B4E50056-73B1-4BBA-B1D8-7ACDB2D1B1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FC5D05-C8EF-4B7B-86BF-67B694DBA287}"/>
              </a:ext>
            </a:extLst>
          </p:cNvPr>
          <p:cNvSpPr>
            <a:spLocks noGrp="1"/>
          </p:cNvSpPr>
          <p:nvPr>
            <p:ph type="sldNum" sz="quarter" idx="12"/>
          </p:nvPr>
        </p:nvSpPr>
        <p:spPr/>
        <p:txBody>
          <a:bodyPr/>
          <a:lstStyle/>
          <a:p>
            <a:fld id="{BE9E074B-1726-4684-AA46-0EF0B627736D}" type="slidenum">
              <a:rPr lang="en-US" smtClean="0"/>
              <a:t>‹#›</a:t>
            </a:fld>
            <a:endParaRPr lang="en-US"/>
          </a:p>
        </p:txBody>
      </p:sp>
    </p:spTree>
    <p:extLst>
      <p:ext uri="{BB962C8B-B14F-4D97-AF65-F5344CB8AC3E}">
        <p14:creationId xmlns:p14="http://schemas.microsoft.com/office/powerpoint/2010/main" val="2673759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97223-61A8-4E59-8724-EB52C1A6C353}"/>
              </a:ext>
            </a:extLst>
          </p:cNvPr>
          <p:cNvSpPr>
            <a:spLocks noGrp="1"/>
          </p:cNvSpPr>
          <p:nvPr>
            <p:ph type="dt" sz="half" idx="10"/>
          </p:nvPr>
        </p:nvSpPr>
        <p:spPr/>
        <p:txBody>
          <a:bodyPr/>
          <a:lstStyle/>
          <a:p>
            <a:fld id="{32EF7553-E0FE-47AA-9586-B697C7076F50}" type="datetimeFigureOut">
              <a:rPr lang="en-US" smtClean="0"/>
              <a:t>8/15/2024</a:t>
            </a:fld>
            <a:endParaRPr lang="en-US"/>
          </a:p>
        </p:txBody>
      </p:sp>
      <p:sp>
        <p:nvSpPr>
          <p:cNvPr id="3" name="Footer Placeholder 2">
            <a:extLst>
              <a:ext uri="{FF2B5EF4-FFF2-40B4-BE49-F238E27FC236}">
                <a16:creationId xmlns:a16="http://schemas.microsoft.com/office/drawing/2014/main" id="{7EB0E2BC-F4DE-4EF4-8BF2-AD8BC31681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92A4BF-7A20-4196-98FD-8511DB1C52E1}"/>
              </a:ext>
            </a:extLst>
          </p:cNvPr>
          <p:cNvSpPr>
            <a:spLocks noGrp="1"/>
          </p:cNvSpPr>
          <p:nvPr>
            <p:ph type="sldNum" sz="quarter" idx="12"/>
          </p:nvPr>
        </p:nvSpPr>
        <p:spPr/>
        <p:txBody>
          <a:bodyPr/>
          <a:lstStyle/>
          <a:p>
            <a:fld id="{BE9E074B-1726-4684-AA46-0EF0B627736D}" type="slidenum">
              <a:rPr lang="en-US" smtClean="0"/>
              <a:t>‹#›</a:t>
            </a:fld>
            <a:endParaRPr lang="en-US"/>
          </a:p>
        </p:txBody>
      </p:sp>
    </p:spTree>
    <p:extLst>
      <p:ext uri="{BB962C8B-B14F-4D97-AF65-F5344CB8AC3E}">
        <p14:creationId xmlns:p14="http://schemas.microsoft.com/office/powerpoint/2010/main" val="3231204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86D0D-E3D3-4A04-AC75-99EA1826EB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8F0458-0569-4C5A-9536-74C87CC802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8771B3-36C4-44E4-A7DE-D77C052BF7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BC0F98-C9EB-44E7-8318-E7101279F16C}"/>
              </a:ext>
            </a:extLst>
          </p:cNvPr>
          <p:cNvSpPr>
            <a:spLocks noGrp="1"/>
          </p:cNvSpPr>
          <p:nvPr>
            <p:ph type="dt" sz="half" idx="10"/>
          </p:nvPr>
        </p:nvSpPr>
        <p:spPr/>
        <p:txBody>
          <a:bodyPr/>
          <a:lstStyle/>
          <a:p>
            <a:fld id="{32EF7553-E0FE-47AA-9586-B697C7076F50}" type="datetimeFigureOut">
              <a:rPr lang="en-US" smtClean="0"/>
              <a:t>8/15/2024</a:t>
            </a:fld>
            <a:endParaRPr lang="en-US"/>
          </a:p>
        </p:txBody>
      </p:sp>
      <p:sp>
        <p:nvSpPr>
          <p:cNvPr id="6" name="Footer Placeholder 5">
            <a:extLst>
              <a:ext uri="{FF2B5EF4-FFF2-40B4-BE49-F238E27FC236}">
                <a16:creationId xmlns:a16="http://schemas.microsoft.com/office/drawing/2014/main" id="{F6B710A1-EBD3-4438-A1BB-ADE9D11719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FA4F47-5CA1-45CC-B73D-89E60F0FF1EF}"/>
              </a:ext>
            </a:extLst>
          </p:cNvPr>
          <p:cNvSpPr>
            <a:spLocks noGrp="1"/>
          </p:cNvSpPr>
          <p:nvPr>
            <p:ph type="sldNum" sz="quarter" idx="12"/>
          </p:nvPr>
        </p:nvSpPr>
        <p:spPr/>
        <p:txBody>
          <a:bodyPr/>
          <a:lstStyle/>
          <a:p>
            <a:fld id="{BE9E074B-1726-4684-AA46-0EF0B627736D}" type="slidenum">
              <a:rPr lang="en-US" smtClean="0"/>
              <a:t>‹#›</a:t>
            </a:fld>
            <a:endParaRPr lang="en-US"/>
          </a:p>
        </p:txBody>
      </p:sp>
    </p:spTree>
    <p:extLst>
      <p:ext uri="{BB962C8B-B14F-4D97-AF65-F5344CB8AC3E}">
        <p14:creationId xmlns:p14="http://schemas.microsoft.com/office/powerpoint/2010/main" val="1304238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A0BF4-8E3F-4C1A-BB53-0448ACED42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F13E82-AE1B-4ADE-BCFA-504BE59206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DE51002-2D6A-4F0E-8AAD-5108A62EEA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4545AB-A2BF-438E-B294-8B273BD84DB6}"/>
              </a:ext>
            </a:extLst>
          </p:cNvPr>
          <p:cNvSpPr>
            <a:spLocks noGrp="1"/>
          </p:cNvSpPr>
          <p:nvPr>
            <p:ph type="dt" sz="half" idx="10"/>
          </p:nvPr>
        </p:nvSpPr>
        <p:spPr/>
        <p:txBody>
          <a:bodyPr/>
          <a:lstStyle/>
          <a:p>
            <a:fld id="{32EF7553-E0FE-47AA-9586-B697C7076F50}" type="datetimeFigureOut">
              <a:rPr lang="en-US" smtClean="0"/>
              <a:t>8/15/2024</a:t>
            </a:fld>
            <a:endParaRPr lang="en-US"/>
          </a:p>
        </p:txBody>
      </p:sp>
      <p:sp>
        <p:nvSpPr>
          <p:cNvPr id="6" name="Footer Placeholder 5">
            <a:extLst>
              <a:ext uri="{FF2B5EF4-FFF2-40B4-BE49-F238E27FC236}">
                <a16:creationId xmlns:a16="http://schemas.microsoft.com/office/drawing/2014/main" id="{5453DED1-0D17-4E0F-A5C8-B5AD4721D4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CA2A2E-7E2D-4FD7-BFB5-928773324E66}"/>
              </a:ext>
            </a:extLst>
          </p:cNvPr>
          <p:cNvSpPr>
            <a:spLocks noGrp="1"/>
          </p:cNvSpPr>
          <p:nvPr>
            <p:ph type="sldNum" sz="quarter" idx="12"/>
          </p:nvPr>
        </p:nvSpPr>
        <p:spPr/>
        <p:txBody>
          <a:bodyPr/>
          <a:lstStyle/>
          <a:p>
            <a:fld id="{BE9E074B-1726-4684-AA46-0EF0B627736D}" type="slidenum">
              <a:rPr lang="en-US" smtClean="0"/>
              <a:t>‹#›</a:t>
            </a:fld>
            <a:endParaRPr lang="en-US"/>
          </a:p>
        </p:txBody>
      </p:sp>
    </p:spTree>
    <p:extLst>
      <p:ext uri="{BB962C8B-B14F-4D97-AF65-F5344CB8AC3E}">
        <p14:creationId xmlns:p14="http://schemas.microsoft.com/office/powerpoint/2010/main" val="1888901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70445-AA87-4C57-A89B-3CE045635CE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335E89D-7944-4EF0-92DC-70C225937D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78E70C-F282-4C84-B1D4-D1D60D735F6C}"/>
              </a:ext>
            </a:extLst>
          </p:cNvPr>
          <p:cNvSpPr>
            <a:spLocks noGrp="1"/>
          </p:cNvSpPr>
          <p:nvPr>
            <p:ph type="dt" sz="half" idx="10"/>
          </p:nvPr>
        </p:nvSpPr>
        <p:spPr/>
        <p:txBody>
          <a:bodyPr/>
          <a:lstStyle/>
          <a:p>
            <a:fld id="{32EF7553-E0FE-47AA-9586-B697C7076F50}" type="datetimeFigureOut">
              <a:rPr lang="en-US" smtClean="0"/>
              <a:t>8/15/2024</a:t>
            </a:fld>
            <a:endParaRPr lang="en-US"/>
          </a:p>
        </p:txBody>
      </p:sp>
      <p:sp>
        <p:nvSpPr>
          <p:cNvPr id="5" name="Footer Placeholder 4">
            <a:extLst>
              <a:ext uri="{FF2B5EF4-FFF2-40B4-BE49-F238E27FC236}">
                <a16:creationId xmlns:a16="http://schemas.microsoft.com/office/drawing/2014/main" id="{826F3634-0C30-4F2C-804E-AB62F104AF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15F54F-B258-415D-8CD1-299238E1B826}"/>
              </a:ext>
            </a:extLst>
          </p:cNvPr>
          <p:cNvSpPr>
            <a:spLocks noGrp="1"/>
          </p:cNvSpPr>
          <p:nvPr>
            <p:ph type="sldNum" sz="quarter" idx="12"/>
          </p:nvPr>
        </p:nvSpPr>
        <p:spPr/>
        <p:txBody>
          <a:bodyPr/>
          <a:lstStyle/>
          <a:p>
            <a:fld id="{BE9E074B-1726-4684-AA46-0EF0B627736D}" type="slidenum">
              <a:rPr lang="en-US" smtClean="0"/>
              <a:t>‹#›</a:t>
            </a:fld>
            <a:endParaRPr lang="en-US"/>
          </a:p>
        </p:txBody>
      </p:sp>
    </p:spTree>
    <p:extLst>
      <p:ext uri="{BB962C8B-B14F-4D97-AF65-F5344CB8AC3E}">
        <p14:creationId xmlns:p14="http://schemas.microsoft.com/office/powerpoint/2010/main" val="1434178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1B66E1-4D58-491E-9B1E-49F8A070F62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3B370B-7F9E-49AE-892B-5A1E564D16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73453C-6BAC-4ABE-A513-D9B49B071032}"/>
              </a:ext>
            </a:extLst>
          </p:cNvPr>
          <p:cNvSpPr>
            <a:spLocks noGrp="1"/>
          </p:cNvSpPr>
          <p:nvPr>
            <p:ph type="dt" sz="half" idx="10"/>
          </p:nvPr>
        </p:nvSpPr>
        <p:spPr/>
        <p:txBody>
          <a:bodyPr/>
          <a:lstStyle/>
          <a:p>
            <a:fld id="{32EF7553-E0FE-47AA-9586-B697C7076F50}" type="datetimeFigureOut">
              <a:rPr lang="en-US" smtClean="0"/>
              <a:t>8/15/2024</a:t>
            </a:fld>
            <a:endParaRPr lang="en-US"/>
          </a:p>
        </p:txBody>
      </p:sp>
      <p:sp>
        <p:nvSpPr>
          <p:cNvPr id="5" name="Footer Placeholder 4">
            <a:extLst>
              <a:ext uri="{FF2B5EF4-FFF2-40B4-BE49-F238E27FC236}">
                <a16:creationId xmlns:a16="http://schemas.microsoft.com/office/drawing/2014/main" id="{A37B9B32-6385-4B30-97AC-59A8B22C52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894B86-AD65-4D35-AE9D-EFC3CFCB0F1F}"/>
              </a:ext>
            </a:extLst>
          </p:cNvPr>
          <p:cNvSpPr>
            <a:spLocks noGrp="1"/>
          </p:cNvSpPr>
          <p:nvPr>
            <p:ph type="sldNum" sz="quarter" idx="12"/>
          </p:nvPr>
        </p:nvSpPr>
        <p:spPr/>
        <p:txBody>
          <a:bodyPr/>
          <a:lstStyle/>
          <a:p>
            <a:fld id="{BE9E074B-1726-4684-AA46-0EF0B627736D}" type="slidenum">
              <a:rPr lang="en-US" smtClean="0"/>
              <a:t>‹#›</a:t>
            </a:fld>
            <a:endParaRPr lang="en-US"/>
          </a:p>
        </p:txBody>
      </p:sp>
    </p:spTree>
    <p:extLst>
      <p:ext uri="{BB962C8B-B14F-4D97-AF65-F5344CB8AC3E}">
        <p14:creationId xmlns:p14="http://schemas.microsoft.com/office/powerpoint/2010/main" val="122602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5225F-78B7-4068-B63C-5DC8D6BCB4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E6F0BE-1781-430A-B34A-9B60384162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DB8781-9A13-4CA4-BCCD-0B80F42692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EF7553-E0FE-47AA-9586-B697C7076F50}" type="datetimeFigureOut">
              <a:rPr lang="en-US" smtClean="0"/>
              <a:t>8/15/2024</a:t>
            </a:fld>
            <a:endParaRPr lang="en-US"/>
          </a:p>
        </p:txBody>
      </p:sp>
      <p:sp>
        <p:nvSpPr>
          <p:cNvPr id="5" name="Footer Placeholder 4">
            <a:extLst>
              <a:ext uri="{FF2B5EF4-FFF2-40B4-BE49-F238E27FC236}">
                <a16:creationId xmlns:a16="http://schemas.microsoft.com/office/drawing/2014/main" id="{7118BB66-7683-4748-BC42-6979334714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3D056B2-2C77-4C41-AFE9-59BF116A02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9E074B-1726-4684-AA46-0EF0B627736D}" type="slidenum">
              <a:rPr lang="en-US" smtClean="0"/>
              <a:t>‹#›</a:t>
            </a:fld>
            <a:endParaRPr lang="en-US"/>
          </a:p>
        </p:txBody>
      </p:sp>
    </p:spTree>
    <p:extLst>
      <p:ext uri="{BB962C8B-B14F-4D97-AF65-F5344CB8AC3E}">
        <p14:creationId xmlns:p14="http://schemas.microsoft.com/office/powerpoint/2010/main" val="4018680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hyperlink" Target="https://www.facebook.com/LCAChargersBasketball"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nchclive.com/guidelines/" TargetMode="External"/><Relationship Id="rId2" Type="http://schemas.openxmlformats.org/officeDocument/2006/relationships/hyperlink" Target="http://nchc2019.wpengine.com/hardship/" TargetMode="Externa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www.mshsaa.org/resources/pdf/Official%20Handbook.pdf" TargetMode="Externa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6.png"/><Relationship Id="rId4" Type="http://schemas.openxmlformats.org/officeDocument/2006/relationships/hyperlink" Target="http://revisor.mo.gov/main/OneChapter.aspx?chapter=167"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1726F2F-2B1F-4D49-B5FB-534D093A8C62}"/>
              </a:ext>
            </a:extLst>
          </p:cNvPr>
          <p:cNvSpPr txBox="1"/>
          <p:nvPr/>
        </p:nvSpPr>
        <p:spPr>
          <a:xfrm>
            <a:off x="3475720" y="1023712"/>
            <a:ext cx="4983608" cy="923330"/>
          </a:xfrm>
          <a:prstGeom prst="rect">
            <a:avLst/>
          </a:prstGeom>
          <a:noFill/>
        </p:spPr>
        <p:txBody>
          <a:bodyPr wrap="none" rtlCol="0">
            <a:spAutoFit/>
          </a:bodyPr>
          <a:lstStyle/>
          <a:p>
            <a:pPr algn="ctr"/>
            <a:r>
              <a:rPr lang="en-US" dirty="0">
                <a:solidFill>
                  <a:schemeClr val="accent1">
                    <a:lumMod val="50000"/>
                  </a:schemeClr>
                </a:solidFill>
                <a:latin typeface="Arial Rounded MT Bold" panose="020F0704030504030204" pitchFamily="34" charset="0"/>
              </a:rPr>
              <a:t>Homeschool Basketball Eligibility</a:t>
            </a:r>
          </a:p>
          <a:p>
            <a:pPr algn="ctr"/>
            <a:r>
              <a:rPr lang="en-US" dirty="0">
                <a:solidFill>
                  <a:schemeClr val="accent1">
                    <a:lumMod val="50000"/>
                  </a:schemeClr>
                </a:solidFill>
                <a:latin typeface="Arial Rounded MT Bold" panose="020F0704030504030204" pitchFamily="34" charset="0"/>
              </a:rPr>
              <a:t>Lighthouse Christian Chargers - Basketball</a:t>
            </a:r>
          </a:p>
          <a:p>
            <a:pPr algn="ctr"/>
            <a:r>
              <a:rPr lang="en-US" dirty="0">
                <a:solidFill>
                  <a:schemeClr val="accent1">
                    <a:lumMod val="50000"/>
                  </a:schemeClr>
                </a:solidFill>
                <a:latin typeface="Arial Rounded MT Bold" panose="020F0704030504030204" pitchFamily="34" charset="0"/>
              </a:rPr>
              <a:t>2024-25 </a:t>
            </a:r>
          </a:p>
        </p:txBody>
      </p:sp>
      <p:grpSp>
        <p:nvGrpSpPr>
          <p:cNvPr id="5" name="Group 4">
            <a:extLst>
              <a:ext uri="{FF2B5EF4-FFF2-40B4-BE49-F238E27FC236}">
                <a16:creationId xmlns:a16="http://schemas.microsoft.com/office/drawing/2014/main" id="{2F651303-1F88-47A5-98C6-3AFAF4EEF53A}"/>
              </a:ext>
            </a:extLst>
          </p:cNvPr>
          <p:cNvGrpSpPr/>
          <p:nvPr/>
        </p:nvGrpSpPr>
        <p:grpSpPr>
          <a:xfrm>
            <a:off x="1501742" y="2315885"/>
            <a:ext cx="8931564" cy="1544828"/>
            <a:chOff x="1385806" y="2372109"/>
            <a:chExt cx="8931564" cy="1544828"/>
          </a:xfrm>
        </p:grpSpPr>
        <p:sp>
          <p:nvSpPr>
            <p:cNvPr id="22" name="Rectangle: Rounded Corners 21">
              <a:extLst>
                <a:ext uri="{FF2B5EF4-FFF2-40B4-BE49-F238E27FC236}">
                  <a16:creationId xmlns:a16="http://schemas.microsoft.com/office/drawing/2014/main" id="{BA064D94-B6C2-480E-9C0A-F72B09ED6238}"/>
                </a:ext>
              </a:extLst>
            </p:cNvPr>
            <p:cNvSpPr/>
            <p:nvPr/>
          </p:nvSpPr>
          <p:spPr>
            <a:xfrm>
              <a:off x="1385806" y="2372109"/>
              <a:ext cx="8931564" cy="1544828"/>
            </a:xfrm>
            <a:prstGeom prst="roundRect">
              <a:avLst/>
            </a:prstGeom>
            <a:solidFill>
              <a:schemeClr val="accent2">
                <a:lumMod val="20000"/>
                <a:lumOff val="80000"/>
              </a:schemeClr>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191DBE8-ADF8-4081-888B-CDCC25178BC8}"/>
                </a:ext>
              </a:extLst>
            </p:cNvPr>
            <p:cNvSpPr txBox="1"/>
            <p:nvPr/>
          </p:nvSpPr>
          <p:spPr>
            <a:xfrm>
              <a:off x="2075468" y="2466109"/>
              <a:ext cx="7983724" cy="1354217"/>
            </a:xfrm>
            <a:prstGeom prst="rect">
              <a:avLst/>
            </a:prstGeom>
            <a:noFill/>
          </p:spPr>
          <p:txBody>
            <a:bodyPr wrap="none" rtlCol="0">
              <a:spAutoFit/>
            </a:bodyPr>
            <a:lstStyle/>
            <a:p>
              <a:pPr algn="ctr"/>
              <a:r>
                <a:rPr lang="en-US" dirty="0"/>
                <a:t>Well-organized basketball program for the homeschool community in SW MO</a:t>
              </a:r>
            </a:p>
            <a:p>
              <a:pPr algn="ctr"/>
              <a:endParaRPr lang="en-US" sz="1400" dirty="0"/>
            </a:p>
            <a:p>
              <a:pPr algn="ctr"/>
              <a:r>
                <a:rPr lang="en-US" dirty="0"/>
                <a:t> Developmental Program up to 14U             Highly Competitive Program 15U to 18U </a:t>
              </a:r>
            </a:p>
            <a:p>
              <a:pPr algn="ctr"/>
              <a:endParaRPr lang="en-US" sz="1400" dirty="0"/>
            </a:p>
            <a:p>
              <a:pPr algn="ctr"/>
              <a:r>
                <a:rPr lang="en-US" dirty="0"/>
                <a:t>Developing Christ-like Character &amp; Leadership through Competitive Basketball  </a:t>
              </a:r>
            </a:p>
          </p:txBody>
        </p:sp>
        <p:pic>
          <p:nvPicPr>
            <p:cNvPr id="13" name="Graphic 12" descr="Basketball">
              <a:extLst>
                <a:ext uri="{FF2B5EF4-FFF2-40B4-BE49-F238E27FC236}">
                  <a16:creationId xmlns:a16="http://schemas.microsoft.com/office/drawing/2014/main" id="{35A86ECC-83E0-41DC-8318-F2AA7F70D12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5359" y="2463753"/>
              <a:ext cx="383905" cy="383905"/>
            </a:xfrm>
            <a:prstGeom prst="rect">
              <a:avLst/>
            </a:prstGeom>
          </p:spPr>
        </p:pic>
        <p:pic>
          <p:nvPicPr>
            <p:cNvPr id="15" name="Graphic 14" descr="Basketball">
              <a:extLst>
                <a:ext uri="{FF2B5EF4-FFF2-40B4-BE49-F238E27FC236}">
                  <a16:creationId xmlns:a16="http://schemas.microsoft.com/office/drawing/2014/main" id="{1AD3D640-BFAC-4000-A70C-EFCB6732DEA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8677" y="2951264"/>
              <a:ext cx="383905" cy="383905"/>
            </a:xfrm>
            <a:prstGeom prst="rect">
              <a:avLst/>
            </a:prstGeom>
          </p:spPr>
        </p:pic>
        <p:pic>
          <p:nvPicPr>
            <p:cNvPr id="17" name="Graphic 16" descr="Basketball">
              <a:extLst>
                <a:ext uri="{FF2B5EF4-FFF2-40B4-BE49-F238E27FC236}">
                  <a16:creationId xmlns:a16="http://schemas.microsoft.com/office/drawing/2014/main" id="{AEC44E3A-A3DC-4B9E-BD57-AF51E94B263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50995" y="3436421"/>
              <a:ext cx="383905" cy="383905"/>
            </a:xfrm>
            <a:prstGeom prst="rect">
              <a:avLst/>
            </a:prstGeom>
          </p:spPr>
        </p:pic>
      </p:grpSp>
      <p:pic>
        <p:nvPicPr>
          <p:cNvPr id="21" name="Graphic 20" descr="Basketball Hoop">
            <a:extLst>
              <a:ext uri="{FF2B5EF4-FFF2-40B4-BE49-F238E27FC236}">
                <a16:creationId xmlns:a16="http://schemas.microsoft.com/office/drawing/2014/main" id="{4BDC87AF-65BD-4147-8F4F-20D87719BDB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9483" y="5514194"/>
            <a:ext cx="1292507" cy="1292507"/>
          </a:xfrm>
          <a:prstGeom prst="rect">
            <a:avLst/>
          </a:prstGeom>
        </p:spPr>
      </p:pic>
      <p:sp>
        <p:nvSpPr>
          <p:cNvPr id="23" name="TextBox 22">
            <a:extLst>
              <a:ext uri="{FF2B5EF4-FFF2-40B4-BE49-F238E27FC236}">
                <a16:creationId xmlns:a16="http://schemas.microsoft.com/office/drawing/2014/main" id="{BC68B5F1-65D0-45FC-BD58-6BDA1C611C4E}"/>
              </a:ext>
            </a:extLst>
          </p:cNvPr>
          <p:cNvSpPr txBox="1"/>
          <p:nvPr/>
        </p:nvSpPr>
        <p:spPr>
          <a:xfrm>
            <a:off x="2422698" y="4256732"/>
            <a:ext cx="7006212" cy="1200329"/>
          </a:xfrm>
          <a:prstGeom prst="rect">
            <a:avLst/>
          </a:prstGeom>
          <a:noFill/>
        </p:spPr>
        <p:txBody>
          <a:bodyPr wrap="none" rtlCol="0">
            <a:spAutoFit/>
          </a:bodyPr>
          <a:lstStyle/>
          <a:p>
            <a:pPr algn="ctr"/>
            <a:r>
              <a:rPr lang="en-US" dirty="0"/>
              <a:t>Player Eligibility for Competitive Program</a:t>
            </a:r>
          </a:p>
          <a:p>
            <a:pPr algn="ctr"/>
            <a:r>
              <a:rPr lang="en-US" dirty="0"/>
              <a:t>3 bodies of requirements co-exist to ensure compliance for competition  </a:t>
            </a:r>
          </a:p>
          <a:p>
            <a:pPr algn="ctr"/>
            <a:r>
              <a:rPr lang="en-US" dirty="0"/>
              <a:t>against local public schools and in national homeschool tournaments</a:t>
            </a:r>
          </a:p>
          <a:p>
            <a:pPr algn="ctr"/>
            <a:r>
              <a:rPr lang="en-US" dirty="0"/>
              <a:t>LCA   |   NCHBC   |   MSHSAA</a:t>
            </a:r>
          </a:p>
        </p:txBody>
      </p:sp>
      <p:pic>
        <p:nvPicPr>
          <p:cNvPr id="7" name="Picture 6">
            <a:extLst>
              <a:ext uri="{FF2B5EF4-FFF2-40B4-BE49-F238E27FC236}">
                <a16:creationId xmlns:a16="http://schemas.microsoft.com/office/drawing/2014/main" id="{85DE497A-3C68-3A96-ED52-B85B35563333}"/>
              </a:ext>
            </a:extLst>
          </p:cNvPr>
          <p:cNvPicPr>
            <a:picLocks noChangeAspect="1"/>
          </p:cNvPicPr>
          <p:nvPr/>
        </p:nvPicPr>
        <p:blipFill>
          <a:blip r:embed="rId7"/>
          <a:stretch>
            <a:fillRect/>
          </a:stretch>
        </p:blipFill>
        <p:spPr>
          <a:xfrm>
            <a:off x="10558777" y="5664104"/>
            <a:ext cx="1475282" cy="1187422"/>
          </a:xfrm>
          <a:prstGeom prst="rect">
            <a:avLst/>
          </a:prstGeom>
        </p:spPr>
      </p:pic>
    </p:spTree>
    <p:extLst>
      <p:ext uri="{BB962C8B-B14F-4D97-AF65-F5344CB8AC3E}">
        <p14:creationId xmlns:p14="http://schemas.microsoft.com/office/powerpoint/2010/main" val="756934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3549780-9BA4-43B6-94A9-2C8D908564A3}"/>
              </a:ext>
            </a:extLst>
          </p:cNvPr>
          <p:cNvSpPr txBox="1"/>
          <p:nvPr/>
        </p:nvSpPr>
        <p:spPr>
          <a:xfrm>
            <a:off x="208658" y="734275"/>
            <a:ext cx="5674823" cy="480131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mn-cs"/>
              </a:rPr>
              <a:t>Eligibility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Follow </a:t>
            </a: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hlinkClick r:id="rId2" action="ppaction://hlinksldjump"/>
              </a:rPr>
              <a:t>NCHBC Eligibility requirement</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prstClr val="black"/>
                </a:solidFill>
                <a:latin typeface="Calibri" panose="020F0502020204030204"/>
              </a:rPr>
              <a:t>Follow </a:t>
            </a:r>
            <a:r>
              <a:rPr lang="en-US" sz="1500" dirty="0">
                <a:solidFill>
                  <a:prstClr val="black"/>
                </a:solidFill>
                <a:latin typeface="Calibri" panose="020F0502020204030204"/>
                <a:hlinkClick r:id="rId3" action="ppaction://hlinksldjump"/>
              </a:rPr>
              <a:t>MSHSAA Eligibility requirement </a:t>
            </a:r>
            <a:r>
              <a:rPr lang="en-US" sz="1500" dirty="0">
                <a:solidFill>
                  <a:prstClr val="black"/>
                </a:solidFill>
                <a:latin typeface="Calibri" panose="020F0502020204030204"/>
              </a:rPr>
              <a:t>for homeschool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New homeschoolers/</a:t>
            </a:r>
            <a:r>
              <a:rPr lang="en-US" sz="1500" dirty="0">
                <a:solidFill>
                  <a:prstClr val="black"/>
                </a:solidFill>
                <a:latin typeface="Calibri" panose="020F0502020204030204"/>
              </a:rPr>
              <a:t>transfers must meet Director before first practice</a:t>
            </a:r>
          </a:p>
          <a:p>
            <a:pPr lvl="0">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Costs </a:t>
            </a:r>
            <a:r>
              <a:rPr lang="en-US" sz="1500" dirty="0">
                <a:solidFill>
                  <a:prstClr val="black"/>
                </a:solidFill>
              </a:rPr>
              <a:t>are the responsibility of player’s family</a:t>
            </a:r>
          </a:p>
          <a:p>
            <a:pPr lvl="1">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season (estimating Varsity B $550; others are less)</a:t>
            </a:r>
          </a:p>
          <a:p>
            <a:pPr lvl="1">
              <a:defRPr/>
            </a:pPr>
            <a:r>
              <a:rPr lang="en-US" sz="1500" dirty="0">
                <a:solidFill>
                  <a:prstClr val="black"/>
                </a:solidFill>
                <a:latin typeface="Calibri" panose="020F0502020204030204"/>
              </a:rPr>
              <a:t>shoes, socks, compression gear, sports bags, </a:t>
            </a:r>
            <a:r>
              <a:rPr lang="en-US" sz="1500" dirty="0" err="1">
                <a:solidFill>
                  <a:prstClr val="black"/>
                </a:solidFill>
                <a:latin typeface="Calibri" panose="020F0502020204030204"/>
              </a:rPr>
              <a:t>etc</a:t>
            </a:r>
            <a:endParaRPr lang="en-US" sz="1500" dirty="0">
              <a:solidFill>
                <a:prstClr val="black"/>
              </a:solidFill>
              <a:latin typeface="Calibri" panose="020F0502020204030204"/>
            </a:endParaRPr>
          </a:p>
          <a:p>
            <a:pPr lvl="1">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all travel expenses; responsible for player transportation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mn-cs"/>
              </a:rPr>
              <a:t>Team </a:t>
            </a:r>
            <a:r>
              <a:rPr lang="en-US" sz="1500" b="1" dirty="0">
                <a:solidFill>
                  <a:prstClr val="black"/>
                </a:solidFill>
                <a:latin typeface="Calibri" panose="020F0502020204030204"/>
              </a:rPr>
              <a:t>Details</a:t>
            </a:r>
            <a:endPar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a:defRPr/>
            </a:pPr>
            <a:r>
              <a:rPr lang="en-US" sz="1500" dirty="0">
                <a:solidFill>
                  <a:prstClr val="black"/>
                </a:solidFill>
              </a:rPr>
              <a:t>Chargers is a competitive basketball program</a:t>
            </a:r>
          </a:p>
          <a:p>
            <a:pPr>
              <a:defRPr/>
            </a:pPr>
            <a:r>
              <a:rPr lang="en-US" sz="1500" dirty="0">
                <a:solidFill>
                  <a:prstClr val="black"/>
                </a:solidFill>
              </a:rPr>
              <a:t>Focus on character, leadership, work ethic, skills, basketball IQ</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18B plays 35-40 games November thru March; 16B 25-30 games</a:t>
            </a:r>
          </a:p>
          <a:p>
            <a:pPr lvl="1">
              <a:defRPr/>
            </a:pPr>
            <a:r>
              <a:rPr lang="en-US" sz="1500" dirty="0">
                <a:solidFill>
                  <a:prstClr val="black"/>
                </a:solidFill>
              </a:rPr>
              <a:t>5 overnight homeschool homeschool tournaments</a:t>
            </a:r>
          </a:p>
          <a:p>
            <a:pPr lvl="1">
              <a:defRPr/>
            </a:pPr>
            <a:r>
              <a:rPr lang="en-US" sz="1500" dirty="0">
                <a:solidFill>
                  <a:prstClr val="black"/>
                </a:solidFill>
              </a:rPr>
              <a:t>2-3 small public school tournaments in SW MO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prstClr val="black"/>
                </a:solidFill>
                <a:latin typeface="Calibri" panose="020F0502020204030204"/>
              </a:rPr>
              <a:t>Practice starts October; players allowed to finish in-season sport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prstClr val="black"/>
                </a:solidFill>
                <a:latin typeface="Calibri" panose="020F0502020204030204"/>
              </a:rPr>
              <a:t>Uniforms are provided (home, away, shooter, practice jersey)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prstClr val="black"/>
                </a:solidFill>
                <a:latin typeface="Calibri" panose="020F0502020204030204"/>
              </a:rPr>
              <a:t>Volunteer organization…regular parent involvement is required</a:t>
            </a:r>
          </a:p>
        </p:txBody>
      </p:sp>
      <p:sp>
        <p:nvSpPr>
          <p:cNvPr id="3" name="Rectangle 2">
            <a:extLst>
              <a:ext uri="{FF2B5EF4-FFF2-40B4-BE49-F238E27FC236}">
                <a16:creationId xmlns:a16="http://schemas.microsoft.com/office/drawing/2014/main" id="{7B0BB383-6EAD-4F4A-8605-827ED8DF25AE}"/>
              </a:ext>
            </a:extLst>
          </p:cNvPr>
          <p:cNvSpPr/>
          <p:nvPr/>
        </p:nvSpPr>
        <p:spPr>
          <a:xfrm>
            <a:off x="-658" y="245193"/>
            <a:ext cx="1070842" cy="369332"/>
          </a:xfrm>
          <a:prstGeom prst="rect">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rect">
              <a:fillToRect l="100000" b="100000"/>
            </a:path>
            <a:tileRect t="-100000" r="-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841D244-38A8-43AD-BAD8-4C44101B4624}"/>
              </a:ext>
            </a:extLst>
          </p:cNvPr>
          <p:cNvSpPr txBox="1"/>
          <p:nvPr/>
        </p:nvSpPr>
        <p:spPr>
          <a:xfrm>
            <a:off x="527883" y="258034"/>
            <a:ext cx="5409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LCA</a:t>
            </a:r>
          </a:p>
        </p:txBody>
      </p:sp>
      <p:sp>
        <p:nvSpPr>
          <p:cNvPr id="16" name="TextBox 15">
            <a:extLst>
              <a:ext uri="{FF2B5EF4-FFF2-40B4-BE49-F238E27FC236}">
                <a16:creationId xmlns:a16="http://schemas.microsoft.com/office/drawing/2014/main" id="{A142A272-3047-49FC-85B7-5EE5B453B5E2}"/>
              </a:ext>
            </a:extLst>
          </p:cNvPr>
          <p:cNvSpPr txBox="1"/>
          <p:nvPr/>
        </p:nvSpPr>
        <p:spPr>
          <a:xfrm>
            <a:off x="6161103" y="879736"/>
            <a:ext cx="5766557" cy="2369880"/>
          </a:xfrm>
          <a:prstGeom prst="rect">
            <a:avLst/>
          </a:prstGeom>
          <a:noFill/>
          <a:ln w="34925" cmpd="thinThick">
            <a:solidFill>
              <a:schemeClr val="accent1">
                <a:lumMod val="75000"/>
              </a:schemeClr>
            </a:solidFill>
          </a:ln>
        </p:spPr>
        <p:txBody>
          <a:bodyPr wrap="square" anchor="ctr">
            <a:spAutoFit/>
          </a:bodyPr>
          <a:lstStyle/>
          <a:p>
            <a:pPr algn="ctr"/>
            <a:r>
              <a:rPr lang="en-US" sz="1600" dirty="0"/>
              <a:t>“Chargers Basketball builds Character/Leadership,</a:t>
            </a:r>
          </a:p>
          <a:p>
            <a:pPr algn="ctr"/>
            <a:r>
              <a:rPr lang="en-US" sz="1600" dirty="0"/>
              <a:t>Competitiveness &amp; Community”</a:t>
            </a:r>
          </a:p>
          <a:p>
            <a:pPr algn="l"/>
            <a:r>
              <a:rPr lang="en-US" sz="1300" b="0" i="0" dirty="0">
                <a:solidFill>
                  <a:srgbClr val="FC6E00"/>
                </a:solidFill>
                <a:effectLst/>
                <a:latin typeface="Roboto"/>
              </a:rPr>
              <a:t>Our Vision</a:t>
            </a:r>
          </a:p>
          <a:p>
            <a:pPr lvl="1"/>
            <a:r>
              <a:rPr lang="en-US" sz="1300" b="0" i="0" dirty="0">
                <a:solidFill>
                  <a:srgbClr val="808080"/>
                </a:solidFill>
                <a:effectLst/>
                <a:latin typeface="Open Sans"/>
              </a:rPr>
              <a:t>The vision of our organization is to develop strong Christian character in our young athletes, so as they become men/women, they will be MEN/WOMEN OF GOD</a:t>
            </a:r>
          </a:p>
          <a:p>
            <a:pPr algn="l"/>
            <a:endParaRPr lang="en-US" sz="1000" dirty="0">
              <a:solidFill>
                <a:srgbClr val="808080"/>
              </a:solidFill>
              <a:latin typeface="Open Sans"/>
            </a:endParaRPr>
          </a:p>
          <a:p>
            <a:pPr algn="l"/>
            <a:r>
              <a:rPr lang="en-US" sz="1300" b="0" i="0" dirty="0">
                <a:solidFill>
                  <a:srgbClr val="FC6E00"/>
                </a:solidFill>
                <a:effectLst/>
                <a:latin typeface="Roboto"/>
              </a:rPr>
              <a:t>Our Purpose</a:t>
            </a:r>
          </a:p>
          <a:p>
            <a:pPr lvl="1"/>
            <a:r>
              <a:rPr lang="en-US" sz="1300" b="0" i="0" dirty="0">
                <a:solidFill>
                  <a:srgbClr val="808080"/>
                </a:solidFill>
                <a:effectLst/>
                <a:latin typeface="Open Sans"/>
              </a:rPr>
              <a:t>Our purpose is to bring glory and honor to Jesus Christ while encouraging athletes to be personally responsible for their actions and to work with other athletes as a team in competition</a:t>
            </a:r>
          </a:p>
          <a:p>
            <a:pPr lvl="1"/>
            <a:endParaRPr lang="en-US" sz="200" b="0" i="0" dirty="0">
              <a:solidFill>
                <a:srgbClr val="808080"/>
              </a:solidFill>
              <a:effectLst/>
              <a:latin typeface="Open Sans"/>
            </a:endParaRPr>
          </a:p>
        </p:txBody>
      </p:sp>
      <p:sp>
        <p:nvSpPr>
          <p:cNvPr id="10" name="TextBox 9">
            <a:extLst>
              <a:ext uri="{FF2B5EF4-FFF2-40B4-BE49-F238E27FC236}">
                <a16:creationId xmlns:a16="http://schemas.microsoft.com/office/drawing/2014/main" id="{D221C79D-F684-482C-94C9-68A6FD7FB3FC}"/>
              </a:ext>
            </a:extLst>
          </p:cNvPr>
          <p:cNvSpPr txBox="1"/>
          <p:nvPr/>
        </p:nvSpPr>
        <p:spPr>
          <a:xfrm>
            <a:off x="1200704" y="250725"/>
            <a:ext cx="494264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Lighthouse Christian Athletics CHARGERS</a:t>
            </a:r>
          </a:p>
        </p:txBody>
      </p:sp>
      <p:sp>
        <p:nvSpPr>
          <p:cNvPr id="7" name="TextBox 6">
            <a:extLst>
              <a:ext uri="{FF2B5EF4-FFF2-40B4-BE49-F238E27FC236}">
                <a16:creationId xmlns:a16="http://schemas.microsoft.com/office/drawing/2014/main" id="{DCA3A6D8-F2FA-FBA2-B193-7C5CA4A385F4}"/>
              </a:ext>
            </a:extLst>
          </p:cNvPr>
          <p:cNvSpPr txBox="1"/>
          <p:nvPr/>
        </p:nvSpPr>
        <p:spPr>
          <a:xfrm>
            <a:off x="304015" y="5873692"/>
            <a:ext cx="4974995" cy="646331"/>
          </a:xfrm>
          <a:prstGeom prst="rect">
            <a:avLst/>
          </a:prstGeom>
          <a:noFill/>
        </p:spPr>
        <p:txBody>
          <a:bodyPr wrap="square">
            <a:spAutoFit/>
          </a:bodyPr>
          <a:lstStyle/>
          <a:p>
            <a:r>
              <a:rPr lang="en-US" dirty="0">
                <a:hlinkClick r:id="rId4"/>
              </a:rPr>
              <a:t>https://www.facebook.com/LCAChargersBasketball</a:t>
            </a:r>
            <a:endParaRPr lang="en-US" dirty="0"/>
          </a:p>
          <a:p>
            <a:endParaRPr lang="en-US" dirty="0"/>
          </a:p>
        </p:txBody>
      </p:sp>
      <p:pic>
        <p:nvPicPr>
          <p:cNvPr id="2" name="Picture 1">
            <a:extLst>
              <a:ext uri="{FF2B5EF4-FFF2-40B4-BE49-F238E27FC236}">
                <a16:creationId xmlns:a16="http://schemas.microsoft.com/office/drawing/2014/main" id="{AE1A735C-EBFD-0B19-4373-C70E418DDED5}"/>
              </a:ext>
            </a:extLst>
          </p:cNvPr>
          <p:cNvPicPr>
            <a:picLocks noChangeAspect="1"/>
          </p:cNvPicPr>
          <p:nvPr/>
        </p:nvPicPr>
        <p:blipFill>
          <a:blip r:embed="rId5"/>
          <a:stretch>
            <a:fillRect/>
          </a:stretch>
        </p:blipFill>
        <p:spPr>
          <a:xfrm>
            <a:off x="10558777" y="5664104"/>
            <a:ext cx="1475282" cy="1187422"/>
          </a:xfrm>
          <a:prstGeom prst="rect">
            <a:avLst/>
          </a:prstGeom>
        </p:spPr>
      </p:pic>
      <p:sp>
        <p:nvSpPr>
          <p:cNvPr id="5" name="TextBox 4">
            <a:extLst>
              <a:ext uri="{FF2B5EF4-FFF2-40B4-BE49-F238E27FC236}">
                <a16:creationId xmlns:a16="http://schemas.microsoft.com/office/drawing/2014/main" id="{618B8337-55D7-44F3-9FCB-F5341CAA84E4}"/>
              </a:ext>
            </a:extLst>
          </p:cNvPr>
          <p:cNvSpPr txBox="1"/>
          <p:nvPr/>
        </p:nvSpPr>
        <p:spPr>
          <a:xfrm>
            <a:off x="5788245" y="3344161"/>
            <a:ext cx="6396877" cy="3362459"/>
          </a:xfrm>
          <a:prstGeom prst="rect">
            <a:avLst/>
          </a:prstGeom>
          <a:noFill/>
        </p:spPr>
        <p:txBody>
          <a:bodyPr wrap="square" rtlCol="0">
            <a:spAutoFit/>
          </a:bodyPr>
          <a:lstStyle/>
          <a:p>
            <a:r>
              <a:rPr lang="en-US" sz="1250" dirty="0"/>
              <a:t>ELIGIBILITY Questions:</a:t>
            </a:r>
          </a:p>
          <a:p>
            <a:r>
              <a:rPr lang="en-US" sz="1250" dirty="0"/>
              <a:t>1- Has been homeschooling at least 365 consecutive days prior to December 1st of this year?</a:t>
            </a:r>
          </a:p>
          <a:p>
            <a:pPr lvl="1"/>
            <a:r>
              <a:rPr lang="en-US" sz="1250" dirty="0"/>
              <a:t>If No, please select start date</a:t>
            </a:r>
          </a:p>
          <a:p>
            <a:r>
              <a:rPr lang="en-US" sz="1250" dirty="0"/>
              <a:t>2- DOES NOT take more than 2 credit bearing courses at a public/private Jr High or High School?</a:t>
            </a:r>
          </a:p>
          <a:p>
            <a:r>
              <a:rPr lang="en-US" sz="1250" dirty="0"/>
              <a:t>3- If taking dual credit/enrollment courses from a college, Freshman-Juniors must also take at least 2 credit bearing high school courses (not including PE) per semester via homeschooling or a homeschool co-op</a:t>
            </a:r>
          </a:p>
          <a:p>
            <a:r>
              <a:rPr lang="en-US" sz="1250" dirty="0"/>
              <a:t>4- If taking dual credit/enrollment courses from a college, Seniors must also take at least 1 credit-bearing high school course (not including PE) per semester via homeschooling or a homeschool co-op</a:t>
            </a:r>
          </a:p>
          <a:p>
            <a:r>
              <a:rPr lang="en-US" sz="1250" dirty="0"/>
              <a:t>5- Lives at home with parent(s)/legal guardian(s)?</a:t>
            </a:r>
          </a:p>
          <a:p>
            <a:r>
              <a:rPr lang="en-US" sz="1250" dirty="0"/>
              <a:t>6- HAS NOT walked in a high school graduation ceremony?</a:t>
            </a:r>
          </a:p>
          <a:p>
            <a:r>
              <a:rPr lang="en-US" sz="1250" dirty="0"/>
              <a:t>7- Is transferring to Chargers from another homeschool sports organization,</a:t>
            </a:r>
          </a:p>
          <a:p>
            <a:r>
              <a:rPr lang="en-US" sz="1250" dirty="0"/>
              <a:t>public, or private school?</a:t>
            </a:r>
          </a:p>
          <a:p>
            <a:pPr lvl="1"/>
            <a:r>
              <a:rPr lang="en-US" sz="1250" dirty="0"/>
              <a:t>If transferring, what is the name of the organization or school?</a:t>
            </a:r>
          </a:p>
          <a:p>
            <a:r>
              <a:rPr lang="en-US" sz="1250" dirty="0"/>
              <a:t>8- HAS NOT competed as a Senior for any other Homeschool,</a:t>
            </a:r>
          </a:p>
          <a:p>
            <a:r>
              <a:rPr lang="en-US" sz="1250" dirty="0"/>
              <a:t>Private, or Public School team?</a:t>
            </a:r>
          </a:p>
        </p:txBody>
      </p:sp>
    </p:spTree>
    <p:extLst>
      <p:ext uri="{BB962C8B-B14F-4D97-AF65-F5344CB8AC3E}">
        <p14:creationId xmlns:p14="http://schemas.microsoft.com/office/powerpoint/2010/main" val="1107649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3549780-9BA4-43B6-94A9-2C8D908564A3}"/>
              </a:ext>
            </a:extLst>
          </p:cNvPr>
          <p:cNvSpPr txBox="1"/>
          <p:nvPr/>
        </p:nvSpPr>
        <p:spPr>
          <a:xfrm>
            <a:off x="208658" y="749663"/>
            <a:ext cx="9731447" cy="58631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High Quality Tournaments for HomeSchool Athletes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mn-cs"/>
              </a:rPr>
              <a:t>Eligibility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HomeSchool first, athlete second…parents’ signed confirmation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Must live w parent/legal guardian; within 100 miles of home gym </a:t>
            </a:r>
          </a:p>
          <a:p>
            <a:r>
              <a:rPr lang="en-US" sz="1500" dirty="0">
                <a:solidFill>
                  <a:prstClr val="black"/>
                </a:solidFill>
              </a:rPr>
              <a:t>51% parent-directed schooling; 6 core classes is minimum full-time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2.0 GPA minimum</a:t>
            </a:r>
          </a:p>
          <a:p>
            <a:pPr lvl="0"/>
            <a:r>
              <a:rPr lang="en-US" sz="1500" dirty="0">
                <a:solidFill>
                  <a:prstClr val="black"/>
                </a:solidFill>
                <a:latin typeface="Calibri" panose="020F0502020204030204"/>
              </a:rPr>
              <a:t>Age on August 1</a:t>
            </a:r>
            <a:r>
              <a:rPr lang="en-US" sz="1500" baseline="30000" dirty="0">
                <a:solidFill>
                  <a:prstClr val="black"/>
                </a:solidFill>
                <a:latin typeface="Calibri" panose="020F0502020204030204"/>
              </a:rPr>
              <a:t>st</a:t>
            </a:r>
            <a:r>
              <a:rPr lang="en-US" sz="1500" dirty="0">
                <a:solidFill>
                  <a:prstClr val="black"/>
                </a:solidFill>
                <a:latin typeface="Calibri" panose="020F0502020204030204"/>
              </a:rPr>
              <a:t> determines</a:t>
            </a: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 team 14U, 16U, 18U; </a:t>
            </a:r>
            <a:r>
              <a:rPr lang="en-US" sz="1500" dirty="0">
                <a:solidFill>
                  <a:prstClr val="black"/>
                </a:solidFill>
              </a:rPr>
              <a:t>can play multiple ages</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lang="en-US" sz="1500" dirty="0">
                <a:solidFill>
                  <a:prstClr val="black"/>
                </a:solidFill>
              </a:rPr>
              <a:t>Ineligible once graduated (diploma conferred; walk across platform)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prstClr val="black"/>
                </a:solidFill>
                <a:latin typeface="Calibri" panose="020F0502020204030204"/>
              </a:rPr>
              <a:t>Homeschool Qualification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i="0" u="none" strike="noStrike" kern="1200" cap="none" spc="0" normalizeH="0" baseline="0" noProof="0" dirty="0">
                <a:ln>
                  <a:noFill/>
                </a:ln>
                <a:solidFill>
                  <a:prstClr val="black"/>
                </a:solidFill>
                <a:effectLst/>
                <a:uLnTx/>
                <a:uFillTx/>
                <a:latin typeface="Calibri" panose="020F0502020204030204"/>
                <a:ea typeface="+mn-ea"/>
                <a:cs typeface="+mn-cs"/>
              </a:rPr>
              <a:t>Must be homeschooled continuously and begin playing prior to team’s first game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Traditional public/private school, other f</a:t>
            </a:r>
            <a:r>
              <a:rPr lang="en-US" sz="1500" dirty="0" err="1">
                <a:solidFill>
                  <a:prstClr val="black"/>
                </a:solidFill>
                <a:latin typeface="Calibri" panose="020F0502020204030204"/>
              </a:rPr>
              <a:t>ull</a:t>
            </a:r>
            <a:r>
              <a:rPr lang="en-US" sz="1500" dirty="0">
                <a:solidFill>
                  <a:prstClr val="black"/>
                </a:solidFill>
                <a:latin typeface="Calibri" panose="020F0502020204030204"/>
              </a:rPr>
              <a:t>-time (private, public, charter, university model) not eligible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prstClr val="black"/>
                </a:solidFill>
                <a:latin typeface="Calibri" panose="020F0502020204030204"/>
              </a:rPr>
              <a:t>Co-op (e.g., LCA) &amp; umbrella schools (e.g., Classical Conversation, Truth Academy) are allowed since strongly parent guided</a:t>
            </a:r>
          </a:p>
          <a:p>
            <a:r>
              <a:rPr lang="en-US" sz="1500" dirty="0">
                <a:solidFill>
                  <a:prstClr val="black"/>
                </a:solidFill>
              </a:rPr>
              <a:t>Dual enrollment/credit allowed; in addition, must take at least 3 HS classes per semester</a:t>
            </a:r>
          </a:p>
          <a:p>
            <a:r>
              <a:rPr lang="en-US" sz="1500" dirty="0">
                <a:solidFill>
                  <a:prstClr val="black"/>
                </a:solidFill>
              </a:rPr>
              <a:t>The NCHBC does not have approved or unapproved curriculum; curriculum choice is parents’ discretion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prstClr val="black"/>
                </a:solidFill>
                <a:latin typeface="Calibri" panose="020F0502020204030204"/>
              </a:rPr>
              <a:t>Public/Private school transfers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prstClr val="black"/>
                </a:solidFill>
                <a:latin typeface="Calibri" panose="020F0502020204030204"/>
              </a:rPr>
              <a:t>	Freshman, Sophomore…eligible immediately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prstClr val="black"/>
                </a:solidFill>
                <a:latin typeface="Calibri" panose="020F0502020204030204"/>
              </a:rPr>
              <a:t>	Junior wait 30 days; Senior eligible starting Jan 1</a:t>
            </a:r>
            <a:r>
              <a:rPr lang="en-US" sz="1500" baseline="30000" dirty="0">
                <a:solidFill>
                  <a:prstClr val="black"/>
                </a:solidFill>
                <a:latin typeface="Calibri" panose="020F0502020204030204"/>
              </a:rPr>
              <a:t>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prstClr val="black"/>
                </a:solidFill>
                <a:latin typeface="Calibri" panose="020F0502020204030204"/>
              </a:rPr>
              <a:t>	Can play 16U/JV during wait period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prstClr val="black"/>
                </a:solidFill>
                <a:latin typeface="Calibri" panose="020F0502020204030204"/>
              </a:rPr>
              <a:t>	If only one upperclassman transfer, then Hardship Form for release from wait period</a:t>
            </a:r>
          </a:p>
        </p:txBody>
      </p:sp>
      <p:sp>
        <p:nvSpPr>
          <p:cNvPr id="9" name="TextBox 8">
            <a:extLst>
              <a:ext uri="{FF2B5EF4-FFF2-40B4-BE49-F238E27FC236}">
                <a16:creationId xmlns:a16="http://schemas.microsoft.com/office/drawing/2014/main" id="{4626A60F-21F1-4CDB-9B4B-E65E4EB68035}"/>
              </a:ext>
            </a:extLst>
          </p:cNvPr>
          <p:cNvSpPr txBox="1"/>
          <p:nvPr/>
        </p:nvSpPr>
        <p:spPr>
          <a:xfrm>
            <a:off x="6362009" y="771274"/>
            <a:ext cx="5577107" cy="2708434"/>
          </a:xfrm>
          <a:prstGeom prst="rect">
            <a:avLst/>
          </a:prstGeom>
          <a:noFill/>
          <a:ln w="34925" cmpd="thickThin">
            <a:solidFill>
              <a:schemeClr val="accent1">
                <a:lumMod val="75000"/>
              </a:schemeClr>
            </a:solidFill>
          </a:ln>
          <a:effectLst/>
        </p:spPr>
        <p:txBody>
          <a:bodyPr wrap="square">
            <a:spAutoFit/>
          </a:bodyPr>
          <a:lstStyle/>
          <a:p>
            <a:pPr algn="ctr" fontAlgn="base"/>
            <a:r>
              <a:rPr lang="en-US" sz="1400" b="1" dirty="0">
                <a:solidFill>
                  <a:srgbClr val="222222"/>
                </a:solidFill>
                <a:latin typeface="open sans"/>
              </a:rPr>
              <a:t>NCHC </a:t>
            </a:r>
            <a:r>
              <a:rPr lang="en-US" sz="1400" b="1" i="0" dirty="0">
                <a:solidFill>
                  <a:srgbClr val="222222"/>
                </a:solidFill>
                <a:effectLst/>
                <a:latin typeface="open sans"/>
              </a:rPr>
              <a:t>Definition of a HomeSchool Student-Athlete</a:t>
            </a:r>
          </a:p>
          <a:p>
            <a:pPr algn="ctr" fontAlgn="base"/>
            <a:r>
              <a:rPr lang="en-US" sz="1300" b="0" i="0" dirty="0">
                <a:solidFill>
                  <a:srgbClr val="666666"/>
                </a:solidFill>
                <a:effectLst/>
                <a:latin typeface="open sans"/>
              </a:rPr>
              <a:t>“Homeschooling” means student’s education is parent-directed</a:t>
            </a:r>
          </a:p>
          <a:p>
            <a:pPr fontAlgn="base"/>
            <a:endParaRPr lang="en-US" sz="1300" b="0" i="0" dirty="0">
              <a:solidFill>
                <a:srgbClr val="666666"/>
              </a:solidFill>
              <a:effectLst/>
              <a:latin typeface="open sans"/>
            </a:endParaRPr>
          </a:p>
          <a:p>
            <a:pPr fontAlgn="base"/>
            <a:r>
              <a:rPr lang="en-US" sz="1300" b="0" i="0" dirty="0">
                <a:solidFill>
                  <a:srgbClr val="666666"/>
                </a:solidFill>
                <a:effectLst/>
                <a:latin typeface="open sans"/>
              </a:rPr>
              <a:t>Parents (or approved, legally responsible person) shall be involved in their child’s education by assuming the role of principal/headmaster</a:t>
            </a:r>
          </a:p>
          <a:p>
            <a:pPr fontAlgn="base"/>
            <a:endParaRPr lang="en-US" sz="1300" dirty="0">
              <a:solidFill>
                <a:srgbClr val="666666"/>
              </a:solidFill>
              <a:latin typeface="open sans"/>
            </a:endParaRPr>
          </a:p>
          <a:p>
            <a:pPr fontAlgn="base"/>
            <a:r>
              <a:rPr lang="en-US" sz="1300" dirty="0">
                <a:solidFill>
                  <a:srgbClr val="666666"/>
                </a:solidFill>
                <a:latin typeface="open sans"/>
              </a:rPr>
              <a:t>Main Parent Activities for Homeschooling:</a:t>
            </a:r>
          </a:p>
          <a:p>
            <a:pPr marL="342900" indent="-342900" fontAlgn="base">
              <a:buAutoNum type="arabicParenBoth"/>
            </a:pPr>
            <a:r>
              <a:rPr lang="en-US" sz="1300" b="0" i="0" dirty="0">
                <a:solidFill>
                  <a:srgbClr val="666666"/>
                </a:solidFill>
                <a:effectLst/>
                <a:latin typeface="open sans"/>
              </a:rPr>
              <a:t>setting date &amp; requirements for high school graduation </a:t>
            </a:r>
            <a:endParaRPr lang="en-US" sz="1300" dirty="0">
              <a:solidFill>
                <a:srgbClr val="666666"/>
              </a:solidFill>
              <a:latin typeface="open sans"/>
            </a:endParaRPr>
          </a:p>
          <a:p>
            <a:pPr marL="342900" indent="-342900" fontAlgn="base">
              <a:buAutoNum type="arabicParenBoth"/>
            </a:pPr>
            <a:r>
              <a:rPr lang="en-US" sz="1300" b="0" i="0" dirty="0">
                <a:solidFill>
                  <a:srgbClr val="666666"/>
                </a:solidFill>
                <a:effectLst/>
                <a:latin typeface="open sans"/>
              </a:rPr>
              <a:t>selecting, approving course materials and study schedules</a:t>
            </a:r>
          </a:p>
          <a:p>
            <a:pPr marL="342900" indent="-342900" fontAlgn="base">
              <a:buAutoNum type="arabicParenBoth"/>
            </a:pPr>
            <a:r>
              <a:rPr lang="en-US" sz="1300" b="0" i="0" dirty="0">
                <a:solidFill>
                  <a:srgbClr val="666666"/>
                </a:solidFill>
                <a:effectLst/>
                <a:latin typeface="open sans"/>
              </a:rPr>
              <a:t>selecting tutors, correspondence courses, videos, computer courses, and similar resources for their child’s education </a:t>
            </a:r>
          </a:p>
          <a:p>
            <a:pPr marL="342900" indent="-342900" fontAlgn="base">
              <a:buAutoNum type="arabicParenBoth"/>
            </a:pPr>
            <a:r>
              <a:rPr lang="en-US" sz="1300" b="0" i="0" dirty="0">
                <a:solidFill>
                  <a:srgbClr val="666666"/>
                </a:solidFill>
                <a:effectLst/>
                <a:latin typeface="open sans"/>
              </a:rPr>
              <a:t>If a player does not meet all the requirements below they may fill out a </a:t>
            </a:r>
            <a:r>
              <a:rPr lang="en-US" sz="1300" b="0" i="0" u="sng" dirty="0">
                <a:solidFill>
                  <a:srgbClr val="0000FF"/>
                </a:solidFill>
                <a:effectLst/>
                <a:latin typeface="open sans"/>
                <a:hlinkClick r:id="rId2"/>
              </a:rPr>
              <a:t>Hardships Exemption Form</a:t>
            </a:r>
            <a:r>
              <a:rPr lang="en-US" sz="1300" b="0" i="0" dirty="0">
                <a:solidFill>
                  <a:srgbClr val="666666"/>
                </a:solidFill>
                <a:effectLst/>
                <a:latin typeface="open sans"/>
              </a:rPr>
              <a:t> to request a exemption</a:t>
            </a:r>
          </a:p>
        </p:txBody>
      </p:sp>
      <p:sp>
        <p:nvSpPr>
          <p:cNvPr id="10" name="TextBox 9">
            <a:extLst>
              <a:ext uri="{FF2B5EF4-FFF2-40B4-BE49-F238E27FC236}">
                <a16:creationId xmlns:a16="http://schemas.microsoft.com/office/drawing/2014/main" id="{1FD8B7BD-FC5C-4CBF-8DDF-C5AA00F49738}"/>
              </a:ext>
            </a:extLst>
          </p:cNvPr>
          <p:cNvSpPr txBox="1"/>
          <p:nvPr/>
        </p:nvSpPr>
        <p:spPr>
          <a:xfrm>
            <a:off x="208658" y="982040"/>
            <a:ext cx="3391309" cy="338554"/>
          </a:xfrm>
          <a:prstGeom prst="rect">
            <a:avLst/>
          </a:prstGeom>
          <a:noFill/>
        </p:spPr>
        <p:txBody>
          <a:bodyPr wrap="square">
            <a:spAutoFit/>
          </a:bodyPr>
          <a:lstStyle/>
          <a:p>
            <a:r>
              <a:rPr lang="en-US" sz="1600" dirty="0">
                <a:solidFill>
                  <a:schemeClr val="accent1">
                    <a:lumMod val="75000"/>
                  </a:schemeClr>
                </a:solidFill>
                <a:hlinkClick r:id="rId3">
                  <a:extLst>
                    <a:ext uri="{A12FA001-AC4F-418D-AE19-62706E023703}">
                      <ahyp:hlinkClr xmlns:ahyp="http://schemas.microsoft.com/office/drawing/2018/hyperlinkcolor" val="tx"/>
                    </a:ext>
                  </a:extLst>
                </a:hlinkClick>
              </a:rPr>
              <a:t>https://www.nchclive.com/guidelines/</a:t>
            </a:r>
            <a:endParaRPr lang="en-US" sz="1600" dirty="0">
              <a:solidFill>
                <a:schemeClr val="accent1">
                  <a:lumMod val="75000"/>
                </a:schemeClr>
              </a:solidFill>
            </a:endParaRPr>
          </a:p>
        </p:txBody>
      </p:sp>
      <p:sp>
        <p:nvSpPr>
          <p:cNvPr id="15" name="Rectangle 14">
            <a:extLst>
              <a:ext uri="{FF2B5EF4-FFF2-40B4-BE49-F238E27FC236}">
                <a16:creationId xmlns:a16="http://schemas.microsoft.com/office/drawing/2014/main" id="{B16B11C2-9297-4A4C-85F8-855621EEE345}"/>
              </a:ext>
            </a:extLst>
          </p:cNvPr>
          <p:cNvSpPr/>
          <p:nvPr/>
        </p:nvSpPr>
        <p:spPr>
          <a:xfrm>
            <a:off x="-658" y="245193"/>
            <a:ext cx="1070842" cy="369332"/>
          </a:xfrm>
          <a:prstGeom prst="rect">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rect">
              <a:fillToRect l="100000" b="100000"/>
            </a:path>
            <a:tileRect t="-100000" r="-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B0450DEF-7CE8-4E39-B4A6-66D4D9231DFE}"/>
              </a:ext>
            </a:extLst>
          </p:cNvPr>
          <p:cNvSpPr txBox="1"/>
          <p:nvPr/>
        </p:nvSpPr>
        <p:spPr>
          <a:xfrm>
            <a:off x="213859" y="258034"/>
            <a:ext cx="85632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NCHBC</a:t>
            </a:r>
          </a:p>
        </p:txBody>
      </p:sp>
      <p:sp>
        <p:nvSpPr>
          <p:cNvPr id="11" name="TextBox 10">
            <a:extLst>
              <a:ext uri="{FF2B5EF4-FFF2-40B4-BE49-F238E27FC236}">
                <a16:creationId xmlns:a16="http://schemas.microsoft.com/office/drawing/2014/main" id="{379B549E-82D5-4085-AE0F-C2E74254E77D}"/>
              </a:ext>
            </a:extLst>
          </p:cNvPr>
          <p:cNvSpPr txBox="1"/>
          <p:nvPr/>
        </p:nvSpPr>
        <p:spPr>
          <a:xfrm>
            <a:off x="1201442" y="254071"/>
            <a:ext cx="516944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National Christian HomeSchool Championships</a:t>
            </a:r>
          </a:p>
        </p:txBody>
      </p:sp>
      <p:pic>
        <p:nvPicPr>
          <p:cNvPr id="2" name="Picture 1">
            <a:extLst>
              <a:ext uri="{FF2B5EF4-FFF2-40B4-BE49-F238E27FC236}">
                <a16:creationId xmlns:a16="http://schemas.microsoft.com/office/drawing/2014/main" id="{7E0B286D-B074-4FA6-513B-5613188456E7}"/>
              </a:ext>
            </a:extLst>
          </p:cNvPr>
          <p:cNvPicPr>
            <a:picLocks noChangeAspect="1"/>
          </p:cNvPicPr>
          <p:nvPr/>
        </p:nvPicPr>
        <p:blipFill>
          <a:blip r:embed="rId4"/>
          <a:stretch>
            <a:fillRect/>
          </a:stretch>
        </p:blipFill>
        <p:spPr>
          <a:xfrm>
            <a:off x="10558777" y="5664104"/>
            <a:ext cx="1475282" cy="1187422"/>
          </a:xfrm>
          <a:prstGeom prst="rect">
            <a:avLst/>
          </a:prstGeom>
        </p:spPr>
      </p:pic>
    </p:spTree>
    <p:extLst>
      <p:ext uri="{BB962C8B-B14F-4D97-AF65-F5344CB8AC3E}">
        <p14:creationId xmlns:p14="http://schemas.microsoft.com/office/powerpoint/2010/main" val="1542710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3549780-9BA4-43B6-94A9-2C8D908564A3}"/>
              </a:ext>
            </a:extLst>
          </p:cNvPr>
          <p:cNvSpPr txBox="1"/>
          <p:nvPr/>
        </p:nvSpPr>
        <p:spPr>
          <a:xfrm>
            <a:off x="141035" y="1170691"/>
            <a:ext cx="4487639"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Focus on Allowable Competition for Members, §1.1.1.e</a:t>
            </a:r>
          </a:p>
        </p:txBody>
      </p:sp>
      <p:sp>
        <p:nvSpPr>
          <p:cNvPr id="10" name="TextBox 9">
            <a:extLst>
              <a:ext uri="{FF2B5EF4-FFF2-40B4-BE49-F238E27FC236}">
                <a16:creationId xmlns:a16="http://schemas.microsoft.com/office/drawing/2014/main" id="{1FD8B7BD-FC5C-4CBF-8DDF-C5AA00F49738}"/>
              </a:ext>
            </a:extLst>
          </p:cNvPr>
          <p:cNvSpPr txBox="1"/>
          <p:nvPr/>
        </p:nvSpPr>
        <p:spPr>
          <a:xfrm>
            <a:off x="141035" y="876839"/>
            <a:ext cx="6384052"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hlinkClick r:id="rId3"/>
              </a:rPr>
              <a:t>https://www.mshsaa.org/resources/pdf/Official%20Handbook.pdf</a:t>
            </a:r>
            <a:endParaRPr kumimoji="0" lang="en-US" sz="16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B16B11C2-9297-4A4C-85F8-855621EEE345}"/>
              </a:ext>
            </a:extLst>
          </p:cNvPr>
          <p:cNvSpPr/>
          <p:nvPr/>
        </p:nvSpPr>
        <p:spPr>
          <a:xfrm>
            <a:off x="-658" y="245193"/>
            <a:ext cx="1070842" cy="369332"/>
          </a:xfrm>
          <a:prstGeom prst="rect">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rect">
              <a:fillToRect l="100000" b="100000"/>
            </a:path>
            <a:tileRect t="-100000" r="-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B0450DEF-7CE8-4E39-B4A6-66D4D9231DFE}"/>
              </a:ext>
            </a:extLst>
          </p:cNvPr>
          <p:cNvSpPr txBox="1"/>
          <p:nvPr/>
        </p:nvSpPr>
        <p:spPr>
          <a:xfrm>
            <a:off x="54364" y="258034"/>
            <a:ext cx="10266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MSHSAA</a:t>
            </a:r>
          </a:p>
        </p:txBody>
      </p:sp>
      <p:sp>
        <p:nvSpPr>
          <p:cNvPr id="12" name="TextBox 11">
            <a:extLst>
              <a:ext uri="{FF2B5EF4-FFF2-40B4-BE49-F238E27FC236}">
                <a16:creationId xmlns:a16="http://schemas.microsoft.com/office/drawing/2014/main" id="{42F66983-6556-4776-BBEF-14CA705DD7B0}"/>
              </a:ext>
            </a:extLst>
          </p:cNvPr>
          <p:cNvSpPr txBox="1"/>
          <p:nvPr/>
        </p:nvSpPr>
        <p:spPr>
          <a:xfrm>
            <a:off x="6676006" y="4948142"/>
            <a:ext cx="4032526" cy="600164"/>
          </a:xfrm>
          <a:prstGeom prst="rect">
            <a:avLst/>
          </a:prstGeom>
          <a:noFill/>
          <a:ln>
            <a:solidFill>
              <a:srgbClr val="0070C0"/>
            </a:solidFill>
          </a:ln>
        </p:spPr>
        <p:txBody>
          <a:bodyPr wrap="square">
            <a:spAutoFit/>
          </a:bodyPr>
          <a:lstStyle/>
          <a:p>
            <a:pPr algn="l"/>
            <a:r>
              <a:rPr lang="en-US" sz="1100" i="0" u="none" strike="noStrike" baseline="0" dirty="0">
                <a:latin typeface="Arial-BoldMT"/>
              </a:rPr>
              <a:t>Over-Age for High School Born on or before June 30, 2005</a:t>
            </a:r>
          </a:p>
          <a:p>
            <a:pPr algn="l"/>
            <a:r>
              <a:rPr lang="en-US" sz="1100" i="0" u="none" strike="noStrike" baseline="0" dirty="0">
                <a:latin typeface="Arial-BoldMT"/>
              </a:rPr>
              <a:t>Over-Age for Freshmen Born on or before June 30, 2008</a:t>
            </a:r>
          </a:p>
          <a:p>
            <a:pPr algn="l"/>
            <a:r>
              <a:rPr lang="en-US" sz="1100" dirty="0">
                <a:latin typeface="Arial-BoldMT"/>
              </a:rPr>
              <a:t>Over-Age for 8</a:t>
            </a:r>
            <a:r>
              <a:rPr lang="en-US" sz="1100" baseline="30000" dirty="0">
                <a:latin typeface="Arial-BoldMT"/>
              </a:rPr>
              <a:t>th</a:t>
            </a:r>
            <a:r>
              <a:rPr lang="en-US" sz="1100" dirty="0">
                <a:latin typeface="Arial-BoldMT"/>
              </a:rPr>
              <a:t> Grade Born on or before June 30, 2009</a:t>
            </a:r>
            <a:endParaRPr lang="en-US" sz="1100" dirty="0"/>
          </a:p>
        </p:txBody>
      </p:sp>
      <p:sp>
        <p:nvSpPr>
          <p:cNvPr id="14" name="TextBox 13">
            <a:extLst>
              <a:ext uri="{FF2B5EF4-FFF2-40B4-BE49-F238E27FC236}">
                <a16:creationId xmlns:a16="http://schemas.microsoft.com/office/drawing/2014/main" id="{3FD18092-5162-4154-84F6-8D474CED0B37}"/>
              </a:ext>
            </a:extLst>
          </p:cNvPr>
          <p:cNvSpPr txBox="1"/>
          <p:nvPr/>
        </p:nvSpPr>
        <p:spPr>
          <a:xfrm>
            <a:off x="75487" y="2077016"/>
            <a:ext cx="6600519" cy="4633641"/>
          </a:xfrm>
          <a:prstGeom prst="rect">
            <a:avLst/>
          </a:prstGeom>
          <a:noFill/>
        </p:spPr>
        <p:txBody>
          <a:bodyPr wrap="square">
            <a:spAutoFit/>
          </a:bodyPr>
          <a:lstStyle/>
          <a:p>
            <a:pPr marL="0" marR="0">
              <a:lnSpc>
                <a:spcPct val="106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MSHSAA Handbook By-Law 1.1.1.e:</a:t>
            </a:r>
          </a:p>
          <a:p>
            <a:pPr marL="0" marR="0">
              <a:lnSpc>
                <a:spcPct val="106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 student team of a home-school association that meets the following criteria:</a:t>
            </a:r>
          </a:p>
          <a:p>
            <a:pPr marL="0" marR="0">
              <a:lnSpc>
                <a:spcPct val="106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1. The home-school association is registered with the MSHSAA office for the applicable sport or activity.</a:t>
            </a:r>
          </a:p>
          <a:p>
            <a:pPr marL="0" marR="0">
              <a:lnSpc>
                <a:spcPct val="106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 All participants are students attending a home-school as defined in Section 167.031.2(1) &amp; (2) of the Revised Statutes of Missouri.</a:t>
            </a:r>
          </a:p>
          <a:p>
            <a:pPr marL="0" marR="0">
              <a:lnSpc>
                <a:spcPct val="106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3. All participants have been home-schooled for at least the 365 consecutive days immediately preceding the competition.</a:t>
            </a:r>
          </a:p>
          <a:p>
            <a:pPr marL="0" marR="0">
              <a:lnSpc>
                <a:spcPct val="106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4. Home-schooled students taking more than two credit-bearing classes at a public or private school are not eligible to compete for a home-school association team in competitions against MSHSAA members.</a:t>
            </a:r>
          </a:p>
          <a:p>
            <a:pPr marL="0" marR="0">
              <a:lnSpc>
                <a:spcPct val="106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5. All participants have been confirmed as eligible by the home-school association on an eligibility roster that includes full name, date of birth and home address of participants provided in advance of the contest to MSHSAA member school opponents.</a:t>
            </a:r>
          </a:p>
          <a:p>
            <a:pPr marL="0" marR="0">
              <a:lnSpc>
                <a:spcPct val="106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6. All participants in athletics shall meet the age requirements of By-Law 3.5.</a:t>
            </a:r>
          </a:p>
          <a:p>
            <a:pPr marL="0" marR="0">
              <a:lnSpc>
                <a:spcPct val="106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7. All participants in activities are of junior high or high school rank, corresponding to the MSHSAA membership level of MSHSAA member school opponents. (See By-Law 3.19)</a:t>
            </a:r>
          </a:p>
          <a:p>
            <a:pPr marL="0" marR="0">
              <a:lnSpc>
                <a:spcPct val="106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8. No further adherence to the MSHSAA Constitution or By-Laws is required; however, a MSHSAA member school may impose additional stipulations prior to voluntary competition against such teams.</a:t>
            </a:r>
          </a:p>
          <a:p>
            <a:pPr marL="0" marR="0">
              <a:lnSpc>
                <a:spcPct val="106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9. Home-school association teams are not eligible for participation in the MSHSAA district/state series.</a:t>
            </a:r>
          </a:p>
        </p:txBody>
      </p:sp>
      <p:sp>
        <p:nvSpPr>
          <p:cNvPr id="18" name="TextBox 17">
            <a:extLst>
              <a:ext uri="{FF2B5EF4-FFF2-40B4-BE49-F238E27FC236}">
                <a16:creationId xmlns:a16="http://schemas.microsoft.com/office/drawing/2014/main" id="{ADD41DC0-CD7B-42E1-8E99-5634338680E9}"/>
              </a:ext>
            </a:extLst>
          </p:cNvPr>
          <p:cNvSpPr txBox="1"/>
          <p:nvPr/>
        </p:nvSpPr>
        <p:spPr>
          <a:xfrm>
            <a:off x="7037334" y="168728"/>
            <a:ext cx="5100302" cy="4616648"/>
          </a:xfrm>
          <a:prstGeom prst="rect">
            <a:avLst/>
          </a:prstGeom>
          <a:noFill/>
          <a:ln>
            <a:solidFill>
              <a:srgbClr val="0070C0"/>
            </a:solidFill>
          </a:ln>
        </p:spPr>
        <p:txBody>
          <a:bodyPr wrap="square">
            <a:spAutoFit/>
          </a:bodyPr>
          <a:lstStyle/>
          <a:p>
            <a:pPr algn="l"/>
            <a:r>
              <a:rPr lang="en-US" sz="1050" b="0" dirty="0">
                <a:solidFill>
                  <a:srgbClr val="000000"/>
                </a:solidFill>
                <a:effectLst/>
                <a:latin typeface="Palatino Linotype" panose="02040502050505030304" pitchFamily="18" charset="0"/>
              </a:rPr>
              <a:t> </a:t>
            </a:r>
            <a:r>
              <a:rPr lang="en-US" sz="1050" b="1" i="0" dirty="0">
                <a:solidFill>
                  <a:srgbClr val="000000"/>
                </a:solidFill>
                <a:effectLst/>
                <a:latin typeface="Palatino Linotype" panose="02040502050505030304" pitchFamily="18" charset="0"/>
              </a:rPr>
              <a:t> 167.031.</a:t>
            </a:r>
            <a:r>
              <a:rPr lang="en-US" sz="1050" b="0" i="0" dirty="0">
                <a:solidFill>
                  <a:srgbClr val="000000"/>
                </a:solidFill>
                <a:effectLst/>
                <a:latin typeface="Tahoma" panose="020B0604030504040204" pitchFamily="34" charset="0"/>
              </a:rPr>
              <a:t>  </a:t>
            </a:r>
            <a:r>
              <a:rPr lang="en-US" sz="1050" b="1" i="0" dirty="0">
                <a:solidFill>
                  <a:srgbClr val="000000"/>
                </a:solidFill>
                <a:effectLst/>
                <a:latin typeface="Palatino Linotype" panose="02040502050505030304" pitchFamily="18" charset="0"/>
              </a:rPr>
              <a:t>School attendance compulsory, who may be excused — nonattendance, penalty — home school, definition, requirements — school year defined — daily log, defense to prosecution — compulsory attendance age for the district defined. </a:t>
            </a:r>
          </a:p>
          <a:p>
            <a:pPr algn="l"/>
            <a:r>
              <a:rPr lang="en-US" sz="1050" b="1" dirty="0">
                <a:solidFill>
                  <a:srgbClr val="000000"/>
                </a:solidFill>
                <a:latin typeface="Palatino Linotype" panose="02040502050505030304" pitchFamily="18" charset="0"/>
              </a:rPr>
              <a:t>…</a:t>
            </a:r>
          </a:p>
          <a:p>
            <a:pPr algn="l"/>
            <a:r>
              <a:rPr lang="en-US" sz="1050" b="0" dirty="0">
                <a:solidFill>
                  <a:srgbClr val="000000"/>
                </a:solidFill>
                <a:effectLst/>
                <a:latin typeface="Palatino Linotype" panose="02040502050505030304" pitchFamily="18" charset="0"/>
              </a:rPr>
              <a:t>2.  (1)  As used in sections </a:t>
            </a:r>
            <a:r>
              <a:rPr lang="en-US" sz="1050" b="0" i="0" u="none" strike="noStrike" dirty="0">
                <a:solidFill>
                  <a:srgbClr val="000080"/>
                </a:solidFill>
                <a:effectLst/>
                <a:latin typeface="Palatino Linotype" panose="02040502050505030304" pitchFamily="18" charset="0"/>
                <a:hlinkClick r:id="rId4"/>
              </a:rPr>
              <a:t>167.031 to 167.071</a:t>
            </a:r>
            <a:r>
              <a:rPr lang="en-US" sz="1050" b="0" dirty="0">
                <a:solidFill>
                  <a:srgbClr val="000000"/>
                </a:solidFill>
                <a:effectLst/>
                <a:latin typeface="Palatino Linotype" panose="02040502050505030304" pitchFamily="18" charset="0"/>
              </a:rPr>
              <a:t>, a </a:t>
            </a:r>
            <a:r>
              <a:rPr lang="en-US" sz="900" b="1" dirty="0">
                <a:solidFill>
                  <a:srgbClr val="000000"/>
                </a:solidFill>
                <a:effectLst/>
                <a:latin typeface="Palatino Linotype" panose="02040502050505030304" pitchFamily="18" charset="0"/>
              </a:rPr>
              <a:t>"home school"</a:t>
            </a:r>
            <a:r>
              <a:rPr lang="en-US" sz="1050" b="0" dirty="0">
                <a:solidFill>
                  <a:srgbClr val="000000"/>
                </a:solidFill>
                <a:effectLst/>
                <a:latin typeface="Palatino Linotype" panose="02040502050505030304" pitchFamily="18" charset="0"/>
              </a:rPr>
              <a:t> is a school, whether incorporated or unincorporated, that:</a:t>
            </a:r>
          </a:p>
          <a:p>
            <a:pPr algn="l"/>
            <a:r>
              <a:rPr lang="en-US" sz="1050" b="0" dirty="0">
                <a:solidFill>
                  <a:srgbClr val="000000"/>
                </a:solidFill>
                <a:effectLst/>
                <a:latin typeface="Palatino Linotype" panose="02040502050505030304" pitchFamily="18" charset="0"/>
              </a:rPr>
              <a:t>  (a)  Has as its primary purpose the provision of private or religious-based instruction;</a:t>
            </a:r>
          </a:p>
          <a:p>
            <a:pPr algn="l"/>
            <a:r>
              <a:rPr lang="en-US" sz="1050" b="0" dirty="0">
                <a:solidFill>
                  <a:srgbClr val="000000"/>
                </a:solidFill>
                <a:effectLst/>
                <a:latin typeface="Palatino Linotype" panose="02040502050505030304" pitchFamily="18" charset="0"/>
              </a:rPr>
              <a:t>  (b)  Enrolls pupils between the ages of seven years and the compulsory attendance age for the district, of which no more than four are unrelated by affinity or consanguinity in the third degree; and</a:t>
            </a:r>
          </a:p>
          <a:p>
            <a:pPr algn="l"/>
            <a:r>
              <a:rPr lang="en-US" sz="1050" b="0" dirty="0">
                <a:solidFill>
                  <a:srgbClr val="000000"/>
                </a:solidFill>
                <a:effectLst/>
                <a:latin typeface="Palatino Linotype" panose="02040502050505030304" pitchFamily="18" charset="0"/>
              </a:rPr>
              <a:t>  (c)  Does not charge or receive consideration in the form of tuition, fees, or other remuneration in a genuine and fair exchange for provision of instruction.</a:t>
            </a:r>
          </a:p>
          <a:p>
            <a:pPr algn="l"/>
            <a:r>
              <a:rPr lang="en-US" sz="1050" b="0" dirty="0">
                <a:solidFill>
                  <a:srgbClr val="000000"/>
                </a:solidFill>
                <a:effectLst/>
                <a:latin typeface="Palatino Linotype" panose="02040502050505030304" pitchFamily="18" charset="0"/>
              </a:rPr>
              <a:t>  (2)  As evidence that a child is receiving regular instruction, the parent shall, except as otherwise provided in this subsection:</a:t>
            </a:r>
          </a:p>
          <a:p>
            <a:pPr algn="l"/>
            <a:r>
              <a:rPr lang="en-US" sz="1050" b="0" dirty="0">
                <a:solidFill>
                  <a:srgbClr val="000000"/>
                </a:solidFill>
                <a:effectLst/>
                <a:latin typeface="Palatino Linotype" panose="02040502050505030304" pitchFamily="18" charset="0"/>
              </a:rPr>
              <a:t>  (a)  Maintain the following records:</a:t>
            </a:r>
          </a:p>
          <a:p>
            <a:pPr algn="l"/>
            <a:r>
              <a:rPr lang="en-US" sz="1050" b="0" dirty="0">
                <a:solidFill>
                  <a:srgbClr val="000000"/>
                </a:solidFill>
                <a:effectLst/>
                <a:latin typeface="Palatino Linotype" panose="02040502050505030304" pitchFamily="18" charset="0"/>
              </a:rPr>
              <a:t>  a.  A plan book, diary, or other written record indicating subjects taught and activities engaged in; and</a:t>
            </a:r>
          </a:p>
          <a:p>
            <a:pPr algn="l"/>
            <a:r>
              <a:rPr lang="en-US" sz="1050" b="0" dirty="0">
                <a:solidFill>
                  <a:srgbClr val="000000"/>
                </a:solidFill>
                <a:effectLst/>
                <a:latin typeface="Palatino Linotype" panose="02040502050505030304" pitchFamily="18" charset="0"/>
              </a:rPr>
              <a:t>  b.  A portfolio of samples of the child's academic work; and</a:t>
            </a:r>
          </a:p>
          <a:p>
            <a:pPr algn="l"/>
            <a:r>
              <a:rPr lang="en-US" sz="1050" b="0" dirty="0">
                <a:solidFill>
                  <a:srgbClr val="000000"/>
                </a:solidFill>
                <a:effectLst/>
                <a:latin typeface="Palatino Linotype" panose="02040502050505030304" pitchFamily="18" charset="0"/>
              </a:rPr>
              <a:t>  c.  A record of evaluations of the child's academic progress; or</a:t>
            </a:r>
          </a:p>
          <a:p>
            <a:pPr algn="l"/>
            <a:r>
              <a:rPr lang="en-US" sz="1050" b="0" dirty="0">
                <a:solidFill>
                  <a:srgbClr val="000000"/>
                </a:solidFill>
                <a:effectLst/>
                <a:latin typeface="Palatino Linotype" panose="02040502050505030304" pitchFamily="18" charset="0"/>
              </a:rPr>
              <a:t>  d.  Other written, or credible evidence equivalent to subparagraphs a., b. and c.; and</a:t>
            </a:r>
          </a:p>
          <a:p>
            <a:pPr algn="l"/>
            <a:r>
              <a:rPr lang="en-US" sz="1050" b="0" dirty="0">
                <a:solidFill>
                  <a:srgbClr val="000000"/>
                </a:solidFill>
                <a:effectLst/>
                <a:latin typeface="Palatino Linotype" panose="02040502050505030304" pitchFamily="18" charset="0"/>
              </a:rPr>
              <a:t>  (b)  Offer at least one thousand hours of instruction, at least six hundred hours of which will be in reading, language arts, mathematics, social studies and science or academic courses that are related to the aforementioned subject areas and consonant with the pupil's age and ability.  At least four hundred of the six hundred hours shall occur at the regular home school location.</a:t>
            </a:r>
          </a:p>
        </p:txBody>
      </p:sp>
      <p:cxnSp>
        <p:nvCxnSpPr>
          <p:cNvPr id="20" name="Straight Arrow Connector 19">
            <a:extLst>
              <a:ext uri="{FF2B5EF4-FFF2-40B4-BE49-F238E27FC236}">
                <a16:creationId xmlns:a16="http://schemas.microsoft.com/office/drawing/2014/main" id="{DA823C00-D469-4E0D-AB83-B9FC69E7644C}"/>
              </a:ext>
            </a:extLst>
          </p:cNvPr>
          <p:cNvCxnSpPr>
            <a:cxnSpLocks/>
          </p:cNvCxnSpPr>
          <p:nvPr/>
        </p:nvCxnSpPr>
        <p:spPr>
          <a:xfrm flipV="1">
            <a:off x="6525087" y="2590695"/>
            <a:ext cx="512247" cy="4543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63717DC3-C686-4EA9-AD9A-8ADD87AC996B}"/>
              </a:ext>
            </a:extLst>
          </p:cNvPr>
          <p:cNvCxnSpPr>
            <a:cxnSpLocks/>
            <a:endCxn id="12" idx="1"/>
          </p:cNvCxnSpPr>
          <p:nvPr/>
        </p:nvCxnSpPr>
        <p:spPr>
          <a:xfrm flipV="1">
            <a:off x="4971495" y="5248224"/>
            <a:ext cx="1704511" cy="115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AE235F19-C008-4E18-8DD4-AD4797128A80}"/>
              </a:ext>
            </a:extLst>
          </p:cNvPr>
          <p:cNvCxnSpPr>
            <a:cxnSpLocks/>
          </p:cNvCxnSpPr>
          <p:nvPr/>
        </p:nvCxnSpPr>
        <p:spPr>
          <a:xfrm>
            <a:off x="4971495" y="5754283"/>
            <a:ext cx="1561080" cy="817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D58F8D1A-2E97-4FC1-8857-EF1A7DAF8FBE}"/>
              </a:ext>
            </a:extLst>
          </p:cNvPr>
          <p:cNvGrpSpPr/>
          <p:nvPr/>
        </p:nvGrpSpPr>
        <p:grpSpPr>
          <a:xfrm>
            <a:off x="1839163" y="3592043"/>
            <a:ext cx="1882667" cy="456905"/>
            <a:chOff x="4918207" y="431799"/>
            <a:chExt cx="1943052" cy="547747"/>
          </a:xfrm>
        </p:grpSpPr>
        <p:sp>
          <p:nvSpPr>
            <p:cNvPr id="35" name="Freeform 29">
              <a:extLst>
                <a:ext uri="{FF2B5EF4-FFF2-40B4-BE49-F238E27FC236}">
                  <a16:creationId xmlns:a16="http://schemas.microsoft.com/office/drawing/2014/main" id="{98A595A0-52AE-4A87-B863-061A41FFCF50}"/>
                </a:ext>
              </a:extLst>
            </p:cNvPr>
            <p:cNvSpPr>
              <a:spLocks/>
            </p:cNvSpPr>
            <p:nvPr>
              <p:custDataLst>
                <p:tags r:id="rId1"/>
              </p:custDataLst>
            </p:nvPr>
          </p:nvSpPr>
          <p:spPr bwMode="gray">
            <a:xfrm>
              <a:off x="4918207" y="431799"/>
              <a:ext cx="1943052" cy="547747"/>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chemeClr val="accent2"/>
            </a:solidFill>
            <a:ln w="9525">
              <a:noFill/>
              <a:round/>
              <a:headEnd/>
              <a:tailEnd/>
            </a:ln>
          </p:spPr>
          <p:txBody>
            <a:bodyPr tIns="91440" bIns="9144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1" u="none" strike="noStrike" kern="1200" cap="none" spc="0" normalizeH="0" baseline="0" noProof="0" dirty="0">
                <a:ln>
                  <a:noFill/>
                </a:ln>
                <a:solidFill>
                  <a:schemeClr val="accent2">
                    <a:lumMod val="75000"/>
                  </a:schemeClr>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36E26C3D-94EF-4387-B97D-706C95DE43DD}"/>
                </a:ext>
              </a:extLst>
            </p:cNvPr>
            <p:cNvSpPr txBox="1"/>
            <p:nvPr/>
          </p:nvSpPr>
          <p:spPr>
            <a:xfrm>
              <a:off x="5026294" y="520262"/>
              <a:ext cx="1617109" cy="430887"/>
            </a:xfrm>
            <a:prstGeom prst="rect">
              <a:avLst/>
            </a:prstGeom>
            <a:noFill/>
          </p:spPr>
          <p:txBody>
            <a:bodyPr wrap="none" tIns="0" bIns="0" rtlCol="0" anchor="ctr">
              <a:normAutofit/>
            </a:bodyPr>
            <a:lstStyle/>
            <a:p>
              <a:pPr algn="ctr">
                <a:lnSpc>
                  <a:spcPts val="1200"/>
                </a:lnSpc>
              </a:pPr>
              <a:r>
                <a:rPr lang="en-US" sz="1300" i="1" dirty="0">
                  <a:solidFill>
                    <a:schemeClr val="accent2">
                      <a:lumMod val="75000"/>
                    </a:schemeClr>
                  </a:solidFill>
                </a:rPr>
                <a:t>No Wait Period for</a:t>
              </a:r>
            </a:p>
            <a:p>
              <a:pPr algn="ctr">
                <a:lnSpc>
                  <a:spcPts val="1200"/>
                </a:lnSpc>
              </a:pPr>
              <a:r>
                <a:rPr lang="en-US" sz="1300" i="1" dirty="0">
                  <a:solidFill>
                    <a:schemeClr val="accent2">
                      <a:lumMod val="75000"/>
                    </a:schemeClr>
                  </a:solidFill>
                </a:rPr>
                <a:t>incoming Freshmen</a:t>
              </a:r>
            </a:p>
          </p:txBody>
        </p:sp>
      </p:grpSp>
      <p:sp>
        <p:nvSpPr>
          <p:cNvPr id="19" name="TextBox 18">
            <a:extLst>
              <a:ext uri="{FF2B5EF4-FFF2-40B4-BE49-F238E27FC236}">
                <a16:creationId xmlns:a16="http://schemas.microsoft.com/office/drawing/2014/main" id="{351E6A0F-192C-4D55-868C-389B0AC7BBD4}"/>
              </a:ext>
            </a:extLst>
          </p:cNvPr>
          <p:cNvSpPr txBox="1"/>
          <p:nvPr/>
        </p:nvSpPr>
        <p:spPr>
          <a:xfrm>
            <a:off x="173146" y="1676160"/>
            <a:ext cx="6094520"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mn-cs"/>
              </a:rPr>
              <a:t>Eligibility for HomeSchool</a:t>
            </a:r>
          </a:p>
        </p:txBody>
      </p:sp>
      <p:sp>
        <p:nvSpPr>
          <p:cNvPr id="21" name="TextBox 20">
            <a:extLst>
              <a:ext uri="{FF2B5EF4-FFF2-40B4-BE49-F238E27FC236}">
                <a16:creationId xmlns:a16="http://schemas.microsoft.com/office/drawing/2014/main" id="{CF20446F-81F9-4A3F-9843-13CAD713A7E5}"/>
              </a:ext>
            </a:extLst>
          </p:cNvPr>
          <p:cNvSpPr txBox="1"/>
          <p:nvPr/>
        </p:nvSpPr>
        <p:spPr>
          <a:xfrm>
            <a:off x="1080992" y="266099"/>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LCA CHARGERS is Approved Competition to MSHSAA Members</a:t>
            </a:r>
          </a:p>
        </p:txBody>
      </p:sp>
      <p:pic>
        <p:nvPicPr>
          <p:cNvPr id="2" name="Picture 1">
            <a:extLst>
              <a:ext uri="{FF2B5EF4-FFF2-40B4-BE49-F238E27FC236}">
                <a16:creationId xmlns:a16="http://schemas.microsoft.com/office/drawing/2014/main" id="{AB2EDBC2-E557-D85B-1F7D-F30E2C5882E1}"/>
              </a:ext>
            </a:extLst>
          </p:cNvPr>
          <p:cNvPicPr>
            <a:picLocks noChangeAspect="1"/>
          </p:cNvPicPr>
          <p:nvPr/>
        </p:nvPicPr>
        <p:blipFill>
          <a:blip r:embed="rId5"/>
          <a:stretch>
            <a:fillRect/>
          </a:stretch>
        </p:blipFill>
        <p:spPr>
          <a:xfrm>
            <a:off x="10558777" y="5664104"/>
            <a:ext cx="1475282" cy="1187422"/>
          </a:xfrm>
          <a:prstGeom prst="rect">
            <a:avLst/>
          </a:prstGeom>
        </p:spPr>
      </p:pic>
      <p:sp>
        <p:nvSpPr>
          <p:cNvPr id="23" name="TextBox 22">
            <a:extLst>
              <a:ext uri="{FF2B5EF4-FFF2-40B4-BE49-F238E27FC236}">
                <a16:creationId xmlns:a16="http://schemas.microsoft.com/office/drawing/2014/main" id="{25D62C86-FC49-4D79-A5C6-DA38DFF40DFF}"/>
              </a:ext>
            </a:extLst>
          </p:cNvPr>
          <p:cNvSpPr txBox="1"/>
          <p:nvPr/>
        </p:nvSpPr>
        <p:spPr>
          <a:xfrm>
            <a:off x="6532575" y="5706290"/>
            <a:ext cx="4108532" cy="600164"/>
          </a:xfrm>
          <a:prstGeom prst="rect">
            <a:avLst/>
          </a:prstGeom>
          <a:noFill/>
          <a:ln>
            <a:solidFill>
              <a:srgbClr val="0070C0"/>
            </a:solidFill>
          </a:ln>
        </p:spPr>
        <p:txBody>
          <a:bodyPr wrap="square">
            <a:spAutoFit/>
          </a:bodyPr>
          <a:lstStyle>
            <a:defPPr>
              <a:defRPr lang="en-US"/>
            </a:defPPr>
            <a:lvl1pPr>
              <a:defRPr sz="1100" i="0" u="none" strike="noStrike" baseline="0">
                <a:latin typeface="Arial-BoldMT"/>
              </a:defRPr>
            </a:lvl1pPr>
          </a:lstStyle>
          <a:p>
            <a:r>
              <a:rPr lang="en-US" dirty="0"/>
              <a:t>Key summary…</a:t>
            </a:r>
          </a:p>
          <a:p>
            <a:r>
              <a:rPr lang="en-US" dirty="0"/>
              <a:t>8 semester eligibility from first MSHSAA HS competition; §2.4.1</a:t>
            </a:r>
          </a:p>
          <a:p>
            <a:r>
              <a:rPr lang="en-US" dirty="0"/>
              <a:t>Cannot participate on JV &amp; V teams in same tournament</a:t>
            </a:r>
          </a:p>
        </p:txBody>
      </p:sp>
    </p:spTree>
    <p:extLst>
      <p:ext uri="{BB962C8B-B14F-4D97-AF65-F5344CB8AC3E}">
        <p14:creationId xmlns:p14="http://schemas.microsoft.com/office/powerpoint/2010/main" val="225078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1726F2F-2B1F-4D49-B5FB-534D093A8C62}"/>
              </a:ext>
            </a:extLst>
          </p:cNvPr>
          <p:cNvSpPr txBox="1"/>
          <p:nvPr/>
        </p:nvSpPr>
        <p:spPr>
          <a:xfrm>
            <a:off x="2056714" y="489161"/>
            <a:ext cx="7940187"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accent1">
                    <a:lumMod val="50000"/>
                  </a:schemeClr>
                </a:solidFill>
                <a:effectLst/>
                <a:uLnTx/>
                <a:uFillTx/>
                <a:latin typeface="Arial Rounded MT Bold" panose="020F0704030504030204" pitchFamily="34" charset="0"/>
                <a:ea typeface="+mn-ea"/>
                <a:cs typeface="+mn-cs"/>
              </a:rPr>
              <a:t>Homeschool Basketball with Lighthouse Christian Athletics Chargers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dirty="0">
              <a:solidFill>
                <a:schemeClr val="accent1">
                  <a:lumMod val="50000"/>
                </a:schemeClr>
              </a:solidFill>
              <a:latin typeface="Arial Rounded MT Bold" panose="020F07040305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accent1">
                    <a:lumMod val="50000"/>
                  </a:schemeClr>
                </a:solidFill>
                <a:effectLst/>
                <a:uLnTx/>
                <a:uFillTx/>
                <a:latin typeface="Arial Rounded MT Bold" panose="020F0704030504030204" pitchFamily="34" charset="0"/>
                <a:ea typeface="+mn-ea"/>
                <a:cs typeface="+mn-cs"/>
              </a:rPr>
              <a:t>Eligibility Summary</a:t>
            </a:r>
          </a:p>
        </p:txBody>
      </p:sp>
      <p:pic>
        <p:nvPicPr>
          <p:cNvPr id="21" name="Graphic 20" descr="Basketball Hoop">
            <a:extLst>
              <a:ext uri="{FF2B5EF4-FFF2-40B4-BE49-F238E27FC236}">
                <a16:creationId xmlns:a16="http://schemas.microsoft.com/office/drawing/2014/main" id="{4BDC87AF-65BD-4147-8F4F-20D87719BDB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9483" y="5523159"/>
            <a:ext cx="1292507" cy="1292507"/>
          </a:xfrm>
          <a:prstGeom prst="rect">
            <a:avLst/>
          </a:prstGeom>
        </p:spPr>
      </p:pic>
      <p:sp>
        <p:nvSpPr>
          <p:cNvPr id="23" name="TextBox 22">
            <a:extLst>
              <a:ext uri="{FF2B5EF4-FFF2-40B4-BE49-F238E27FC236}">
                <a16:creationId xmlns:a16="http://schemas.microsoft.com/office/drawing/2014/main" id="{BC68B5F1-65D0-45FC-BD58-6BDA1C611C4E}"/>
              </a:ext>
            </a:extLst>
          </p:cNvPr>
          <p:cNvSpPr txBox="1"/>
          <p:nvPr/>
        </p:nvSpPr>
        <p:spPr>
          <a:xfrm>
            <a:off x="1541565" y="1468910"/>
            <a:ext cx="9017212" cy="480131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LCA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panose="020F0502020204030204"/>
              </a:rPr>
              <a:t>Homeschool required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Adhere to NCHBC &amp; MSHSAA Requirements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Families are responsible for all costs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MSHSAA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panose="020F0502020204030204"/>
              </a:rPr>
              <a:t>Must meet homeschooling guidance (small group, no payment for instruction, record keeping)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panose="020F0502020204030204"/>
              </a:rPr>
              <a:t> maximum of two credit-bearing classes in public/private school per semester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 semesters of eligibility starting at first MSHSAA HS </a:t>
            </a:r>
            <a:r>
              <a:rPr lang="en-US" dirty="0">
                <a:solidFill>
                  <a:prstClr val="black"/>
                </a:solidFill>
                <a:latin typeface="Calibri" panose="020F0502020204030204"/>
              </a:rPr>
              <a:t>competition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algn="ctr"/>
            <a:r>
              <a:rPr lang="en-US" dirty="0">
                <a:solidFill>
                  <a:prstClr val="black"/>
                </a:solidFill>
              </a:rPr>
              <a:t>365 day wait to transfer in after freshmen year</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NCHBC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Must live w parent/legal guardian and within 100 miles of home gym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51% parent-directed schooling; 6 core classes is minimum full-time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 GPA minimum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Age on August 1st determines team 14U, 16U, 18U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Eligibility ends upon graduation</a:t>
            </a:r>
          </a:p>
        </p:txBody>
      </p:sp>
      <p:pic>
        <p:nvPicPr>
          <p:cNvPr id="5" name="Picture 4">
            <a:extLst>
              <a:ext uri="{FF2B5EF4-FFF2-40B4-BE49-F238E27FC236}">
                <a16:creationId xmlns:a16="http://schemas.microsoft.com/office/drawing/2014/main" id="{85E9EE69-D0F1-E9F3-5E73-77291E596ABD}"/>
              </a:ext>
            </a:extLst>
          </p:cNvPr>
          <p:cNvPicPr>
            <a:picLocks noChangeAspect="1"/>
          </p:cNvPicPr>
          <p:nvPr/>
        </p:nvPicPr>
        <p:blipFill>
          <a:blip r:embed="rId4"/>
          <a:stretch>
            <a:fillRect/>
          </a:stretch>
        </p:blipFill>
        <p:spPr>
          <a:xfrm>
            <a:off x="10558777" y="5664104"/>
            <a:ext cx="1475282" cy="1187422"/>
          </a:xfrm>
          <a:prstGeom prst="rect">
            <a:avLst/>
          </a:prstGeom>
        </p:spPr>
      </p:pic>
    </p:spTree>
    <p:extLst>
      <p:ext uri="{BB962C8B-B14F-4D97-AF65-F5344CB8AC3E}">
        <p14:creationId xmlns:p14="http://schemas.microsoft.com/office/powerpoint/2010/main" val="5007173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O.NfUWkczE67DAMu_aUCZw"/>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1635</Words>
  <Application>Microsoft Office PowerPoint</Application>
  <PresentationFormat>Widescreen</PresentationFormat>
  <Paragraphs>150</Paragraphs>
  <Slides>5</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vt:i4>
      </vt:variant>
    </vt:vector>
  </HeadingPairs>
  <TitlesOfParts>
    <vt:vector size="16" baseType="lpstr">
      <vt:lpstr>Arial</vt:lpstr>
      <vt:lpstr>Arial Rounded MT Bold</vt:lpstr>
      <vt:lpstr>Arial-BoldMT</vt:lpstr>
      <vt:lpstr>Calibri</vt:lpstr>
      <vt:lpstr>Calibri Light</vt:lpstr>
      <vt:lpstr>Open Sans</vt:lpstr>
      <vt:lpstr>Open Sans</vt:lpstr>
      <vt:lpstr>Palatino Linotype</vt:lpstr>
      <vt:lpstr>Roboto</vt:lpstr>
      <vt:lpstr>Tahoma</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Marciniak (SUS external)</dc:creator>
  <cp:lastModifiedBy>Mike Marciniak</cp:lastModifiedBy>
  <cp:revision>55</cp:revision>
  <cp:lastPrinted>2020-08-04T02:32:52Z</cp:lastPrinted>
  <dcterms:created xsi:type="dcterms:W3CDTF">2020-08-03T02:25:44Z</dcterms:created>
  <dcterms:modified xsi:type="dcterms:W3CDTF">2024-08-16T02:46:43Z</dcterms:modified>
</cp:coreProperties>
</file>